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8" r:id="rId3"/>
    <p:sldId id="289" r:id="rId4"/>
    <p:sldId id="290" r:id="rId5"/>
    <p:sldId id="291" r:id="rId6"/>
    <p:sldId id="292" r:id="rId7"/>
    <p:sldId id="293" r:id="rId8"/>
    <p:sldId id="294" r:id="rId9"/>
    <p:sldId id="296" r:id="rId10"/>
    <p:sldId id="297" r:id="rId11"/>
    <p:sldId id="298" r:id="rId12"/>
    <p:sldId id="299" r:id="rId13"/>
    <p:sldId id="300" r:id="rId14"/>
    <p:sldId id="301" r:id="rId15"/>
    <p:sldId id="302" r:id="rId16"/>
    <p:sldId id="303" r:id="rId17"/>
    <p:sldId id="267" r:id="rId18"/>
    <p:sldId id="295" r:id="rId19"/>
    <p:sldId id="30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25594-10A2-C7E1-2168-9CF431425696}" v="9" dt="2022-02-28T11:33:46.426"/>
    <p1510:client id="{5B5D816A-3441-D43A-C248-D003ED7FB996}" v="10" dt="2022-02-28T11:32:27.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93" autoAdjust="0"/>
    <p:restoredTop sz="94660"/>
  </p:normalViewPr>
  <p:slideViewPr>
    <p:cSldViewPr snapToGrid="0">
      <p:cViewPr varScale="1">
        <p:scale>
          <a:sx n="65" d="100"/>
          <a:sy n="65" d="100"/>
        </p:scale>
        <p:origin x="7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7F599-214D-46E7-A4B6-3BD34E7C6CB5}" type="doc">
      <dgm:prSet loTypeId="urn:microsoft.com/office/officeart/2008/layout/AlternatingHexagons" loCatId="list" qsTypeId="urn:microsoft.com/office/officeart/2005/8/quickstyle/3d1" qsCatId="3D" csTypeId="urn:microsoft.com/office/officeart/2005/8/colors/accent1_2" csCatId="accent1" phldr="1"/>
      <dgm:spPr/>
      <dgm:t>
        <a:bodyPr/>
        <a:lstStyle/>
        <a:p>
          <a:endParaRPr lang="en-GB"/>
        </a:p>
      </dgm:t>
    </dgm:pt>
    <dgm:pt modelId="{D592858B-54D3-4114-8D27-DD5B45B5AA05}">
      <dgm:prSet phldrT="[Text]"/>
      <dgm:spPr/>
      <dgm:t>
        <a:bodyPr/>
        <a:lstStyle/>
        <a:p>
          <a:r>
            <a:rPr lang="en-GB" dirty="0"/>
            <a:t>Changes in mood and behaviour</a:t>
          </a:r>
        </a:p>
      </dgm:t>
    </dgm:pt>
    <dgm:pt modelId="{3D653047-926B-4D8D-A1D7-BD7A69051079}" type="parTrans" cxnId="{78A43B40-8160-4413-855A-CDA6843DA1D1}">
      <dgm:prSet/>
      <dgm:spPr/>
      <dgm:t>
        <a:bodyPr/>
        <a:lstStyle/>
        <a:p>
          <a:endParaRPr lang="en-GB"/>
        </a:p>
      </dgm:t>
    </dgm:pt>
    <dgm:pt modelId="{0E9E9247-5B67-4A86-BC3D-9F488FFF9E14}" type="sibTrans" cxnId="{78A43B40-8160-4413-855A-CDA6843DA1D1}">
      <dgm:prSet/>
      <dgm:spPr/>
      <dgm:t>
        <a:bodyPr/>
        <a:lstStyle/>
        <a:p>
          <a:r>
            <a:rPr lang="en-GB" dirty="0"/>
            <a:t>Being secretive</a:t>
          </a:r>
        </a:p>
      </dgm:t>
    </dgm:pt>
    <dgm:pt modelId="{7229C5BE-E871-4840-8BAB-09F36B452246}">
      <dgm:prSet phldrT="[Text]" phldr="1"/>
      <dgm:spPr/>
      <dgm:t>
        <a:bodyPr/>
        <a:lstStyle/>
        <a:p>
          <a:endParaRPr lang="en-GB" dirty="0"/>
        </a:p>
      </dgm:t>
    </dgm:pt>
    <dgm:pt modelId="{8E8E4A05-48D6-4EDB-920C-00A9D67E423E}" type="parTrans" cxnId="{3943D377-436C-40DA-AEE5-1AFF9BD2128E}">
      <dgm:prSet/>
      <dgm:spPr/>
      <dgm:t>
        <a:bodyPr/>
        <a:lstStyle/>
        <a:p>
          <a:endParaRPr lang="en-GB"/>
        </a:p>
      </dgm:t>
    </dgm:pt>
    <dgm:pt modelId="{D67239E9-7D11-4582-8161-AD4F156D2C58}" type="sibTrans" cxnId="{3943D377-436C-40DA-AEE5-1AFF9BD2128E}">
      <dgm:prSet/>
      <dgm:spPr/>
      <dgm:t>
        <a:bodyPr/>
        <a:lstStyle/>
        <a:p>
          <a:endParaRPr lang="en-GB"/>
        </a:p>
      </dgm:t>
    </dgm:pt>
    <dgm:pt modelId="{328E1BCF-6EE0-49C7-A13C-D7B58CA688C6}">
      <dgm:prSet phldrT="[Text]"/>
      <dgm:spPr/>
      <dgm:t>
        <a:bodyPr/>
        <a:lstStyle/>
        <a:p>
          <a:r>
            <a:rPr lang="en-GB" dirty="0"/>
            <a:t>Bruises</a:t>
          </a:r>
        </a:p>
      </dgm:t>
    </dgm:pt>
    <dgm:pt modelId="{1841253D-1C99-4038-BD1A-9286D7841FAA}" type="parTrans" cxnId="{2316A4B2-59D1-4BFB-8A86-1A4EF1A613E1}">
      <dgm:prSet/>
      <dgm:spPr/>
      <dgm:t>
        <a:bodyPr/>
        <a:lstStyle/>
        <a:p>
          <a:endParaRPr lang="en-GB"/>
        </a:p>
      </dgm:t>
    </dgm:pt>
    <dgm:pt modelId="{F26C031C-B42B-48A8-A6BF-5847CAAB6B2D}" type="sibTrans" cxnId="{2316A4B2-59D1-4BFB-8A86-1A4EF1A613E1}">
      <dgm:prSet/>
      <dgm:spPr/>
      <dgm:t>
        <a:bodyPr/>
        <a:lstStyle/>
        <a:p>
          <a:r>
            <a:rPr lang="en-GB" dirty="0"/>
            <a:t>Drug and alcohol misuse</a:t>
          </a:r>
        </a:p>
      </dgm:t>
    </dgm:pt>
    <dgm:pt modelId="{D77B2397-EE58-4606-8029-DEDD681C83B7}">
      <dgm:prSet phldrT="[Text]"/>
      <dgm:spPr/>
      <dgm:t>
        <a:bodyPr/>
        <a:lstStyle/>
        <a:p>
          <a:endParaRPr lang="en-GB" dirty="0"/>
        </a:p>
      </dgm:t>
    </dgm:pt>
    <dgm:pt modelId="{A3384FA0-2B49-488B-BBF9-730B87F8201D}" type="parTrans" cxnId="{2EBFBA5D-CD20-4292-9BF5-CAF06601FE07}">
      <dgm:prSet/>
      <dgm:spPr/>
      <dgm:t>
        <a:bodyPr/>
        <a:lstStyle/>
        <a:p>
          <a:endParaRPr lang="en-GB"/>
        </a:p>
      </dgm:t>
    </dgm:pt>
    <dgm:pt modelId="{3FABA473-1A7B-4E6B-A0BC-9F04EF3F1053}" type="sibTrans" cxnId="{2EBFBA5D-CD20-4292-9BF5-CAF06601FE07}">
      <dgm:prSet/>
      <dgm:spPr/>
      <dgm:t>
        <a:bodyPr/>
        <a:lstStyle/>
        <a:p>
          <a:endParaRPr lang="en-GB"/>
        </a:p>
      </dgm:t>
    </dgm:pt>
    <dgm:pt modelId="{46F49A15-EC80-4B65-B8DC-25F34E1859E1}">
      <dgm:prSet phldrT="[Text]"/>
      <dgm:spPr/>
      <dgm:t>
        <a:bodyPr/>
        <a:lstStyle/>
        <a:p>
          <a:r>
            <a:rPr lang="en-GB" dirty="0"/>
            <a:t>Unexplained money or nice things</a:t>
          </a:r>
        </a:p>
      </dgm:t>
    </dgm:pt>
    <dgm:pt modelId="{1916A7C8-EAE7-4F6B-9AF1-EC024A1C378D}" type="parTrans" cxnId="{1BD76214-A3C8-4D3A-813E-DF44632EAB68}">
      <dgm:prSet/>
      <dgm:spPr/>
      <dgm:t>
        <a:bodyPr/>
        <a:lstStyle/>
        <a:p>
          <a:endParaRPr lang="en-GB"/>
        </a:p>
      </dgm:t>
    </dgm:pt>
    <dgm:pt modelId="{610F0E1A-309C-460C-AB4C-83148BB350AC}" type="sibTrans" cxnId="{1BD76214-A3C8-4D3A-813E-DF44632EAB68}">
      <dgm:prSet/>
      <dgm:spPr/>
      <dgm:t>
        <a:bodyPr/>
        <a:lstStyle/>
        <a:p>
          <a:r>
            <a:rPr lang="en-GB" dirty="0"/>
            <a:t>Skipping school</a:t>
          </a:r>
        </a:p>
      </dgm:t>
    </dgm:pt>
    <dgm:pt modelId="{3CE8444D-212C-4AD1-B9AC-846A508314F4}">
      <dgm:prSet phldrT="[Text]" phldr="1"/>
      <dgm:spPr/>
      <dgm:t>
        <a:bodyPr/>
        <a:lstStyle/>
        <a:p>
          <a:endParaRPr lang="en-GB"/>
        </a:p>
      </dgm:t>
    </dgm:pt>
    <dgm:pt modelId="{81F6EE86-37C3-4C42-B8A3-CBCE783D08D2}" type="parTrans" cxnId="{54FD2CDA-6728-40B2-B0F8-52E311D0296D}">
      <dgm:prSet/>
      <dgm:spPr/>
      <dgm:t>
        <a:bodyPr/>
        <a:lstStyle/>
        <a:p>
          <a:endParaRPr lang="en-GB"/>
        </a:p>
      </dgm:t>
    </dgm:pt>
    <dgm:pt modelId="{8000DC60-D9DF-4BCB-88FB-6C954A58E23E}" type="sibTrans" cxnId="{54FD2CDA-6728-40B2-B0F8-52E311D0296D}">
      <dgm:prSet/>
      <dgm:spPr/>
      <dgm:t>
        <a:bodyPr/>
        <a:lstStyle/>
        <a:p>
          <a:endParaRPr lang="en-GB"/>
        </a:p>
      </dgm:t>
    </dgm:pt>
    <dgm:pt modelId="{B2DE0F76-12F3-45F3-B2EB-5BBAB5182C89}" type="pres">
      <dgm:prSet presAssocID="{E027F599-214D-46E7-A4B6-3BD34E7C6CB5}" presName="Name0" presStyleCnt="0">
        <dgm:presLayoutVars>
          <dgm:chMax/>
          <dgm:chPref/>
          <dgm:dir/>
          <dgm:animLvl val="lvl"/>
        </dgm:presLayoutVars>
      </dgm:prSet>
      <dgm:spPr/>
    </dgm:pt>
    <dgm:pt modelId="{3805725C-41D9-4897-80DA-DC26B7359483}" type="pres">
      <dgm:prSet presAssocID="{D592858B-54D3-4114-8D27-DD5B45B5AA05}" presName="composite" presStyleCnt="0"/>
      <dgm:spPr/>
    </dgm:pt>
    <dgm:pt modelId="{62530CC1-8546-4B53-AAC0-992C13D8C92A}" type="pres">
      <dgm:prSet presAssocID="{D592858B-54D3-4114-8D27-DD5B45B5AA05}" presName="Parent1" presStyleLbl="node1" presStyleIdx="0" presStyleCnt="6" custLinFactX="-63484" custLinFactNeighborX="-100000" custLinFactNeighborY="84944">
        <dgm:presLayoutVars>
          <dgm:chMax val="1"/>
          <dgm:chPref val="1"/>
          <dgm:bulletEnabled val="1"/>
        </dgm:presLayoutVars>
      </dgm:prSet>
      <dgm:spPr/>
    </dgm:pt>
    <dgm:pt modelId="{1150B3B5-D7F0-48B7-B674-4B439220FEF1}" type="pres">
      <dgm:prSet presAssocID="{D592858B-54D3-4114-8D27-DD5B45B5AA05}" presName="Childtext1" presStyleLbl="revTx" presStyleIdx="0" presStyleCnt="3">
        <dgm:presLayoutVars>
          <dgm:chMax val="0"/>
          <dgm:chPref val="0"/>
          <dgm:bulletEnabled val="1"/>
        </dgm:presLayoutVars>
      </dgm:prSet>
      <dgm:spPr/>
    </dgm:pt>
    <dgm:pt modelId="{9BB7B3D7-2178-44A1-95C0-04D7547704BC}" type="pres">
      <dgm:prSet presAssocID="{D592858B-54D3-4114-8D27-DD5B45B5AA05}" presName="BalanceSpacing" presStyleCnt="0"/>
      <dgm:spPr/>
    </dgm:pt>
    <dgm:pt modelId="{91BC65BE-D087-428D-A186-75029F18A8A3}" type="pres">
      <dgm:prSet presAssocID="{D592858B-54D3-4114-8D27-DD5B45B5AA05}" presName="BalanceSpacing1" presStyleCnt="0"/>
      <dgm:spPr/>
    </dgm:pt>
    <dgm:pt modelId="{17EB808B-6A99-4E68-8858-25418A77C3C9}" type="pres">
      <dgm:prSet presAssocID="{0E9E9247-5B67-4A86-BC3D-9F488FFF9E14}" presName="Accent1Text" presStyleLbl="node1" presStyleIdx="1" presStyleCnt="6"/>
      <dgm:spPr/>
    </dgm:pt>
    <dgm:pt modelId="{97E6D5F9-C50C-4FF1-B77E-3A0A4A73FFA3}" type="pres">
      <dgm:prSet presAssocID="{0E9E9247-5B67-4A86-BC3D-9F488FFF9E14}" presName="spaceBetweenRectangles" presStyleCnt="0"/>
      <dgm:spPr/>
    </dgm:pt>
    <dgm:pt modelId="{7AD87929-8B57-4951-998D-1BAFA1427E34}" type="pres">
      <dgm:prSet presAssocID="{328E1BCF-6EE0-49C7-A13C-D7B58CA688C6}" presName="composite" presStyleCnt="0"/>
      <dgm:spPr/>
    </dgm:pt>
    <dgm:pt modelId="{ED33A9FC-351C-4D03-9679-0EBC4A98D6F9}" type="pres">
      <dgm:prSet presAssocID="{328E1BCF-6EE0-49C7-A13C-D7B58CA688C6}" presName="Parent1" presStyleLbl="node1" presStyleIdx="2" presStyleCnt="6" custLinFactNeighborX="684" custLinFactNeighborY="595">
        <dgm:presLayoutVars>
          <dgm:chMax val="1"/>
          <dgm:chPref val="1"/>
          <dgm:bulletEnabled val="1"/>
        </dgm:presLayoutVars>
      </dgm:prSet>
      <dgm:spPr/>
    </dgm:pt>
    <dgm:pt modelId="{E9DBDA7D-61F3-48F2-B0E4-EBECD862DD30}" type="pres">
      <dgm:prSet presAssocID="{328E1BCF-6EE0-49C7-A13C-D7B58CA688C6}" presName="Childtext1" presStyleLbl="revTx" presStyleIdx="1" presStyleCnt="3">
        <dgm:presLayoutVars>
          <dgm:chMax val="0"/>
          <dgm:chPref val="0"/>
          <dgm:bulletEnabled val="1"/>
        </dgm:presLayoutVars>
      </dgm:prSet>
      <dgm:spPr/>
    </dgm:pt>
    <dgm:pt modelId="{11AB1E51-0C4B-4558-A67B-1B956E598192}" type="pres">
      <dgm:prSet presAssocID="{328E1BCF-6EE0-49C7-A13C-D7B58CA688C6}" presName="BalanceSpacing" presStyleCnt="0"/>
      <dgm:spPr/>
    </dgm:pt>
    <dgm:pt modelId="{30075D9E-AD82-4D86-8DBC-F52EC77E1D5D}" type="pres">
      <dgm:prSet presAssocID="{328E1BCF-6EE0-49C7-A13C-D7B58CA688C6}" presName="BalanceSpacing1" presStyleCnt="0"/>
      <dgm:spPr/>
    </dgm:pt>
    <dgm:pt modelId="{807D4400-5E4A-4053-8771-AFD764E15691}" type="pres">
      <dgm:prSet presAssocID="{F26C031C-B42B-48A8-A6BF-5847CAAB6B2D}" presName="Accent1Text" presStyleLbl="node1" presStyleIdx="3" presStyleCnt="6" custLinFactNeighborX="-50715" custLinFactNeighborY="-82720"/>
      <dgm:spPr/>
    </dgm:pt>
    <dgm:pt modelId="{D1EA5F63-6C82-4811-9BBF-7F0006DB0F77}" type="pres">
      <dgm:prSet presAssocID="{F26C031C-B42B-48A8-A6BF-5847CAAB6B2D}" presName="spaceBetweenRectangles" presStyleCnt="0"/>
      <dgm:spPr/>
    </dgm:pt>
    <dgm:pt modelId="{2E3F41AB-8397-4FB6-A61B-F8B6CA2AC87C}" type="pres">
      <dgm:prSet presAssocID="{46F49A15-EC80-4B65-B8DC-25F34E1859E1}" presName="composite" presStyleCnt="0"/>
      <dgm:spPr/>
    </dgm:pt>
    <dgm:pt modelId="{A006F84D-1D1E-410C-9171-C5263E1FCFBC}" type="pres">
      <dgm:prSet presAssocID="{46F49A15-EC80-4B65-B8DC-25F34E1859E1}" presName="Parent1" presStyleLbl="node1" presStyleIdx="4" presStyleCnt="6">
        <dgm:presLayoutVars>
          <dgm:chMax val="1"/>
          <dgm:chPref val="1"/>
          <dgm:bulletEnabled val="1"/>
        </dgm:presLayoutVars>
      </dgm:prSet>
      <dgm:spPr/>
    </dgm:pt>
    <dgm:pt modelId="{8788BC5A-39BD-4347-A3EE-41582F295F98}" type="pres">
      <dgm:prSet presAssocID="{46F49A15-EC80-4B65-B8DC-25F34E1859E1}" presName="Childtext1" presStyleLbl="revTx" presStyleIdx="2" presStyleCnt="3">
        <dgm:presLayoutVars>
          <dgm:chMax val="0"/>
          <dgm:chPref val="0"/>
          <dgm:bulletEnabled val="1"/>
        </dgm:presLayoutVars>
      </dgm:prSet>
      <dgm:spPr/>
    </dgm:pt>
    <dgm:pt modelId="{0B745EA3-E6AF-44A0-9C27-553195148160}" type="pres">
      <dgm:prSet presAssocID="{46F49A15-EC80-4B65-B8DC-25F34E1859E1}" presName="BalanceSpacing" presStyleCnt="0"/>
      <dgm:spPr/>
    </dgm:pt>
    <dgm:pt modelId="{802B98EA-3215-45CC-B42A-9EDB81DC1218}" type="pres">
      <dgm:prSet presAssocID="{46F49A15-EC80-4B65-B8DC-25F34E1859E1}" presName="BalanceSpacing1" presStyleCnt="0"/>
      <dgm:spPr/>
    </dgm:pt>
    <dgm:pt modelId="{9EA4E41D-ED3F-4742-9BC9-4864C9F6FB07}" type="pres">
      <dgm:prSet presAssocID="{610F0E1A-309C-460C-AB4C-83148BB350AC}" presName="Accent1Text" presStyleLbl="node1" presStyleIdx="5" presStyleCnt="6"/>
      <dgm:spPr/>
    </dgm:pt>
  </dgm:ptLst>
  <dgm:cxnLst>
    <dgm:cxn modelId="{8E62AC08-BB25-4D00-9445-BDD041322D6F}" type="presOf" srcId="{F26C031C-B42B-48A8-A6BF-5847CAAB6B2D}" destId="{807D4400-5E4A-4053-8771-AFD764E15691}" srcOrd="0" destOrd="0" presId="urn:microsoft.com/office/officeart/2008/layout/AlternatingHexagons"/>
    <dgm:cxn modelId="{1BD76214-A3C8-4D3A-813E-DF44632EAB68}" srcId="{E027F599-214D-46E7-A4B6-3BD34E7C6CB5}" destId="{46F49A15-EC80-4B65-B8DC-25F34E1859E1}" srcOrd="2" destOrd="0" parTransId="{1916A7C8-EAE7-4F6B-9AF1-EC024A1C378D}" sibTransId="{610F0E1A-309C-460C-AB4C-83148BB350AC}"/>
    <dgm:cxn modelId="{FAD44A2D-20BF-4765-B9D0-1A6817E539C5}" type="presOf" srcId="{3CE8444D-212C-4AD1-B9AC-846A508314F4}" destId="{8788BC5A-39BD-4347-A3EE-41582F295F98}" srcOrd="0" destOrd="0" presId="urn:microsoft.com/office/officeart/2008/layout/AlternatingHexagons"/>
    <dgm:cxn modelId="{78A43B40-8160-4413-855A-CDA6843DA1D1}" srcId="{E027F599-214D-46E7-A4B6-3BD34E7C6CB5}" destId="{D592858B-54D3-4114-8D27-DD5B45B5AA05}" srcOrd="0" destOrd="0" parTransId="{3D653047-926B-4D8D-A1D7-BD7A69051079}" sibTransId="{0E9E9247-5B67-4A86-BC3D-9F488FFF9E14}"/>
    <dgm:cxn modelId="{2EBFBA5D-CD20-4292-9BF5-CAF06601FE07}" srcId="{328E1BCF-6EE0-49C7-A13C-D7B58CA688C6}" destId="{D77B2397-EE58-4606-8029-DEDD681C83B7}" srcOrd="0" destOrd="0" parTransId="{A3384FA0-2B49-488B-BBF9-730B87F8201D}" sibTransId="{3FABA473-1A7B-4E6B-A0BC-9F04EF3F1053}"/>
    <dgm:cxn modelId="{00B05961-55E3-4818-B47A-79D5A512F54B}" type="presOf" srcId="{610F0E1A-309C-460C-AB4C-83148BB350AC}" destId="{9EA4E41D-ED3F-4742-9BC9-4864C9F6FB07}" srcOrd="0" destOrd="0" presId="urn:microsoft.com/office/officeart/2008/layout/AlternatingHexagons"/>
    <dgm:cxn modelId="{3943D377-436C-40DA-AEE5-1AFF9BD2128E}" srcId="{D592858B-54D3-4114-8D27-DD5B45B5AA05}" destId="{7229C5BE-E871-4840-8BAB-09F36B452246}" srcOrd="0" destOrd="0" parTransId="{8E8E4A05-48D6-4EDB-920C-00A9D67E423E}" sibTransId="{D67239E9-7D11-4582-8161-AD4F156D2C58}"/>
    <dgm:cxn modelId="{21967B7D-370E-48E8-AD9F-27A0C764DEDE}" type="presOf" srcId="{7229C5BE-E871-4840-8BAB-09F36B452246}" destId="{1150B3B5-D7F0-48B7-B674-4B439220FEF1}" srcOrd="0" destOrd="0" presId="urn:microsoft.com/office/officeart/2008/layout/AlternatingHexagons"/>
    <dgm:cxn modelId="{A5E266AA-3716-4875-AF0C-B80B0B40B97F}" type="presOf" srcId="{46F49A15-EC80-4B65-B8DC-25F34E1859E1}" destId="{A006F84D-1D1E-410C-9171-C5263E1FCFBC}" srcOrd="0" destOrd="0" presId="urn:microsoft.com/office/officeart/2008/layout/AlternatingHexagons"/>
    <dgm:cxn modelId="{FE3130AD-DC9D-4A65-96DD-C379B8F95F7F}" type="presOf" srcId="{0E9E9247-5B67-4A86-BC3D-9F488FFF9E14}" destId="{17EB808B-6A99-4E68-8858-25418A77C3C9}" srcOrd="0" destOrd="0" presId="urn:microsoft.com/office/officeart/2008/layout/AlternatingHexagons"/>
    <dgm:cxn modelId="{08D440AE-5F78-4203-B88E-A37DDCA3CE33}" type="presOf" srcId="{E027F599-214D-46E7-A4B6-3BD34E7C6CB5}" destId="{B2DE0F76-12F3-45F3-B2EB-5BBAB5182C89}" srcOrd="0" destOrd="0" presId="urn:microsoft.com/office/officeart/2008/layout/AlternatingHexagons"/>
    <dgm:cxn modelId="{27A624B0-4CF3-4E16-98DD-5047403351AF}" type="presOf" srcId="{D592858B-54D3-4114-8D27-DD5B45B5AA05}" destId="{62530CC1-8546-4B53-AAC0-992C13D8C92A}" srcOrd="0" destOrd="0" presId="urn:microsoft.com/office/officeart/2008/layout/AlternatingHexagons"/>
    <dgm:cxn modelId="{2316A4B2-59D1-4BFB-8A86-1A4EF1A613E1}" srcId="{E027F599-214D-46E7-A4B6-3BD34E7C6CB5}" destId="{328E1BCF-6EE0-49C7-A13C-D7B58CA688C6}" srcOrd="1" destOrd="0" parTransId="{1841253D-1C99-4038-BD1A-9286D7841FAA}" sibTransId="{F26C031C-B42B-48A8-A6BF-5847CAAB6B2D}"/>
    <dgm:cxn modelId="{54FD2CDA-6728-40B2-B0F8-52E311D0296D}" srcId="{46F49A15-EC80-4B65-B8DC-25F34E1859E1}" destId="{3CE8444D-212C-4AD1-B9AC-846A508314F4}" srcOrd="0" destOrd="0" parTransId="{81F6EE86-37C3-4C42-B8A3-CBCE783D08D2}" sibTransId="{8000DC60-D9DF-4BCB-88FB-6C954A58E23E}"/>
    <dgm:cxn modelId="{993351DF-61AB-4B68-8188-691350D50DF2}" type="presOf" srcId="{D77B2397-EE58-4606-8029-DEDD681C83B7}" destId="{E9DBDA7D-61F3-48F2-B0E4-EBECD862DD30}" srcOrd="0" destOrd="0" presId="urn:microsoft.com/office/officeart/2008/layout/AlternatingHexagons"/>
    <dgm:cxn modelId="{9FE912FC-898E-4E25-AB61-D398FBA548FF}" type="presOf" srcId="{328E1BCF-6EE0-49C7-A13C-D7B58CA688C6}" destId="{ED33A9FC-351C-4D03-9679-0EBC4A98D6F9}" srcOrd="0" destOrd="0" presId="urn:microsoft.com/office/officeart/2008/layout/AlternatingHexagons"/>
    <dgm:cxn modelId="{01E217BF-4D57-4F39-8CB7-A351EF41520D}" type="presParOf" srcId="{B2DE0F76-12F3-45F3-B2EB-5BBAB5182C89}" destId="{3805725C-41D9-4897-80DA-DC26B7359483}" srcOrd="0" destOrd="0" presId="urn:microsoft.com/office/officeart/2008/layout/AlternatingHexagons"/>
    <dgm:cxn modelId="{F065CF36-F86E-47AC-9F39-5343E84DA372}" type="presParOf" srcId="{3805725C-41D9-4897-80DA-DC26B7359483}" destId="{62530CC1-8546-4B53-AAC0-992C13D8C92A}" srcOrd="0" destOrd="0" presId="urn:microsoft.com/office/officeart/2008/layout/AlternatingHexagons"/>
    <dgm:cxn modelId="{F0BEDC93-4984-463B-87A1-6A5502196DE5}" type="presParOf" srcId="{3805725C-41D9-4897-80DA-DC26B7359483}" destId="{1150B3B5-D7F0-48B7-B674-4B439220FEF1}" srcOrd="1" destOrd="0" presId="urn:microsoft.com/office/officeart/2008/layout/AlternatingHexagons"/>
    <dgm:cxn modelId="{A7C9F4F5-AF30-47CF-AA4A-DF0BD8A3EB83}" type="presParOf" srcId="{3805725C-41D9-4897-80DA-DC26B7359483}" destId="{9BB7B3D7-2178-44A1-95C0-04D7547704BC}" srcOrd="2" destOrd="0" presId="urn:microsoft.com/office/officeart/2008/layout/AlternatingHexagons"/>
    <dgm:cxn modelId="{DE83EAD7-425D-4620-863D-520A55571F26}" type="presParOf" srcId="{3805725C-41D9-4897-80DA-DC26B7359483}" destId="{91BC65BE-D087-428D-A186-75029F18A8A3}" srcOrd="3" destOrd="0" presId="urn:microsoft.com/office/officeart/2008/layout/AlternatingHexagons"/>
    <dgm:cxn modelId="{8D04C04D-0055-4429-A5B8-D29A060483B4}" type="presParOf" srcId="{3805725C-41D9-4897-80DA-DC26B7359483}" destId="{17EB808B-6A99-4E68-8858-25418A77C3C9}" srcOrd="4" destOrd="0" presId="urn:microsoft.com/office/officeart/2008/layout/AlternatingHexagons"/>
    <dgm:cxn modelId="{B372F408-B829-4736-85CF-F4D2B36C4E3A}" type="presParOf" srcId="{B2DE0F76-12F3-45F3-B2EB-5BBAB5182C89}" destId="{97E6D5F9-C50C-4FF1-B77E-3A0A4A73FFA3}" srcOrd="1" destOrd="0" presId="urn:microsoft.com/office/officeart/2008/layout/AlternatingHexagons"/>
    <dgm:cxn modelId="{11296F83-C5C5-43D8-AC34-9910B9B786A4}" type="presParOf" srcId="{B2DE0F76-12F3-45F3-B2EB-5BBAB5182C89}" destId="{7AD87929-8B57-4951-998D-1BAFA1427E34}" srcOrd="2" destOrd="0" presId="urn:microsoft.com/office/officeart/2008/layout/AlternatingHexagons"/>
    <dgm:cxn modelId="{CB4D6A06-A46C-47A0-8B85-3F0D11E05659}" type="presParOf" srcId="{7AD87929-8B57-4951-998D-1BAFA1427E34}" destId="{ED33A9FC-351C-4D03-9679-0EBC4A98D6F9}" srcOrd="0" destOrd="0" presId="urn:microsoft.com/office/officeart/2008/layout/AlternatingHexagons"/>
    <dgm:cxn modelId="{1E37492D-C4CE-4A37-89F1-96B613D211C1}" type="presParOf" srcId="{7AD87929-8B57-4951-998D-1BAFA1427E34}" destId="{E9DBDA7D-61F3-48F2-B0E4-EBECD862DD30}" srcOrd="1" destOrd="0" presId="urn:microsoft.com/office/officeart/2008/layout/AlternatingHexagons"/>
    <dgm:cxn modelId="{1955D7FC-4EED-4FB4-8BF5-6E1B01E55C88}" type="presParOf" srcId="{7AD87929-8B57-4951-998D-1BAFA1427E34}" destId="{11AB1E51-0C4B-4558-A67B-1B956E598192}" srcOrd="2" destOrd="0" presId="urn:microsoft.com/office/officeart/2008/layout/AlternatingHexagons"/>
    <dgm:cxn modelId="{1111C333-4E0F-4E45-916F-387D15DA0555}" type="presParOf" srcId="{7AD87929-8B57-4951-998D-1BAFA1427E34}" destId="{30075D9E-AD82-4D86-8DBC-F52EC77E1D5D}" srcOrd="3" destOrd="0" presId="urn:microsoft.com/office/officeart/2008/layout/AlternatingHexagons"/>
    <dgm:cxn modelId="{7CF26E6E-212B-43F8-BBFC-E312A22408F3}" type="presParOf" srcId="{7AD87929-8B57-4951-998D-1BAFA1427E34}" destId="{807D4400-5E4A-4053-8771-AFD764E15691}" srcOrd="4" destOrd="0" presId="urn:microsoft.com/office/officeart/2008/layout/AlternatingHexagons"/>
    <dgm:cxn modelId="{F91F8B4A-E09D-49CE-9257-51E773180002}" type="presParOf" srcId="{B2DE0F76-12F3-45F3-B2EB-5BBAB5182C89}" destId="{D1EA5F63-6C82-4811-9BBF-7F0006DB0F77}" srcOrd="3" destOrd="0" presId="urn:microsoft.com/office/officeart/2008/layout/AlternatingHexagons"/>
    <dgm:cxn modelId="{E14CB74C-2F74-4CB1-8C71-E71E2F3F38F8}" type="presParOf" srcId="{B2DE0F76-12F3-45F3-B2EB-5BBAB5182C89}" destId="{2E3F41AB-8397-4FB6-A61B-F8B6CA2AC87C}" srcOrd="4" destOrd="0" presId="urn:microsoft.com/office/officeart/2008/layout/AlternatingHexagons"/>
    <dgm:cxn modelId="{42CA8838-773D-4A7C-AB57-B6FC28808D56}" type="presParOf" srcId="{2E3F41AB-8397-4FB6-A61B-F8B6CA2AC87C}" destId="{A006F84D-1D1E-410C-9171-C5263E1FCFBC}" srcOrd="0" destOrd="0" presId="urn:microsoft.com/office/officeart/2008/layout/AlternatingHexagons"/>
    <dgm:cxn modelId="{E296E766-B3F2-4C05-9B52-179C7BF6B717}" type="presParOf" srcId="{2E3F41AB-8397-4FB6-A61B-F8B6CA2AC87C}" destId="{8788BC5A-39BD-4347-A3EE-41582F295F98}" srcOrd="1" destOrd="0" presId="urn:microsoft.com/office/officeart/2008/layout/AlternatingHexagons"/>
    <dgm:cxn modelId="{CC320C9B-E70C-433E-9457-A56663132046}" type="presParOf" srcId="{2E3F41AB-8397-4FB6-A61B-F8B6CA2AC87C}" destId="{0B745EA3-E6AF-44A0-9C27-553195148160}" srcOrd="2" destOrd="0" presId="urn:microsoft.com/office/officeart/2008/layout/AlternatingHexagons"/>
    <dgm:cxn modelId="{F00382EB-F26A-4D5B-95CE-D09473C5CF6D}" type="presParOf" srcId="{2E3F41AB-8397-4FB6-A61B-F8B6CA2AC87C}" destId="{802B98EA-3215-45CC-B42A-9EDB81DC1218}" srcOrd="3" destOrd="0" presId="urn:microsoft.com/office/officeart/2008/layout/AlternatingHexagons"/>
    <dgm:cxn modelId="{DD78265C-7810-42A2-9EF5-7D83CBA862F1}" type="presParOf" srcId="{2E3F41AB-8397-4FB6-A61B-F8B6CA2AC87C}" destId="{9EA4E41D-ED3F-4742-9BC9-4864C9F6FB07}"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30CC1-8546-4B53-AAC0-992C13D8C92A}">
      <dsp:nvSpPr>
        <dsp:cNvPr id="0" name=""/>
        <dsp:cNvSpPr/>
      </dsp:nvSpPr>
      <dsp:spPr>
        <a:xfrm rot="5400000">
          <a:off x="155671" y="1555872"/>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Changes in mood and behaviour</a:t>
          </a:r>
        </a:p>
      </dsp:txBody>
      <dsp:txXfrm rot="-5400000">
        <a:off x="467007" y="1696866"/>
        <a:ext cx="929549" cy="1068446"/>
      </dsp:txXfrm>
    </dsp:sp>
    <dsp:sp modelId="{1150B3B5-D7F0-48B7-B674-4B439220FEF1}">
      <dsp:nvSpPr>
        <dsp:cNvPr id="0" name=""/>
        <dsp:cNvSpPr/>
      </dsp:nvSpPr>
      <dsp:spPr>
        <a:xfrm>
          <a:off x="3855720" y="446902"/>
          <a:ext cx="1732280" cy="93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GB" sz="1200" kern="1200" dirty="0"/>
        </a:p>
      </dsp:txBody>
      <dsp:txXfrm>
        <a:off x="3855720" y="446902"/>
        <a:ext cx="1732280" cy="931333"/>
      </dsp:txXfrm>
    </dsp:sp>
    <dsp:sp modelId="{17EB808B-6A99-4E68-8858-25418A77C3C9}">
      <dsp:nvSpPr>
        <dsp:cNvPr id="0" name=""/>
        <dsp:cNvSpPr/>
      </dsp:nvSpPr>
      <dsp:spPr>
        <a:xfrm rot="5400000">
          <a:off x="904945" y="237352"/>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Being secretive</a:t>
          </a:r>
        </a:p>
      </dsp:txBody>
      <dsp:txXfrm rot="-5400000">
        <a:off x="1216281" y="378346"/>
        <a:ext cx="929549" cy="1068446"/>
      </dsp:txXfrm>
    </dsp:sp>
    <dsp:sp modelId="{ED33A9FC-351C-4D03-9679-0EBC4A98D6F9}">
      <dsp:nvSpPr>
        <dsp:cNvPr id="0" name=""/>
        <dsp:cNvSpPr/>
      </dsp:nvSpPr>
      <dsp:spPr>
        <a:xfrm rot="5400000">
          <a:off x="1640622" y="1564114"/>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Bruises</a:t>
          </a:r>
        </a:p>
      </dsp:txBody>
      <dsp:txXfrm rot="-5400000">
        <a:off x="1951958" y="1705108"/>
        <a:ext cx="929549" cy="1068446"/>
      </dsp:txXfrm>
    </dsp:sp>
    <dsp:sp modelId="{E9DBDA7D-61F3-48F2-B0E4-EBECD862DD30}">
      <dsp:nvSpPr>
        <dsp:cNvPr id="0" name=""/>
        <dsp:cNvSpPr/>
      </dsp:nvSpPr>
      <dsp:spPr>
        <a:xfrm>
          <a:off x="0" y="1764428"/>
          <a:ext cx="1676400" cy="93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r" defTabSz="533400">
            <a:lnSpc>
              <a:spcPct val="90000"/>
            </a:lnSpc>
            <a:spcBef>
              <a:spcPct val="0"/>
            </a:spcBef>
            <a:spcAft>
              <a:spcPct val="35000"/>
            </a:spcAft>
            <a:buNone/>
          </a:pPr>
          <a:endParaRPr lang="en-GB" sz="1200" kern="1200" dirty="0"/>
        </a:p>
      </dsp:txBody>
      <dsp:txXfrm>
        <a:off x="0" y="1764428"/>
        <a:ext cx="1676400" cy="931333"/>
      </dsp:txXfrm>
    </dsp:sp>
    <dsp:sp modelId="{807D4400-5E4A-4053-8771-AFD764E15691}">
      <dsp:nvSpPr>
        <dsp:cNvPr id="0" name=""/>
        <dsp:cNvSpPr/>
      </dsp:nvSpPr>
      <dsp:spPr>
        <a:xfrm rot="5400000">
          <a:off x="2404981" y="270880"/>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Drug and alcohol misuse</a:t>
          </a:r>
        </a:p>
      </dsp:txBody>
      <dsp:txXfrm rot="-5400000">
        <a:off x="2716317" y="411874"/>
        <a:ext cx="929549" cy="1068446"/>
      </dsp:txXfrm>
    </dsp:sp>
    <dsp:sp modelId="{A006F84D-1D1E-410C-9171-C5263E1FCFBC}">
      <dsp:nvSpPr>
        <dsp:cNvPr id="0" name=""/>
        <dsp:cNvSpPr/>
      </dsp:nvSpPr>
      <dsp:spPr>
        <a:xfrm rot="5400000">
          <a:off x="2363413" y="2872405"/>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Unexplained money or nice things</a:t>
          </a:r>
        </a:p>
      </dsp:txBody>
      <dsp:txXfrm rot="-5400000">
        <a:off x="2674749" y="3013399"/>
        <a:ext cx="929549" cy="1068446"/>
      </dsp:txXfrm>
    </dsp:sp>
    <dsp:sp modelId="{8788BC5A-39BD-4347-A3EE-41582F295F98}">
      <dsp:nvSpPr>
        <dsp:cNvPr id="0" name=""/>
        <dsp:cNvSpPr/>
      </dsp:nvSpPr>
      <dsp:spPr>
        <a:xfrm>
          <a:off x="3855720" y="3081955"/>
          <a:ext cx="1732280" cy="93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GB" sz="1200" kern="1200"/>
        </a:p>
      </dsp:txBody>
      <dsp:txXfrm>
        <a:off x="3855720" y="3081955"/>
        <a:ext cx="1732280" cy="931333"/>
      </dsp:txXfrm>
    </dsp:sp>
    <dsp:sp modelId="{9EA4E41D-ED3F-4742-9BC9-4864C9F6FB07}">
      <dsp:nvSpPr>
        <dsp:cNvPr id="0" name=""/>
        <dsp:cNvSpPr/>
      </dsp:nvSpPr>
      <dsp:spPr>
        <a:xfrm rot="5400000">
          <a:off x="904945" y="2872405"/>
          <a:ext cx="1552222" cy="1350433"/>
        </a:xfrm>
        <a:prstGeom prst="hexagon">
          <a:avLst>
            <a:gd name="adj" fmla="val 25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Skipping school</a:t>
          </a:r>
        </a:p>
      </dsp:txBody>
      <dsp:txXfrm rot="-5400000">
        <a:off x="1216281" y="3013399"/>
        <a:ext cx="929549" cy="1068446"/>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90591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67005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CDA005-1EBF-4245-AD38-4BFA4F60D24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796307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BCDA005-1EBF-4245-AD38-4BFA4F60D249}"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77678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BCDA005-1EBF-4245-AD38-4BFA4F60D249}"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27256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BCDA005-1EBF-4245-AD38-4BFA4F60D249}"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4455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CDA005-1EBF-4245-AD38-4BFA4F60D249}"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33860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69427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185924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95943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53765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CDA005-1EBF-4245-AD38-4BFA4F60D249}"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A0857-EF09-40D4-A056-EFB5D85A724F}" type="slidenum">
              <a:rPr lang="en-GB" smtClean="0"/>
              <a:t>‹#›</a:t>
            </a:fld>
            <a:endParaRPr lang="en-GB"/>
          </a:p>
        </p:txBody>
      </p:sp>
    </p:spTree>
    <p:extLst>
      <p:ext uri="{BB962C8B-B14F-4D97-AF65-F5344CB8AC3E}">
        <p14:creationId xmlns:p14="http://schemas.microsoft.com/office/powerpoint/2010/main" val="1443634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XIVdt9duP5o" TargetMode="Externa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6.xml"/><Relationship Id="rId1" Type="http://schemas.openxmlformats.org/officeDocument/2006/relationships/video" Target="https://www.youtube.com/embed/vj2Eo7xbwW4?feature=oembed" TargetMode="Externa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6.xml"/><Relationship Id="rId1" Type="http://schemas.openxmlformats.org/officeDocument/2006/relationships/video" Target="https://www.youtube.com/embed/V0lE-XENewM?feature=oembed" TargetMode="Externa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universal-credit/eligibility#:~:text=To%20claim%20you%20must%3A,you%27re%2016%20to%2017)" TargetMode="External"/><Relationship Id="rId3" Type="http://schemas.openxmlformats.org/officeDocument/2006/relationships/hyperlink" Target="https://www.forbes.com/sites/mikepatton/2021/08/18/inflation-surge-to-continue-here-are-3-reasons-why/?sh=2adcc9a0690a" TargetMode="External"/><Relationship Id="rId7" Type="http://schemas.openxmlformats.org/officeDocument/2006/relationships/hyperlink" Target="https://www.cwvys.org.uk/wp-content/uploads/2018/11/YOUTH-WORK-IN-WALES-PRINCIPLES-AND-PURPOSES.pdf" TargetMode="External"/><Relationship Id="rId2" Type="http://schemas.openxmlformats.org/officeDocument/2006/relationships/hyperlink" Target="https://youtu.be/XIVdt9duP5o" TargetMode="External"/><Relationship Id="rId1" Type="http://schemas.openxmlformats.org/officeDocument/2006/relationships/slideLayout" Target="../slideLayouts/slideLayout2.xml"/><Relationship Id="rId6" Type="http://schemas.openxmlformats.org/officeDocument/2006/relationships/hyperlink" Target="https://cpag.org.uk/child-poverty/child-poverty-facts-and-figures?utm_medium=cpc&amp;utm_source=google&amp;utm_campaign=informjuly21&amp;utm_content=search&amp;utm_term=cause&amp;gclid=CjwKCAiAsNKQBhAPEiwAB-I5zcHGihSX4GfFj7Rx2Rl9uT6p7USfwTOaxso6EwYM_27bfFNTNGmoJBoC9h4QAvD_BwE" TargetMode="External"/><Relationship Id="rId11" Type="http://schemas.openxmlformats.org/officeDocument/2006/relationships/hyperlink" Target="https://www.childrenssociety.org.uk/what-we-do/our-work/ending-child-poverty?gclid=Cj0KCQiA09eQBhCxARIsAAYRiymW8lqOElQyZziYsrCTMtR7y8brEdDppCyAPn5NAzU8JjxDAriTHmAaArbOEALw_wcB" TargetMode="External"/><Relationship Id="rId5" Type="http://schemas.openxmlformats.org/officeDocument/2006/relationships/hyperlink" Target="https://www.hrreview.co.uk/hr-news/nine-in-ten-workers-say-benefits-integral-to-job-choice/114369" TargetMode="External"/><Relationship Id="rId10" Type="http://schemas.openxmlformats.org/officeDocument/2006/relationships/hyperlink" Target="https://www.researchhistory.org/2012/06/16/maslows-hierarchy-of-needs/" TargetMode="External"/><Relationship Id="rId4" Type="http://schemas.openxmlformats.org/officeDocument/2006/relationships/hyperlink" Target="https://www.google.co.uk/search?q=money+worries&amp;tbm=isch&amp;ved=2ahUKEwjWzPfc7ZD2AhUGJMAKHRkoAeIQ2-cCegQIABAA&amp;oq=money+worries&amp;gs_lcp=CgNpbWcQAzIFCAAQgAQyBQgAEIAEMgUIABCABDIFCAAQgAQyBggAEAUQHjIECAAQGDIECAAQGDIECAAQGDIECAAQGDIECAAQGDoHCCMQ7wMQJzoHCAAQsQMQQzoECAAQQzoICAAQgAQQsQM6BggAEAgQHlCOBViJEmClFGgAcAB4AIABVIgBpAWSAQE5mAEAoAEBqgELZ3dzLXdpei1pbWfAAQE&amp;sclient=img&amp;ei=nY0TYpaKFIbIgAaZ0ISQDg&amp;bih=706&amp;biw=1536#imgrc=SiuIDgOESRaJtM" TargetMode="External"/><Relationship Id="rId9" Type="http://schemas.openxmlformats.org/officeDocument/2006/relationships/hyperlink" Target="https://www.thecourier.co.uk/fp/education/2255152/two-child-benefit-cap-widening-poverty-gap-for-large-familie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38" y="267854"/>
            <a:ext cx="8742422" cy="2724728"/>
          </a:xfrm>
        </p:spPr>
        <p:txBody>
          <a:bodyPr>
            <a:normAutofit/>
          </a:bodyPr>
          <a:lstStyle/>
          <a:p>
            <a:r>
              <a:rPr lang="en-GB" sz="16600" dirty="0">
                <a:ln w="38100">
                  <a:solidFill>
                    <a:schemeClr val="tx1"/>
                  </a:solidFill>
                </a:ln>
                <a:solidFill>
                  <a:schemeClr val="accent6">
                    <a:lumMod val="60000"/>
                    <a:lumOff val="40000"/>
                  </a:schemeClr>
                </a:solidFill>
                <a:latin typeface="Bauhaus 93" panose="04030905020B02020C02" pitchFamily="82" charset="0"/>
              </a:rPr>
              <a:t>P</a:t>
            </a:r>
            <a:r>
              <a:rPr lang="en-GB" sz="16600" dirty="0">
                <a:ln w="38100">
                  <a:solidFill>
                    <a:schemeClr val="tx1"/>
                  </a:solidFill>
                </a:ln>
                <a:solidFill>
                  <a:schemeClr val="accent1">
                    <a:lumMod val="60000"/>
                    <a:lumOff val="40000"/>
                  </a:schemeClr>
                </a:solidFill>
                <a:latin typeface="Bauhaus 93" panose="04030905020B02020C02" pitchFamily="82" charset="0"/>
              </a:rPr>
              <a:t>O</a:t>
            </a:r>
            <a:r>
              <a:rPr lang="en-GB" sz="16600" dirty="0">
                <a:ln w="38100">
                  <a:solidFill>
                    <a:schemeClr val="tx1"/>
                  </a:solidFill>
                </a:ln>
                <a:solidFill>
                  <a:schemeClr val="accent4">
                    <a:lumMod val="40000"/>
                    <a:lumOff val="60000"/>
                  </a:schemeClr>
                </a:solidFill>
                <a:latin typeface="Bauhaus 93" panose="04030905020B02020C02" pitchFamily="82" charset="0"/>
              </a:rPr>
              <a:t>V</a:t>
            </a:r>
            <a:r>
              <a:rPr lang="en-GB" sz="16600" dirty="0">
                <a:ln w="38100">
                  <a:solidFill>
                    <a:schemeClr val="tx1"/>
                  </a:solidFill>
                </a:ln>
                <a:solidFill>
                  <a:schemeClr val="accent2">
                    <a:lumMod val="60000"/>
                    <a:lumOff val="40000"/>
                  </a:schemeClr>
                </a:solidFill>
                <a:latin typeface="Bauhaus 93" panose="04030905020B02020C02" pitchFamily="82" charset="0"/>
              </a:rPr>
              <a:t>E</a:t>
            </a:r>
            <a:r>
              <a:rPr lang="en-GB" sz="16600" dirty="0">
                <a:ln w="38100">
                  <a:solidFill>
                    <a:schemeClr val="tx1"/>
                  </a:solidFill>
                </a:ln>
                <a:solidFill>
                  <a:srgbClr val="FF99FF"/>
                </a:solidFill>
                <a:latin typeface="Bauhaus 93" panose="04030905020B02020C02" pitchFamily="82" charset="0"/>
              </a:rPr>
              <a:t>R</a:t>
            </a:r>
            <a:r>
              <a:rPr lang="en-GB" sz="16600" dirty="0">
                <a:ln w="38100">
                  <a:solidFill>
                    <a:schemeClr val="tx1"/>
                  </a:solidFill>
                </a:ln>
                <a:solidFill>
                  <a:srgbClr val="CCFF66"/>
                </a:solidFill>
                <a:latin typeface="Bauhaus 93" panose="04030905020B02020C02" pitchFamily="82" charset="0"/>
              </a:rPr>
              <a:t>T</a:t>
            </a:r>
            <a:r>
              <a:rPr lang="en-GB" sz="16600" dirty="0">
                <a:ln w="38100">
                  <a:solidFill>
                    <a:schemeClr val="tx1"/>
                  </a:solidFill>
                </a:ln>
                <a:solidFill>
                  <a:srgbClr val="CCFFFF"/>
                </a:solidFill>
                <a:latin typeface="Bauhaus 93" panose="04030905020B02020C02" pitchFamily="82" charset="0"/>
              </a:rPr>
              <a:t>Y</a:t>
            </a:r>
          </a:p>
        </p:txBody>
      </p:sp>
      <p:sp>
        <p:nvSpPr>
          <p:cNvPr id="3" name="Subtitle 2"/>
          <p:cNvSpPr>
            <a:spLocks noGrp="1"/>
          </p:cNvSpPr>
          <p:nvPr>
            <p:ph type="subTitle" idx="1"/>
          </p:nvPr>
        </p:nvSpPr>
        <p:spPr>
          <a:xfrm>
            <a:off x="0" y="5847169"/>
            <a:ext cx="8703367" cy="619760"/>
          </a:xfrm>
        </p:spPr>
        <p:txBody>
          <a:bodyPr>
            <a:noAutofit/>
          </a:bodyPr>
          <a:lstStyle/>
          <a:p>
            <a:r>
              <a:rPr lang="en-GB" sz="2800" dirty="0"/>
              <a:t>By Ashlie Day, Lyndsey Rees, Dana Jones and Laura John</a:t>
            </a:r>
          </a:p>
        </p:txBody>
      </p:sp>
      <p:pic>
        <p:nvPicPr>
          <p:cNvPr id="5" name="Picture 4"/>
          <p:cNvPicPr>
            <a:picLocks noChangeAspect="1"/>
          </p:cNvPicPr>
          <p:nvPr/>
        </p:nvPicPr>
        <p:blipFill rotWithShape="1">
          <a:blip r:embed="rId2"/>
          <a:srcRect r="65309" b="363"/>
          <a:stretch/>
        </p:blipFill>
        <p:spPr>
          <a:xfrm>
            <a:off x="8922295" y="267854"/>
            <a:ext cx="3003406" cy="6103093"/>
          </a:xfrm>
          <a:prstGeom prst="rect">
            <a:avLst/>
          </a:prstGeom>
        </p:spPr>
      </p:pic>
    </p:spTree>
    <p:extLst>
      <p:ext uri="{BB962C8B-B14F-4D97-AF65-F5344CB8AC3E}">
        <p14:creationId xmlns:p14="http://schemas.microsoft.com/office/powerpoint/2010/main" val="1683884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93B0C1-BE30-487D-B7A9-B89CE73F764A}"/>
              </a:ext>
            </a:extLst>
          </p:cNvPr>
          <p:cNvPicPr>
            <a:picLocks noChangeAspect="1"/>
          </p:cNvPicPr>
          <p:nvPr/>
        </p:nvPicPr>
        <p:blipFill>
          <a:blip r:embed="rId2"/>
          <a:stretch>
            <a:fillRect/>
          </a:stretch>
        </p:blipFill>
        <p:spPr>
          <a:xfrm>
            <a:off x="596695" y="3790946"/>
            <a:ext cx="3458936" cy="1944691"/>
          </a:xfrm>
          <a:prstGeom prst="rect">
            <a:avLst/>
          </a:prstGeom>
        </p:spPr>
      </p:pic>
      <p:pic>
        <p:nvPicPr>
          <p:cNvPr id="5" name="Picture 4">
            <a:extLst>
              <a:ext uri="{FF2B5EF4-FFF2-40B4-BE49-F238E27FC236}">
                <a16:creationId xmlns:a16="http://schemas.microsoft.com/office/drawing/2014/main" id="{CB3107CF-D3F8-4E36-B9EA-0E4D9CE19EE4}"/>
              </a:ext>
            </a:extLst>
          </p:cNvPr>
          <p:cNvPicPr>
            <a:picLocks noChangeAspect="1"/>
          </p:cNvPicPr>
          <p:nvPr/>
        </p:nvPicPr>
        <p:blipFill>
          <a:blip r:embed="rId3"/>
          <a:stretch>
            <a:fillRect/>
          </a:stretch>
        </p:blipFill>
        <p:spPr>
          <a:xfrm>
            <a:off x="4811779" y="3719929"/>
            <a:ext cx="3135786" cy="2086723"/>
          </a:xfrm>
          <a:prstGeom prst="rect">
            <a:avLst/>
          </a:prstGeom>
        </p:spPr>
      </p:pic>
      <p:sp>
        <p:nvSpPr>
          <p:cNvPr id="6" name="Title 1"/>
          <p:cNvSpPr txBox="1">
            <a:spLocks/>
          </p:cNvSpPr>
          <p:nvPr/>
        </p:nvSpPr>
        <p:spPr>
          <a:xfrm>
            <a:off x="2053244" y="143452"/>
            <a:ext cx="8652856" cy="1825048"/>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8000" dirty="0">
                <a:latin typeface="Bauhaus 93" panose="04030905020B02020C02" pitchFamily="82" charset="0"/>
              </a:rPr>
              <a:t>Finance/ Benefits</a:t>
            </a:r>
          </a:p>
        </p:txBody>
      </p:sp>
      <p:sp>
        <p:nvSpPr>
          <p:cNvPr id="7" name="TextBox 6"/>
          <p:cNvSpPr txBox="1"/>
          <p:nvPr/>
        </p:nvSpPr>
        <p:spPr>
          <a:xfrm>
            <a:off x="190500" y="6265718"/>
            <a:ext cx="1524000" cy="369332"/>
          </a:xfrm>
          <a:prstGeom prst="rect">
            <a:avLst/>
          </a:prstGeom>
          <a:noFill/>
        </p:spPr>
        <p:txBody>
          <a:bodyPr wrap="square" rtlCol="0">
            <a:spAutoFit/>
          </a:bodyPr>
          <a:lstStyle/>
          <a:p>
            <a:r>
              <a:rPr lang="en-GB" dirty="0"/>
              <a:t>Lyndsey Rees</a:t>
            </a:r>
          </a:p>
        </p:txBody>
      </p:sp>
      <p:pic>
        <p:nvPicPr>
          <p:cNvPr id="2" name="Picture 1"/>
          <p:cNvPicPr>
            <a:picLocks noChangeAspect="1"/>
          </p:cNvPicPr>
          <p:nvPr/>
        </p:nvPicPr>
        <p:blipFill rotWithShape="1">
          <a:blip r:embed="rId4"/>
          <a:srcRect l="33426" t="-1" r="31723" b="439"/>
          <a:stretch/>
        </p:blipFill>
        <p:spPr>
          <a:xfrm>
            <a:off x="9172876" y="1126387"/>
            <a:ext cx="2791326" cy="5698058"/>
          </a:xfrm>
          <a:prstGeom prst="rect">
            <a:avLst/>
          </a:prstGeom>
        </p:spPr>
      </p:pic>
    </p:spTree>
    <p:extLst>
      <p:ext uri="{BB962C8B-B14F-4D97-AF65-F5344CB8AC3E}">
        <p14:creationId xmlns:p14="http://schemas.microsoft.com/office/powerpoint/2010/main" val="420312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77EC63-5B16-4D24-8ADB-80502CC7C960}"/>
              </a:ext>
            </a:extLst>
          </p:cNvPr>
          <p:cNvPicPr>
            <a:picLocks noChangeAspect="1"/>
          </p:cNvPicPr>
          <p:nvPr/>
        </p:nvPicPr>
        <p:blipFill>
          <a:blip r:embed="rId2"/>
          <a:stretch>
            <a:fillRect/>
          </a:stretch>
        </p:blipFill>
        <p:spPr>
          <a:xfrm>
            <a:off x="2884992" y="643467"/>
            <a:ext cx="6422016" cy="5571066"/>
          </a:xfrm>
          <a:prstGeom prst="rect">
            <a:avLst/>
          </a:prstGeom>
        </p:spPr>
      </p:pic>
      <p:sp>
        <p:nvSpPr>
          <p:cNvPr id="3" name="TextBox 2">
            <a:extLst>
              <a:ext uri="{FF2B5EF4-FFF2-40B4-BE49-F238E27FC236}">
                <a16:creationId xmlns:a16="http://schemas.microsoft.com/office/drawing/2014/main" id="{53E102F6-63D2-48F4-9388-4A40C9F2323E}"/>
              </a:ext>
            </a:extLst>
          </p:cNvPr>
          <p:cNvSpPr txBox="1"/>
          <p:nvPr/>
        </p:nvSpPr>
        <p:spPr>
          <a:xfrm>
            <a:off x="781665" y="707923"/>
            <a:ext cx="10589341" cy="1431161"/>
          </a:xfrm>
          <a:prstGeom prst="rect">
            <a:avLst/>
          </a:prstGeom>
          <a:noFill/>
        </p:spPr>
        <p:txBody>
          <a:bodyPr wrap="square" rtlCol="0">
            <a:spAutoFit/>
          </a:bodyPr>
          <a:lstStyle/>
          <a:p>
            <a:pPr>
              <a:spcAft>
                <a:spcPts val="600"/>
              </a:spcAft>
            </a:pPr>
            <a:endParaRPr lang="en-GB">
              <a:latin typeface="Arial" panose="020B0604020202020204" pitchFamily="34" charset="0"/>
              <a:cs typeface="Arial" panose="020B0604020202020204" pitchFamily="34" charset="0"/>
            </a:endParaRPr>
          </a:p>
          <a:p>
            <a:pPr>
              <a:spcAft>
                <a:spcPts val="600"/>
              </a:spcAft>
            </a:pPr>
            <a:endParaRPr lang="en-GB"/>
          </a:p>
          <a:p>
            <a:pPr>
              <a:spcAft>
                <a:spcPts val="600"/>
              </a:spcAft>
            </a:pPr>
            <a:endParaRPr lang="en-GB"/>
          </a:p>
          <a:p>
            <a:pPr>
              <a:spcAft>
                <a:spcPts val="600"/>
              </a:spcAft>
            </a:pPr>
            <a:endParaRPr lang="en-GB"/>
          </a:p>
        </p:txBody>
      </p:sp>
      <p:sp>
        <p:nvSpPr>
          <p:cNvPr id="6" name="TextBox 5">
            <a:extLst>
              <a:ext uri="{FF2B5EF4-FFF2-40B4-BE49-F238E27FC236}">
                <a16:creationId xmlns:a16="http://schemas.microsoft.com/office/drawing/2014/main" id="{CE7C1EBF-83C1-4EDE-85A2-ADD205A230E1}"/>
              </a:ext>
            </a:extLst>
          </p:cNvPr>
          <p:cNvSpPr txBox="1"/>
          <p:nvPr/>
        </p:nvSpPr>
        <p:spPr>
          <a:xfrm>
            <a:off x="9307008" y="5728447"/>
            <a:ext cx="2103327" cy="646331"/>
          </a:xfrm>
          <a:prstGeom prst="rect">
            <a:avLst/>
          </a:prstGeom>
          <a:noFill/>
        </p:spPr>
        <p:txBody>
          <a:bodyPr wrap="square" rtlCol="0">
            <a:spAutoFit/>
          </a:bodyPr>
          <a:lstStyle/>
          <a:p>
            <a:r>
              <a:rPr lang="en-GB" dirty="0"/>
              <a:t>(Research history, 2022).</a:t>
            </a:r>
          </a:p>
        </p:txBody>
      </p:sp>
      <p:sp>
        <p:nvSpPr>
          <p:cNvPr id="7" name="TextBox 6"/>
          <p:cNvSpPr txBox="1"/>
          <p:nvPr/>
        </p:nvSpPr>
        <p:spPr>
          <a:xfrm>
            <a:off x="190500" y="6265718"/>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3006821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C555D98-CC7D-4C84-BF33-999C66AB38C6}"/>
              </a:ext>
            </a:extLst>
          </p:cNvPr>
          <p:cNvSpPr txBox="1"/>
          <p:nvPr/>
        </p:nvSpPr>
        <p:spPr>
          <a:xfrm>
            <a:off x="1235242" y="1024371"/>
            <a:ext cx="6096000" cy="646331"/>
          </a:xfrm>
          <a:prstGeom prst="rect">
            <a:avLst/>
          </a:prstGeom>
          <a:noFill/>
        </p:spPr>
        <p:txBody>
          <a:bodyPr wrap="square">
            <a:spAutoFit/>
          </a:bodyPr>
          <a:lstStyle/>
          <a:p>
            <a:r>
              <a:rPr lang="en-GB" dirty="0">
                <a:hlinkClick r:id="rId2"/>
              </a:rPr>
              <a:t>Families feeling the impact of inflation reaching a 30 year high | 5 News - YouTube</a:t>
            </a:r>
            <a:endParaRPr lang="en-GB" dirty="0"/>
          </a:p>
        </p:txBody>
      </p:sp>
      <p:sp>
        <p:nvSpPr>
          <p:cNvPr id="8" name="Rectangle 7">
            <a:extLst>
              <a:ext uri="{FF2B5EF4-FFF2-40B4-BE49-F238E27FC236}">
                <a16:creationId xmlns:a16="http://schemas.microsoft.com/office/drawing/2014/main" id="{0728B0B2-89E3-41AD-8BEB-823A12FD2B10}"/>
              </a:ext>
            </a:extLst>
          </p:cNvPr>
          <p:cNvSpPr/>
          <p:nvPr/>
        </p:nvSpPr>
        <p:spPr>
          <a:xfrm>
            <a:off x="1593409" y="1985190"/>
            <a:ext cx="2331664" cy="830997"/>
          </a:xfrm>
          <a:prstGeom prst="rect">
            <a:avLst/>
          </a:prstGeom>
          <a:noFill/>
        </p:spPr>
        <p:txBody>
          <a:bodyPr wrap="none" lIns="91440" tIns="45720" rIns="91440" bIns="45720">
            <a:spAutoFit/>
          </a:bodyPr>
          <a:lstStyle/>
          <a:p>
            <a:pPr algn="ctr"/>
            <a:r>
              <a:rPr lang="en-US" sz="48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inflation</a:t>
            </a:r>
            <a:endPar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12" name="Rectangle 11">
            <a:extLst>
              <a:ext uri="{FF2B5EF4-FFF2-40B4-BE49-F238E27FC236}">
                <a16:creationId xmlns:a16="http://schemas.microsoft.com/office/drawing/2014/main" id="{8B74C4D6-C10A-4BFE-A55A-44EADA6D71DD}"/>
              </a:ext>
            </a:extLst>
          </p:cNvPr>
          <p:cNvSpPr/>
          <p:nvPr/>
        </p:nvSpPr>
        <p:spPr>
          <a:xfrm>
            <a:off x="494990" y="2667473"/>
            <a:ext cx="4310603" cy="707886"/>
          </a:xfrm>
          <a:prstGeom prst="rect">
            <a:avLst/>
          </a:prstGeom>
          <a:noFill/>
        </p:spPr>
        <p:txBody>
          <a:bodyPr wrap="none" lIns="91440" tIns="45720" rIns="91440" bIns="45720">
            <a:spAutoFit/>
          </a:bodyPr>
          <a:lstStyle/>
          <a:p>
            <a:pPr algn="ctr"/>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Highest in 30 years</a:t>
            </a:r>
          </a:p>
        </p:txBody>
      </p:sp>
      <p:sp>
        <p:nvSpPr>
          <p:cNvPr id="14" name="TextBox 13">
            <a:extLst>
              <a:ext uri="{FF2B5EF4-FFF2-40B4-BE49-F238E27FC236}">
                <a16:creationId xmlns:a16="http://schemas.microsoft.com/office/drawing/2014/main" id="{F7052228-C581-4AF9-ACCA-D162F2BCD827}"/>
              </a:ext>
            </a:extLst>
          </p:cNvPr>
          <p:cNvSpPr txBox="1"/>
          <p:nvPr/>
        </p:nvSpPr>
        <p:spPr>
          <a:xfrm>
            <a:off x="867020" y="3631821"/>
            <a:ext cx="421907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Prices are rising where wages are failing to keep up!</a:t>
            </a:r>
          </a:p>
        </p:txBody>
      </p:sp>
      <p:pic>
        <p:nvPicPr>
          <p:cNvPr id="15" name="Picture 14">
            <a:extLst>
              <a:ext uri="{FF2B5EF4-FFF2-40B4-BE49-F238E27FC236}">
                <a16:creationId xmlns:a16="http://schemas.microsoft.com/office/drawing/2014/main" id="{CD001AFF-F12D-4E21-B32B-0B51303CEA42}"/>
              </a:ext>
            </a:extLst>
          </p:cNvPr>
          <p:cNvPicPr>
            <a:picLocks noChangeAspect="1"/>
          </p:cNvPicPr>
          <p:nvPr/>
        </p:nvPicPr>
        <p:blipFill>
          <a:blip r:embed="rId3"/>
          <a:stretch>
            <a:fillRect/>
          </a:stretch>
        </p:blipFill>
        <p:spPr>
          <a:xfrm>
            <a:off x="7688103" y="1253858"/>
            <a:ext cx="3268656" cy="2175142"/>
          </a:xfrm>
          <a:prstGeom prst="rect">
            <a:avLst/>
          </a:prstGeom>
        </p:spPr>
      </p:pic>
      <p:pic>
        <p:nvPicPr>
          <p:cNvPr id="16" name="Picture 15">
            <a:extLst>
              <a:ext uri="{FF2B5EF4-FFF2-40B4-BE49-F238E27FC236}">
                <a16:creationId xmlns:a16="http://schemas.microsoft.com/office/drawing/2014/main" id="{0F7A1DBF-5BD6-4C95-8103-2F0153567050}"/>
              </a:ext>
            </a:extLst>
          </p:cNvPr>
          <p:cNvPicPr>
            <a:picLocks noChangeAspect="1"/>
          </p:cNvPicPr>
          <p:nvPr/>
        </p:nvPicPr>
        <p:blipFill>
          <a:blip r:embed="rId4"/>
          <a:stretch>
            <a:fillRect/>
          </a:stretch>
        </p:blipFill>
        <p:spPr>
          <a:xfrm>
            <a:off x="8233535" y="3686677"/>
            <a:ext cx="2450508" cy="2443279"/>
          </a:xfrm>
          <a:prstGeom prst="rect">
            <a:avLst/>
          </a:prstGeom>
        </p:spPr>
      </p:pic>
      <p:sp>
        <p:nvSpPr>
          <p:cNvPr id="17" name="Rectangle: Rounded Corners 16">
            <a:extLst>
              <a:ext uri="{FF2B5EF4-FFF2-40B4-BE49-F238E27FC236}">
                <a16:creationId xmlns:a16="http://schemas.microsoft.com/office/drawing/2014/main" id="{A96D27A8-66D9-4FAC-BFEF-DDA5A5BD2FA5}"/>
              </a:ext>
            </a:extLst>
          </p:cNvPr>
          <p:cNvSpPr/>
          <p:nvPr/>
        </p:nvSpPr>
        <p:spPr>
          <a:xfrm>
            <a:off x="625642" y="4983294"/>
            <a:ext cx="2133600" cy="70788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Heating?</a:t>
            </a:r>
          </a:p>
        </p:txBody>
      </p:sp>
      <p:sp>
        <p:nvSpPr>
          <p:cNvPr id="18" name="Rectangle: Rounded Corners 17">
            <a:extLst>
              <a:ext uri="{FF2B5EF4-FFF2-40B4-BE49-F238E27FC236}">
                <a16:creationId xmlns:a16="http://schemas.microsoft.com/office/drawing/2014/main" id="{DB0B2565-AC11-4848-939D-81DE675949D2}"/>
              </a:ext>
            </a:extLst>
          </p:cNvPr>
          <p:cNvSpPr/>
          <p:nvPr/>
        </p:nvSpPr>
        <p:spPr>
          <a:xfrm>
            <a:off x="625642" y="5690421"/>
            <a:ext cx="2183815" cy="70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Eating?</a:t>
            </a:r>
          </a:p>
        </p:txBody>
      </p:sp>
      <p:sp>
        <p:nvSpPr>
          <p:cNvPr id="19" name="TextBox 18">
            <a:extLst>
              <a:ext uri="{FF2B5EF4-FFF2-40B4-BE49-F238E27FC236}">
                <a16:creationId xmlns:a16="http://schemas.microsoft.com/office/drawing/2014/main" id="{FB08B013-9A6A-4E85-9C09-795F658046DB}"/>
              </a:ext>
            </a:extLst>
          </p:cNvPr>
          <p:cNvSpPr txBox="1"/>
          <p:nvPr/>
        </p:nvSpPr>
        <p:spPr>
          <a:xfrm>
            <a:off x="4894809" y="1412448"/>
            <a:ext cx="2614863"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Child poverty means parents that can’t afford the basics of food, shelter and clothing (The Children's Society, 2022).</a:t>
            </a:r>
          </a:p>
        </p:txBody>
      </p:sp>
      <p:sp>
        <p:nvSpPr>
          <p:cNvPr id="20" name="TextBox 19">
            <a:extLst>
              <a:ext uri="{FF2B5EF4-FFF2-40B4-BE49-F238E27FC236}">
                <a16:creationId xmlns:a16="http://schemas.microsoft.com/office/drawing/2014/main" id="{3CFB4632-90D5-4FA5-B77C-ED8C7E771A5E}"/>
              </a:ext>
            </a:extLst>
          </p:cNvPr>
          <p:cNvSpPr txBox="1"/>
          <p:nvPr/>
        </p:nvSpPr>
        <p:spPr>
          <a:xfrm>
            <a:off x="3561347" y="4908316"/>
            <a:ext cx="1333462" cy="830997"/>
          </a:xfrm>
          <a:prstGeom prst="rect">
            <a:avLst/>
          </a:prstGeom>
          <a:noFill/>
        </p:spPr>
        <p:txBody>
          <a:bodyPr wrap="square" rtlCol="0">
            <a:spAutoFit/>
          </a:bodyPr>
          <a:lstStyle/>
          <a:p>
            <a:r>
              <a:rPr lang="en-GB" sz="2400" b="1" dirty="0">
                <a:solidFill>
                  <a:srgbClr val="FF0000"/>
                </a:solidFill>
                <a:latin typeface="Amasis MT Pro Black" panose="020B0604020202020204" pitchFamily="18" charset="0"/>
              </a:rPr>
              <a:t>  4.3 million</a:t>
            </a:r>
          </a:p>
        </p:txBody>
      </p:sp>
      <p:sp>
        <p:nvSpPr>
          <p:cNvPr id="21" name="TextBox 20">
            <a:extLst>
              <a:ext uri="{FF2B5EF4-FFF2-40B4-BE49-F238E27FC236}">
                <a16:creationId xmlns:a16="http://schemas.microsoft.com/office/drawing/2014/main" id="{ABE22F2C-380F-4F33-9671-69930205884A}"/>
              </a:ext>
            </a:extLst>
          </p:cNvPr>
          <p:cNvSpPr txBox="1"/>
          <p:nvPr/>
        </p:nvSpPr>
        <p:spPr>
          <a:xfrm>
            <a:off x="5550568" y="4339707"/>
            <a:ext cx="1746625" cy="523220"/>
          </a:xfrm>
          <a:prstGeom prst="rect">
            <a:avLst/>
          </a:prstGeom>
          <a:noFill/>
        </p:spPr>
        <p:txBody>
          <a:bodyPr wrap="square" rtlCol="0">
            <a:spAutoFit/>
          </a:bodyPr>
          <a:lstStyle/>
          <a:p>
            <a:r>
              <a:rPr lang="en-GB" sz="2800" b="1" dirty="0">
                <a:solidFill>
                  <a:srgbClr val="FF0000"/>
                </a:solidFill>
                <a:latin typeface="Amasis MT Pro Black" panose="02040A04050005020304" pitchFamily="18" charset="0"/>
              </a:rPr>
              <a:t>3 in 10</a:t>
            </a:r>
          </a:p>
        </p:txBody>
      </p:sp>
      <p:sp>
        <p:nvSpPr>
          <p:cNvPr id="22" name="TextBox 21">
            <a:extLst>
              <a:ext uri="{FF2B5EF4-FFF2-40B4-BE49-F238E27FC236}">
                <a16:creationId xmlns:a16="http://schemas.microsoft.com/office/drawing/2014/main" id="{ADE56B0D-3903-481B-BD10-7B1A3EB74E95}"/>
              </a:ext>
            </a:extLst>
          </p:cNvPr>
          <p:cNvSpPr txBox="1"/>
          <p:nvPr/>
        </p:nvSpPr>
        <p:spPr>
          <a:xfrm>
            <a:off x="5550568" y="5486400"/>
            <a:ext cx="1333462" cy="523220"/>
          </a:xfrm>
          <a:prstGeom prst="rect">
            <a:avLst/>
          </a:prstGeom>
          <a:noFill/>
        </p:spPr>
        <p:txBody>
          <a:bodyPr wrap="square" rtlCol="0">
            <a:spAutoFit/>
          </a:bodyPr>
          <a:lstStyle/>
          <a:p>
            <a:r>
              <a:rPr lang="en-GB" sz="2800" b="1" dirty="0">
                <a:solidFill>
                  <a:srgbClr val="FF0000"/>
                </a:solidFill>
                <a:latin typeface="Amasis MT Pro Black" panose="02040A04050005020304" pitchFamily="18" charset="0"/>
              </a:rPr>
              <a:t>107%</a:t>
            </a:r>
          </a:p>
        </p:txBody>
      </p:sp>
      <p:sp>
        <p:nvSpPr>
          <p:cNvPr id="23" name="TextBox 22"/>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3188829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F63A-C603-4797-9876-3B2B7E2833D9}"/>
              </a:ext>
            </a:extLst>
          </p:cNvPr>
          <p:cNvSpPr>
            <a:spLocks noGrp="1"/>
          </p:cNvSpPr>
          <p:nvPr>
            <p:ph type="title"/>
          </p:nvPr>
        </p:nvSpPr>
        <p:spPr/>
        <p:txBody>
          <a:bodyPr/>
          <a:lstStyle/>
          <a:p>
            <a:r>
              <a:rPr lang="en-GB" dirty="0"/>
              <a:t>                          </a:t>
            </a:r>
            <a:r>
              <a:rPr lang="en-GB" b="1" u="sng" dirty="0"/>
              <a:t>Child Poverty!</a:t>
            </a:r>
          </a:p>
        </p:txBody>
      </p:sp>
      <p:sp>
        <p:nvSpPr>
          <p:cNvPr id="3" name="TextBox 2">
            <a:extLst>
              <a:ext uri="{FF2B5EF4-FFF2-40B4-BE49-F238E27FC236}">
                <a16:creationId xmlns:a16="http://schemas.microsoft.com/office/drawing/2014/main" id="{E3E5443E-A25E-45B6-AE42-C171D45B6D29}"/>
              </a:ext>
            </a:extLst>
          </p:cNvPr>
          <p:cNvSpPr txBox="1"/>
          <p:nvPr/>
        </p:nvSpPr>
        <p:spPr>
          <a:xfrm>
            <a:off x="1507958" y="2165684"/>
            <a:ext cx="2470484" cy="1569660"/>
          </a:xfrm>
          <a:prstGeom prst="rect">
            <a:avLst/>
          </a:prstGeom>
          <a:solidFill>
            <a:schemeClr val="bg1">
              <a:lumMod val="75000"/>
            </a:schemeClr>
          </a:solidFill>
        </p:spPr>
        <p:txBody>
          <a:bodyPr wrap="square" rtlCol="0">
            <a:spAutoFit/>
          </a:bodyPr>
          <a:lstStyle/>
          <a:p>
            <a:r>
              <a:rPr lang="en-GB" sz="1600" b="0" i="0" dirty="0">
                <a:solidFill>
                  <a:srgbClr val="201C3E"/>
                </a:solidFill>
                <a:effectLst/>
                <a:latin typeface="Arial" panose="020B0604020202020204" pitchFamily="34" charset="0"/>
                <a:cs typeface="Arial" panose="020B0604020202020204" pitchFamily="34" charset="0"/>
              </a:rPr>
              <a:t>There were </a:t>
            </a:r>
            <a:r>
              <a:rPr lang="en-GB" sz="1600" b="1" i="0" dirty="0">
                <a:solidFill>
                  <a:srgbClr val="201C3E"/>
                </a:solidFill>
                <a:effectLst/>
                <a:latin typeface="Arial" panose="020B0604020202020204" pitchFamily="34" charset="0"/>
                <a:cs typeface="Arial" panose="020B0604020202020204" pitchFamily="34" charset="0"/>
              </a:rPr>
              <a:t>4.3 million children</a:t>
            </a:r>
            <a:r>
              <a:rPr lang="en-GB" sz="1600" b="0" i="0" dirty="0">
                <a:solidFill>
                  <a:srgbClr val="201C3E"/>
                </a:solidFill>
                <a:effectLst/>
                <a:latin typeface="Arial" panose="020B0604020202020204" pitchFamily="34" charset="0"/>
                <a:cs typeface="Arial" panose="020B0604020202020204" pitchFamily="34" charset="0"/>
              </a:rPr>
              <a:t> living in poverty in the UK in 2019-20. That's 31 per cent of children, or </a:t>
            </a:r>
            <a:r>
              <a:rPr lang="en-GB" sz="1600" b="1" i="0" dirty="0">
                <a:solidFill>
                  <a:srgbClr val="201C3E"/>
                </a:solidFill>
                <a:effectLst/>
                <a:latin typeface="Arial" panose="020B0604020202020204" pitchFamily="34" charset="0"/>
                <a:cs typeface="Arial" panose="020B0604020202020204" pitchFamily="34" charset="0"/>
              </a:rPr>
              <a:t>nine in a classroom of 30</a:t>
            </a:r>
            <a:r>
              <a:rPr lang="en-GB" sz="1600" b="0" i="0" dirty="0">
                <a:solidFill>
                  <a:srgbClr val="201C3E"/>
                </a:solidFill>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08FB114-A505-49A8-BF86-5EEC89202993}"/>
              </a:ext>
            </a:extLst>
          </p:cNvPr>
          <p:cNvSpPr txBox="1"/>
          <p:nvPr/>
        </p:nvSpPr>
        <p:spPr>
          <a:xfrm>
            <a:off x="5550568" y="2165684"/>
            <a:ext cx="3368843" cy="923330"/>
          </a:xfrm>
          <a:prstGeom prst="rect">
            <a:avLst/>
          </a:prstGeom>
          <a:solidFill>
            <a:schemeClr val="bg2"/>
          </a:solidFill>
        </p:spPr>
        <p:txBody>
          <a:bodyPr wrap="square" rtlCol="0">
            <a:spAutoFit/>
          </a:bodyPr>
          <a:lstStyle/>
          <a:p>
            <a:r>
              <a:rPr lang="en-GB" b="0" i="0" dirty="0">
                <a:solidFill>
                  <a:srgbClr val="201C3E"/>
                </a:solidFill>
                <a:effectLst/>
                <a:latin typeface="Arial" panose="020B0604020202020204" pitchFamily="34" charset="0"/>
                <a:cs typeface="Arial" panose="020B0604020202020204" pitchFamily="34" charset="0"/>
              </a:rPr>
              <a:t>49 per cent of children living in </a:t>
            </a:r>
            <a:r>
              <a:rPr lang="en-GB" b="1" i="0" dirty="0">
                <a:solidFill>
                  <a:srgbClr val="201C3E"/>
                </a:solidFill>
                <a:effectLst/>
                <a:latin typeface="Arial" panose="020B0604020202020204" pitchFamily="34" charset="0"/>
                <a:cs typeface="Arial" panose="020B0604020202020204" pitchFamily="34" charset="0"/>
              </a:rPr>
              <a:t>lone-parent families</a:t>
            </a:r>
            <a:r>
              <a:rPr lang="en-GB" b="0" i="0" dirty="0">
                <a:solidFill>
                  <a:srgbClr val="201C3E"/>
                </a:solidFill>
                <a:effectLst/>
                <a:latin typeface="Arial" panose="020B0604020202020204" pitchFamily="34" charset="0"/>
                <a:cs typeface="Arial" panose="020B0604020202020204" pitchFamily="34" charset="0"/>
              </a:rPr>
              <a:t> are in poverty</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AE8B27E-63B4-4ED7-9C78-64A67D95BB71}"/>
              </a:ext>
            </a:extLst>
          </p:cNvPr>
          <p:cNvSpPr txBox="1"/>
          <p:nvPr/>
        </p:nvSpPr>
        <p:spPr>
          <a:xfrm>
            <a:off x="8293768" y="3429000"/>
            <a:ext cx="2775285" cy="1200329"/>
          </a:xfrm>
          <a:prstGeom prst="rect">
            <a:avLst/>
          </a:prstGeom>
          <a:solidFill>
            <a:schemeClr val="accent4">
              <a:lumMod val="20000"/>
              <a:lumOff val="80000"/>
            </a:schemeClr>
          </a:solidFill>
        </p:spPr>
        <p:txBody>
          <a:bodyPr wrap="square" rtlCol="0">
            <a:spAutoFit/>
          </a:bodyPr>
          <a:lstStyle/>
          <a:p>
            <a:r>
              <a:rPr lang="en-GB" b="0" i="0" dirty="0">
                <a:solidFill>
                  <a:srgbClr val="201C3E"/>
                </a:solidFill>
                <a:effectLst/>
                <a:latin typeface="ITCAvantGardeStd"/>
              </a:rPr>
              <a:t>Removing the two-child limit and the benefit cap would lift 100,000s of children out of poverty.</a:t>
            </a:r>
            <a:endParaRPr lang="en-GB" dirty="0"/>
          </a:p>
        </p:txBody>
      </p:sp>
      <p:sp>
        <p:nvSpPr>
          <p:cNvPr id="6" name="TextBox 5">
            <a:extLst>
              <a:ext uri="{FF2B5EF4-FFF2-40B4-BE49-F238E27FC236}">
                <a16:creationId xmlns:a16="http://schemas.microsoft.com/office/drawing/2014/main" id="{A5F38DE1-652D-451F-8216-F7A755D17875}"/>
              </a:ext>
            </a:extLst>
          </p:cNvPr>
          <p:cNvSpPr txBox="1"/>
          <p:nvPr/>
        </p:nvSpPr>
        <p:spPr>
          <a:xfrm>
            <a:off x="4523874" y="3735344"/>
            <a:ext cx="2470484" cy="1200329"/>
          </a:xfrm>
          <a:prstGeom prst="rect">
            <a:avLst/>
          </a:prstGeom>
          <a:solidFill>
            <a:srgbClr val="969696"/>
          </a:solidFill>
        </p:spPr>
        <p:txBody>
          <a:bodyPr wrap="square" rtlCol="0">
            <a:spAutoFit/>
          </a:bodyPr>
          <a:lstStyle/>
          <a:p>
            <a:r>
              <a:rPr lang="en-GB" b="0" i="0" dirty="0">
                <a:solidFill>
                  <a:srgbClr val="201C3E"/>
                </a:solidFill>
                <a:effectLst/>
                <a:latin typeface="Arial" panose="020B0604020202020204" pitchFamily="34" charset="0"/>
                <a:cs typeface="Arial" panose="020B0604020202020204" pitchFamily="34" charset="0"/>
              </a:rPr>
              <a:t>Children in </a:t>
            </a:r>
            <a:r>
              <a:rPr lang="en-GB" b="1" i="0" dirty="0">
                <a:solidFill>
                  <a:srgbClr val="201C3E"/>
                </a:solidFill>
                <a:effectLst/>
                <a:latin typeface="Arial" panose="020B0604020202020204" pitchFamily="34" charset="0"/>
                <a:cs typeface="Arial" panose="020B0604020202020204" pitchFamily="34" charset="0"/>
              </a:rPr>
              <a:t>larger</a:t>
            </a:r>
            <a:r>
              <a:rPr lang="en-GB" b="0" i="0" dirty="0">
                <a:solidFill>
                  <a:srgbClr val="201C3E"/>
                </a:solidFill>
                <a:effectLst/>
                <a:latin typeface="Arial" panose="020B0604020202020204" pitchFamily="34" charset="0"/>
                <a:cs typeface="Arial" panose="020B0604020202020204" pitchFamily="34" charset="0"/>
              </a:rPr>
              <a:t> </a:t>
            </a:r>
            <a:r>
              <a:rPr lang="en-GB" b="1" i="0" dirty="0">
                <a:solidFill>
                  <a:srgbClr val="201C3E"/>
                </a:solidFill>
                <a:effectLst/>
                <a:latin typeface="Arial" panose="020B0604020202020204" pitchFamily="34" charset="0"/>
                <a:cs typeface="Arial" panose="020B0604020202020204" pitchFamily="34" charset="0"/>
              </a:rPr>
              <a:t>families</a:t>
            </a:r>
            <a:r>
              <a:rPr lang="en-GB" b="0" i="0" dirty="0">
                <a:solidFill>
                  <a:srgbClr val="201C3E"/>
                </a:solidFill>
                <a:effectLst/>
                <a:latin typeface="Arial" panose="020B0604020202020204" pitchFamily="34" charset="0"/>
                <a:cs typeface="Arial" panose="020B0604020202020204" pitchFamily="34" charset="0"/>
              </a:rPr>
              <a:t> are at a far greater risk of living in poverty</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8F7F4E2-EF07-416A-96F8-B444E93A49AE}"/>
              </a:ext>
            </a:extLst>
          </p:cNvPr>
          <p:cNvSpPr txBox="1"/>
          <p:nvPr/>
        </p:nvSpPr>
        <p:spPr>
          <a:xfrm>
            <a:off x="1331495" y="4935673"/>
            <a:ext cx="2470484" cy="1477328"/>
          </a:xfrm>
          <a:prstGeom prst="rect">
            <a:avLst/>
          </a:prstGeom>
          <a:solidFill>
            <a:schemeClr val="accent2">
              <a:lumMod val="40000"/>
              <a:lumOff val="60000"/>
            </a:schemeClr>
          </a:solidFill>
        </p:spPr>
        <p:txBody>
          <a:bodyPr wrap="square" rtlCol="0">
            <a:spAutoFit/>
          </a:bodyPr>
          <a:lstStyle/>
          <a:p>
            <a:r>
              <a:rPr lang="en-GB" b="0" i="0" dirty="0">
                <a:solidFill>
                  <a:srgbClr val="201C3E"/>
                </a:solidFill>
                <a:effectLst/>
                <a:latin typeface="Arial" panose="020B0604020202020204" pitchFamily="34" charset="0"/>
                <a:cs typeface="Arial" panose="020B0604020202020204" pitchFamily="34" charset="0"/>
              </a:rPr>
              <a:t>75 per cent of children growing up in poverty live in a </a:t>
            </a:r>
            <a:r>
              <a:rPr lang="en-GB" b="1" i="0" dirty="0">
                <a:solidFill>
                  <a:srgbClr val="201C3E"/>
                </a:solidFill>
                <a:effectLst/>
                <a:latin typeface="Arial" panose="020B0604020202020204" pitchFamily="34" charset="0"/>
                <a:cs typeface="Arial" panose="020B0604020202020204" pitchFamily="34" charset="0"/>
              </a:rPr>
              <a:t>household where at least one person works</a:t>
            </a:r>
            <a:r>
              <a:rPr lang="en-GB" b="0" i="0" dirty="0">
                <a:solidFill>
                  <a:srgbClr val="201C3E"/>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57BF2D7-4F14-44EA-89DA-A61C346A5A2D}"/>
              </a:ext>
            </a:extLst>
          </p:cNvPr>
          <p:cNvSpPr txBox="1"/>
          <p:nvPr/>
        </p:nvSpPr>
        <p:spPr>
          <a:xfrm>
            <a:off x="7700211" y="5839326"/>
            <a:ext cx="3962400" cy="369332"/>
          </a:xfrm>
          <a:prstGeom prst="rect">
            <a:avLst/>
          </a:prstGeom>
          <a:noFill/>
        </p:spPr>
        <p:txBody>
          <a:bodyPr wrap="square" rtlCol="0">
            <a:spAutoFit/>
          </a:bodyPr>
          <a:lstStyle/>
          <a:p>
            <a:r>
              <a:rPr lang="en-GB" dirty="0"/>
              <a:t>(Child Poverty Action Group, 2022)</a:t>
            </a:r>
          </a:p>
        </p:txBody>
      </p:sp>
      <p:sp>
        <p:nvSpPr>
          <p:cNvPr id="9" name="TextBox 8"/>
          <p:cNvSpPr txBox="1"/>
          <p:nvPr/>
        </p:nvSpPr>
        <p:spPr>
          <a:xfrm>
            <a:off x="190500" y="6265718"/>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3339255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84132-2A69-4E08-9686-793D3556F3F8}"/>
              </a:ext>
            </a:extLst>
          </p:cNvPr>
          <p:cNvSpPr>
            <a:spLocks noGrp="1"/>
          </p:cNvSpPr>
          <p:nvPr>
            <p:ph type="title"/>
          </p:nvPr>
        </p:nvSpPr>
        <p:spPr/>
        <p:txBody>
          <a:bodyPr/>
          <a:lstStyle/>
          <a:p>
            <a:r>
              <a:rPr lang="en-GB" dirty="0"/>
              <a:t>Available benefits</a:t>
            </a:r>
          </a:p>
        </p:txBody>
      </p:sp>
      <p:sp>
        <p:nvSpPr>
          <p:cNvPr id="3" name="TextBox 2">
            <a:extLst>
              <a:ext uri="{FF2B5EF4-FFF2-40B4-BE49-F238E27FC236}">
                <a16:creationId xmlns:a16="http://schemas.microsoft.com/office/drawing/2014/main" id="{4CF77E21-ACB0-4C29-917C-E52B39D88488}"/>
              </a:ext>
            </a:extLst>
          </p:cNvPr>
          <p:cNvSpPr txBox="1"/>
          <p:nvPr/>
        </p:nvSpPr>
        <p:spPr>
          <a:xfrm>
            <a:off x="838200" y="1690688"/>
            <a:ext cx="3910263" cy="2862322"/>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Universal credit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Tax credit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Employment support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Job seekers allowance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Free school meals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Council tax reduction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91FF9337-C7B2-4D4D-99CD-64D60A1AE4EF}"/>
              </a:ext>
            </a:extLst>
          </p:cNvPr>
          <p:cNvSpPr txBox="1"/>
          <p:nvPr/>
        </p:nvSpPr>
        <p:spPr>
          <a:xfrm>
            <a:off x="5919536" y="2614863"/>
            <a:ext cx="5133474" cy="2585323"/>
          </a:xfrm>
          <a:prstGeom prst="rect">
            <a:avLst/>
          </a:prstGeom>
          <a:noFill/>
        </p:spPr>
        <p:txBody>
          <a:bodyPr wrap="square" rtlCol="0">
            <a:spAutoFit/>
          </a:bodyPr>
          <a:lstStyle/>
          <a:p>
            <a:pPr algn="l"/>
            <a:r>
              <a:rPr lang="en-GB" b="1" i="0" dirty="0">
                <a:solidFill>
                  <a:srgbClr val="000000"/>
                </a:solidFill>
                <a:effectLst/>
                <a:latin typeface="Arial" panose="020B0604020202020204" pitchFamily="34" charset="0"/>
                <a:cs typeface="Arial" panose="020B0604020202020204" pitchFamily="34" charset="0"/>
              </a:rPr>
              <a:t>Eligibility</a:t>
            </a:r>
          </a:p>
          <a:p>
            <a:pPr algn="l"/>
            <a:r>
              <a:rPr lang="en-GB" b="0" i="0" dirty="0">
                <a:solidFill>
                  <a:srgbClr val="0B0C0C"/>
                </a:solidFill>
                <a:effectLst/>
                <a:latin typeface="Arial" panose="020B0604020202020204" pitchFamily="34" charset="0"/>
                <a:cs typeface="Arial" panose="020B0604020202020204" pitchFamily="34" charset="0"/>
              </a:rPr>
              <a:t>You may be able to get Universal Credit if you’re on a low income or need help with your living costs. You could be working (including self-employed or part time) or be out of work.</a:t>
            </a:r>
          </a:p>
          <a:p>
            <a:pPr algn="l"/>
            <a:r>
              <a:rPr lang="en-GB" b="0" i="0" dirty="0">
                <a:solidFill>
                  <a:srgbClr val="0B0C0C"/>
                </a:solidFill>
                <a:effectLst/>
                <a:latin typeface="Arial" panose="020B0604020202020204" pitchFamily="34" charset="0"/>
                <a:cs typeface="Arial" panose="020B0604020202020204" pitchFamily="34" charset="0"/>
              </a:rPr>
              <a:t>To claim you must:</a:t>
            </a:r>
          </a:p>
          <a:p>
            <a:pPr algn="l">
              <a:buFont typeface="Arial" panose="020B0604020202020204" pitchFamily="34" charset="0"/>
              <a:buChar char="•"/>
            </a:pPr>
            <a:r>
              <a:rPr lang="en-GB" b="0" i="0" dirty="0">
                <a:solidFill>
                  <a:srgbClr val="0B0C0C"/>
                </a:solidFill>
                <a:effectLst/>
                <a:latin typeface="Arial" panose="020B0604020202020204" pitchFamily="34" charset="0"/>
                <a:cs typeface="Arial" panose="020B0604020202020204" pitchFamily="34" charset="0"/>
              </a:rPr>
              <a:t>live in the UK</a:t>
            </a:r>
          </a:p>
          <a:p>
            <a:pPr algn="l">
              <a:buFont typeface="Arial" panose="020B0604020202020204" pitchFamily="34" charset="0"/>
              <a:buChar char="•"/>
            </a:pPr>
            <a:r>
              <a:rPr lang="en-GB" b="0" i="0" dirty="0">
                <a:solidFill>
                  <a:srgbClr val="0B0C0C"/>
                </a:solidFill>
                <a:effectLst/>
                <a:latin typeface="Arial" panose="020B0604020202020204" pitchFamily="34" charset="0"/>
                <a:cs typeface="Arial" panose="020B0604020202020204" pitchFamily="34" charset="0"/>
              </a:rPr>
              <a:t>be aged 18 or over (there are some exceptions if you’re 16 to 17) ( Gov.uk,2022).</a:t>
            </a:r>
          </a:p>
        </p:txBody>
      </p:sp>
      <p:sp>
        <p:nvSpPr>
          <p:cNvPr id="5" name="TextBox 4"/>
          <p:cNvSpPr txBox="1"/>
          <p:nvPr/>
        </p:nvSpPr>
        <p:spPr>
          <a:xfrm>
            <a:off x="190500" y="6278418"/>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07628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7C110-857D-4DF1-9973-4801FB3784ED}"/>
              </a:ext>
            </a:extLst>
          </p:cNvPr>
          <p:cNvSpPr>
            <a:spLocks noGrp="1"/>
          </p:cNvSpPr>
          <p:nvPr>
            <p:ph type="title"/>
          </p:nvPr>
        </p:nvSpPr>
        <p:spPr/>
        <p:txBody>
          <a:bodyPr/>
          <a:lstStyle/>
          <a:p>
            <a:r>
              <a:rPr lang="en-GB" dirty="0"/>
              <a:t>Available support            Agency </a:t>
            </a:r>
          </a:p>
        </p:txBody>
      </p:sp>
      <p:sp>
        <p:nvSpPr>
          <p:cNvPr id="3" name="TextBox 2">
            <a:extLst>
              <a:ext uri="{FF2B5EF4-FFF2-40B4-BE49-F238E27FC236}">
                <a16:creationId xmlns:a16="http://schemas.microsoft.com/office/drawing/2014/main" id="{6CE90248-89DC-44BC-B41A-838E45C9D576}"/>
              </a:ext>
            </a:extLst>
          </p:cNvPr>
          <p:cNvSpPr txBox="1"/>
          <p:nvPr/>
        </p:nvSpPr>
        <p:spPr>
          <a:xfrm>
            <a:off x="962526" y="1941095"/>
            <a:ext cx="4908885" cy="397031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Charity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Local food banks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Local clothes and furnisher donations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Discretionary grant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Advance of benefits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Local council</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Winter fuel payment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Free school meals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434E912E-9D9D-4B4F-B51B-DEC2921B3DA6}"/>
              </a:ext>
            </a:extLst>
          </p:cNvPr>
          <p:cNvSpPr txBox="1"/>
          <p:nvPr/>
        </p:nvSpPr>
        <p:spPr>
          <a:xfrm>
            <a:off x="6096000" y="1941095"/>
            <a:ext cx="3834063"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Team around the family (TAF)</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Social services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Schools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Church</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Local council</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Youth service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Citizens advise </a:t>
            </a:r>
          </a:p>
        </p:txBody>
      </p:sp>
      <p:sp>
        <p:nvSpPr>
          <p:cNvPr id="6" name="TextBox 5">
            <a:extLst>
              <a:ext uri="{FF2B5EF4-FFF2-40B4-BE49-F238E27FC236}">
                <a16:creationId xmlns:a16="http://schemas.microsoft.com/office/drawing/2014/main" id="{CFD270A4-41CD-4BBD-9F68-D9742AD04B37}"/>
              </a:ext>
            </a:extLst>
          </p:cNvPr>
          <p:cNvSpPr txBox="1"/>
          <p:nvPr/>
        </p:nvSpPr>
        <p:spPr>
          <a:xfrm>
            <a:off x="4716379" y="5354056"/>
            <a:ext cx="5309937" cy="923330"/>
          </a:xfrm>
          <a:prstGeom prst="rect">
            <a:avLst/>
          </a:prstGeom>
          <a:noFill/>
        </p:spPr>
        <p:txBody>
          <a:bodyPr wrap="square" rtlCol="0">
            <a:spAutoFit/>
          </a:bodyPr>
          <a:lstStyle/>
          <a:p>
            <a:r>
              <a:rPr lang="en-GB" b="0" i="0" dirty="0">
                <a:solidFill>
                  <a:srgbClr val="000000"/>
                </a:solidFill>
                <a:effectLst/>
                <a:latin typeface="MajritTx"/>
              </a:rPr>
              <a:t>If the limit was scrapped today, it is reckoned 200,000 children would immediately be lifted out of poverty (Peebles, 2021).</a:t>
            </a:r>
            <a:endParaRPr lang="en-GB" dirty="0"/>
          </a:p>
        </p:txBody>
      </p:sp>
      <p:sp>
        <p:nvSpPr>
          <p:cNvPr id="7" name="TextBox 6"/>
          <p:cNvSpPr txBox="1"/>
          <p:nvPr/>
        </p:nvSpPr>
        <p:spPr>
          <a:xfrm>
            <a:off x="190500" y="6265718"/>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935258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071B-367F-43B7-B829-4F53CD752281}"/>
              </a:ext>
            </a:extLst>
          </p:cNvPr>
          <p:cNvSpPr>
            <a:spLocks noGrp="1"/>
          </p:cNvSpPr>
          <p:nvPr>
            <p:ph type="title"/>
          </p:nvPr>
        </p:nvSpPr>
        <p:spPr/>
        <p:txBody>
          <a:bodyPr/>
          <a:lstStyle/>
          <a:p>
            <a:r>
              <a:rPr lang="en-GB" dirty="0"/>
              <a:t>How youth work can help.</a:t>
            </a:r>
          </a:p>
        </p:txBody>
      </p:sp>
      <p:sp>
        <p:nvSpPr>
          <p:cNvPr id="3" name="TextBox 2">
            <a:extLst>
              <a:ext uri="{FF2B5EF4-FFF2-40B4-BE49-F238E27FC236}">
                <a16:creationId xmlns:a16="http://schemas.microsoft.com/office/drawing/2014/main" id="{8ADBFFC2-3921-407F-A535-DE10C16116A6}"/>
              </a:ext>
            </a:extLst>
          </p:cNvPr>
          <p:cNvSpPr txBox="1"/>
          <p:nvPr/>
        </p:nvSpPr>
        <p:spPr>
          <a:xfrm>
            <a:off x="1251283" y="2021305"/>
            <a:ext cx="5887453" cy="2862322"/>
          </a:xfrm>
          <a:prstGeom prst="rect">
            <a:avLst/>
          </a:prstGeom>
          <a:solidFill>
            <a:schemeClr val="accent4">
              <a:lumMod val="60000"/>
              <a:lumOff val="40000"/>
            </a:schemeClr>
          </a:solidFill>
        </p:spPr>
        <p:txBody>
          <a:bodyPr wrap="square" rtlCol="0">
            <a:spAutoFit/>
          </a:bodyPr>
          <a:lstStyle/>
          <a:p>
            <a:pPr marL="91440" indent="-91440" eaLnBrk="1" fontAlgn="auto" hangingPunct="1">
              <a:defRPr/>
            </a:pPr>
            <a:r>
              <a:rPr lang="en-GB" dirty="0">
                <a:latin typeface="Arial" panose="020B0604020202020204" pitchFamily="34" charset="0"/>
                <a:cs typeface="Arial" panose="020B0604020202020204" pitchFamily="34" charset="0"/>
              </a:rPr>
              <a:t>CLD YW25 Work as an effective and critically reflective youth work practitioner</a:t>
            </a:r>
          </a:p>
          <a:p>
            <a:pPr marL="91440" indent="-91440" eaLnBrk="1" fontAlgn="auto" hangingPunct="1">
              <a:defRPr/>
            </a:pPr>
            <a:endParaRPr lang="en-GB" dirty="0">
              <a:latin typeface="Arial" panose="020B0604020202020204" pitchFamily="34" charset="0"/>
              <a:cs typeface="Arial" panose="020B0604020202020204" pitchFamily="34" charset="0"/>
            </a:endParaRPr>
          </a:p>
          <a:p>
            <a:pPr marL="91440" indent="-91440" eaLnBrk="1" fontAlgn="auto" hangingPunct="1">
              <a:defRPr/>
            </a:pPr>
            <a:r>
              <a:rPr lang="en-GB" dirty="0">
                <a:latin typeface="Arial" panose="020B0604020202020204" pitchFamily="34" charset="0"/>
                <a:cs typeface="Arial" panose="020B0604020202020204" pitchFamily="34" charset="0"/>
              </a:rPr>
              <a:t>This standard is about reflecting on your own effectiveness as a youth work practitioner, identifying ways in which you can improve your practice and accessing sources of support and opportunities to maintain your continuous professional development. This standard is suitable for all youth work practitioners. (</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CLD Standards Council Scotland, 2019). </a:t>
            </a:r>
            <a:endParaRPr lang="en-GB"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6FC0021-4970-4F25-9B76-32E168313656}"/>
              </a:ext>
            </a:extLst>
          </p:cNvPr>
          <p:cNvSpPr txBox="1"/>
          <p:nvPr/>
        </p:nvSpPr>
        <p:spPr>
          <a:xfrm>
            <a:off x="7892716" y="2021305"/>
            <a:ext cx="3641558" cy="2031325"/>
          </a:xfrm>
          <a:prstGeom prst="rect">
            <a:avLst/>
          </a:prstGeom>
          <a:solidFill>
            <a:srgbClr val="FF0000"/>
          </a:solidFill>
        </p:spPr>
        <p:txBody>
          <a:bodyPr wrap="square" rtlCol="0">
            <a:spAutoFit/>
          </a:bodyPr>
          <a:lstStyle/>
          <a:p>
            <a:pPr algn="just">
              <a:spcAft>
                <a:spcPts val="800"/>
              </a:spcAft>
            </a:pPr>
            <a:r>
              <a:rPr lang="en-GB" dirty="0">
                <a:solidFill>
                  <a:srgbClr val="000000"/>
                </a:solidFill>
                <a:effectLst/>
                <a:latin typeface="Arial" panose="020B0604020202020204" pitchFamily="34" charset="0"/>
                <a:ea typeface="Arial" panose="020B0604020202020204" pitchFamily="34" charset="0"/>
                <a:cs typeface="Arial" panose="020B0604020202020204" pitchFamily="34" charset="0"/>
              </a:rPr>
              <a:t>National occupational Standard (NOS) state that the youth worker should know a range of available resources both within and outside their own organisation (CLD Standards Council Scotland, 2019, p44).</a:t>
            </a:r>
            <a:r>
              <a:rPr lang="en-GB" dirty="0">
                <a:effectLst/>
                <a:latin typeface="Arial" panose="020B0604020202020204" pitchFamily="34" charset="0"/>
                <a:ea typeface="Arial" panose="020B060402020202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p:cNvSpPr txBox="1"/>
          <p:nvPr/>
        </p:nvSpPr>
        <p:spPr>
          <a:xfrm>
            <a:off x="190500" y="6265718"/>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138108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507484-F4BD-4034-BA4B-7901BEB73A2A}"/>
              </a:ext>
            </a:extLst>
          </p:cNvPr>
          <p:cNvPicPr>
            <a:picLocks noChangeAspect="1"/>
          </p:cNvPicPr>
          <p:nvPr/>
        </p:nvPicPr>
        <p:blipFill>
          <a:blip r:embed="rId2"/>
          <a:stretch>
            <a:fillRect/>
          </a:stretch>
        </p:blipFill>
        <p:spPr>
          <a:xfrm>
            <a:off x="190797" y="1343510"/>
            <a:ext cx="5092404" cy="2614101"/>
          </a:xfrm>
          <a:prstGeom prst="rect">
            <a:avLst/>
          </a:prstGeom>
        </p:spPr>
      </p:pic>
      <p:pic>
        <p:nvPicPr>
          <p:cNvPr id="5" name="Picture 4">
            <a:extLst>
              <a:ext uri="{FF2B5EF4-FFF2-40B4-BE49-F238E27FC236}">
                <a16:creationId xmlns:a16="http://schemas.microsoft.com/office/drawing/2014/main" id="{C13F7284-D0DC-46D6-9F91-99E445C8083A}"/>
              </a:ext>
            </a:extLst>
          </p:cNvPr>
          <p:cNvPicPr>
            <a:picLocks noChangeAspect="1"/>
          </p:cNvPicPr>
          <p:nvPr/>
        </p:nvPicPr>
        <p:blipFill>
          <a:blip r:embed="rId3"/>
          <a:stretch>
            <a:fillRect/>
          </a:stretch>
        </p:blipFill>
        <p:spPr>
          <a:xfrm>
            <a:off x="3659064" y="3611780"/>
            <a:ext cx="4168942" cy="3126707"/>
          </a:xfrm>
          <a:prstGeom prst="rect">
            <a:avLst/>
          </a:prstGeom>
        </p:spPr>
      </p:pic>
      <p:sp>
        <p:nvSpPr>
          <p:cNvPr id="35" name="Title 1"/>
          <p:cNvSpPr txBox="1">
            <a:spLocks/>
          </p:cNvSpPr>
          <p:nvPr/>
        </p:nvSpPr>
        <p:spPr>
          <a:xfrm>
            <a:off x="1822710" y="407614"/>
            <a:ext cx="8550102" cy="114409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latin typeface="Bauhaus 93" panose="04030905020B02020C02" pitchFamily="82" charset="0"/>
              </a:rPr>
              <a:t>Sexual Exploitation</a:t>
            </a:r>
          </a:p>
        </p:txBody>
      </p:sp>
      <p:sp>
        <p:nvSpPr>
          <p:cNvPr id="37" name="TextBox 36"/>
          <p:cNvSpPr txBox="1"/>
          <p:nvPr/>
        </p:nvSpPr>
        <p:spPr>
          <a:xfrm>
            <a:off x="193549" y="6398307"/>
            <a:ext cx="1524000" cy="369332"/>
          </a:xfrm>
          <a:prstGeom prst="rect">
            <a:avLst/>
          </a:prstGeom>
          <a:noFill/>
        </p:spPr>
        <p:txBody>
          <a:bodyPr wrap="square" rtlCol="0">
            <a:spAutoFit/>
          </a:bodyPr>
          <a:lstStyle/>
          <a:p>
            <a:r>
              <a:rPr lang="en-GB" dirty="0"/>
              <a:t>Lyndsey Rees</a:t>
            </a:r>
          </a:p>
        </p:txBody>
      </p:sp>
      <p:pic>
        <p:nvPicPr>
          <p:cNvPr id="7" name="Picture 6"/>
          <p:cNvPicPr>
            <a:picLocks noChangeAspect="1"/>
          </p:cNvPicPr>
          <p:nvPr/>
        </p:nvPicPr>
        <p:blipFill rotWithShape="1">
          <a:blip r:embed="rId4"/>
          <a:srcRect l="67417" b="597"/>
          <a:stretch/>
        </p:blipFill>
        <p:spPr>
          <a:xfrm>
            <a:off x="9162470" y="407614"/>
            <a:ext cx="2842255" cy="6252063"/>
          </a:xfrm>
          <a:prstGeom prst="rect">
            <a:avLst/>
          </a:prstGeom>
        </p:spPr>
      </p:pic>
    </p:spTree>
    <p:extLst>
      <p:ext uri="{BB962C8B-B14F-4D97-AF65-F5344CB8AC3E}">
        <p14:creationId xmlns:p14="http://schemas.microsoft.com/office/powerpoint/2010/main" val="357047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2A231-259A-4E6B-9E5B-9B0D7A4C64FB}"/>
              </a:ext>
            </a:extLst>
          </p:cNvPr>
          <p:cNvSpPr>
            <a:spLocks noGrp="1"/>
          </p:cNvSpPr>
          <p:nvPr>
            <p:ph type="title"/>
          </p:nvPr>
        </p:nvSpPr>
        <p:spPr/>
        <p:txBody>
          <a:bodyPr/>
          <a:lstStyle/>
          <a:p>
            <a:r>
              <a:rPr lang="en-GB" dirty="0"/>
              <a:t>              </a:t>
            </a:r>
            <a:r>
              <a:rPr lang="en-GB" b="1" u="sng" dirty="0"/>
              <a:t>What is sexual exploitation?</a:t>
            </a:r>
          </a:p>
        </p:txBody>
      </p:sp>
      <p:sp>
        <p:nvSpPr>
          <p:cNvPr id="3" name="TextBox 2">
            <a:extLst>
              <a:ext uri="{FF2B5EF4-FFF2-40B4-BE49-F238E27FC236}">
                <a16:creationId xmlns:a16="http://schemas.microsoft.com/office/drawing/2014/main" id="{A806309E-D361-4135-A289-8B31C1015E5D}"/>
              </a:ext>
            </a:extLst>
          </p:cNvPr>
          <p:cNvSpPr txBox="1"/>
          <p:nvPr/>
        </p:nvSpPr>
        <p:spPr>
          <a:xfrm>
            <a:off x="994611" y="4916905"/>
            <a:ext cx="4042610" cy="646331"/>
          </a:xfrm>
          <a:prstGeom prst="rect">
            <a:avLst/>
          </a:prstGeom>
          <a:solidFill>
            <a:schemeClr val="accent1">
              <a:lumMod val="60000"/>
              <a:lumOff val="40000"/>
            </a:schemeClr>
          </a:solidFill>
        </p:spPr>
        <p:txBody>
          <a:bodyPr wrap="square" rtlCol="0">
            <a:spAutoFit/>
          </a:bodyPr>
          <a:lstStyle/>
          <a:p>
            <a:r>
              <a:rPr lang="en-GB" dirty="0"/>
              <a:t>When a child is given things in return for performing sexual activities.</a:t>
            </a:r>
          </a:p>
        </p:txBody>
      </p:sp>
      <p:sp>
        <p:nvSpPr>
          <p:cNvPr id="4" name="TextBox 3">
            <a:extLst>
              <a:ext uri="{FF2B5EF4-FFF2-40B4-BE49-F238E27FC236}">
                <a16:creationId xmlns:a16="http://schemas.microsoft.com/office/drawing/2014/main" id="{711B4336-2ECF-49A9-8DCD-98CD550D9319}"/>
              </a:ext>
            </a:extLst>
          </p:cNvPr>
          <p:cNvSpPr txBox="1"/>
          <p:nvPr/>
        </p:nvSpPr>
        <p:spPr>
          <a:xfrm>
            <a:off x="994611" y="2075698"/>
            <a:ext cx="4042610" cy="923330"/>
          </a:xfrm>
          <a:prstGeom prst="rect">
            <a:avLst/>
          </a:prstGeom>
          <a:solidFill>
            <a:schemeClr val="bg1">
              <a:lumMod val="75000"/>
            </a:schemeClr>
          </a:solidFill>
        </p:spPr>
        <p:txBody>
          <a:bodyPr wrap="square" rtlCol="0">
            <a:spAutoFit/>
          </a:bodyPr>
          <a:lstStyle/>
          <a:p>
            <a:r>
              <a:rPr lang="en-GB" dirty="0"/>
              <a:t>Grooming – this is when a child or a young person is misled to believe they are in a loving consensual relationship.</a:t>
            </a:r>
          </a:p>
        </p:txBody>
      </p:sp>
      <p:sp>
        <p:nvSpPr>
          <p:cNvPr id="5" name="TextBox 4">
            <a:extLst>
              <a:ext uri="{FF2B5EF4-FFF2-40B4-BE49-F238E27FC236}">
                <a16:creationId xmlns:a16="http://schemas.microsoft.com/office/drawing/2014/main" id="{761885EE-D38B-4AA2-AA35-595C65904331}"/>
              </a:ext>
            </a:extLst>
          </p:cNvPr>
          <p:cNvSpPr txBox="1"/>
          <p:nvPr/>
        </p:nvSpPr>
        <p:spPr>
          <a:xfrm>
            <a:off x="994611" y="3429000"/>
            <a:ext cx="4042610" cy="923330"/>
          </a:xfrm>
          <a:prstGeom prst="rect">
            <a:avLst/>
          </a:prstGeom>
          <a:solidFill>
            <a:schemeClr val="accent1">
              <a:lumMod val="75000"/>
            </a:schemeClr>
          </a:solidFill>
        </p:spPr>
        <p:txBody>
          <a:bodyPr wrap="square" rtlCol="0">
            <a:spAutoFit/>
          </a:bodyPr>
          <a:lstStyle/>
          <a:p>
            <a:r>
              <a:rPr lang="en-GB" dirty="0"/>
              <a:t>Children and young people that are exploited may also be made to coerce others to join.</a:t>
            </a:r>
          </a:p>
        </p:txBody>
      </p:sp>
      <p:sp>
        <p:nvSpPr>
          <p:cNvPr id="6" name="TextBox 5">
            <a:extLst>
              <a:ext uri="{FF2B5EF4-FFF2-40B4-BE49-F238E27FC236}">
                <a16:creationId xmlns:a16="http://schemas.microsoft.com/office/drawing/2014/main" id="{71CCC9E0-2617-4029-A0A4-17B22061DD52}"/>
              </a:ext>
            </a:extLst>
          </p:cNvPr>
          <p:cNvSpPr txBox="1"/>
          <p:nvPr/>
        </p:nvSpPr>
        <p:spPr>
          <a:xfrm>
            <a:off x="5604036" y="3219302"/>
            <a:ext cx="2021305" cy="1200329"/>
          </a:xfrm>
          <a:prstGeom prst="rect">
            <a:avLst/>
          </a:prstGeom>
          <a:solidFill>
            <a:schemeClr val="tx2">
              <a:lumMod val="20000"/>
              <a:lumOff val="80000"/>
            </a:schemeClr>
          </a:solidFill>
        </p:spPr>
        <p:txBody>
          <a:bodyPr wrap="square" rtlCol="0">
            <a:spAutoFit/>
          </a:bodyPr>
          <a:lstStyle/>
          <a:p>
            <a:r>
              <a:rPr lang="en-GB" dirty="0"/>
              <a:t>Children and young people can be trafficked to be sexually exploited.</a:t>
            </a:r>
          </a:p>
        </p:txBody>
      </p:sp>
      <p:sp>
        <p:nvSpPr>
          <p:cNvPr id="7" name="TextBox 6">
            <a:extLst>
              <a:ext uri="{FF2B5EF4-FFF2-40B4-BE49-F238E27FC236}">
                <a16:creationId xmlns:a16="http://schemas.microsoft.com/office/drawing/2014/main" id="{8ADC207A-56BB-41AE-8086-A42E4BB2776B}"/>
              </a:ext>
            </a:extLst>
          </p:cNvPr>
          <p:cNvSpPr txBox="1"/>
          <p:nvPr/>
        </p:nvSpPr>
        <p:spPr>
          <a:xfrm>
            <a:off x="9160042" y="5948246"/>
            <a:ext cx="1844842" cy="369332"/>
          </a:xfrm>
          <a:prstGeom prst="rect">
            <a:avLst/>
          </a:prstGeom>
          <a:noFill/>
        </p:spPr>
        <p:txBody>
          <a:bodyPr wrap="square" rtlCol="0">
            <a:spAutoFit/>
          </a:bodyPr>
          <a:lstStyle/>
          <a:p>
            <a:r>
              <a:rPr lang="en-GB" dirty="0"/>
              <a:t>(NSPCC, 2022)</a:t>
            </a:r>
          </a:p>
        </p:txBody>
      </p:sp>
      <p:pic>
        <p:nvPicPr>
          <p:cNvPr id="8" name="Picture 7">
            <a:extLst>
              <a:ext uri="{FF2B5EF4-FFF2-40B4-BE49-F238E27FC236}">
                <a16:creationId xmlns:a16="http://schemas.microsoft.com/office/drawing/2014/main" id="{13A5E8E4-F4B2-41F6-876E-E4A941FAE176}"/>
              </a:ext>
            </a:extLst>
          </p:cNvPr>
          <p:cNvPicPr>
            <a:picLocks noChangeAspect="1"/>
          </p:cNvPicPr>
          <p:nvPr/>
        </p:nvPicPr>
        <p:blipFill>
          <a:blip r:embed="rId2"/>
          <a:stretch>
            <a:fillRect/>
          </a:stretch>
        </p:blipFill>
        <p:spPr>
          <a:xfrm>
            <a:off x="5604036" y="1941096"/>
            <a:ext cx="3556006" cy="872772"/>
          </a:xfrm>
          <a:prstGeom prst="rect">
            <a:avLst/>
          </a:prstGeom>
        </p:spPr>
      </p:pic>
      <p:sp>
        <p:nvSpPr>
          <p:cNvPr id="9" name="TextBox 8">
            <a:extLst>
              <a:ext uri="{FF2B5EF4-FFF2-40B4-BE49-F238E27FC236}">
                <a16:creationId xmlns:a16="http://schemas.microsoft.com/office/drawing/2014/main" id="{EA965934-FC2D-4284-8170-526A5ACEC537}"/>
              </a:ext>
            </a:extLst>
          </p:cNvPr>
          <p:cNvSpPr txBox="1"/>
          <p:nvPr/>
        </p:nvSpPr>
        <p:spPr>
          <a:xfrm>
            <a:off x="5454316" y="4916905"/>
            <a:ext cx="2614863" cy="646331"/>
          </a:xfrm>
          <a:prstGeom prst="rect">
            <a:avLst/>
          </a:prstGeom>
          <a:solidFill>
            <a:schemeClr val="bg1">
              <a:lumMod val="95000"/>
            </a:schemeClr>
          </a:solidFill>
        </p:spPr>
        <p:txBody>
          <a:bodyPr wrap="square" rtlCol="0">
            <a:spAutoFit/>
          </a:bodyPr>
          <a:lstStyle/>
          <a:p>
            <a:r>
              <a:rPr lang="en-GB" dirty="0"/>
              <a:t>Can happen in person or online</a:t>
            </a:r>
          </a:p>
        </p:txBody>
      </p:sp>
      <p:sp>
        <p:nvSpPr>
          <p:cNvPr id="10" name="TextBox 9">
            <a:extLst>
              <a:ext uri="{FF2B5EF4-FFF2-40B4-BE49-F238E27FC236}">
                <a16:creationId xmlns:a16="http://schemas.microsoft.com/office/drawing/2014/main" id="{B88E2174-1F34-46FD-A257-8AF2CCFD59D5}"/>
              </a:ext>
            </a:extLst>
          </p:cNvPr>
          <p:cNvSpPr txBox="1"/>
          <p:nvPr/>
        </p:nvSpPr>
        <p:spPr>
          <a:xfrm>
            <a:off x="7844590" y="3219302"/>
            <a:ext cx="1122948" cy="369332"/>
          </a:xfrm>
          <a:prstGeom prst="rect">
            <a:avLst/>
          </a:prstGeom>
          <a:solidFill>
            <a:schemeClr val="accent3">
              <a:lumMod val="40000"/>
              <a:lumOff val="60000"/>
            </a:schemeClr>
          </a:solidFill>
        </p:spPr>
        <p:txBody>
          <a:bodyPr wrap="square" rtlCol="0">
            <a:spAutoFit/>
          </a:bodyPr>
          <a:lstStyle/>
          <a:p>
            <a:r>
              <a:rPr lang="en-GB" dirty="0"/>
              <a:t>violence</a:t>
            </a:r>
          </a:p>
        </p:txBody>
      </p:sp>
      <p:sp>
        <p:nvSpPr>
          <p:cNvPr id="11" name="TextBox 10">
            <a:extLst>
              <a:ext uri="{FF2B5EF4-FFF2-40B4-BE49-F238E27FC236}">
                <a16:creationId xmlns:a16="http://schemas.microsoft.com/office/drawing/2014/main" id="{B0D3A5E3-525F-4AFE-92E8-F56780758734}"/>
              </a:ext>
            </a:extLst>
          </p:cNvPr>
          <p:cNvSpPr txBox="1"/>
          <p:nvPr/>
        </p:nvSpPr>
        <p:spPr>
          <a:xfrm>
            <a:off x="7844589" y="4085908"/>
            <a:ext cx="1122948" cy="369332"/>
          </a:xfrm>
          <a:prstGeom prst="rect">
            <a:avLst/>
          </a:prstGeom>
          <a:solidFill>
            <a:schemeClr val="accent3">
              <a:lumMod val="75000"/>
            </a:schemeClr>
          </a:solidFill>
        </p:spPr>
        <p:txBody>
          <a:bodyPr wrap="square" rtlCol="0">
            <a:spAutoFit/>
          </a:bodyPr>
          <a:lstStyle/>
          <a:p>
            <a:r>
              <a:rPr lang="en-GB" dirty="0"/>
              <a:t>blackmail</a:t>
            </a:r>
          </a:p>
        </p:txBody>
      </p:sp>
      <p:sp>
        <p:nvSpPr>
          <p:cNvPr id="12" name="TextBox 11">
            <a:extLst>
              <a:ext uri="{FF2B5EF4-FFF2-40B4-BE49-F238E27FC236}">
                <a16:creationId xmlns:a16="http://schemas.microsoft.com/office/drawing/2014/main" id="{81690F5D-4E52-43B6-B973-4ED0059D931A}"/>
              </a:ext>
            </a:extLst>
          </p:cNvPr>
          <p:cNvSpPr txBox="1"/>
          <p:nvPr/>
        </p:nvSpPr>
        <p:spPr>
          <a:xfrm>
            <a:off x="1524001" y="5948246"/>
            <a:ext cx="1267326" cy="369332"/>
          </a:xfrm>
          <a:prstGeom prst="rect">
            <a:avLst/>
          </a:prstGeom>
          <a:solidFill>
            <a:schemeClr val="accent5">
              <a:lumMod val="75000"/>
            </a:schemeClr>
          </a:solidFill>
        </p:spPr>
        <p:txBody>
          <a:bodyPr wrap="square" rtlCol="0">
            <a:spAutoFit/>
          </a:bodyPr>
          <a:lstStyle/>
          <a:p>
            <a:r>
              <a:rPr lang="en-GB" dirty="0"/>
              <a:t>Gain trust</a:t>
            </a:r>
          </a:p>
        </p:txBody>
      </p:sp>
      <p:sp>
        <p:nvSpPr>
          <p:cNvPr id="13" name="TextBox 12">
            <a:extLst>
              <a:ext uri="{FF2B5EF4-FFF2-40B4-BE49-F238E27FC236}">
                <a16:creationId xmlns:a16="http://schemas.microsoft.com/office/drawing/2014/main" id="{A3D58410-5D83-4DDC-8A2A-C587E7A89451}"/>
              </a:ext>
            </a:extLst>
          </p:cNvPr>
          <p:cNvSpPr txBox="1"/>
          <p:nvPr/>
        </p:nvSpPr>
        <p:spPr>
          <a:xfrm>
            <a:off x="3368843" y="5948246"/>
            <a:ext cx="2454441" cy="369332"/>
          </a:xfrm>
          <a:prstGeom prst="rect">
            <a:avLst/>
          </a:prstGeom>
          <a:solidFill>
            <a:schemeClr val="accent1">
              <a:lumMod val="60000"/>
              <a:lumOff val="40000"/>
            </a:schemeClr>
          </a:solidFill>
        </p:spPr>
        <p:txBody>
          <a:bodyPr wrap="square" rtlCol="0">
            <a:spAutoFit/>
          </a:bodyPr>
          <a:lstStyle/>
          <a:p>
            <a:r>
              <a:rPr lang="en-GB" dirty="0"/>
              <a:t>Use images and videos</a:t>
            </a:r>
          </a:p>
        </p:txBody>
      </p:sp>
      <p:sp>
        <p:nvSpPr>
          <p:cNvPr id="14" name="TextBox 13"/>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474138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F1843-9494-4065-B693-D7A62E64BB7C}"/>
              </a:ext>
            </a:extLst>
          </p:cNvPr>
          <p:cNvSpPr>
            <a:spLocks noGrp="1"/>
          </p:cNvSpPr>
          <p:nvPr>
            <p:ph type="title"/>
          </p:nvPr>
        </p:nvSpPr>
        <p:spPr/>
        <p:txBody>
          <a:bodyPr/>
          <a:lstStyle/>
          <a:p>
            <a:r>
              <a:rPr lang="en-GB" dirty="0"/>
              <a:t>                        </a:t>
            </a:r>
            <a:r>
              <a:rPr lang="en-GB" b="1" u="sng" dirty="0"/>
              <a:t>Spotting the signs?</a:t>
            </a:r>
          </a:p>
        </p:txBody>
      </p:sp>
      <p:graphicFrame>
        <p:nvGraphicFramePr>
          <p:cNvPr id="3" name="Diagram 2">
            <a:extLst>
              <a:ext uri="{FF2B5EF4-FFF2-40B4-BE49-F238E27FC236}">
                <a16:creationId xmlns:a16="http://schemas.microsoft.com/office/drawing/2014/main" id="{E60C3DD9-ED8A-45AE-9A2D-852276970E62}"/>
              </a:ext>
            </a:extLst>
          </p:cNvPr>
          <p:cNvGraphicFramePr/>
          <p:nvPr/>
        </p:nvGraphicFramePr>
        <p:xfrm>
          <a:off x="508000" y="1764145"/>
          <a:ext cx="5588000" cy="4460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Online Media 3" title="The voices of child sexual exploitation: 'They seemed really nice at first'">
            <a:hlinkClick r:id="" action="ppaction://media"/>
            <a:extLst>
              <a:ext uri="{FF2B5EF4-FFF2-40B4-BE49-F238E27FC236}">
                <a16:creationId xmlns:a16="http://schemas.microsoft.com/office/drawing/2014/main" id="{48CED6A4-1C26-4721-825A-F837360E479A}"/>
              </a:ext>
            </a:extLst>
          </p:cNvPr>
          <p:cNvPicPr>
            <a:picLocks noRot="1" noChangeAspect="1"/>
          </p:cNvPicPr>
          <p:nvPr>
            <a:videoFile r:link="rId1"/>
          </p:nvPr>
        </p:nvPicPr>
        <p:blipFill>
          <a:blip r:embed="rId8"/>
          <a:stretch>
            <a:fillRect/>
          </a:stretch>
        </p:blipFill>
        <p:spPr>
          <a:xfrm>
            <a:off x="7004423" y="1764145"/>
            <a:ext cx="3188448" cy="2391336"/>
          </a:xfrm>
          <a:prstGeom prst="rect">
            <a:avLst/>
          </a:prstGeom>
        </p:spPr>
      </p:pic>
      <p:sp>
        <p:nvSpPr>
          <p:cNvPr id="5" name="TextBox 4">
            <a:extLst>
              <a:ext uri="{FF2B5EF4-FFF2-40B4-BE49-F238E27FC236}">
                <a16:creationId xmlns:a16="http://schemas.microsoft.com/office/drawing/2014/main" id="{BE3C79C1-3862-486B-999E-62E886F02E32}"/>
              </a:ext>
            </a:extLst>
          </p:cNvPr>
          <p:cNvSpPr txBox="1"/>
          <p:nvPr/>
        </p:nvSpPr>
        <p:spPr>
          <a:xfrm>
            <a:off x="8310282" y="6224336"/>
            <a:ext cx="3188448" cy="369332"/>
          </a:xfrm>
          <a:prstGeom prst="rect">
            <a:avLst/>
          </a:prstGeom>
          <a:noFill/>
        </p:spPr>
        <p:txBody>
          <a:bodyPr wrap="square" rtlCol="0">
            <a:spAutoFit/>
          </a:bodyPr>
          <a:lstStyle/>
          <a:p>
            <a:r>
              <a:rPr lang="en-GB" dirty="0"/>
              <a:t>(</a:t>
            </a:r>
            <a:r>
              <a:rPr lang="en-GB" dirty="0" err="1"/>
              <a:t>Youtube</a:t>
            </a:r>
            <a:r>
              <a:rPr lang="en-GB" dirty="0"/>
              <a:t>, 2022)</a:t>
            </a:r>
          </a:p>
        </p:txBody>
      </p:sp>
      <p:sp>
        <p:nvSpPr>
          <p:cNvPr id="6" name="TextBox 5">
            <a:extLst>
              <a:ext uri="{FF2B5EF4-FFF2-40B4-BE49-F238E27FC236}">
                <a16:creationId xmlns:a16="http://schemas.microsoft.com/office/drawing/2014/main" id="{179E8C81-ECDB-47C4-9960-E855B41EEF16}"/>
              </a:ext>
            </a:extLst>
          </p:cNvPr>
          <p:cNvSpPr txBox="1"/>
          <p:nvPr/>
        </p:nvSpPr>
        <p:spPr>
          <a:xfrm>
            <a:off x="5197642" y="4475747"/>
            <a:ext cx="3188448" cy="923330"/>
          </a:xfrm>
          <a:prstGeom prst="rect">
            <a:avLst/>
          </a:prstGeom>
          <a:solidFill>
            <a:schemeClr val="accent4">
              <a:lumMod val="60000"/>
              <a:lumOff val="40000"/>
            </a:schemeClr>
          </a:solidFill>
        </p:spPr>
        <p:txBody>
          <a:bodyPr wrap="square" rtlCol="0">
            <a:spAutoFit/>
          </a:bodyPr>
          <a:lstStyle/>
          <a:p>
            <a:r>
              <a:rPr lang="en-GB" dirty="0"/>
              <a:t>“If you don’t recognise sexual exploitation you cant deal with it!” ( Elias, 2022)</a:t>
            </a:r>
          </a:p>
        </p:txBody>
      </p:sp>
      <p:sp>
        <p:nvSpPr>
          <p:cNvPr id="7" name="TextBox 6"/>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45814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323C-F306-4DF6-8EF0-9FD15B371F5A}"/>
              </a:ext>
            </a:extLst>
          </p:cNvPr>
          <p:cNvSpPr>
            <a:spLocks noGrp="1"/>
          </p:cNvSpPr>
          <p:nvPr>
            <p:ph type="title"/>
          </p:nvPr>
        </p:nvSpPr>
        <p:spPr/>
        <p:txBody>
          <a:bodyPr/>
          <a:lstStyle/>
          <a:p>
            <a:r>
              <a:rPr lang="en-GB" dirty="0"/>
              <a:t>                   </a:t>
            </a:r>
            <a:r>
              <a:rPr lang="en-GB" b="1" u="sng" dirty="0"/>
              <a:t>cognitive development</a:t>
            </a:r>
          </a:p>
        </p:txBody>
      </p:sp>
      <p:sp>
        <p:nvSpPr>
          <p:cNvPr id="3" name="TextBox 2">
            <a:extLst>
              <a:ext uri="{FF2B5EF4-FFF2-40B4-BE49-F238E27FC236}">
                <a16:creationId xmlns:a16="http://schemas.microsoft.com/office/drawing/2014/main" id="{F38ECF12-4609-4EC4-A110-8603AA672D18}"/>
              </a:ext>
            </a:extLst>
          </p:cNvPr>
          <p:cNvSpPr txBox="1"/>
          <p:nvPr/>
        </p:nvSpPr>
        <p:spPr>
          <a:xfrm>
            <a:off x="1138989" y="1860884"/>
            <a:ext cx="5358064"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While not all sexually exploited children and young people come from locations of poverty and deprivation, study has revealed that many do (Pearce, 2009).</a:t>
            </a:r>
          </a:p>
        </p:txBody>
      </p:sp>
      <p:pic>
        <p:nvPicPr>
          <p:cNvPr id="4" name="Picture 3">
            <a:extLst>
              <a:ext uri="{FF2B5EF4-FFF2-40B4-BE49-F238E27FC236}">
                <a16:creationId xmlns:a16="http://schemas.microsoft.com/office/drawing/2014/main" id="{8937B9AA-A8A2-419F-9552-515F016E5AE7}"/>
              </a:ext>
            </a:extLst>
          </p:cNvPr>
          <p:cNvPicPr>
            <a:picLocks noChangeAspect="1"/>
          </p:cNvPicPr>
          <p:nvPr/>
        </p:nvPicPr>
        <p:blipFill>
          <a:blip r:embed="rId2"/>
          <a:stretch>
            <a:fillRect/>
          </a:stretch>
        </p:blipFill>
        <p:spPr>
          <a:xfrm>
            <a:off x="782053" y="3558841"/>
            <a:ext cx="5715000" cy="2724150"/>
          </a:xfrm>
          <a:prstGeom prst="rect">
            <a:avLst/>
          </a:prstGeom>
        </p:spPr>
      </p:pic>
      <p:sp>
        <p:nvSpPr>
          <p:cNvPr id="5" name="TextBox 4">
            <a:extLst>
              <a:ext uri="{FF2B5EF4-FFF2-40B4-BE49-F238E27FC236}">
                <a16:creationId xmlns:a16="http://schemas.microsoft.com/office/drawing/2014/main" id="{65455340-CB77-4B09-B5C4-17CA4290B52D}"/>
              </a:ext>
            </a:extLst>
          </p:cNvPr>
          <p:cNvSpPr txBox="1"/>
          <p:nvPr/>
        </p:nvSpPr>
        <p:spPr>
          <a:xfrm>
            <a:off x="7234989" y="2005263"/>
            <a:ext cx="411881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 should not assume that you and a young person are having the same understanding of a discussion</a:t>
            </a:r>
          </a:p>
          <a:p>
            <a:r>
              <a:rPr lang="en-GB" dirty="0">
                <a:latin typeface="Arial" panose="020B0604020202020204" pitchFamily="34" charset="0"/>
                <a:cs typeface="Arial" panose="020B0604020202020204" pitchFamily="34" charset="0"/>
              </a:rPr>
              <a:t>Boyd and Bee (2008). </a:t>
            </a:r>
          </a:p>
        </p:txBody>
      </p:sp>
      <p:sp>
        <p:nvSpPr>
          <p:cNvPr id="6" name="TextBox 5">
            <a:extLst>
              <a:ext uri="{FF2B5EF4-FFF2-40B4-BE49-F238E27FC236}">
                <a16:creationId xmlns:a16="http://schemas.microsoft.com/office/drawing/2014/main" id="{5B103646-F1CE-441C-A00E-108023C2DC04}"/>
              </a:ext>
            </a:extLst>
          </p:cNvPr>
          <p:cNvSpPr txBox="1"/>
          <p:nvPr/>
        </p:nvSpPr>
        <p:spPr>
          <a:xfrm>
            <a:off x="7042484" y="3753853"/>
            <a:ext cx="3497179" cy="954107"/>
          </a:xfrm>
          <a:prstGeom prst="rect">
            <a:avLst/>
          </a:prstGeom>
          <a:noFill/>
        </p:spPr>
        <p:txBody>
          <a:bodyPr wrap="square" rtlCol="0">
            <a:spAutoFit/>
          </a:bodyPr>
          <a:lstStyle/>
          <a:p>
            <a:r>
              <a:rPr lang="en-GB" sz="2800" dirty="0"/>
              <a:t>social and emotional development</a:t>
            </a:r>
          </a:p>
        </p:txBody>
      </p:sp>
      <p:sp>
        <p:nvSpPr>
          <p:cNvPr id="7" name="TextBox 6"/>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370542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E456C-1EDB-4805-B1A0-54C50FE280BD}"/>
              </a:ext>
            </a:extLst>
          </p:cNvPr>
          <p:cNvSpPr>
            <a:spLocks noGrp="1"/>
          </p:cNvSpPr>
          <p:nvPr>
            <p:ph type="title"/>
          </p:nvPr>
        </p:nvSpPr>
        <p:spPr/>
        <p:txBody>
          <a:bodyPr/>
          <a:lstStyle/>
          <a:p>
            <a:r>
              <a:rPr lang="en-GB" dirty="0"/>
              <a:t>                                  </a:t>
            </a:r>
            <a:r>
              <a:rPr lang="en-GB" b="1" u="sng" dirty="0"/>
              <a:t>facts</a:t>
            </a:r>
          </a:p>
        </p:txBody>
      </p:sp>
      <p:sp>
        <p:nvSpPr>
          <p:cNvPr id="3" name="Oval 2">
            <a:extLst>
              <a:ext uri="{FF2B5EF4-FFF2-40B4-BE49-F238E27FC236}">
                <a16:creationId xmlns:a16="http://schemas.microsoft.com/office/drawing/2014/main" id="{332190C3-3958-4E48-AA70-8C84DD2FE0F6}"/>
              </a:ext>
            </a:extLst>
          </p:cNvPr>
          <p:cNvSpPr/>
          <p:nvPr/>
        </p:nvSpPr>
        <p:spPr>
          <a:xfrm>
            <a:off x="609600" y="1534027"/>
            <a:ext cx="2807368" cy="13595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 in 20 children in the UK have been abused sexually (NSPCC,2021).</a:t>
            </a:r>
          </a:p>
        </p:txBody>
      </p:sp>
      <p:sp>
        <p:nvSpPr>
          <p:cNvPr id="4" name="Oval 3">
            <a:extLst>
              <a:ext uri="{FF2B5EF4-FFF2-40B4-BE49-F238E27FC236}">
                <a16:creationId xmlns:a16="http://schemas.microsoft.com/office/drawing/2014/main" id="{D30E5259-1708-4F82-9442-DD790E3F39B4}"/>
              </a:ext>
            </a:extLst>
          </p:cNvPr>
          <p:cNvSpPr/>
          <p:nvPr/>
        </p:nvSpPr>
        <p:spPr>
          <a:xfrm>
            <a:off x="3593432" y="2612879"/>
            <a:ext cx="3481137" cy="13595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 of sexual abuse</a:t>
            </a:r>
          </a:p>
        </p:txBody>
      </p:sp>
      <p:sp>
        <p:nvSpPr>
          <p:cNvPr id="5" name="Oval 4">
            <a:extLst>
              <a:ext uri="{FF2B5EF4-FFF2-40B4-BE49-F238E27FC236}">
                <a16:creationId xmlns:a16="http://schemas.microsoft.com/office/drawing/2014/main" id="{4FB9FBB1-7ACD-4826-9832-904886CEC86F}"/>
              </a:ext>
            </a:extLst>
          </p:cNvPr>
          <p:cNvSpPr/>
          <p:nvPr/>
        </p:nvSpPr>
        <p:spPr>
          <a:xfrm>
            <a:off x="609600" y="3716713"/>
            <a:ext cx="3368842" cy="13255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 anyone under the age of 18</a:t>
            </a:r>
          </a:p>
        </p:txBody>
      </p:sp>
      <p:sp>
        <p:nvSpPr>
          <p:cNvPr id="6" name="Oval 5">
            <a:extLst>
              <a:ext uri="{FF2B5EF4-FFF2-40B4-BE49-F238E27FC236}">
                <a16:creationId xmlns:a16="http://schemas.microsoft.com/office/drawing/2014/main" id="{478ACC5D-79CC-44A2-B2CE-95033CE1241F}"/>
              </a:ext>
            </a:extLst>
          </p:cNvPr>
          <p:cNvSpPr/>
          <p:nvPr/>
        </p:nvSpPr>
        <p:spPr>
          <a:xfrm>
            <a:off x="6689558" y="4459705"/>
            <a:ext cx="2839453" cy="11651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Both male and female are abused through CSE</a:t>
            </a:r>
          </a:p>
        </p:txBody>
      </p:sp>
      <p:sp>
        <p:nvSpPr>
          <p:cNvPr id="7" name="Oval 6">
            <a:extLst>
              <a:ext uri="{FF2B5EF4-FFF2-40B4-BE49-F238E27FC236}">
                <a16:creationId xmlns:a16="http://schemas.microsoft.com/office/drawing/2014/main" id="{8EDF53B2-59C1-4884-88F2-292383C43725}"/>
              </a:ext>
            </a:extLst>
          </p:cNvPr>
          <p:cNvSpPr/>
          <p:nvPr/>
        </p:nvSpPr>
        <p:spPr>
          <a:xfrm>
            <a:off x="2863515" y="5082422"/>
            <a:ext cx="3481137" cy="14056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Every ethnic group</a:t>
            </a:r>
          </a:p>
        </p:txBody>
      </p:sp>
      <p:sp>
        <p:nvSpPr>
          <p:cNvPr id="8" name="TextBox 7">
            <a:extLst>
              <a:ext uri="{FF2B5EF4-FFF2-40B4-BE49-F238E27FC236}">
                <a16:creationId xmlns:a16="http://schemas.microsoft.com/office/drawing/2014/main" id="{83641B9A-A1D5-4F7A-9955-3F28B73E6B16}"/>
              </a:ext>
            </a:extLst>
          </p:cNvPr>
          <p:cNvSpPr txBox="1"/>
          <p:nvPr/>
        </p:nvSpPr>
        <p:spPr>
          <a:xfrm>
            <a:off x="7732295" y="6144126"/>
            <a:ext cx="2839453" cy="369332"/>
          </a:xfrm>
          <a:prstGeom prst="rect">
            <a:avLst/>
          </a:prstGeom>
          <a:noFill/>
        </p:spPr>
        <p:txBody>
          <a:bodyPr wrap="square" rtlCol="0">
            <a:spAutoFit/>
          </a:bodyPr>
          <a:lstStyle/>
          <a:p>
            <a:r>
              <a:rPr lang="en-GB" dirty="0" err="1"/>
              <a:t>Youtube</a:t>
            </a:r>
            <a:r>
              <a:rPr lang="en-GB" dirty="0"/>
              <a:t>, (2022).</a:t>
            </a:r>
          </a:p>
        </p:txBody>
      </p:sp>
      <p:sp>
        <p:nvSpPr>
          <p:cNvPr id="9" name="Oval 8">
            <a:extLst>
              <a:ext uri="{FF2B5EF4-FFF2-40B4-BE49-F238E27FC236}">
                <a16:creationId xmlns:a16="http://schemas.microsoft.com/office/drawing/2014/main" id="{59CEC1D7-C1A5-467A-9401-F5F26A7F3FA2}"/>
              </a:ext>
            </a:extLst>
          </p:cNvPr>
          <p:cNvSpPr/>
          <p:nvPr/>
        </p:nvSpPr>
        <p:spPr>
          <a:xfrm>
            <a:off x="7090611" y="1690688"/>
            <a:ext cx="3621505" cy="10808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Online and offline</a:t>
            </a:r>
          </a:p>
        </p:txBody>
      </p:sp>
      <p:sp>
        <p:nvSpPr>
          <p:cNvPr id="10" name="TextBox 9"/>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711012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4EC2-B720-44C7-B2DB-FB9A16009A6C}"/>
              </a:ext>
            </a:extLst>
          </p:cNvPr>
          <p:cNvSpPr>
            <a:spLocks noGrp="1"/>
          </p:cNvSpPr>
          <p:nvPr>
            <p:ph type="title"/>
          </p:nvPr>
        </p:nvSpPr>
        <p:spPr/>
        <p:txBody>
          <a:bodyPr/>
          <a:lstStyle/>
          <a:p>
            <a:r>
              <a:rPr lang="en-GB" dirty="0"/>
              <a:t>               </a:t>
            </a:r>
            <a:r>
              <a:rPr lang="en-GB" b="1" u="sng" dirty="0"/>
              <a:t>What support is out there?</a:t>
            </a:r>
          </a:p>
        </p:txBody>
      </p:sp>
      <p:sp>
        <p:nvSpPr>
          <p:cNvPr id="3" name="TextBox 2">
            <a:extLst>
              <a:ext uri="{FF2B5EF4-FFF2-40B4-BE49-F238E27FC236}">
                <a16:creationId xmlns:a16="http://schemas.microsoft.com/office/drawing/2014/main" id="{11E1723F-C506-4E19-966C-C72C56CD6AEA}"/>
              </a:ext>
            </a:extLst>
          </p:cNvPr>
          <p:cNvSpPr txBox="1"/>
          <p:nvPr/>
        </p:nvSpPr>
        <p:spPr>
          <a:xfrm>
            <a:off x="838200" y="2037347"/>
            <a:ext cx="3108158" cy="369332"/>
          </a:xfrm>
          <a:prstGeom prst="rect">
            <a:avLst/>
          </a:prstGeom>
          <a:noFill/>
        </p:spPr>
        <p:txBody>
          <a:bodyPr wrap="square" rtlCol="0">
            <a:spAutoFit/>
          </a:bodyPr>
          <a:lstStyle/>
          <a:p>
            <a:r>
              <a:rPr lang="en-GB" dirty="0"/>
              <a:t>NSPCC </a:t>
            </a:r>
          </a:p>
        </p:txBody>
      </p:sp>
      <p:pic>
        <p:nvPicPr>
          <p:cNvPr id="4" name="Picture 3">
            <a:extLst>
              <a:ext uri="{FF2B5EF4-FFF2-40B4-BE49-F238E27FC236}">
                <a16:creationId xmlns:a16="http://schemas.microsoft.com/office/drawing/2014/main" id="{5D45DB59-A0F2-41CA-B23E-EE49ABD3197A}"/>
              </a:ext>
            </a:extLst>
          </p:cNvPr>
          <p:cNvPicPr>
            <a:picLocks noChangeAspect="1"/>
          </p:cNvPicPr>
          <p:nvPr/>
        </p:nvPicPr>
        <p:blipFill>
          <a:blip r:embed="rId2"/>
          <a:stretch>
            <a:fillRect/>
          </a:stretch>
        </p:blipFill>
        <p:spPr>
          <a:xfrm>
            <a:off x="7543800" y="1690688"/>
            <a:ext cx="3810000" cy="962025"/>
          </a:xfrm>
          <a:prstGeom prst="rect">
            <a:avLst/>
          </a:prstGeom>
        </p:spPr>
      </p:pic>
      <p:pic>
        <p:nvPicPr>
          <p:cNvPr id="5" name="Picture 4">
            <a:extLst>
              <a:ext uri="{FF2B5EF4-FFF2-40B4-BE49-F238E27FC236}">
                <a16:creationId xmlns:a16="http://schemas.microsoft.com/office/drawing/2014/main" id="{A96A1DFB-A612-4525-8224-8AEE51D08016}"/>
              </a:ext>
            </a:extLst>
          </p:cNvPr>
          <p:cNvPicPr>
            <a:picLocks noChangeAspect="1"/>
          </p:cNvPicPr>
          <p:nvPr/>
        </p:nvPicPr>
        <p:blipFill>
          <a:blip r:embed="rId3"/>
          <a:stretch>
            <a:fillRect/>
          </a:stretch>
        </p:blipFill>
        <p:spPr>
          <a:xfrm>
            <a:off x="5030704" y="1690688"/>
            <a:ext cx="1428750" cy="1428750"/>
          </a:xfrm>
          <a:prstGeom prst="rect">
            <a:avLst/>
          </a:prstGeom>
        </p:spPr>
      </p:pic>
      <p:pic>
        <p:nvPicPr>
          <p:cNvPr id="6" name="Picture 5">
            <a:extLst>
              <a:ext uri="{FF2B5EF4-FFF2-40B4-BE49-F238E27FC236}">
                <a16:creationId xmlns:a16="http://schemas.microsoft.com/office/drawing/2014/main" id="{8A5CBBAD-F981-452A-B61A-9047540AC498}"/>
              </a:ext>
            </a:extLst>
          </p:cNvPr>
          <p:cNvPicPr>
            <a:picLocks noChangeAspect="1"/>
          </p:cNvPicPr>
          <p:nvPr/>
        </p:nvPicPr>
        <p:blipFill>
          <a:blip r:embed="rId4"/>
          <a:stretch>
            <a:fillRect/>
          </a:stretch>
        </p:blipFill>
        <p:spPr>
          <a:xfrm>
            <a:off x="303797" y="1931987"/>
            <a:ext cx="4597650" cy="796926"/>
          </a:xfrm>
          <a:prstGeom prst="rect">
            <a:avLst/>
          </a:prstGeom>
        </p:spPr>
      </p:pic>
      <p:pic>
        <p:nvPicPr>
          <p:cNvPr id="7" name="Picture 6">
            <a:extLst>
              <a:ext uri="{FF2B5EF4-FFF2-40B4-BE49-F238E27FC236}">
                <a16:creationId xmlns:a16="http://schemas.microsoft.com/office/drawing/2014/main" id="{0C651EB1-397D-4FD8-AE0C-49D3797E4E67}"/>
              </a:ext>
            </a:extLst>
          </p:cNvPr>
          <p:cNvPicPr>
            <a:picLocks noChangeAspect="1"/>
          </p:cNvPicPr>
          <p:nvPr/>
        </p:nvPicPr>
        <p:blipFill>
          <a:blip r:embed="rId5"/>
          <a:stretch>
            <a:fillRect/>
          </a:stretch>
        </p:blipFill>
        <p:spPr>
          <a:xfrm>
            <a:off x="838200" y="3591927"/>
            <a:ext cx="3899845" cy="1325563"/>
          </a:xfrm>
          <a:prstGeom prst="rect">
            <a:avLst/>
          </a:prstGeom>
        </p:spPr>
      </p:pic>
      <p:pic>
        <p:nvPicPr>
          <p:cNvPr id="8" name="Picture 7">
            <a:extLst>
              <a:ext uri="{FF2B5EF4-FFF2-40B4-BE49-F238E27FC236}">
                <a16:creationId xmlns:a16="http://schemas.microsoft.com/office/drawing/2014/main" id="{39C86E26-CF31-47C6-B32F-7838B9B1CC74}"/>
              </a:ext>
            </a:extLst>
          </p:cNvPr>
          <p:cNvPicPr>
            <a:picLocks noChangeAspect="1"/>
          </p:cNvPicPr>
          <p:nvPr/>
        </p:nvPicPr>
        <p:blipFill>
          <a:blip r:embed="rId6"/>
          <a:stretch>
            <a:fillRect/>
          </a:stretch>
        </p:blipFill>
        <p:spPr>
          <a:xfrm>
            <a:off x="921459" y="5399504"/>
            <a:ext cx="3362325" cy="762000"/>
          </a:xfrm>
          <a:prstGeom prst="rect">
            <a:avLst/>
          </a:prstGeom>
        </p:spPr>
      </p:pic>
      <p:pic>
        <p:nvPicPr>
          <p:cNvPr id="9" name="Picture 8">
            <a:extLst>
              <a:ext uri="{FF2B5EF4-FFF2-40B4-BE49-F238E27FC236}">
                <a16:creationId xmlns:a16="http://schemas.microsoft.com/office/drawing/2014/main" id="{3AC9F1BE-3B4E-4C21-B337-928C9C2513EF}"/>
              </a:ext>
            </a:extLst>
          </p:cNvPr>
          <p:cNvPicPr>
            <a:picLocks noChangeAspect="1"/>
          </p:cNvPicPr>
          <p:nvPr/>
        </p:nvPicPr>
        <p:blipFill>
          <a:blip r:embed="rId7"/>
          <a:stretch>
            <a:fillRect/>
          </a:stretch>
        </p:blipFill>
        <p:spPr>
          <a:xfrm>
            <a:off x="8734425" y="3018006"/>
            <a:ext cx="2619375" cy="1743075"/>
          </a:xfrm>
          <a:prstGeom prst="rect">
            <a:avLst/>
          </a:prstGeom>
        </p:spPr>
      </p:pic>
      <p:pic>
        <p:nvPicPr>
          <p:cNvPr id="10" name="Picture 9">
            <a:extLst>
              <a:ext uri="{FF2B5EF4-FFF2-40B4-BE49-F238E27FC236}">
                <a16:creationId xmlns:a16="http://schemas.microsoft.com/office/drawing/2014/main" id="{E425D32B-332D-4AA8-A246-489F1B5882B6}"/>
              </a:ext>
            </a:extLst>
          </p:cNvPr>
          <p:cNvPicPr>
            <a:picLocks noChangeAspect="1"/>
          </p:cNvPicPr>
          <p:nvPr/>
        </p:nvPicPr>
        <p:blipFill>
          <a:blip r:embed="rId8"/>
          <a:stretch>
            <a:fillRect/>
          </a:stretch>
        </p:blipFill>
        <p:spPr>
          <a:xfrm>
            <a:off x="5553827" y="3485231"/>
            <a:ext cx="1362075" cy="1714500"/>
          </a:xfrm>
          <a:prstGeom prst="rect">
            <a:avLst/>
          </a:prstGeom>
        </p:spPr>
      </p:pic>
      <p:pic>
        <p:nvPicPr>
          <p:cNvPr id="11" name="Picture 10">
            <a:extLst>
              <a:ext uri="{FF2B5EF4-FFF2-40B4-BE49-F238E27FC236}">
                <a16:creationId xmlns:a16="http://schemas.microsoft.com/office/drawing/2014/main" id="{796942BB-50DC-4409-B8A3-FF0793E1C4DF}"/>
              </a:ext>
            </a:extLst>
          </p:cNvPr>
          <p:cNvPicPr>
            <a:picLocks noChangeAspect="1"/>
          </p:cNvPicPr>
          <p:nvPr/>
        </p:nvPicPr>
        <p:blipFill>
          <a:blip r:embed="rId9"/>
          <a:stretch>
            <a:fillRect/>
          </a:stretch>
        </p:blipFill>
        <p:spPr>
          <a:xfrm>
            <a:off x="5087102" y="5508625"/>
            <a:ext cx="933450" cy="962025"/>
          </a:xfrm>
          <a:prstGeom prst="rect">
            <a:avLst/>
          </a:prstGeom>
        </p:spPr>
      </p:pic>
      <p:sp>
        <p:nvSpPr>
          <p:cNvPr id="12" name="TextBox 11">
            <a:extLst>
              <a:ext uri="{FF2B5EF4-FFF2-40B4-BE49-F238E27FC236}">
                <a16:creationId xmlns:a16="http://schemas.microsoft.com/office/drawing/2014/main" id="{7A024837-1F28-4C98-90FE-4DB00A93CA41}"/>
              </a:ext>
            </a:extLst>
          </p:cNvPr>
          <p:cNvSpPr txBox="1"/>
          <p:nvPr/>
        </p:nvSpPr>
        <p:spPr>
          <a:xfrm>
            <a:off x="7299158" y="5780504"/>
            <a:ext cx="2999874" cy="646331"/>
          </a:xfrm>
          <a:prstGeom prst="rect">
            <a:avLst/>
          </a:prstGeom>
          <a:noFill/>
        </p:spPr>
        <p:txBody>
          <a:bodyPr wrap="square" rtlCol="0">
            <a:spAutoFit/>
          </a:bodyPr>
          <a:lstStyle/>
          <a:p>
            <a:r>
              <a:rPr lang="en-GB" dirty="0"/>
              <a:t>CSE Police and Prevention, (2022).</a:t>
            </a:r>
          </a:p>
        </p:txBody>
      </p:sp>
      <p:sp>
        <p:nvSpPr>
          <p:cNvPr id="13" name="TextBox 12"/>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2007195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4B4BA-A21A-47D2-9D2B-BF9D2F945EB4}"/>
              </a:ext>
            </a:extLst>
          </p:cNvPr>
          <p:cNvSpPr>
            <a:spLocks noGrp="1"/>
          </p:cNvSpPr>
          <p:nvPr>
            <p:ph type="title"/>
          </p:nvPr>
        </p:nvSpPr>
        <p:spPr/>
        <p:txBody>
          <a:bodyPr/>
          <a:lstStyle/>
          <a:p>
            <a:r>
              <a:rPr lang="en-GB" dirty="0"/>
              <a:t>                         </a:t>
            </a:r>
            <a:r>
              <a:rPr lang="en-GB" b="1" u="sng" dirty="0"/>
              <a:t>Safeguarding </a:t>
            </a:r>
          </a:p>
        </p:txBody>
      </p:sp>
      <p:pic>
        <p:nvPicPr>
          <p:cNvPr id="3" name="Picture 2">
            <a:extLst>
              <a:ext uri="{FF2B5EF4-FFF2-40B4-BE49-F238E27FC236}">
                <a16:creationId xmlns:a16="http://schemas.microsoft.com/office/drawing/2014/main" id="{68A81C71-E9E0-4364-805B-E8FD3A72FB63}"/>
              </a:ext>
            </a:extLst>
          </p:cNvPr>
          <p:cNvPicPr>
            <a:picLocks noChangeAspect="1"/>
          </p:cNvPicPr>
          <p:nvPr/>
        </p:nvPicPr>
        <p:blipFill>
          <a:blip r:embed="rId3"/>
          <a:stretch>
            <a:fillRect/>
          </a:stretch>
        </p:blipFill>
        <p:spPr>
          <a:xfrm>
            <a:off x="1474872" y="1485900"/>
            <a:ext cx="2837622" cy="1929583"/>
          </a:xfrm>
          <a:prstGeom prst="rect">
            <a:avLst/>
          </a:prstGeom>
        </p:spPr>
      </p:pic>
      <p:sp>
        <p:nvSpPr>
          <p:cNvPr id="4" name="TextBox 3">
            <a:extLst>
              <a:ext uri="{FF2B5EF4-FFF2-40B4-BE49-F238E27FC236}">
                <a16:creationId xmlns:a16="http://schemas.microsoft.com/office/drawing/2014/main" id="{F65C5EAA-F243-4FD9-9F1B-23420387C873}"/>
              </a:ext>
            </a:extLst>
          </p:cNvPr>
          <p:cNvSpPr txBox="1"/>
          <p:nvPr/>
        </p:nvSpPr>
        <p:spPr>
          <a:xfrm>
            <a:off x="1474873" y="3662582"/>
            <a:ext cx="2837621" cy="1569660"/>
          </a:xfrm>
          <a:prstGeom prst="rect">
            <a:avLst/>
          </a:prstGeom>
          <a:noFill/>
        </p:spPr>
        <p:txBody>
          <a:bodyPr wrap="square" rtlCol="0">
            <a:spAutoFit/>
          </a:bodyPr>
          <a:lstStyle/>
          <a:p>
            <a:r>
              <a:rPr lang="en-GB" sz="1600" dirty="0"/>
              <a:t>Safeguarding young people is one of the values youth workers are expected to apply in their practice and know about (CLD Standards Council Scotland, 2019). </a:t>
            </a:r>
          </a:p>
        </p:txBody>
      </p:sp>
      <p:sp>
        <p:nvSpPr>
          <p:cNvPr id="7" name="Rectangle 6">
            <a:extLst>
              <a:ext uri="{FF2B5EF4-FFF2-40B4-BE49-F238E27FC236}">
                <a16:creationId xmlns:a16="http://schemas.microsoft.com/office/drawing/2014/main" id="{A1BE9BBB-CC2E-4234-8865-84736069A57D}"/>
              </a:ext>
            </a:extLst>
          </p:cNvPr>
          <p:cNvSpPr/>
          <p:nvPr/>
        </p:nvSpPr>
        <p:spPr>
          <a:xfrm>
            <a:off x="5017088" y="1485900"/>
            <a:ext cx="6573017" cy="830997"/>
          </a:xfrm>
          <a:prstGeom prst="rect">
            <a:avLst/>
          </a:prstGeom>
          <a:noFill/>
        </p:spPr>
        <p:txBody>
          <a:bodyPr wrap="none" lIns="91440" tIns="45720" rIns="91440" bIns="45720">
            <a:spAutoFit/>
          </a:bodyPr>
          <a:lstStyle/>
          <a:p>
            <a:pPr algn="ctr"/>
            <a:r>
              <a:rPr lang="en-US" sz="4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Contextual safeguarding!</a:t>
            </a:r>
          </a:p>
        </p:txBody>
      </p:sp>
      <p:sp>
        <p:nvSpPr>
          <p:cNvPr id="8" name="TextBox 7">
            <a:extLst>
              <a:ext uri="{FF2B5EF4-FFF2-40B4-BE49-F238E27FC236}">
                <a16:creationId xmlns:a16="http://schemas.microsoft.com/office/drawing/2014/main" id="{16D7F525-DBD2-4AAF-AD08-1B4D505D8FD9}"/>
              </a:ext>
            </a:extLst>
          </p:cNvPr>
          <p:cNvSpPr txBox="1"/>
          <p:nvPr/>
        </p:nvSpPr>
        <p:spPr>
          <a:xfrm>
            <a:off x="6866021" y="5953831"/>
            <a:ext cx="2197768" cy="366758"/>
          </a:xfrm>
          <a:prstGeom prst="rect">
            <a:avLst/>
          </a:prstGeom>
          <a:noFill/>
        </p:spPr>
        <p:txBody>
          <a:bodyPr wrap="square" rtlCol="0">
            <a:spAutoFit/>
          </a:bodyPr>
          <a:lstStyle/>
          <a:p>
            <a:r>
              <a:rPr lang="en-GB" dirty="0"/>
              <a:t>(</a:t>
            </a:r>
            <a:r>
              <a:rPr lang="en-GB" dirty="0" err="1"/>
              <a:t>Youtube</a:t>
            </a:r>
            <a:r>
              <a:rPr lang="en-GB" dirty="0"/>
              <a:t>, 2022)</a:t>
            </a:r>
          </a:p>
        </p:txBody>
      </p:sp>
      <p:pic>
        <p:nvPicPr>
          <p:cNvPr id="9" name="Online Media 8" title="What is contextual safeguarding?">
            <a:hlinkClick r:id="" action="ppaction://media"/>
            <a:extLst>
              <a:ext uri="{FF2B5EF4-FFF2-40B4-BE49-F238E27FC236}">
                <a16:creationId xmlns:a16="http://schemas.microsoft.com/office/drawing/2014/main" id="{1DA0568E-0E5C-4D9E-8058-F12983080CB7}"/>
              </a:ext>
            </a:extLst>
          </p:cNvPr>
          <p:cNvPicPr>
            <a:picLocks noRot="1" noChangeAspect="1"/>
          </p:cNvPicPr>
          <p:nvPr>
            <a:videoFile r:link="rId1"/>
          </p:nvPr>
        </p:nvPicPr>
        <p:blipFill>
          <a:blip r:embed="rId4"/>
          <a:stretch>
            <a:fillRect/>
          </a:stretch>
        </p:blipFill>
        <p:spPr>
          <a:xfrm>
            <a:off x="6217652" y="2758407"/>
            <a:ext cx="4229274" cy="2389540"/>
          </a:xfrm>
          <a:prstGeom prst="rect">
            <a:avLst/>
          </a:prstGeom>
        </p:spPr>
      </p:pic>
      <p:sp>
        <p:nvSpPr>
          <p:cNvPr id="10" name="TextBox 9"/>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53015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1C55-64B8-486B-B9DF-6BEBA6FBD64D}"/>
              </a:ext>
            </a:extLst>
          </p:cNvPr>
          <p:cNvSpPr>
            <a:spLocks noGrp="1"/>
          </p:cNvSpPr>
          <p:nvPr>
            <p:ph type="title"/>
          </p:nvPr>
        </p:nvSpPr>
        <p:spPr/>
        <p:txBody>
          <a:bodyPr/>
          <a:lstStyle/>
          <a:p>
            <a:r>
              <a:rPr lang="en-GB" dirty="0"/>
              <a:t>                 </a:t>
            </a:r>
            <a:r>
              <a:rPr lang="en-GB" b="1" u="sng" dirty="0"/>
              <a:t>A youth workers role?</a:t>
            </a:r>
          </a:p>
        </p:txBody>
      </p:sp>
      <p:sp>
        <p:nvSpPr>
          <p:cNvPr id="3" name="TextBox 2">
            <a:extLst>
              <a:ext uri="{FF2B5EF4-FFF2-40B4-BE49-F238E27FC236}">
                <a16:creationId xmlns:a16="http://schemas.microsoft.com/office/drawing/2014/main" id="{4E85C774-E0BC-4085-B4CE-804EDE51E5DD}"/>
              </a:ext>
            </a:extLst>
          </p:cNvPr>
          <p:cNvSpPr txBox="1"/>
          <p:nvPr/>
        </p:nvSpPr>
        <p:spPr>
          <a:xfrm>
            <a:off x="978568" y="2326105"/>
            <a:ext cx="5871411" cy="3323987"/>
          </a:xfrm>
          <a:prstGeom prst="rect">
            <a:avLst/>
          </a:prstGeom>
          <a:noFill/>
        </p:spPr>
        <p:txBody>
          <a:bodyPr wrap="square" rtlCol="0">
            <a:spAutoFit/>
          </a:bodyPr>
          <a:lstStyle/>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First point of contact</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Building professional relationships</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Five pillars of youth work</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Save a young persons life</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We are professionally curious</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61E3E084-18D4-4E45-9372-1988B07A5A41}"/>
              </a:ext>
            </a:extLst>
          </p:cNvPr>
          <p:cNvSpPr txBox="1"/>
          <p:nvPr/>
        </p:nvSpPr>
        <p:spPr>
          <a:xfrm>
            <a:off x="7283116" y="5855368"/>
            <a:ext cx="2775284" cy="369332"/>
          </a:xfrm>
          <a:prstGeom prst="rect">
            <a:avLst/>
          </a:prstGeom>
          <a:noFill/>
        </p:spPr>
        <p:txBody>
          <a:bodyPr wrap="square" rtlCol="0">
            <a:spAutoFit/>
          </a:bodyPr>
          <a:lstStyle/>
          <a:p>
            <a:r>
              <a:rPr lang="en-GB" dirty="0"/>
              <a:t>(CWVYS, 2018).</a:t>
            </a:r>
          </a:p>
        </p:txBody>
      </p:sp>
      <p:pic>
        <p:nvPicPr>
          <p:cNvPr id="5" name="Picture 4">
            <a:extLst>
              <a:ext uri="{FF2B5EF4-FFF2-40B4-BE49-F238E27FC236}">
                <a16:creationId xmlns:a16="http://schemas.microsoft.com/office/drawing/2014/main" id="{083DB7D6-54BE-4494-9A96-F6513F80147D}"/>
              </a:ext>
            </a:extLst>
          </p:cNvPr>
          <p:cNvPicPr>
            <a:picLocks noChangeAspect="1"/>
          </p:cNvPicPr>
          <p:nvPr/>
        </p:nvPicPr>
        <p:blipFill>
          <a:blip r:embed="rId2"/>
          <a:stretch>
            <a:fillRect/>
          </a:stretch>
        </p:blipFill>
        <p:spPr>
          <a:xfrm>
            <a:off x="7439025" y="1685925"/>
            <a:ext cx="3132722" cy="2084684"/>
          </a:xfrm>
          <a:prstGeom prst="rect">
            <a:avLst/>
          </a:prstGeom>
        </p:spPr>
      </p:pic>
      <p:sp>
        <p:nvSpPr>
          <p:cNvPr id="6" name="TextBox 5"/>
          <p:cNvSpPr txBox="1"/>
          <p:nvPr/>
        </p:nvSpPr>
        <p:spPr>
          <a:xfrm>
            <a:off x="193549" y="6398307"/>
            <a:ext cx="1524000" cy="369332"/>
          </a:xfrm>
          <a:prstGeom prst="rect">
            <a:avLst/>
          </a:prstGeom>
          <a:noFill/>
        </p:spPr>
        <p:txBody>
          <a:bodyPr wrap="square" rtlCol="0">
            <a:spAutoFit/>
          </a:bodyPr>
          <a:lstStyle/>
          <a:p>
            <a:r>
              <a:rPr lang="en-GB" dirty="0"/>
              <a:t>Lyndsey Rees</a:t>
            </a:r>
          </a:p>
        </p:txBody>
      </p:sp>
    </p:spTree>
    <p:extLst>
      <p:ext uri="{BB962C8B-B14F-4D97-AF65-F5344CB8AC3E}">
        <p14:creationId xmlns:p14="http://schemas.microsoft.com/office/powerpoint/2010/main" val="1887829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17098" y="846974"/>
            <a:ext cx="11820902" cy="543190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6600" dirty="0">
                <a:ln w="38100">
                  <a:solidFill>
                    <a:schemeClr val="tx1"/>
                  </a:solidFill>
                </a:ln>
                <a:solidFill>
                  <a:schemeClr val="accent6">
                    <a:lumMod val="60000"/>
                    <a:lumOff val="40000"/>
                  </a:schemeClr>
                </a:solidFill>
                <a:latin typeface="Bauhaus 93" panose="04030905020B02020C02" pitchFamily="82" charset="0"/>
              </a:rPr>
              <a:t>T</a:t>
            </a:r>
            <a:r>
              <a:rPr lang="en-GB" sz="16600" dirty="0">
                <a:ln w="38100">
                  <a:solidFill>
                    <a:schemeClr val="tx1"/>
                  </a:solidFill>
                </a:ln>
                <a:solidFill>
                  <a:srgbClr val="CCFFFF"/>
                </a:solidFill>
                <a:latin typeface="Bauhaus 93" panose="04030905020B02020C02" pitchFamily="82" charset="0"/>
              </a:rPr>
              <a:t>h</a:t>
            </a:r>
            <a:r>
              <a:rPr lang="en-GB" sz="16600" dirty="0">
                <a:ln w="38100">
                  <a:solidFill>
                    <a:schemeClr val="tx1"/>
                  </a:solidFill>
                </a:ln>
                <a:solidFill>
                  <a:schemeClr val="accent4">
                    <a:lumMod val="40000"/>
                    <a:lumOff val="60000"/>
                  </a:schemeClr>
                </a:solidFill>
                <a:latin typeface="Bauhaus 93" panose="04030905020B02020C02" pitchFamily="82" charset="0"/>
              </a:rPr>
              <a:t>a</a:t>
            </a:r>
            <a:r>
              <a:rPr lang="en-GB" sz="16600" dirty="0">
                <a:ln w="38100">
                  <a:solidFill>
                    <a:schemeClr val="tx1"/>
                  </a:solidFill>
                </a:ln>
                <a:solidFill>
                  <a:schemeClr val="accent5">
                    <a:lumMod val="60000"/>
                    <a:lumOff val="40000"/>
                  </a:schemeClr>
                </a:solidFill>
                <a:latin typeface="Bauhaus 93" panose="04030905020B02020C02" pitchFamily="82" charset="0"/>
              </a:rPr>
              <a:t>n</a:t>
            </a:r>
            <a:r>
              <a:rPr lang="en-GB" sz="16600" dirty="0">
                <a:ln w="38100">
                  <a:solidFill>
                    <a:schemeClr val="tx1"/>
                  </a:solidFill>
                </a:ln>
                <a:solidFill>
                  <a:srgbClr val="FF99FF"/>
                </a:solidFill>
                <a:latin typeface="Bauhaus 93" panose="04030905020B02020C02" pitchFamily="82" charset="0"/>
              </a:rPr>
              <a:t>k</a:t>
            </a:r>
            <a:r>
              <a:rPr lang="en-GB" sz="16600" dirty="0">
                <a:ln w="38100">
                  <a:solidFill>
                    <a:schemeClr val="tx1"/>
                  </a:solidFill>
                </a:ln>
                <a:solidFill>
                  <a:schemeClr val="accent6">
                    <a:lumMod val="60000"/>
                    <a:lumOff val="40000"/>
                  </a:schemeClr>
                </a:solidFill>
                <a:latin typeface="Bauhaus 93" panose="04030905020B02020C02" pitchFamily="82" charset="0"/>
              </a:rPr>
              <a:t> </a:t>
            </a:r>
            <a:r>
              <a:rPr lang="en-GB" sz="16600" dirty="0">
                <a:ln w="38100">
                  <a:solidFill>
                    <a:schemeClr val="tx1"/>
                  </a:solidFill>
                </a:ln>
                <a:solidFill>
                  <a:srgbClr val="CCFF66"/>
                </a:solidFill>
                <a:latin typeface="Bauhaus 93" panose="04030905020B02020C02" pitchFamily="82" charset="0"/>
              </a:rPr>
              <a:t>Y</a:t>
            </a:r>
            <a:r>
              <a:rPr lang="en-GB" sz="16600" dirty="0">
                <a:ln w="38100">
                  <a:solidFill>
                    <a:schemeClr val="tx1"/>
                  </a:solidFill>
                </a:ln>
                <a:solidFill>
                  <a:srgbClr val="FFFF00"/>
                </a:solidFill>
                <a:latin typeface="Bauhaus 93" panose="04030905020B02020C02" pitchFamily="82" charset="0"/>
              </a:rPr>
              <a:t>o</a:t>
            </a:r>
            <a:r>
              <a:rPr lang="en-GB" sz="16600" dirty="0">
                <a:ln w="38100">
                  <a:solidFill>
                    <a:schemeClr val="tx1"/>
                  </a:solidFill>
                </a:ln>
                <a:solidFill>
                  <a:schemeClr val="accent1">
                    <a:lumMod val="40000"/>
                    <a:lumOff val="60000"/>
                  </a:schemeClr>
                </a:solidFill>
                <a:latin typeface="Bauhaus 93" panose="04030905020B02020C02" pitchFamily="82" charset="0"/>
              </a:rPr>
              <a:t>u</a:t>
            </a:r>
            <a:r>
              <a:rPr lang="en-GB" sz="16600" dirty="0">
                <a:ln w="38100">
                  <a:solidFill>
                    <a:schemeClr val="tx1"/>
                  </a:solidFill>
                </a:ln>
                <a:solidFill>
                  <a:schemeClr val="accent6">
                    <a:lumMod val="60000"/>
                    <a:lumOff val="40000"/>
                  </a:schemeClr>
                </a:solidFill>
                <a:latin typeface="Bauhaus 93" panose="04030905020B02020C02" pitchFamily="82" charset="0"/>
              </a:rPr>
              <a:t> </a:t>
            </a:r>
            <a:r>
              <a:rPr lang="en-GB" sz="16600" dirty="0">
                <a:ln w="38100">
                  <a:solidFill>
                    <a:schemeClr val="tx1"/>
                  </a:solidFill>
                </a:ln>
                <a:solidFill>
                  <a:schemeClr val="accent6">
                    <a:lumMod val="40000"/>
                    <a:lumOff val="60000"/>
                  </a:schemeClr>
                </a:solidFill>
                <a:latin typeface="Bauhaus 93" panose="04030905020B02020C02" pitchFamily="82" charset="0"/>
              </a:rPr>
              <a:t>F</a:t>
            </a:r>
            <a:r>
              <a:rPr lang="en-GB" sz="16600" dirty="0">
                <a:ln w="38100">
                  <a:solidFill>
                    <a:schemeClr val="tx1"/>
                  </a:solidFill>
                </a:ln>
                <a:solidFill>
                  <a:schemeClr val="accent2">
                    <a:lumMod val="40000"/>
                    <a:lumOff val="60000"/>
                  </a:schemeClr>
                </a:solidFill>
                <a:latin typeface="Bauhaus 93" panose="04030905020B02020C02" pitchFamily="82" charset="0"/>
              </a:rPr>
              <a:t>o</a:t>
            </a:r>
            <a:r>
              <a:rPr lang="en-GB" sz="16600" dirty="0">
                <a:ln w="38100">
                  <a:solidFill>
                    <a:schemeClr val="tx1"/>
                  </a:solidFill>
                </a:ln>
                <a:solidFill>
                  <a:srgbClr val="FFC000"/>
                </a:solidFill>
                <a:latin typeface="Bauhaus 93" panose="04030905020B02020C02" pitchFamily="82" charset="0"/>
              </a:rPr>
              <a:t>r</a:t>
            </a:r>
            <a:r>
              <a:rPr lang="en-GB" sz="16600" dirty="0">
                <a:ln w="38100">
                  <a:solidFill>
                    <a:schemeClr val="tx1"/>
                  </a:solidFill>
                </a:ln>
                <a:solidFill>
                  <a:schemeClr val="accent6">
                    <a:lumMod val="60000"/>
                    <a:lumOff val="40000"/>
                  </a:schemeClr>
                </a:solidFill>
                <a:latin typeface="Bauhaus 93" panose="04030905020B02020C02" pitchFamily="82" charset="0"/>
              </a:rPr>
              <a:t> </a:t>
            </a:r>
            <a:r>
              <a:rPr lang="en-GB" sz="16600" dirty="0">
                <a:ln w="38100">
                  <a:solidFill>
                    <a:schemeClr val="tx1"/>
                  </a:solidFill>
                </a:ln>
                <a:solidFill>
                  <a:srgbClr val="FF99FF"/>
                </a:solidFill>
                <a:latin typeface="Bauhaus 93" panose="04030905020B02020C02" pitchFamily="82" charset="0"/>
              </a:rPr>
              <a:t>L</a:t>
            </a:r>
            <a:r>
              <a:rPr lang="en-GB" sz="16600" dirty="0">
                <a:ln w="38100">
                  <a:solidFill>
                    <a:schemeClr val="tx1"/>
                  </a:solidFill>
                </a:ln>
                <a:solidFill>
                  <a:schemeClr val="accent3">
                    <a:lumMod val="20000"/>
                    <a:lumOff val="80000"/>
                  </a:schemeClr>
                </a:solidFill>
                <a:latin typeface="Bauhaus 93" panose="04030905020B02020C02" pitchFamily="82" charset="0"/>
              </a:rPr>
              <a:t>i</a:t>
            </a:r>
            <a:r>
              <a:rPr lang="en-GB" sz="16600" dirty="0">
                <a:ln w="38100">
                  <a:solidFill>
                    <a:schemeClr val="tx1"/>
                  </a:solidFill>
                </a:ln>
                <a:solidFill>
                  <a:srgbClr val="00B0F0"/>
                </a:solidFill>
                <a:latin typeface="Bauhaus 93" panose="04030905020B02020C02" pitchFamily="82" charset="0"/>
              </a:rPr>
              <a:t>s</a:t>
            </a:r>
            <a:r>
              <a:rPr lang="en-GB" sz="16600" dirty="0">
                <a:ln w="38100">
                  <a:solidFill>
                    <a:schemeClr val="tx1"/>
                  </a:solidFill>
                </a:ln>
                <a:solidFill>
                  <a:srgbClr val="CCFFFF"/>
                </a:solidFill>
                <a:latin typeface="Bauhaus 93" panose="04030905020B02020C02" pitchFamily="82" charset="0"/>
              </a:rPr>
              <a:t>t</a:t>
            </a:r>
            <a:r>
              <a:rPr lang="en-GB" sz="16600" dirty="0">
                <a:ln w="38100">
                  <a:solidFill>
                    <a:schemeClr val="tx1"/>
                  </a:solidFill>
                </a:ln>
                <a:solidFill>
                  <a:schemeClr val="tx2">
                    <a:lumMod val="40000"/>
                    <a:lumOff val="60000"/>
                  </a:schemeClr>
                </a:solidFill>
                <a:latin typeface="Bauhaus 93" panose="04030905020B02020C02" pitchFamily="82" charset="0"/>
              </a:rPr>
              <a:t>e</a:t>
            </a:r>
            <a:r>
              <a:rPr lang="en-GB" sz="16600" dirty="0">
                <a:ln w="38100">
                  <a:solidFill>
                    <a:schemeClr val="tx1"/>
                  </a:solidFill>
                </a:ln>
                <a:solidFill>
                  <a:schemeClr val="accent4">
                    <a:lumMod val="40000"/>
                    <a:lumOff val="60000"/>
                  </a:schemeClr>
                </a:solidFill>
                <a:latin typeface="Bauhaus 93" panose="04030905020B02020C02" pitchFamily="82" charset="0"/>
              </a:rPr>
              <a:t>n</a:t>
            </a:r>
            <a:r>
              <a:rPr lang="en-GB" sz="16600" dirty="0">
                <a:ln w="38100">
                  <a:solidFill>
                    <a:schemeClr val="tx1"/>
                  </a:solidFill>
                </a:ln>
                <a:solidFill>
                  <a:schemeClr val="accent1">
                    <a:lumMod val="75000"/>
                  </a:schemeClr>
                </a:solidFill>
                <a:latin typeface="Bauhaus 93" panose="04030905020B02020C02" pitchFamily="82" charset="0"/>
              </a:rPr>
              <a:t>i</a:t>
            </a:r>
            <a:r>
              <a:rPr lang="en-GB" sz="16600" dirty="0">
                <a:ln w="38100">
                  <a:solidFill>
                    <a:schemeClr val="tx1"/>
                  </a:solidFill>
                </a:ln>
                <a:solidFill>
                  <a:srgbClr val="FF99FF"/>
                </a:solidFill>
                <a:latin typeface="Bauhaus 93" panose="04030905020B02020C02" pitchFamily="82" charset="0"/>
              </a:rPr>
              <a:t>n</a:t>
            </a:r>
            <a:r>
              <a:rPr lang="en-GB" sz="16600" dirty="0">
                <a:ln w="38100">
                  <a:solidFill>
                    <a:schemeClr val="tx1"/>
                  </a:solidFill>
                </a:ln>
                <a:solidFill>
                  <a:srgbClr val="00B050"/>
                </a:solidFill>
                <a:latin typeface="Bauhaus 93" panose="04030905020B02020C02" pitchFamily="82" charset="0"/>
              </a:rPr>
              <a:t>g</a:t>
            </a:r>
          </a:p>
        </p:txBody>
      </p:sp>
    </p:spTree>
    <p:extLst>
      <p:ext uri="{BB962C8B-B14F-4D97-AF65-F5344CB8AC3E}">
        <p14:creationId xmlns:p14="http://schemas.microsoft.com/office/powerpoint/2010/main" val="4102180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D4BD2-3A6E-4A9A-A8D1-44975478E43F}"/>
              </a:ext>
            </a:extLst>
          </p:cNvPr>
          <p:cNvSpPr>
            <a:spLocks noGrp="1"/>
          </p:cNvSpPr>
          <p:nvPr>
            <p:ph type="title"/>
          </p:nvPr>
        </p:nvSpPr>
        <p:spPr/>
        <p:txBody>
          <a:bodyPr/>
          <a:lstStyle/>
          <a:p>
            <a:r>
              <a:rPr lang="en-GB" dirty="0"/>
              <a:t>Reference list - Lyndsey</a:t>
            </a:r>
          </a:p>
        </p:txBody>
      </p:sp>
      <p:sp>
        <p:nvSpPr>
          <p:cNvPr id="3" name="Content Placeholder 2">
            <a:extLst>
              <a:ext uri="{FF2B5EF4-FFF2-40B4-BE49-F238E27FC236}">
                <a16:creationId xmlns:a16="http://schemas.microsoft.com/office/drawing/2014/main" id="{F524BE32-FA2E-4977-8531-EAD16D20315E}"/>
              </a:ext>
            </a:extLst>
          </p:cNvPr>
          <p:cNvSpPr>
            <a:spLocks noGrp="1"/>
          </p:cNvSpPr>
          <p:nvPr>
            <p:ph idx="1"/>
          </p:nvPr>
        </p:nvSpPr>
        <p:spPr/>
        <p:txBody>
          <a:bodyPr vert="horz" lIns="91440" tIns="45720" rIns="91440" bIns="45720" rtlCol="0" anchor="t">
            <a:normAutofit/>
          </a:bodyPr>
          <a:lstStyle/>
          <a:p>
            <a:r>
              <a:rPr lang="en-GB" sz="1200" dirty="0">
                <a:ea typeface="+mn-lt"/>
                <a:cs typeface="+mn-lt"/>
              </a:rPr>
              <a:t>    5 News, (2022)</a:t>
            </a:r>
            <a:r>
              <a:rPr lang="en-GB" sz="1200" i="1" dirty="0">
                <a:ea typeface="+mn-lt"/>
                <a:cs typeface="+mn-lt"/>
              </a:rPr>
              <a:t> Families feeling the impact of inflation reaching a 30 year high.</a:t>
            </a:r>
            <a:r>
              <a:rPr lang="en-GB" sz="1200" dirty="0">
                <a:ea typeface="+mn-lt"/>
                <a:cs typeface="+mn-lt"/>
              </a:rPr>
              <a:t> Available at:  </a:t>
            </a:r>
            <a:r>
              <a:rPr lang="en-GB" sz="1200" dirty="0">
                <a:ea typeface="+mn-lt"/>
                <a:cs typeface="+mn-lt"/>
                <a:hlinkClick r:id="rId2"/>
              </a:rPr>
              <a:t>https://youtu.be/XIVdt9duP5o</a:t>
            </a:r>
            <a:r>
              <a:rPr lang="en-GB" sz="1200" dirty="0">
                <a:ea typeface="+mn-lt"/>
                <a:cs typeface="+mn-lt"/>
              </a:rPr>
              <a:t> (Accessed on 21st February 2022.</a:t>
            </a:r>
            <a:r>
              <a:rPr lang="en-US" sz="1200" dirty="0">
                <a:ea typeface="+mn-lt"/>
                <a:cs typeface="+mn-lt"/>
              </a:rPr>
              <a:t> </a:t>
            </a:r>
            <a:endParaRPr lang="en-GB" sz="1200" dirty="0">
              <a:latin typeface="Arial"/>
              <a:ea typeface="+mn-lt"/>
              <a:cs typeface="Arial"/>
            </a:endParaRPr>
          </a:p>
          <a:p>
            <a:r>
              <a:rPr lang="en-US" sz="1200" dirty="0">
                <a:ea typeface="+mn-lt"/>
                <a:cs typeface="+mn-lt"/>
              </a:rPr>
              <a:t>·          </a:t>
            </a:r>
            <a:r>
              <a:rPr lang="en-GB" sz="1200" dirty="0">
                <a:ea typeface="+mn-lt"/>
                <a:cs typeface="+mn-lt"/>
              </a:rPr>
              <a:t>Available at: </a:t>
            </a:r>
            <a:r>
              <a:rPr lang="en-GB" sz="1200" dirty="0">
                <a:ea typeface="+mn-lt"/>
                <a:cs typeface="+mn-lt"/>
                <a:hlinkClick r:id="rId3"/>
              </a:rPr>
              <a:t>Inflation Surge To Continue: Here Are 3 Reasons Why (forbes.com)</a:t>
            </a:r>
            <a:r>
              <a:rPr lang="en-GB" sz="1200" dirty="0">
                <a:ea typeface="+mn-lt"/>
                <a:cs typeface="+mn-lt"/>
              </a:rPr>
              <a:t> (Accessed on 21st February 2022).</a:t>
            </a:r>
            <a:r>
              <a:rPr lang="en-US" sz="1200" dirty="0">
                <a:ea typeface="+mn-lt"/>
                <a:cs typeface="+mn-lt"/>
              </a:rPr>
              <a:t>  </a:t>
            </a:r>
            <a:endParaRPr lang="en-GB"/>
          </a:p>
          <a:p>
            <a:r>
              <a:rPr lang="en-US" sz="1200" dirty="0">
                <a:ea typeface="+mn-lt"/>
                <a:cs typeface="+mn-lt"/>
              </a:rPr>
              <a:t>·          </a:t>
            </a:r>
            <a:r>
              <a:rPr lang="en-GB" sz="1200" dirty="0">
                <a:ea typeface="+mn-lt"/>
                <a:cs typeface="+mn-lt"/>
              </a:rPr>
              <a:t>Available at: </a:t>
            </a:r>
            <a:r>
              <a:rPr lang="en-GB" sz="1200" dirty="0">
                <a:ea typeface="+mn-lt"/>
                <a:cs typeface="+mn-lt"/>
                <a:hlinkClick r:id="rId4"/>
              </a:rPr>
              <a:t>money worries - Google Search</a:t>
            </a:r>
            <a:r>
              <a:rPr lang="en-GB" sz="1200" dirty="0">
                <a:ea typeface="+mn-lt"/>
                <a:cs typeface="+mn-lt"/>
              </a:rPr>
              <a:t> (Accessed: 21st February 2022).</a:t>
            </a:r>
            <a:r>
              <a:rPr lang="en-US" sz="1200" dirty="0">
                <a:ea typeface="+mn-lt"/>
                <a:cs typeface="+mn-lt"/>
              </a:rPr>
              <a:t>  </a:t>
            </a:r>
            <a:endParaRPr lang="en-GB"/>
          </a:p>
          <a:p>
            <a:r>
              <a:rPr lang="en-US" sz="1200" dirty="0">
                <a:ea typeface="+mn-lt"/>
                <a:cs typeface="+mn-lt"/>
              </a:rPr>
              <a:t>·          </a:t>
            </a:r>
            <a:r>
              <a:rPr lang="en-GB" sz="1200" dirty="0">
                <a:ea typeface="+mn-lt"/>
                <a:cs typeface="+mn-lt"/>
              </a:rPr>
              <a:t>Available at: </a:t>
            </a:r>
            <a:r>
              <a:rPr lang="en-GB" sz="1200" dirty="0">
                <a:ea typeface="+mn-lt"/>
                <a:cs typeface="+mn-lt"/>
                <a:hlinkClick r:id="rId5"/>
              </a:rPr>
              <a:t>Nine in ten workers say benefits integral to job choice – Hrreview</a:t>
            </a:r>
            <a:r>
              <a:rPr lang="en-GB" sz="1200" dirty="0">
                <a:ea typeface="+mn-lt"/>
                <a:cs typeface="+mn-lt"/>
              </a:rPr>
              <a:t> (Accessed: 21st February 2022).</a:t>
            </a:r>
            <a:r>
              <a:rPr lang="en-US" sz="1200" dirty="0">
                <a:ea typeface="+mn-lt"/>
                <a:cs typeface="+mn-lt"/>
              </a:rPr>
              <a:t> </a:t>
            </a:r>
            <a:r>
              <a:rPr lang="en-GB" sz="1200" dirty="0">
                <a:ea typeface="+mn-lt"/>
                <a:cs typeface="+mn-lt"/>
              </a:rPr>
              <a:t> </a:t>
            </a:r>
            <a:endParaRPr lang="en-GB"/>
          </a:p>
          <a:p>
            <a:r>
              <a:rPr lang="en-US" sz="1200" dirty="0">
                <a:ea typeface="+mn-lt"/>
                <a:cs typeface="+mn-lt"/>
              </a:rPr>
              <a:t>·          </a:t>
            </a:r>
            <a:r>
              <a:rPr lang="en-GB" sz="1200" dirty="0">
                <a:ea typeface="+mn-lt"/>
                <a:cs typeface="+mn-lt"/>
              </a:rPr>
              <a:t>Child Poverty Action Group, (2022). </a:t>
            </a:r>
            <a:r>
              <a:rPr lang="en-GB" sz="1200" i="1" dirty="0">
                <a:ea typeface="+mn-lt"/>
                <a:cs typeface="+mn-lt"/>
              </a:rPr>
              <a:t>Child Poverty Facts and Figures.</a:t>
            </a:r>
            <a:r>
              <a:rPr lang="en-GB" sz="1200" dirty="0">
                <a:ea typeface="+mn-lt"/>
                <a:cs typeface="+mn-lt"/>
              </a:rPr>
              <a:t> Available at: </a:t>
            </a:r>
            <a:r>
              <a:rPr lang="en-GB" sz="1200" dirty="0">
                <a:ea typeface="+mn-lt"/>
                <a:cs typeface="+mn-lt"/>
                <a:hlinkClick r:id="rId6"/>
              </a:rPr>
              <a:t>Child poverty facts and figures | CPAG</a:t>
            </a:r>
            <a:r>
              <a:rPr lang="en-GB" sz="1200" dirty="0">
                <a:ea typeface="+mn-lt"/>
                <a:cs typeface="+mn-lt"/>
              </a:rPr>
              <a:t> (Accessed: 21st February 2022).</a:t>
            </a:r>
            <a:r>
              <a:rPr lang="en-US" sz="1200" dirty="0">
                <a:ea typeface="+mn-lt"/>
                <a:cs typeface="+mn-lt"/>
              </a:rPr>
              <a:t>  </a:t>
            </a:r>
            <a:endParaRPr lang="en-GB"/>
          </a:p>
          <a:p>
            <a:r>
              <a:rPr lang="en-US" sz="1200" dirty="0">
                <a:ea typeface="+mn-lt"/>
                <a:cs typeface="+mn-lt"/>
              </a:rPr>
              <a:t>·          </a:t>
            </a:r>
            <a:r>
              <a:rPr lang="en-GB" sz="1200" dirty="0">
                <a:ea typeface="+mn-lt"/>
                <a:cs typeface="+mn-lt"/>
              </a:rPr>
              <a:t>CLD Standards Council Scotland, (2019) </a:t>
            </a:r>
            <a:r>
              <a:rPr lang="en-GB" sz="1200" i="1" dirty="0">
                <a:ea typeface="+mn-lt"/>
                <a:cs typeface="+mn-lt"/>
              </a:rPr>
              <a:t>Youth Work National Occupational Standards</a:t>
            </a:r>
            <a:r>
              <a:rPr lang="en-GB" sz="1200" dirty="0">
                <a:ea typeface="+mn-lt"/>
                <a:cs typeface="+mn-lt"/>
              </a:rPr>
              <a:t>. London: CLD Standards Council Scotland.</a:t>
            </a:r>
            <a:r>
              <a:rPr lang="en-US" sz="1200" dirty="0">
                <a:ea typeface="+mn-lt"/>
                <a:cs typeface="+mn-lt"/>
              </a:rPr>
              <a:t>  </a:t>
            </a:r>
            <a:endParaRPr lang="en-GB"/>
          </a:p>
          <a:p>
            <a:r>
              <a:rPr lang="en-US" sz="1200" dirty="0">
                <a:ea typeface="+mn-lt"/>
                <a:cs typeface="+mn-lt"/>
              </a:rPr>
              <a:t>·          </a:t>
            </a:r>
            <a:r>
              <a:rPr lang="en-GB" sz="1200" dirty="0">
                <a:ea typeface="+mn-lt"/>
                <a:cs typeface="+mn-lt"/>
              </a:rPr>
              <a:t>CLD Standards Council Scotland, (2019) </a:t>
            </a:r>
            <a:r>
              <a:rPr lang="en-GB" sz="1200" i="1" dirty="0">
                <a:ea typeface="+mn-lt"/>
                <a:cs typeface="+mn-lt"/>
              </a:rPr>
              <a:t>Youth Work National Occupational Standards</a:t>
            </a:r>
            <a:r>
              <a:rPr lang="en-GB" sz="1200" dirty="0">
                <a:ea typeface="+mn-lt"/>
                <a:cs typeface="+mn-lt"/>
              </a:rPr>
              <a:t>. London: CLD Standards Council Scotland, p44.</a:t>
            </a:r>
            <a:r>
              <a:rPr lang="en-US" sz="1200" dirty="0">
                <a:ea typeface="+mn-lt"/>
                <a:cs typeface="+mn-lt"/>
              </a:rPr>
              <a:t>  </a:t>
            </a:r>
            <a:endParaRPr lang="en-GB"/>
          </a:p>
          <a:p>
            <a:r>
              <a:rPr lang="en-GB" sz="1200" dirty="0">
                <a:ea typeface="+mn-lt"/>
                <a:cs typeface="+mn-lt"/>
              </a:rPr>
              <a:t>·          CWYVS, (2018) Youth Work in Wales: Principles and Purposes. Available: </a:t>
            </a:r>
            <a:r>
              <a:rPr lang="en-GB" sz="1200" dirty="0">
                <a:solidFill>
                  <a:srgbClr val="0563C1"/>
                </a:solidFill>
                <a:ea typeface="+mn-lt"/>
                <a:cs typeface="+mn-lt"/>
                <a:hlinkClick r:id="rId7"/>
              </a:rPr>
              <a:t>BOOKLET (cwvys.org.uk)</a:t>
            </a:r>
            <a:r>
              <a:rPr lang="en-GB" sz="1200" dirty="0">
                <a:ea typeface="+mn-lt"/>
                <a:cs typeface="+mn-lt"/>
              </a:rPr>
              <a:t> (Accessed on: 31st January 2022).  </a:t>
            </a:r>
            <a:endParaRPr lang="en-GB"/>
          </a:p>
          <a:p>
            <a:r>
              <a:rPr lang="en-GB" sz="1200" dirty="0">
                <a:ea typeface="+mn-lt"/>
                <a:cs typeface="+mn-lt"/>
              </a:rPr>
              <a:t>Gov.UK, (2022). Available at: </a:t>
            </a:r>
            <a:r>
              <a:rPr lang="en-GB" sz="1200" dirty="0">
                <a:ea typeface="+mn-lt"/>
                <a:cs typeface="+mn-lt"/>
                <a:hlinkClick r:id="rId8"/>
              </a:rPr>
              <a:t>Universal Credit: Eligibility - GOV.UK (www.gov.uk)</a:t>
            </a:r>
            <a:r>
              <a:rPr lang="en-GB" sz="1200" dirty="0">
                <a:ea typeface="+mn-lt"/>
                <a:cs typeface="+mn-lt"/>
              </a:rPr>
              <a:t> (Accessed: 21st February 2022).</a:t>
            </a:r>
            <a:r>
              <a:rPr lang="en-US" sz="1200" dirty="0">
                <a:ea typeface="+mn-lt"/>
                <a:cs typeface="+mn-lt"/>
              </a:rPr>
              <a:t> </a:t>
            </a:r>
            <a:endParaRPr lang="en-GB" dirty="0"/>
          </a:p>
          <a:p>
            <a:r>
              <a:rPr lang="en-US" sz="1200" dirty="0">
                <a:ea typeface="+mn-lt"/>
                <a:cs typeface="+mn-lt"/>
              </a:rPr>
              <a:t>·          </a:t>
            </a:r>
            <a:r>
              <a:rPr lang="en-GB" sz="1200" dirty="0">
                <a:ea typeface="+mn-lt"/>
                <a:cs typeface="+mn-lt"/>
              </a:rPr>
              <a:t>Maslow, A., 1943. A theory of human motivation. </a:t>
            </a:r>
            <a:r>
              <a:rPr lang="en-GB" sz="1200" i="1" dirty="0">
                <a:ea typeface="+mn-lt"/>
                <a:cs typeface="+mn-lt"/>
              </a:rPr>
              <a:t>Psychological Review</a:t>
            </a:r>
            <a:r>
              <a:rPr lang="en-GB" sz="1200" dirty="0">
                <a:ea typeface="+mn-lt"/>
                <a:cs typeface="+mn-lt"/>
              </a:rPr>
              <a:t>, 50(4), pp.370-396.</a:t>
            </a:r>
            <a:r>
              <a:rPr lang="en-US" sz="1200" dirty="0">
                <a:ea typeface="+mn-lt"/>
                <a:cs typeface="+mn-lt"/>
              </a:rPr>
              <a:t>  </a:t>
            </a:r>
            <a:endParaRPr lang="en-GB"/>
          </a:p>
          <a:p>
            <a:r>
              <a:rPr lang="en-US" sz="1200" dirty="0">
                <a:ea typeface="+mn-lt"/>
                <a:cs typeface="+mn-lt"/>
              </a:rPr>
              <a:t>·          </a:t>
            </a:r>
            <a:r>
              <a:rPr lang="en-GB" sz="1200" dirty="0">
                <a:ea typeface="+mn-lt"/>
                <a:cs typeface="+mn-lt"/>
              </a:rPr>
              <a:t>Peebles, C, (2021).</a:t>
            </a:r>
            <a:r>
              <a:rPr lang="en-GB" sz="1200" i="1" dirty="0">
                <a:ea typeface="+mn-lt"/>
                <a:cs typeface="+mn-lt"/>
              </a:rPr>
              <a:t> Two-child benefit cap ‘widening’ poverty gap for large families.</a:t>
            </a:r>
            <a:r>
              <a:rPr lang="en-GB" sz="1200" dirty="0">
                <a:ea typeface="+mn-lt"/>
                <a:cs typeface="+mn-lt"/>
              </a:rPr>
              <a:t> Available at: </a:t>
            </a:r>
            <a:r>
              <a:rPr lang="en-GB" sz="1200" dirty="0">
                <a:ea typeface="+mn-lt"/>
                <a:cs typeface="+mn-lt"/>
                <a:hlinkClick r:id="rId9"/>
              </a:rPr>
              <a:t>Two-child benefit cap 'widening' poverty gap for large families (thecourier.co.uk)</a:t>
            </a:r>
            <a:r>
              <a:rPr lang="en-GB" sz="1200" dirty="0">
                <a:ea typeface="+mn-lt"/>
                <a:cs typeface="+mn-lt"/>
              </a:rPr>
              <a:t> (Accessed: 21st February 2022).</a:t>
            </a:r>
            <a:r>
              <a:rPr lang="en-US" sz="1200" dirty="0">
                <a:ea typeface="+mn-lt"/>
                <a:cs typeface="+mn-lt"/>
              </a:rPr>
              <a:t>  </a:t>
            </a:r>
            <a:endParaRPr lang="en-GB"/>
          </a:p>
          <a:p>
            <a:r>
              <a:rPr lang="en-GB" sz="1200" dirty="0">
                <a:ea typeface="+mn-lt"/>
                <a:cs typeface="+mn-lt"/>
              </a:rPr>
              <a:t>·          Research History, (2022). Available at: </a:t>
            </a:r>
            <a:r>
              <a:rPr lang="en-GB" sz="1200" dirty="0">
                <a:ea typeface="+mn-lt"/>
                <a:cs typeface="+mn-lt"/>
                <a:hlinkClick r:id="rId10"/>
              </a:rPr>
              <a:t>Maslow’s Hierarchy of Needs – Research History</a:t>
            </a:r>
            <a:r>
              <a:rPr lang="en-GB" sz="1200" dirty="0">
                <a:ea typeface="+mn-lt"/>
                <a:cs typeface="+mn-lt"/>
              </a:rPr>
              <a:t> (Accessed on 21st February 2022).</a:t>
            </a:r>
            <a:r>
              <a:rPr lang="en-US" sz="1200" dirty="0">
                <a:ea typeface="+mn-lt"/>
                <a:cs typeface="+mn-lt"/>
              </a:rPr>
              <a:t>  </a:t>
            </a:r>
            <a:endParaRPr lang="en-GB"/>
          </a:p>
          <a:p>
            <a:r>
              <a:rPr lang="en-US" sz="1200" dirty="0">
                <a:ea typeface="+mn-lt"/>
                <a:cs typeface="+mn-lt"/>
              </a:rPr>
              <a:t>·          </a:t>
            </a:r>
            <a:r>
              <a:rPr lang="en-GB" sz="1200" dirty="0">
                <a:ea typeface="+mn-lt"/>
                <a:cs typeface="+mn-lt"/>
              </a:rPr>
              <a:t>The Children’s Society, (2022).</a:t>
            </a:r>
            <a:r>
              <a:rPr lang="en-GB" sz="1200" i="1" dirty="0">
                <a:ea typeface="+mn-lt"/>
                <a:cs typeface="+mn-lt"/>
              </a:rPr>
              <a:t> Ending child poverty.</a:t>
            </a:r>
            <a:r>
              <a:rPr lang="en-GB" sz="1200" dirty="0">
                <a:ea typeface="+mn-lt"/>
                <a:cs typeface="+mn-lt"/>
              </a:rPr>
              <a:t> Available at: </a:t>
            </a:r>
            <a:r>
              <a:rPr lang="en-GB" sz="1200" dirty="0">
                <a:ea typeface="+mn-lt"/>
                <a:cs typeface="+mn-lt"/>
                <a:hlinkClick r:id="rId11"/>
              </a:rPr>
              <a:t>Ending Child Poverty | The Children's Society</a:t>
            </a:r>
            <a:r>
              <a:rPr lang="en-GB" sz="1200" dirty="0">
                <a:ea typeface="+mn-lt"/>
                <a:cs typeface="+mn-lt"/>
              </a:rPr>
              <a:t> (Accessed: 21st February 2022).</a:t>
            </a:r>
            <a:r>
              <a:rPr lang="en-US" sz="1200" dirty="0">
                <a:ea typeface="+mn-lt"/>
                <a:cs typeface="+mn-lt"/>
              </a:rPr>
              <a:t>  </a:t>
            </a:r>
            <a:endParaRPr lang="en-GB"/>
          </a:p>
          <a:p>
            <a:endParaRPr lang="en-GB"/>
          </a:p>
          <a:p>
            <a:endParaRPr lang="en-GB" sz="1200" dirty="0">
              <a:effectLst/>
              <a:latin typeface="Arial"/>
              <a:ea typeface="Calibri" panose="020F0502020204030204" pitchFamily="34" charset="0"/>
              <a:cs typeface="Arial"/>
            </a:endParaRP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p>
          <a:p>
            <a:endParaRPr lang="en-GB" sz="1050" dirty="0"/>
          </a:p>
          <a:p>
            <a:endParaRPr lang="en-GB" sz="1000" dirty="0"/>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p>
          <a:p>
            <a:endParaRPr lang="en-GB" sz="1000" dirty="0"/>
          </a:p>
          <a:p>
            <a:endParaRPr lang="en-GB" sz="1000" dirty="0"/>
          </a:p>
          <a:p>
            <a:endParaRPr lang="en-GB" sz="1200" b="0" i="0" dirty="0">
              <a:effectLst/>
              <a:latin typeface="Arial" panose="020B0604020202020204" pitchFamily="34" charset="0"/>
              <a:cs typeface="Arial" panose="020B0604020202020204" pitchFamily="34" charset="0"/>
            </a:endParaRPr>
          </a:p>
          <a:p>
            <a:endParaRPr lang="en-GB" sz="1200" b="0" i="0" dirty="0">
              <a:effectLst/>
              <a:latin typeface="Arial" panose="020B0604020202020204" pitchFamily="34" charset="0"/>
              <a:cs typeface="Arial" panose="020B0604020202020204" pitchFamily="34" charset="0"/>
            </a:endParaRPr>
          </a:p>
          <a:p>
            <a:endParaRPr lang="en-GB" sz="1200" b="0" i="0" dirty="0">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44444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399D8E-978E-45EB-B51A-EA9CAC27FE93}"/>
              </a:ext>
            </a:extLst>
          </p:cNvPr>
          <p:cNvSpPr txBox="1"/>
          <p:nvPr/>
        </p:nvSpPr>
        <p:spPr>
          <a:xfrm>
            <a:off x="478971" y="537029"/>
            <a:ext cx="11146972" cy="8125301"/>
          </a:xfrm>
          <a:prstGeom prst="rect">
            <a:avLst/>
          </a:prstGeom>
          <a:noFill/>
        </p:spPr>
        <p:txBody>
          <a:bodyPr wrap="square" rtlCol="0">
            <a:spAutoFit/>
          </a:bodyPr>
          <a:lstStyle/>
          <a:p>
            <a:r>
              <a:rPr lang="en-GB" sz="1600" b="1" u="sng" dirty="0"/>
              <a:t>Reference list – Lyndsey </a:t>
            </a:r>
          </a:p>
          <a:p>
            <a:pPr marL="285750" indent="-285750">
              <a:buFont typeface="Arial" panose="020B0604020202020204" pitchFamily="34" charset="0"/>
              <a:buChar char="•"/>
            </a:pPr>
            <a:r>
              <a:rPr lang="en-GB" sz="1400" dirty="0"/>
              <a:t>Available at: Child Sexual Exploitation (Professionals) | Harrow (harrowscb.co.uk) (Accessed: 23rd February 2022).</a:t>
            </a:r>
          </a:p>
          <a:p>
            <a:pPr marL="285750" indent="-285750">
              <a:buFont typeface="Arial" panose="020B0604020202020204" pitchFamily="34" charset="0"/>
              <a:buChar char="•"/>
            </a:pPr>
            <a:r>
              <a:rPr lang="en-GB" sz="1400" dirty="0"/>
              <a:t>Available at: Recruitment begins for landmark study of adolescent brain development | NIDA Archives (drugabuse.gov) (Accessed 23rd February 2022).</a:t>
            </a:r>
          </a:p>
          <a:p>
            <a:pPr marL="285750" indent="-285750">
              <a:buFont typeface="Arial" panose="020B0604020202020204" pitchFamily="34" charset="0"/>
              <a:buChar char="•"/>
            </a:pPr>
            <a:r>
              <a:rPr lang="en-GB" sz="1400" dirty="0"/>
              <a:t>Available at: The role of the government [and youth workers] in modern capitalist states – IN DEFENCE OF YOUTH WORK (Accessed on 23rd February 2022).</a:t>
            </a:r>
          </a:p>
          <a:p>
            <a:pPr marL="285750" indent="-285750">
              <a:buFont typeface="Arial" panose="020B0604020202020204" pitchFamily="34" charset="0"/>
              <a:buChar char="•"/>
            </a:pPr>
            <a:r>
              <a:rPr lang="en-GB" sz="1400" dirty="0"/>
              <a:t>Bee, B. and Boyd, D. (2008). The developing child–11-th ed.</a:t>
            </a:r>
          </a:p>
          <a:p>
            <a:pPr marL="285750" indent="-285750">
              <a:buFont typeface="Arial" panose="020B0604020202020204" pitchFamily="34" charset="0"/>
              <a:buChar char="•"/>
            </a:pPr>
            <a:r>
              <a:rPr lang="en-GB" sz="1400" dirty="0"/>
              <a:t>Blakemore, S. J., &amp; Choudhury, S. (2006). Development of the adolescent brain: implications for executive function and social cognition. Journal of child psychology and psychiatry, 47(3‐4), 296-312.</a:t>
            </a:r>
          </a:p>
          <a:p>
            <a:pPr marL="285750" indent="-285750">
              <a:buFont typeface="Arial" panose="020B0604020202020204" pitchFamily="34" charset="0"/>
              <a:buChar char="•"/>
            </a:pPr>
            <a:r>
              <a:rPr lang="en-GB" sz="1400" dirty="0"/>
              <a:t>CLD Standards Council Scotland, (2019) Youth Work National Occupational Standards. London: CLD Standards Council Scotland.</a:t>
            </a:r>
          </a:p>
          <a:p>
            <a:pPr marL="285750" indent="-285750">
              <a:buFont typeface="Arial" panose="020B0604020202020204" pitchFamily="34" charset="0"/>
              <a:buChar char="•"/>
            </a:pPr>
            <a:r>
              <a:rPr lang="en-GB" sz="1400" dirty="0"/>
              <a:t>CSE Police and Prevention, (2022). Available at: Useful contacts | CSE Police and Prevention (Accessed 23rd February 2022).</a:t>
            </a:r>
          </a:p>
          <a:p>
            <a:pPr marL="285750" indent="-285750">
              <a:buFont typeface="Arial" panose="020B0604020202020204" pitchFamily="34" charset="0"/>
              <a:buChar char="•"/>
            </a:pPr>
            <a:r>
              <a:rPr lang="en-GB" sz="1400" dirty="0"/>
              <a:t>CWYVS, (2018) Youth Work in Wales: Principles and Purposes. Available: BOOKLET (cwvys.org.uk) (Accessed on: 23rd </a:t>
            </a:r>
            <a:r>
              <a:rPr lang="en-GB" sz="1400" dirty="0" err="1"/>
              <a:t>feburary</a:t>
            </a:r>
            <a:r>
              <a:rPr lang="en-GB" sz="1400" dirty="0"/>
              <a:t> 2022).</a:t>
            </a:r>
          </a:p>
          <a:p>
            <a:pPr marL="285750" indent="-285750">
              <a:buFont typeface="Arial" panose="020B0604020202020204" pitchFamily="34" charset="0"/>
              <a:buChar char="•"/>
            </a:pPr>
            <a:r>
              <a:rPr lang="en-GB" sz="1400" dirty="0"/>
              <a:t>Elias, L (2022) ECYW6004. Guest Lecturer - Child Exploitation. Lecture 7. 15th February 2022.</a:t>
            </a:r>
          </a:p>
          <a:p>
            <a:pPr marL="285750" indent="-285750">
              <a:buFont typeface="Arial" panose="020B0604020202020204" pitchFamily="34" charset="0"/>
              <a:buChar char="•"/>
            </a:pPr>
            <a:r>
              <a:rPr lang="en-GB" sz="1400" dirty="0"/>
              <a:t>Firmin, C. and Lloyd, J., 2020. Contextual safeguarding: a 2020 update on the operational, strategic and conceptual framework. Contextual Safeguarding Network.</a:t>
            </a:r>
          </a:p>
          <a:p>
            <a:pPr marL="285750" indent="-285750">
              <a:buFont typeface="Arial" panose="020B0604020202020204" pitchFamily="34" charset="0"/>
              <a:buChar char="•"/>
            </a:pPr>
            <a:r>
              <a:rPr lang="en-GB" sz="1400" dirty="0"/>
              <a:t>Great Britain. Department for Education (2006). Working together to safeguard children: A guide to inter-agency working to safeguard and promote the welfare of children. The Stationery Office.</a:t>
            </a:r>
          </a:p>
          <a:p>
            <a:pPr marL="285750" indent="-285750">
              <a:buFont typeface="Arial" panose="020B0604020202020204" pitchFamily="34" charset="0"/>
              <a:buChar char="•"/>
            </a:pPr>
            <a:r>
              <a:rPr lang="en-GB" sz="1400" dirty="0"/>
              <a:t>NSPCC Learning, (2021). Available at: Statistics on child sexual abuse | NSPCC Learning (Accessed on 23rd February 2022).</a:t>
            </a:r>
          </a:p>
          <a:p>
            <a:pPr marL="285750" indent="-285750">
              <a:buFont typeface="Arial" panose="020B0604020202020204" pitchFamily="34" charset="0"/>
              <a:buChar char="•"/>
            </a:pPr>
            <a:r>
              <a:rPr lang="en-GB" sz="1400" dirty="0"/>
              <a:t>NSPCC, (2022). Child sexual exploitation. Available at: Child Sexual Exploitation &amp; How to Keep Your Child Safe | NSPCC (Accessed: 23rd February 2022).</a:t>
            </a:r>
          </a:p>
          <a:p>
            <a:pPr marL="285750" indent="-285750">
              <a:buFont typeface="Arial" panose="020B0604020202020204" pitchFamily="34" charset="0"/>
              <a:buChar char="•"/>
            </a:pPr>
            <a:r>
              <a:rPr lang="en-GB" sz="1400" dirty="0"/>
              <a:t>Pearce, J.J (2009). Young People and Sexual </a:t>
            </a:r>
            <a:r>
              <a:rPr lang="en-GB" sz="1400" dirty="0" err="1"/>
              <a:t>Exploitation:'It's</a:t>
            </a:r>
            <a:r>
              <a:rPr lang="en-GB" sz="1400" dirty="0"/>
              <a:t> not hidden, you just aren't looking'. Routledge.</a:t>
            </a:r>
          </a:p>
          <a:p>
            <a:pPr marL="285750" indent="-285750">
              <a:buFont typeface="Arial" panose="020B0604020202020204" pitchFamily="34" charset="0"/>
              <a:buChar char="•"/>
            </a:pPr>
            <a:r>
              <a:rPr lang="en-GB" sz="1400" dirty="0"/>
              <a:t>Steinberg, L. (2005). Cognitive and affective development in adolescence. Trends in cognitive sciences, 9(2), pp.69-74.</a:t>
            </a:r>
          </a:p>
          <a:p>
            <a:pPr marL="285750" indent="-285750">
              <a:buFont typeface="Arial" panose="020B0604020202020204" pitchFamily="34" charset="0"/>
              <a:buChar char="•"/>
            </a:pPr>
            <a:r>
              <a:rPr lang="en-GB" sz="1400" dirty="0"/>
              <a:t>UK Youth, (2020). UK Youth Safeguarding Policy &amp; Procedures Child Protection and the Protection of Adults at Risk. Available at: Child Protection Policy (ukyouth.org) (Accessed on 23rd February 2022).</a:t>
            </a:r>
          </a:p>
          <a:p>
            <a:pPr marL="285750" indent="-285750">
              <a:buFont typeface="Arial" panose="020B0604020202020204" pitchFamily="34" charset="0"/>
              <a:buChar char="•"/>
            </a:pPr>
            <a:r>
              <a:rPr lang="en-GB" sz="1400" dirty="0" err="1"/>
              <a:t>youtube</a:t>
            </a:r>
            <a:r>
              <a:rPr lang="en-GB" sz="1400" dirty="0"/>
              <a:t>, (2022). Available at: 10 key facts about child sexual exploitation – YouTube (Accessed 23rd February 2022).</a:t>
            </a:r>
          </a:p>
          <a:p>
            <a:pPr marL="285750" indent="-285750">
              <a:buFont typeface="Arial" panose="020B0604020202020204" pitchFamily="34" charset="0"/>
              <a:buChar char="•"/>
            </a:pPr>
            <a:r>
              <a:rPr lang="en-GB" sz="1400" dirty="0" err="1"/>
              <a:t>Youtube</a:t>
            </a:r>
            <a:r>
              <a:rPr lang="en-GB" sz="1400" dirty="0"/>
              <a:t>, (2022). Available at: What is contextual safeguarding? – YouTube (Accessed 23rd February 2022).</a:t>
            </a:r>
          </a:p>
          <a:p>
            <a:pPr marL="285750" indent="-285750">
              <a:buFont typeface="Arial" panose="020B0604020202020204" pitchFamily="34" charset="0"/>
              <a:buChar char="•"/>
            </a:pPr>
            <a:r>
              <a:rPr lang="en-GB" sz="1400" dirty="0" err="1"/>
              <a:t>Youtube</a:t>
            </a:r>
            <a:r>
              <a:rPr lang="en-GB" sz="1400" dirty="0"/>
              <a:t>, (2022). The voices of child sexual exploitation: ‘they seemed really nice at first’. Available </a:t>
            </a:r>
            <a:r>
              <a:rPr lang="en-GB" sz="1400" dirty="0" err="1"/>
              <a:t>at:The</a:t>
            </a:r>
            <a:r>
              <a:rPr lang="en-GB" sz="1400" dirty="0"/>
              <a:t> voices of child sexual exploitation: 'They seemed really nice at first' – YouTube (Accessed on 23rd February 2022).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b="0" i="0" dirty="0">
              <a:solidFill>
                <a:srgbClr val="222222"/>
              </a:solidFill>
              <a:effectLst/>
              <a:latin typeface="Arial" panose="020B0604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1800" dirty="0">
              <a:solidFill>
                <a:srgbClr val="000000"/>
              </a:solidFill>
              <a:effectLst/>
              <a:latin typeface="Arial" panose="020B0604020202020204" pitchFamily="34" charset="0"/>
              <a:ea typeface="Calibri" panose="020F0502020204030204" pitchFamily="34" charset="0"/>
            </a:endParaRPr>
          </a:p>
          <a:p>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714798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8304</TotalTime>
  <Words>1687</Words>
  <Application>Microsoft Office PowerPoint</Application>
  <PresentationFormat>Widescreen</PresentationFormat>
  <Paragraphs>171</Paragraphs>
  <Slides>19</Slides>
  <Notes>0</Notes>
  <HiddenSlides>0</HiddenSlides>
  <MMClips>2</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POVERTY</vt:lpstr>
      <vt:lpstr>PowerPoint Presentation</vt:lpstr>
      <vt:lpstr>PowerPoint Presentation</vt:lpstr>
      <vt:lpstr>PowerPoint Presentation</vt:lpstr>
      <vt:lpstr>                          Child Poverty!</vt:lpstr>
      <vt:lpstr>Available benefits</vt:lpstr>
      <vt:lpstr>Available support            Agency </vt:lpstr>
      <vt:lpstr>How youth work can help.</vt:lpstr>
      <vt:lpstr>PowerPoint Presentation</vt:lpstr>
      <vt:lpstr>              What is sexual exploitation?</vt:lpstr>
      <vt:lpstr>                        Spotting the signs?</vt:lpstr>
      <vt:lpstr>                   cognitive development</vt:lpstr>
      <vt:lpstr>                                  facts</vt:lpstr>
      <vt:lpstr>               What support is out there?</vt:lpstr>
      <vt:lpstr>                         Safeguarding </vt:lpstr>
      <vt:lpstr>                 A youth workers role?</vt:lpstr>
      <vt:lpstr>PowerPoint Presentation</vt:lpstr>
      <vt:lpstr>Reference list - Lyndsey</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dc:title>
  <dc:creator>Ashlie Day</dc:creator>
  <cp:lastModifiedBy>Ashlie Day</cp:lastModifiedBy>
  <cp:revision>69</cp:revision>
  <dcterms:created xsi:type="dcterms:W3CDTF">2022-02-03T23:58:12Z</dcterms:created>
  <dcterms:modified xsi:type="dcterms:W3CDTF">2022-02-28T11:44:12Z</dcterms:modified>
</cp:coreProperties>
</file>