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84" autoAdjust="0"/>
  </p:normalViewPr>
  <p:slideViewPr>
    <p:cSldViewPr snapToGrid="0">
      <p:cViewPr>
        <p:scale>
          <a:sx n="75" d="100"/>
          <a:sy n="75" d="100"/>
        </p:scale>
        <p:origin x="690" y="225"/>
      </p:cViewPr>
      <p:guideLst/>
    </p:cSldViewPr>
  </p:slideViewPr>
  <p:outlineViewPr>
    <p:cViewPr>
      <p:scale>
        <a:sx n="33" d="100"/>
        <a:sy n="33" d="100"/>
      </p:scale>
      <p:origin x="0" y="-1314"/>
    </p:cViewPr>
  </p:outlineViewPr>
  <p:notesTextViewPr>
    <p:cViewPr>
      <p:scale>
        <a:sx n="1" d="1"/>
        <a:sy n="1" d="1"/>
      </p:scale>
      <p:origin x="0" y="0"/>
    </p:cViewPr>
  </p:notesTextViewPr>
  <p:sorterViewPr>
    <p:cViewPr>
      <p:scale>
        <a:sx n="100" d="100"/>
        <a:sy n="100" d="100"/>
      </p:scale>
      <p:origin x="0" y="-41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92343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24352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3276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46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2407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4780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smtClean="0"/>
              <a:t>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3585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65067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51418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smtClean="0"/>
              <a:t>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96689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smtClean="0"/>
              <a:t>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9186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smtClean="0"/>
              <a:t>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170259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smtClean="0"/>
              <a:t>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167444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smtClean="0"/>
              <a:t>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459852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smtClean="0"/>
              <a:t>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9045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28344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smtClean="0"/>
              <a:t>2/5/2023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96861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smtClean="0"/>
              <a:t>2/5/2023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81238786"/>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EE5179-7C83-D21F-9907-0919D914B85C}"/>
              </a:ext>
            </a:extLst>
          </p:cNvPr>
          <p:cNvSpPr txBox="1"/>
          <p:nvPr/>
        </p:nvSpPr>
        <p:spPr>
          <a:xfrm>
            <a:off x="0" y="2671343"/>
            <a:ext cx="4839629" cy="1384995"/>
          </a:xfrm>
          <a:prstGeom prst="rect">
            <a:avLst/>
          </a:prstGeom>
          <a:noFill/>
        </p:spPr>
        <p:txBody>
          <a:bodyPr wrap="square" rtlCol="0">
            <a:spAutoFit/>
          </a:bodyPr>
          <a:lstStyle/>
          <a:p>
            <a:r>
              <a:rPr lang="en-GB" sz="2400" dirty="0">
                <a:solidFill>
                  <a:schemeClr val="bg2"/>
                </a:solidFill>
                <a:highlight>
                  <a:srgbClr val="000000"/>
                </a:highlight>
              </a:rPr>
              <a:t>The role and importance </a:t>
            </a:r>
            <a:r>
              <a:rPr lang="en-GB" sz="2400" dirty="0">
                <a:solidFill>
                  <a:srgbClr val="00B050"/>
                </a:solidFill>
                <a:highlight>
                  <a:srgbClr val="000000"/>
                </a:highlight>
              </a:rPr>
              <a:t> </a:t>
            </a:r>
            <a:r>
              <a:rPr lang="en-GB" sz="2400" dirty="0">
                <a:solidFill>
                  <a:schemeClr val="bg2"/>
                </a:solidFill>
                <a:highlight>
                  <a:srgbClr val="000000"/>
                </a:highlight>
              </a:rPr>
              <a:t>of quality service </a:t>
            </a:r>
          </a:p>
          <a:p>
            <a:r>
              <a:rPr lang="en-GB" dirty="0">
                <a:highlight>
                  <a:srgbClr val="000000"/>
                </a:highlight>
              </a:rPr>
              <a:t>hospitality and guest services within the hotel industry </a:t>
            </a:r>
          </a:p>
        </p:txBody>
      </p:sp>
      <p:sp>
        <p:nvSpPr>
          <p:cNvPr id="5" name="TextBox 4">
            <a:extLst>
              <a:ext uri="{FF2B5EF4-FFF2-40B4-BE49-F238E27FC236}">
                <a16:creationId xmlns:a16="http://schemas.microsoft.com/office/drawing/2014/main" id="{83ED6F76-76EE-A29B-54DF-651AF43784A8}"/>
              </a:ext>
            </a:extLst>
          </p:cNvPr>
          <p:cNvSpPr txBox="1"/>
          <p:nvPr/>
        </p:nvSpPr>
        <p:spPr>
          <a:xfrm>
            <a:off x="89742" y="125048"/>
            <a:ext cx="2694456" cy="923330"/>
          </a:xfrm>
          <a:prstGeom prst="rect">
            <a:avLst/>
          </a:prstGeom>
          <a:noFill/>
        </p:spPr>
        <p:txBody>
          <a:bodyPr wrap="square" rtlCol="0">
            <a:spAutoFit/>
          </a:bodyPr>
          <a:lstStyle/>
          <a:p>
            <a:r>
              <a:rPr lang="en-GB" dirty="0"/>
              <a:t> </a:t>
            </a:r>
            <a:r>
              <a:rPr lang="en-GB" dirty="0">
                <a:solidFill>
                  <a:schemeClr val="bg1"/>
                </a:solidFill>
              </a:rPr>
              <a:t>Module : Hospitality and guest services </a:t>
            </a:r>
          </a:p>
          <a:p>
            <a:r>
              <a:rPr lang="en-GB" dirty="0">
                <a:solidFill>
                  <a:schemeClr val="bg1"/>
                </a:solidFill>
              </a:rPr>
              <a:t>BMIH4003 </a:t>
            </a:r>
          </a:p>
        </p:txBody>
      </p:sp>
      <p:sp>
        <p:nvSpPr>
          <p:cNvPr id="6" name="TextBox 5">
            <a:extLst>
              <a:ext uri="{FF2B5EF4-FFF2-40B4-BE49-F238E27FC236}">
                <a16:creationId xmlns:a16="http://schemas.microsoft.com/office/drawing/2014/main" id="{41D68A3E-0557-B36F-D3E9-1B08BF40AE7A}"/>
              </a:ext>
            </a:extLst>
          </p:cNvPr>
          <p:cNvSpPr txBox="1"/>
          <p:nvPr/>
        </p:nvSpPr>
        <p:spPr>
          <a:xfrm>
            <a:off x="10796555" y="3656343"/>
            <a:ext cx="1527717" cy="646330"/>
          </a:xfrm>
          <a:prstGeom prst="rect">
            <a:avLst/>
          </a:prstGeom>
          <a:noFill/>
        </p:spPr>
        <p:txBody>
          <a:bodyPr wrap="square" rtlCol="0">
            <a:spAutoFit/>
          </a:bodyPr>
          <a:lstStyle/>
          <a:p>
            <a:r>
              <a:rPr lang="en-GB" dirty="0"/>
              <a:t>lecturer: Lisa </a:t>
            </a:r>
            <a:r>
              <a:rPr lang="en-GB" dirty="0" err="1"/>
              <a:t>Bassler</a:t>
            </a:r>
            <a:r>
              <a:rPr lang="en-GB" dirty="0"/>
              <a:t> </a:t>
            </a:r>
          </a:p>
        </p:txBody>
      </p:sp>
      <p:sp>
        <p:nvSpPr>
          <p:cNvPr id="7" name="TextBox 6">
            <a:extLst>
              <a:ext uri="{FF2B5EF4-FFF2-40B4-BE49-F238E27FC236}">
                <a16:creationId xmlns:a16="http://schemas.microsoft.com/office/drawing/2014/main" id="{4F7EDB78-E56C-7DEF-8C30-6009577041F8}"/>
              </a:ext>
            </a:extLst>
          </p:cNvPr>
          <p:cNvSpPr txBox="1"/>
          <p:nvPr/>
        </p:nvSpPr>
        <p:spPr>
          <a:xfrm>
            <a:off x="9061901" y="2832326"/>
            <a:ext cx="2689614" cy="369332"/>
          </a:xfrm>
          <a:prstGeom prst="rect">
            <a:avLst/>
          </a:prstGeom>
          <a:noFill/>
        </p:spPr>
        <p:txBody>
          <a:bodyPr wrap="square" rtlCol="0">
            <a:spAutoFit/>
          </a:bodyPr>
          <a:lstStyle/>
          <a:p>
            <a:r>
              <a:rPr lang="en-GB" dirty="0"/>
              <a:t>Student id : 2207489</a:t>
            </a:r>
          </a:p>
        </p:txBody>
      </p:sp>
      <p:sp>
        <p:nvSpPr>
          <p:cNvPr id="8" name="TextBox 7">
            <a:extLst>
              <a:ext uri="{FF2B5EF4-FFF2-40B4-BE49-F238E27FC236}">
                <a16:creationId xmlns:a16="http://schemas.microsoft.com/office/drawing/2014/main" id="{EED3FB8C-30A3-B12B-331D-E9E4AF4D05EE}"/>
              </a:ext>
            </a:extLst>
          </p:cNvPr>
          <p:cNvSpPr txBox="1"/>
          <p:nvPr/>
        </p:nvSpPr>
        <p:spPr>
          <a:xfrm>
            <a:off x="9071194" y="2585816"/>
            <a:ext cx="2746917" cy="369332"/>
          </a:xfrm>
          <a:prstGeom prst="rect">
            <a:avLst/>
          </a:prstGeom>
          <a:noFill/>
        </p:spPr>
        <p:txBody>
          <a:bodyPr wrap="square" rtlCol="0">
            <a:spAutoFit/>
          </a:bodyPr>
          <a:lstStyle/>
          <a:p>
            <a:r>
              <a:rPr lang="en-GB" dirty="0"/>
              <a:t>Mihaela Liliana Filip </a:t>
            </a:r>
          </a:p>
        </p:txBody>
      </p:sp>
      <p:pic>
        <p:nvPicPr>
          <p:cNvPr id="9" name="Picture 8">
            <a:extLst>
              <a:ext uri="{FF2B5EF4-FFF2-40B4-BE49-F238E27FC236}">
                <a16:creationId xmlns:a16="http://schemas.microsoft.com/office/drawing/2014/main" id="{93B21333-BD6F-0892-A47F-7991EB60226C}"/>
              </a:ext>
            </a:extLst>
          </p:cNvPr>
          <p:cNvPicPr>
            <a:picLocks noChangeAspect="1"/>
          </p:cNvPicPr>
          <p:nvPr/>
        </p:nvPicPr>
        <p:blipFill>
          <a:blip r:embed="rId2"/>
          <a:stretch>
            <a:fillRect/>
          </a:stretch>
        </p:blipFill>
        <p:spPr>
          <a:xfrm>
            <a:off x="9827361" y="72539"/>
            <a:ext cx="2134602" cy="21704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38430572"/>
      </p:ext>
    </p:extLst>
  </p:cSld>
  <p:clrMapOvr>
    <a:masterClrMapping/>
  </p:clrMapOvr>
  <mc:AlternateContent xmlns:mc="http://schemas.openxmlformats.org/markup-compatibility/2006" xmlns:p14="http://schemas.microsoft.com/office/powerpoint/2010/main">
    <mc:Choice Requires="p14">
      <p:transition spd="slow" p14:dur="2000" advTm="6012"/>
    </mc:Choice>
    <mc:Fallback xmlns="">
      <p:transition spd="slow" advTm="60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F98F6-61A5-CE5D-CE42-0306EF5C5396}"/>
              </a:ext>
            </a:extLst>
          </p:cNvPr>
          <p:cNvSpPr>
            <a:spLocks noGrp="1"/>
          </p:cNvSpPr>
          <p:nvPr>
            <p:ph type="title"/>
          </p:nvPr>
        </p:nvSpPr>
        <p:spPr>
          <a:xfrm>
            <a:off x="680322" y="753228"/>
            <a:ext cx="4196478" cy="1080938"/>
          </a:xfrm>
        </p:spPr>
        <p:txBody>
          <a:bodyPr>
            <a:normAutofit/>
          </a:bodyPr>
          <a:lstStyle/>
          <a:p>
            <a:r>
              <a:rPr lang="en-GB" sz="3000" dirty="0" err="1"/>
              <a:t>St.Regis</a:t>
            </a:r>
            <a:br>
              <a:rPr lang="en-GB" sz="3000" dirty="0"/>
            </a:br>
            <a:r>
              <a:rPr lang="en-GB" sz="3000" dirty="0"/>
              <a:t>PART OF Marriot brand </a:t>
            </a:r>
          </a:p>
        </p:txBody>
      </p:sp>
      <p:sp>
        <p:nvSpPr>
          <p:cNvPr id="11" name="Content Placeholder 10">
            <a:extLst>
              <a:ext uri="{FF2B5EF4-FFF2-40B4-BE49-F238E27FC236}">
                <a16:creationId xmlns:a16="http://schemas.microsoft.com/office/drawing/2014/main" id="{734DB3D5-BC2E-DB19-5F05-5798C464C914}"/>
              </a:ext>
            </a:extLst>
          </p:cNvPr>
          <p:cNvSpPr>
            <a:spLocks noGrp="1"/>
          </p:cNvSpPr>
          <p:nvPr>
            <p:ph idx="1"/>
          </p:nvPr>
        </p:nvSpPr>
        <p:spPr>
          <a:xfrm>
            <a:off x="680321" y="2336873"/>
            <a:ext cx="4124289" cy="3599316"/>
          </a:xfrm>
        </p:spPr>
        <p:txBody>
          <a:bodyPr>
            <a:normAutofit/>
          </a:bodyPr>
          <a:lstStyle/>
          <a:p>
            <a:r>
              <a:rPr lang="en-US" sz="4800" dirty="0"/>
              <a:t>The Marriott Hotel Gro</a:t>
            </a:r>
            <a:r>
              <a:rPr lang="en-US" sz="1600" dirty="0"/>
              <a:t>up </a:t>
            </a:r>
          </a:p>
        </p:txBody>
      </p:sp>
      <p:pic>
        <p:nvPicPr>
          <p:cNvPr id="5" name="Content Placeholder 4">
            <a:extLst>
              <a:ext uri="{FF2B5EF4-FFF2-40B4-BE49-F238E27FC236}">
                <a16:creationId xmlns:a16="http://schemas.microsoft.com/office/drawing/2014/main" id="{D7B7B5C2-D348-8519-5233-56A3C9BC977D}"/>
              </a:ext>
            </a:extLst>
          </p:cNvPr>
          <p:cNvPicPr>
            <a:picLocks noChangeAspect="1"/>
          </p:cNvPicPr>
          <p:nvPr/>
        </p:nvPicPr>
        <p:blipFill>
          <a:blip r:embed="rId2"/>
          <a:stretch>
            <a:fillRect/>
          </a:stretch>
        </p:blipFill>
        <p:spPr>
          <a:xfrm>
            <a:off x="8223849" y="4136531"/>
            <a:ext cx="3815856" cy="2585242"/>
          </a:xfrm>
          <a:prstGeom prst="rect">
            <a:avLst/>
          </a:prstGeom>
          <a:ln w="88900" cap="sq" cmpd="thickThin">
            <a:solidFill>
              <a:srgbClr val="000000"/>
            </a:solidFill>
            <a:prstDash val="solid"/>
            <a:miter lim="800000"/>
          </a:ln>
          <a:effectLst>
            <a:innerShdw blurRad="76200">
              <a:srgbClr val="000000"/>
            </a:innerShdw>
          </a:effectLst>
        </p:spPr>
      </p:pic>
      <p:pic>
        <p:nvPicPr>
          <p:cNvPr id="7" name="Picture 6" descr="Logo&#10;&#10;Description automatically generated">
            <a:extLst>
              <a:ext uri="{FF2B5EF4-FFF2-40B4-BE49-F238E27FC236}">
                <a16:creationId xmlns:a16="http://schemas.microsoft.com/office/drawing/2014/main" id="{0779753F-DC62-BFE5-B116-ED8B727CA115}"/>
              </a:ext>
            </a:extLst>
          </p:cNvPr>
          <p:cNvPicPr>
            <a:picLocks noChangeAspect="1"/>
          </p:cNvPicPr>
          <p:nvPr/>
        </p:nvPicPr>
        <p:blipFill>
          <a:blip r:embed="rId3"/>
          <a:stretch>
            <a:fillRect/>
          </a:stretch>
        </p:blipFill>
        <p:spPr>
          <a:xfrm>
            <a:off x="10512865" y="568660"/>
            <a:ext cx="1834066" cy="1265506"/>
          </a:xfrm>
          <a:prstGeom prst="rect">
            <a:avLst/>
          </a:prstGeom>
        </p:spPr>
      </p:pic>
    </p:spTree>
    <p:extLst>
      <p:ext uri="{BB962C8B-B14F-4D97-AF65-F5344CB8AC3E}">
        <p14:creationId xmlns:p14="http://schemas.microsoft.com/office/powerpoint/2010/main" val="3013745945"/>
      </p:ext>
    </p:extLst>
  </p:cSld>
  <p:clrMapOvr>
    <a:masterClrMapping/>
  </p:clrMapOvr>
  <mc:AlternateContent xmlns:mc="http://schemas.openxmlformats.org/markup-compatibility/2006" xmlns:p14="http://schemas.microsoft.com/office/powerpoint/2010/main">
    <mc:Choice Requires="p14">
      <p:transition spd="slow" p14:dur="2000" advTm="2217"/>
    </mc:Choice>
    <mc:Fallback xmlns="">
      <p:transition spd="slow" advTm="221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16242-C354-D499-D120-7C75CF2B69B0}"/>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E3BA8F4A-44AD-6A8D-44CC-838D9B345683}"/>
              </a:ext>
            </a:extLst>
          </p:cNvPr>
          <p:cNvSpPr>
            <a:spLocks noGrp="1"/>
          </p:cNvSpPr>
          <p:nvPr>
            <p:ph idx="1"/>
          </p:nvPr>
        </p:nvSpPr>
        <p:spPr/>
        <p:txBody>
          <a:bodyPr>
            <a:normAutofit/>
          </a:bodyPr>
          <a:lstStyle/>
          <a:p>
            <a:r>
              <a:rPr lang="en-GB" sz="3600" dirty="0"/>
              <a:t>St Regis is one of the 3 ultra\lux hotel managed by the Marriot Hotel Group</a:t>
            </a:r>
          </a:p>
        </p:txBody>
      </p:sp>
      <p:pic>
        <p:nvPicPr>
          <p:cNvPr id="4" name="Picture 3">
            <a:extLst>
              <a:ext uri="{FF2B5EF4-FFF2-40B4-BE49-F238E27FC236}">
                <a16:creationId xmlns:a16="http://schemas.microsoft.com/office/drawing/2014/main" id="{97D7905C-1933-A624-2F5A-943C90A67341}"/>
              </a:ext>
            </a:extLst>
          </p:cNvPr>
          <p:cNvPicPr>
            <a:picLocks noChangeAspect="1"/>
          </p:cNvPicPr>
          <p:nvPr/>
        </p:nvPicPr>
        <p:blipFill>
          <a:blip r:embed="rId2"/>
          <a:stretch>
            <a:fillRect/>
          </a:stretch>
        </p:blipFill>
        <p:spPr>
          <a:xfrm>
            <a:off x="10121660" y="0"/>
            <a:ext cx="2070340" cy="2105077"/>
          </a:xfrm>
          <a:prstGeom prst="rect">
            <a:avLst/>
          </a:prstGeom>
        </p:spPr>
      </p:pic>
    </p:spTree>
    <p:extLst>
      <p:ext uri="{BB962C8B-B14F-4D97-AF65-F5344CB8AC3E}">
        <p14:creationId xmlns:p14="http://schemas.microsoft.com/office/powerpoint/2010/main" val="1878607367"/>
      </p:ext>
    </p:extLst>
  </p:cSld>
  <p:clrMapOvr>
    <a:masterClrMapping/>
  </p:clrMapOvr>
  <mc:AlternateContent xmlns:mc="http://schemas.openxmlformats.org/markup-compatibility/2006" xmlns:p14="http://schemas.microsoft.com/office/powerpoint/2010/main">
    <mc:Choice Requires="p14">
      <p:transition spd="slow" p14:dur="2000" advTm="4707"/>
    </mc:Choice>
    <mc:Fallback xmlns="">
      <p:transition spd="slow" advTm="470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8DDF-38EC-EABE-AC2D-0F7EAD5C3A83}"/>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45D8ACCC-9B0A-4E75-09BE-36DAE6614228}"/>
              </a:ext>
            </a:extLst>
          </p:cNvPr>
          <p:cNvSpPr>
            <a:spLocks noGrp="1"/>
          </p:cNvSpPr>
          <p:nvPr>
            <p:ph idx="1"/>
          </p:nvPr>
        </p:nvSpPr>
        <p:spPr/>
        <p:txBody>
          <a:bodyPr/>
          <a:lstStyle/>
          <a:p>
            <a:r>
              <a:rPr lang="en-GB" dirty="0"/>
              <a:t>Who owns the St. Regis  is John and Jacob </a:t>
            </a:r>
            <a:r>
              <a:rPr lang="en-US" dirty="0"/>
              <a:t>IV built the St. Regis New York as a sister property to his part-owned Waldorf-Astoria Hotel. Exhibiting luxury and technological advance, each room had its own telephone.</a:t>
            </a:r>
            <a:endParaRPr lang="en-GB" dirty="0"/>
          </a:p>
        </p:txBody>
      </p:sp>
      <p:pic>
        <p:nvPicPr>
          <p:cNvPr id="4" name="Picture 3">
            <a:extLst>
              <a:ext uri="{FF2B5EF4-FFF2-40B4-BE49-F238E27FC236}">
                <a16:creationId xmlns:a16="http://schemas.microsoft.com/office/drawing/2014/main" id="{6F62B2BA-C79E-000B-BFE2-6244F7E4CE9E}"/>
              </a:ext>
            </a:extLst>
          </p:cNvPr>
          <p:cNvPicPr>
            <a:picLocks noChangeAspect="1"/>
          </p:cNvPicPr>
          <p:nvPr/>
        </p:nvPicPr>
        <p:blipFill>
          <a:blip r:embed="rId2"/>
          <a:stretch>
            <a:fillRect/>
          </a:stretch>
        </p:blipFill>
        <p:spPr>
          <a:xfrm>
            <a:off x="9943381" y="0"/>
            <a:ext cx="2248619" cy="2286347"/>
          </a:xfrm>
          <a:prstGeom prst="rect">
            <a:avLst/>
          </a:prstGeom>
        </p:spPr>
      </p:pic>
    </p:spTree>
    <p:extLst>
      <p:ext uri="{BB962C8B-B14F-4D97-AF65-F5344CB8AC3E}">
        <p14:creationId xmlns:p14="http://schemas.microsoft.com/office/powerpoint/2010/main" val="1598109963"/>
      </p:ext>
    </p:extLst>
  </p:cSld>
  <p:clrMapOvr>
    <a:masterClrMapping/>
  </p:clrMapOvr>
  <mc:AlternateContent xmlns:mc="http://schemas.openxmlformats.org/markup-compatibility/2006" xmlns:p14="http://schemas.microsoft.com/office/powerpoint/2010/main">
    <mc:Choice Requires="p14">
      <p:transition spd="slow" p14:dur="2000" advTm="15498"/>
    </mc:Choice>
    <mc:Fallback xmlns="">
      <p:transition spd="slow" advTm="1549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4EC0E-6763-CACD-878C-8D0B52AB88A9}"/>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57326584-DA0B-CA46-92D9-5FB92E65BEE0}"/>
              </a:ext>
            </a:extLst>
          </p:cNvPr>
          <p:cNvSpPr>
            <a:spLocks noGrp="1"/>
          </p:cNvSpPr>
          <p:nvPr>
            <p:ph idx="1"/>
          </p:nvPr>
        </p:nvSpPr>
        <p:spPr/>
        <p:txBody>
          <a:bodyPr/>
          <a:lstStyle/>
          <a:p>
            <a:r>
              <a:rPr lang="en-GB" dirty="0"/>
              <a:t>The designer of the hotel brand and who made it is Jason Wu</a:t>
            </a:r>
          </a:p>
          <a:p>
            <a:r>
              <a:rPr lang="en-GB" dirty="0"/>
              <a:t>He had collaborated with the St Regis with more than 10 years and he is one of the best designers they have and that’s why when you go to the hotel you will find relaxation .</a:t>
            </a:r>
          </a:p>
          <a:p>
            <a:endParaRPr lang="en-GB" dirty="0"/>
          </a:p>
        </p:txBody>
      </p:sp>
      <p:pic>
        <p:nvPicPr>
          <p:cNvPr id="5" name="Picture 4">
            <a:extLst>
              <a:ext uri="{FF2B5EF4-FFF2-40B4-BE49-F238E27FC236}">
                <a16:creationId xmlns:a16="http://schemas.microsoft.com/office/drawing/2014/main" id="{966B3353-0E29-7EF0-EA37-13689BB2E97B}"/>
              </a:ext>
            </a:extLst>
          </p:cNvPr>
          <p:cNvPicPr>
            <a:picLocks noChangeAspect="1"/>
          </p:cNvPicPr>
          <p:nvPr/>
        </p:nvPicPr>
        <p:blipFill>
          <a:blip r:embed="rId2"/>
          <a:stretch>
            <a:fillRect/>
          </a:stretch>
        </p:blipFill>
        <p:spPr>
          <a:xfrm>
            <a:off x="8671668" y="4398914"/>
            <a:ext cx="2172436" cy="227449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 name="Picture 6">
            <a:extLst>
              <a:ext uri="{FF2B5EF4-FFF2-40B4-BE49-F238E27FC236}">
                <a16:creationId xmlns:a16="http://schemas.microsoft.com/office/drawing/2014/main" id="{F9985CA8-04EB-BEEA-FDFD-D16C22CD8CAB}"/>
              </a:ext>
            </a:extLst>
          </p:cNvPr>
          <p:cNvPicPr>
            <a:picLocks noChangeAspect="1"/>
          </p:cNvPicPr>
          <p:nvPr/>
        </p:nvPicPr>
        <p:blipFill>
          <a:blip r:embed="rId3"/>
          <a:stretch>
            <a:fillRect/>
          </a:stretch>
        </p:blipFill>
        <p:spPr>
          <a:xfrm>
            <a:off x="10620333" y="515988"/>
            <a:ext cx="1529751" cy="1555418"/>
          </a:xfrm>
          <a:prstGeom prst="rect">
            <a:avLst/>
          </a:prstGeom>
        </p:spPr>
      </p:pic>
      <p:sp>
        <p:nvSpPr>
          <p:cNvPr id="9" name="TextBox 8">
            <a:extLst>
              <a:ext uri="{FF2B5EF4-FFF2-40B4-BE49-F238E27FC236}">
                <a16:creationId xmlns:a16="http://schemas.microsoft.com/office/drawing/2014/main" id="{03B5959D-C22A-65DA-B5C6-C4726DC540FD}"/>
              </a:ext>
            </a:extLst>
          </p:cNvPr>
          <p:cNvSpPr txBox="1"/>
          <p:nvPr/>
        </p:nvSpPr>
        <p:spPr>
          <a:xfrm>
            <a:off x="925902" y="3886049"/>
            <a:ext cx="6096000" cy="1200329"/>
          </a:xfrm>
          <a:prstGeom prst="rect">
            <a:avLst/>
          </a:prstGeom>
          <a:noFill/>
        </p:spPr>
        <p:txBody>
          <a:bodyPr wrap="square">
            <a:spAutoFit/>
          </a:bodyPr>
          <a:lstStyle/>
          <a:p>
            <a:r>
              <a:rPr lang="en-US" sz="2400" b="0" i="0" dirty="0">
                <a:effectLst/>
                <a:latin typeface="Trebuchet MS" panose="020B0603020202020204" pitchFamily="34" charset="0"/>
              </a:rPr>
              <a:t>Fashion designer Jason Wu has been named the second St. Regis connoisseur for Starwood Hotels and Resorts.</a:t>
            </a:r>
            <a:endParaRPr lang="en-GB" sz="2400" dirty="0">
              <a:latin typeface="Trebuchet MS" panose="020B0603020202020204" pitchFamily="34" charset="0"/>
            </a:endParaRPr>
          </a:p>
        </p:txBody>
      </p:sp>
    </p:spTree>
    <p:extLst>
      <p:ext uri="{BB962C8B-B14F-4D97-AF65-F5344CB8AC3E}">
        <p14:creationId xmlns:p14="http://schemas.microsoft.com/office/powerpoint/2010/main" val="4008096563"/>
      </p:ext>
    </p:extLst>
  </p:cSld>
  <p:clrMapOvr>
    <a:masterClrMapping/>
  </p:clrMapOvr>
  <mc:AlternateContent xmlns:mc="http://schemas.openxmlformats.org/markup-compatibility/2006" xmlns:p14="http://schemas.microsoft.com/office/powerpoint/2010/main">
    <mc:Choice Requires="p14">
      <p:transition spd="slow" p14:dur="2000" advTm="24088"/>
    </mc:Choice>
    <mc:Fallback xmlns="">
      <p:transition spd="slow" advTm="2408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5204C-2918-1677-FC5C-8D4A93EB3793}"/>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8E10F84B-ED79-3E5A-E0E7-62085506133F}"/>
              </a:ext>
            </a:extLst>
          </p:cNvPr>
          <p:cNvSpPr>
            <a:spLocks noGrp="1"/>
          </p:cNvSpPr>
          <p:nvPr>
            <p:ph idx="1"/>
          </p:nvPr>
        </p:nvSpPr>
        <p:spPr/>
        <p:txBody>
          <a:bodyPr/>
          <a:lstStyle/>
          <a:p>
            <a:r>
              <a:rPr lang="en-GB" dirty="0"/>
              <a:t>Even the famous polo player said , that this hotels brand is one of the best hotels he went to and he even  recommended it to all the people to go .</a:t>
            </a:r>
          </a:p>
        </p:txBody>
      </p:sp>
      <p:pic>
        <p:nvPicPr>
          <p:cNvPr id="5" name="Picture 4">
            <a:extLst>
              <a:ext uri="{FF2B5EF4-FFF2-40B4-BE49-F238E27FC236}">
                <a16:creationId xmlns:a16="http://schemas.microsoft.com/office/drawing/2014/main" id="{92CE8D61-56E4-6636-B2E1-C2FD0E015A71}"/>
              </a:ext>
            </a:extLst>
          </p:cNvPr>
          <p:cNvPicPr>
            <a:picLocks noChangeAspect="1"/>
          </p:cNvPicPr>
          <p:nvPr/>
        </p:nvPicPr>
        <p:blipFill>
          <a:blip r:embed="rId2"/>
          <a:stretch>
            <a:fillRect/>
          </a:stretch>
        </p:blipFill>
        <p:spPr>
          <a:xfrm>
            <a:off x="126522" y="5078794"/>
            <a:ext cx="1560458" cy="171479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6" name="Picture 5">
            <a:extLst>
              <a:ext uri="{FF2B5EF4-FFF2-40B4-BE49-F238E27FC236}">
                <a16:creationId xmlns:a16="http://schemas.microsoft.com/office/drawing/2014/main" id="{E026E465-218E-9818-7266-8D2F6705D13A}"/>
              </a:ext>
            </a:extLst>
          </p:cNvPr>
          <p:cNvPicPr>
            <a:picLocks noChangeAspect="1"/>
          </p:cNvPicPr>
          <p:nvPr/>
        </p:nvPicPr>
        <p:blipFill>
          <a:blip r:embed="rId3"/>
          <a:stretch>
            <a:fillRect/>
          </a:stretch>
        </p:blipFill>
        <p:spPr>
          <a:xfrm>
            <a:off x="10431006" y="177480"/>
            <a:ext cx="1760994" cy="1790541"/>
          </a:xfrm>
          <a:prstGeom prst="rect">
            <a:avLst/>
          </a:prstGeom>
        </p:spPr>
      </p:pic>
    </p:spTree>
    <p:extLst>
      <p:ext uri="{BB962C8B-B14F-4D97-AF65-F5344CB8AC3E}">
        <p14:creationId xmlns:p14="http://schemas.microsoft.com/office/powerpoint/2010/main" val="748971466"/>
      </p:ext>
    </p:extLst>
  </p:cSld>
  <p:clrMapOvr>
    <a:masterClrMapping/>
  </p:clrMapOvr>
  <mc:AlternateContent xmlns:mc="http://schemas.openxmlformats.org/markup-compatibility/2006" xmlns:p14="http://schemas.microsoft.com/office/powerpoint/2010/main">
    <mc:Choice Requires="p14">
      <p:transition spd="slow" p14:dur="2000" advTm="12444"/>
    </mc:Choice>
    <mc:Fallback xmlns="">
      <p:transition spd="slow" advTm="1244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31D0B-9548-D8C2-89F9-B81FE139738B}"/>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3FB82ACD-ADDB-2DBE-324B-D0E729A20875}"/>
              </a:ext>
            </a:extLst>
          </p:cNvPr>
          <p:cNvSpPr>
            <a:spLocks noGrp="1"/>
          </p:cNvSpPr>
          <p:nvPr>
            <p:ph idx="1"/>
          </p:nvPr>
        </p:nvSpPr>
        <p:spPr/>
        <p:txBody>
          <a:bodyPr>
            <a:normAutofit lnSpcReduction="10000"/>
          </a:bodyPr>
          <a:lstStyle/>
          <a:p>
            <a:pPr marL="0" indent="0">
              <a:buNone/>
            </a:pPr>
            <a:r>
              <a:rPr lang="en-GB" dirty="0"/>
              <a:t>Location of the ST.REGIS hotels :</a:t>
            </a:r>
          </a:p>
          <a:p>
            <a:pPr marL="0" indent="0">
              <a:buNone/>
            </a:pPr>
            <a:r>
              <a:rPr lang="en-GB" dirty="0"/>
              <a:t>- Bal Harbour </a:t>
            </a:r>
          </a:p>
          <a:p>
            <a:pPr marL="0" indent="0">
              <a:buNone/>
            </a:pPr>
            <a:r>
              <a:rPr lang="en-GB" dirty="0"/>
              <a:t>-Chicago  city </a:t>
            </a:r>
          </a:p>
          <a:p>
            <a:pPr marL="0" indent="0">
              <a:buNone/>
            </a:pPr>
            <a:r>
              <a:rPr lang="en-GB" dirty="0"/>
              <a:t>-New York </a:t>
            </a:r>
          </a:p>
          <a:p>
            <a:pPr marL="0" indent="0">
              <a:buNone/>
            </a:pPr>
            <a:r>
              <a:rPr lang="en-GB" dirty="0"/>
              <a:t>-Toronto </a:t>
            </a:r>
          </a:p>
          <a:p>
            <a:pPr marL="0" indent="0">
              <a:buNone/>
            </a:pPr>
            <a:r>
              <a:rPr lang="en-GB" dirty="0"/>
              <a:t>-Washington </a:t>
            </a:r>
          </a:p>
          <a:p>
            <a:pPr marL="0" indent="0">
              <a:buNone/>
            </a:pPr>
            <a:r>
              <a:rPr lang="en-GB" dirty="0"/>
              <a:t>-Zhuhai </a:t>
            </a:r>
          </a:p>
          <a:p>
            <a:pPr marL="0" indent="0">
              <a:buNone/>
            </a:pPr>
            <a:r>
              <a:rPr lang="en-GB" dirty="0"/>
              <a:t>And such more .</a:t>
            </a:r>
          </a:p>
        </p:txBody>
      </p:sp>
      <p:pic>
        <p:nvPicPr>
          <p:cNvPr id="4" name="Picture 3" descr="Logo">
            <a:extLst>
              <a:ext uri="{FF2B5EF4-FFF2-40B4-BE49-F238E27FC236}">
                <a16:creationId xmlns:a16="http://schemas.microsoft.com/office/drawing/2014/main" id="{9E5A7391-9458-3B4A-7D7D-E0C5C74337F2}"/>
              </a:ext>
            </a:extLst>
          </p:cNvPr>
          <p:cNvPicPr>
            <a:picLocks noChangeAspect="1"/>
          </p:cNvPicPr>
          <p:nvPr/>
        </p:nvPicPr>
        <p:blipFill>
          <a:blip r:embed="rId2"/>
          <a:stretch>
            <a:fillRect/>
          </a:stretch>
        </p:blipFill>
        <p:spPr>
          <a:xfrm>
            <a:off x="8070897" y="4014439"/>
            <a:ext cx="4121103" cy="2843561"/>
          </a:xfrm>
          <a:prstGeom prst="rect">
            <a:avLst/>
          </a:prstGeom>
        </p:spPr>
      </p:pic>
    </p:spTree>
    <p:extLst>
      <p:ext uri="{BB962C8B-B14F-4D97-AF65-F5344CB8AC3E}">
        <p14:creationId xmlns:p14="http://schemas.microsoft.com/office/powerpoint/2010/main" val="4127364331"/>
      </p:ext>
    </p:extLst>
  </p:cSld>
  <p:clrMapOvr>
    <a:masterClrMapping/>
  </p:clrMapOvr>
  <mc:AlternateContent xmlns:mc="http://schemas.openxmlformats.org/markup-compatibility/2006" xmlns:p14="http://schemas.microsoft.com/office/powerpoint/2010/main">
    <mc:Choice Requires="p14">
      <p:transition spd="slow" p14:dur="2000" advTm="9413"/>
    </mc:Choice>
    <mc:Fallback xmlns="">
      <p:transition spd="slow" advTm="941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2C89D-14D7-2DC9-8BC5-8BDD42D19D3D}"/>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02F44CFC-9627-01B0-B07B-C71CC8BE69CC}"/>
              </a:ext>
            </a:extLst>
          </p:cNvPr>
          <p:cNvSpPr>
            <a:spLocks noGrp="1"/>
          </p:cNvSpPr>
          <p:nvPr>
            <p:ph idx="1"/>
          </p:nvPr>
        </p:nvSpPr>
        <p:spPr/>
        <p:txBody>
          <a:bodyPr/>
          <a:lstStyle/>
          <a:p>
            <a:pPr marL="0" indent="0">
              <a:buNone/>
            </a:pPr>
            <a:r>
              <a:rPr lang="en-GB" dirty="0"/>
              <a:t>Reviews about the hotel brand  :</a:t>
            </a:r>
          </a:p>
          <a:p>
            <a:r>
              <a:rPr lang="en-GB" dirty="0"/>
              <a:t>And I had been looking about what they say about the hotel and 99% of the reviewers started saying that the hotel have friendly staff and 90% are saying its in a beautiful place and 80% they said they had been eating the best food in their life of how fancy and delicious the  is food which  they have top rated chefs in the world working at their hotels .</a:t>
            </a:r>
          </a:p>
          <a:p>
            <a:endParaRPr lang="en-GB" dirty="0"/>
          </a:p>
        </p:txBody>
      </p:sp>
      <p:pic>
        <p:nvPicPr>
          <p:cNvPr id="5" name="Picture 4">
            <a:extLst>
              <a:ext uri="{FF2B5EF4-FFF2-40B4-BE49-F238E27FC236}">
                <a16:creationId xmlns:a16="http://schemas.microsoft.com/office/drawing/2014/main" id="{E9B9AA00-53C0-59E6-1121-CE573FE2C560}"/>
              </a:ext>
            </a:extLst>
          </p:cNvPr>
          <p:cNvPicPr>
            <a:picLocks noChangeAspect="1"/>
          </p:cNvPicPr>
          <p:nvPr/>
        </p:nvPicPr>
        <p:blipFill>
          <a:blip r:embed="rId2"/>
          <a:stretch>
            <a:fillRect/>
          </a:stretch>
        </p:blipFill>
        <p:spPr>
          <a:xfrm>
            <a:off x="10277664" y="288747"/>
            <a:ext cx="1914335" cy="1946454"/>
          </a:xfrm>
          <a:prstGeom prst="rect">
            <a:avLst/>
          </a:prstGeom>
        </p:spPr>
      </p:pic>
    </p:spTree>
    <p:extLst>
      <p:ext uri="{BB962C8B-B14F-4D97-AF65-F5344CB8AC3E}">
        <p14:creationId xmlns:p14="http://schemas.microsoft.com/office/powerpoint/2010/main" val="3955165001"/>
      </p:ext>
    </p:extLst>
  </p:cSld>
  <p:clrMapOvr>
    <a:masterClrMapping/>
  </p:clrMapOvr>
  <mc:AlternateContent xmlns:mc="http://schemas.openxmlformats.org/markup-compatibility/2006" xmlns:p14="http://schemas.microsoft.com/office/powerpoint/2010/main">
    <mc:Choice Requires="p14">
      <p:transition spd="slow" p14:dur="2000" advTm="27838"/>
    </mc:Choice>
    <mc:Fallback xmlns="">
      <p:transition spd="slow" advTm="2783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E1C34-C290-C3A0-13B8-8E7D4099F707}"/>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1792190E-0EBB-19AD-5542-ACD615F45920}"/>
              </a:ext>
            </a:extLst>
          </p:cNvPr>
          <p:cNvSpPr>
            <a:spLocks noGrp="1"/>
          </p:cNvSpPr>
          <p:nvPr>
            <p:ph idx="1"/>
          </p:nvPr>
        </p:nvSpPr>
        <p:spPr/>
        <p:txBody>
          <a:bodyPr/>
          <a:lstStyle/>
          <a:p>
            <a:r>
              <a:rPr lang="en-GB" dirty="0"/>
              <a:t>I will give some examples of the hotel and I will add description of some hotels in the world .</a:t>
            </a:r>
          </a:p>
        </p:txBody>
      </p:sp>
      <p:pic>
        <p:nvPicPr>
          <p:cNvPr id="4" name="Picture 3">
            <a:extLst>
              <a:ext uri="{FF2B5EF4-FFF2-40B4-BE49-F238E27FC236}">
                <a16:creationId xmlns:a16="http://schemas.microsoft.com/office/drawing/2014/main" id="{5D21A233-830C-6D5F-CA9F-9A90E5A03676}"/>
              </a:ext>
            </a:extLst>
          </p:cNvPr>
          <p:cNvPicPr>
            <a:picLocks noChangeAspect="1"/>
          </p:cNvPicPr>
          <p:nvPr/>
        </p:nvPicPr>
        <p:blipFill>
          <a:blip r:embed="rId2"/>
          <a:stretch>
            <a:fillRect/>
          </a:stretch>
        </p:blipFill>
        <p:spPr>
          <a:xfrm>
            <a:off x="10137324" y="0"/>
            <a:ext cx="2054676" cy="2089150"/>
          </a:xfrm>
          <a:prstGeom prst="rect">
            <a:avLst/>
          </a:prstGeom>
        </p:spPr>
      </p:pic>
    </p:spTree>
    <p:extLst>
      <p:ext uri="{BB962C8B-B14F-4D97-AF65-F5344CB8AC3E}">
        <p14:creationId xmlns:p14="http://schemas.microsoft.com/office/powerpoint/2010/main" val="3762241828"/>
      </p:ext>
    </p:extLst>
  </p:cSld>
  <p:clrMapOvr>
    <a:masterClrMapping/>
  </p:clrMapOvr>
  <mc:AlternateContent xmlns:mc="http://schemas.openxmlformats.org/markup-compatibility/2006" xmlns:p14="http://schemas.microsoft.com/office/powerpoint/2010/main">
    <mc:Choice Requires="p14">
      <p:transition spd="slow" p14:dur="2000" advTm="7490"/>
    </mc:Choice>
    <mc:Fallback xmlns="">
      <p:transition spd="slow" advTm="749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A0453-BF7D-831E-1817-CF479F11978C}"/>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0BE97F0D-1341-0C1F-7C61-E6275CA3D196}"/>
              </a:ext>
            </a:extLst>
          </p:cNvPr>
          <p:cNvSpPr>
            <a:spLocks noGrp="1"/>
          </p:cNvSpPr>
          <p:nvPr>
            <p:ph idx="1"/>
          </p:nvPr>
        </p:nvSpPr>
        <p:spPr>
          <a:xfrm>
            <a:off x="106017" y="2336873"/>
            <a:ext cx="4782277" cy="4633770"/>
          </a:xfrm>
        </p:spPr>
        <p:txBody>
          <a:bodyPr/>
          <a:lstStyle/>
          <a:p>
            <a:pPr marL="0" indent="0">
              <a:buNone/>
            </a:pPr>
            <a:r>
              <a:rPr lang="en-GB" dirty="0"/>
              <a:t>1 Is the Lhasa Resort </a:t>
            </a:r>
          </a:p>
          <a:p>
            <a:endParaRPr lang="en-GB" dirty="0"/>
          </a:p>
          <a:p>
            <a:r>
              <a:rPr lang="en-GB" dirty="0"/>
              <a:t>Which you can see from the picture that this  is a luxury accommodation in a legendary travel destination which is a fabulous place to stay with your partner. The </a:t>
            </a:r>
            <a:r>
              <a:rPr lang="en-GB" dirty="0" err="1"/>
              <a:t>St.Regis</a:t>
            </a:r>
            <a:r>
              <a:rPr lang="en-GB" dirty="0"/>
              <a:t> Lhasa Resort offers luxury accommodation in a legendary travel destination.</a:t>
            </a:r>
          </a:p>
        </p:txBody>
      </p:sp>
      <p:pic>
        <p:nvPicPr>
          <p:cNvPr id="4" name="Picture 3">
            <a:extLst>
              <a:ext uri="{FF2B5EF4-FFF2-40B4-BE49-F238E27FC236}">
                <a16:creationId xmlns:a16="http://schemas.microsoft.com/office/drawing/2014/main" id="{7400F83B-1168-2ACC-E8F4-78BEA150C3AA}"/>
              </a:ext>
            </a:extLst>
          </p:cNvPr>
          <p:cNvPicPr>
            <a:picLocks noChangeAspect="1"/>
          </p:cNvPicPr>
          <p:nvPr/>
        </p:nvPicPr>
        <p:blipFill>
          <a:blip r:embed="rId2"/>
          <a:stretch>
            <a:fillRect/>
          </a:stretch>
        </p:blipFill>
        <p:spPr>
          <a:xfrm>
            <a:off x="6262254" y="3759363"/>
            <a:ext cx="5881254" cy="3035959"/>
          </a:xfrm>
          <a:prstGeom prst="rect">
            <a:avLst/>
          </a:prstGeom>
        </p:spPr>
      </p:pic>
      <p:pic>
        <p:nvPicPr>
          <p:cNvPr id="5" name="Picture 4">
            <a:extLst>
              <a:ext uri="{FF2B5EF4-FFF2-40B4-BE49-F238E27FC236}">
                <a16:creationId xmlns:a16="http://schemas.microsoft.com/office/drawing/2014/main" id="{52A886E7-F85F-9898-0DD2-5A30E78F5BAF}"/>
              </a:ext>
            </a:extLst>
          </p:cNvPr>
          <p:cNvPicPr>
            <a:picLocks noChangeAspect="1"/>
          </p:cNvPicPr>
          <p:nvPr/>
        </p:nvPicPr>
        <p:blipFill>
          <a:blip r:embed="rId3"/>
          <a:stretch>
            <a:fillRect/>
          </a:stretch>
        </p:blipFill>
        <p:spPr>
          <a:xfrm>
            <a:off x="10127199" y="62678"/>
            <a:ext cx="2016309" cy="2050140"/>
          </a:xfrm>
          <a:prstGeom prst="rect">
            <a:avLst/>
          </a:prstGeom>
        </p:spPr>
      </p:pic>
    </p:spTree>
    <p:extLst>
      <p:ext uri="{BB962C8B-B14F-4D97-AF65-F5344CB8AC3E}">
        <p14:creationId xmlns:p14="http://schemas.microsoft.com/office/powerpoint/2010/main" val="3654972214"/>
      </p:ext>
    </p:extLst>
  </p:cSld>
  <p:clrMapOvr>
    <a:masterClrMapping/>
  </p:clrMapOvr>
  <mc:AlternateContent xmlns:mc="http://schemas.openxmlformats.org/markup-compatibility/2006" xmlns:p14="http://schemas.microsoft.com/office/powerpoint/2010/main">
    <mc:Choice Requires="p14">
      <p:transition spd="slow" p14:dur="2000" advTm="6939"/>
    </mc:Choice>
    <mc:Fallback xmlns="">
      <p:transition spd="slow" advTm="693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0B6C9-0F0C-E726-852A-77CB240A9456}"/>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6F7B72F9-EC37-BDC4-21C1-30735D15F242}"/>
              </a:ext>
            </a:extLst>
          </p:cNvPr>
          <p:cNvSpPr>
            <a:spLocks noGrp="1"/>
          </p:cNvSpPr>
          <p:nvPr>
            <p:ph idx="1"/>
          </p:nvPr>
        </p:nvSpPr>
        <p:spPr>
          <a:xfrm>
            <a:off x="0" y="2006445"/>
            <a:ext cx="7854950" cy="4098328"/>
          </a:xfrm>
        </p:spPr>
        <p:txBody>
          <a:bodyPr/>
          <a:lstStyle/>
          <a:p>
            <a:pPr marL="457200" lvl="1" indent="0">
              <a:buNone/>
            </a:pPr>
            <a:r>
              <a:rPr lang="en-GB" dirty="0"/>
              <a:t>2. </a:t>
            </a:r>
            <a:r>
              <a:rPr lang="en-GB" sz="2400" dirty="0"/>
              <a:t>The second one is the St. Regis Maldives resort </a:t>
            </a:r>
          </a:p>
          <a:p>
            <a:pPr lvl="1"/>
            <a:r>
              <a:rPr lang="en-GB" sz="2400" dirty="0"/>
              <a:t>Is a nice place to go to spend the holiday in a private island they have and enjoy your holiday at a nice beach which is white and the transparent blue sea .</a:t>
            </a:r>
          </a:p>
          <a:p>
            <a:pPr lvl="1"/>
            <a:r>
              <a:rPr lang="en-GB" sz="2400" dirty="0"/>
              <a:t>Luxurious, </a:t>
            </a:r>
            <a:r>
              <a:rPr lang="en-GB" sz="2800" dirty="0"/>
              <a:t>Eco-conscious</a:t>
            </a:r>
            <a:r>
              <a:rPr lang="en-GB" sz="2400" dirty="0"/>
              <a:t> ,and rich in natural beauty ,The St Regis is an authentic haven in the tropics.</a:t>
            </a:r>
          </a:p>
          <a:p>
            <a:endParaRPr lang="en-GB" sz="2800" dirty="0"/>
          </a:p>
        </p:txBody>
      </p:sp>
      <p:pic>
        <p:nvPicPr>
          <p:cNvPr id="4" name="Picture 3">
            <a:extLst>
              <a:ext uri="{FF2B5EF4-FFF2-40B4-BE49-F238E27FC236}">
                <a16:creationId xmlns:a16="http://schemas.microsoft.com/office/drawing/2014/main" id="{8EAB906E-2B65-87D9-77D8-2D27EEB49165}"/>
              </a:ext>
            </a:extLst>
          </p:cNvPr>
          <p:cNvPicPr>
            <a:picLocks noChangeAspect="1"/>
          </p:cNvPicPr>
          <p:nvPr/>
        </p:nvPicPr>
        <p:blipFill>
          <a:blip r:embed="rId2"/>
          <a:stretch>
            <a:fillRect/>
          </a:stretch>
        </p:blipFill>
        <p:spPr>
          <a:xfrm>
            <a:off x="8430745" y="2888549"/>
            <a:ext cx="3726873" cy="3969451"/>
          </a:xfrm>
          <a:prstGeom prst="rect">
            <a:avLst/>
          </a:prstGeom>
        </p:spPr>
      </p:pic>
      <p:pic>
        <p:nvPicPr>
          <p:cNvPr id="5" name="Picture 4">
            <a:extLst>
              <a:ext uri="{FF2B5EF4-FFF2-40B4-BE49-F238E27FC236}">
                <a16:creationId xmlns:a16="http://schemas.microsoft.com/office/drawing/2014/main" id="{2A58036B-CE9E-9825-D2F2-9A0418FE9B58}"/>
              </a:ext>
            </a:extLst>
          </p:cNvPr>
          <p:cNvPicPr>
            <a:picLocks noChangeAspect="1"/>
          </p:cNvPicPr>
          <p:nvPr/>
        </p:nvPicPr>
        <p:blipFill>
          <a:blip r:embed="rId3"/>
          <a:stretch>
            <a:fillRect/>
          </a:stretch>
        </p:blipFill>
        <p:spPr>
          <a:xfrm>
            <a:off x="10397035" y="156393"/>
            <a:ext cx="1822673" cy="1850052"/>
          </a:xfrm>
          <a:prstGeom prst="rect">
            <a:avLst/>
          </a:prstGeom>
        </p:spPr>
      </p:pic>
    </p:spTree>
    <p:extLst>
      <p:ext uri="{BB962C8B-B14F-4D97-AF65-F5344CB8AC3E}">
        <p14:creationId xmlns:p14="http://schemas.microsoft.com/office/powerpoint/2010/main" val="3158902302"/>
      </p:ext>
    </p:extLst>
  </p:cSld>
  <p:clrMapOvr>
    <a:masterClrMapping/>
  </p:clrMapOvr>
  <mc:AlternateContent xmlns:mc="http://schemas.openxmlformats.org/markup-compatibility/2006" xmlns:p14="http://schemas.microsoft.com/office/powerpoint/2010/main">
    <mc:Choice Requires="p14">
      <p:transition spd="slow" p14:dur="2000" advTm="8086"/>
    </mc:Choice>
    <mc:Fallback xmlns="">
      <p:transition spd="slow" advTm="808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4853-A710-98F9-3EB4-A74F891B8EA3}"/>
              </a:ext>
            </a:extLst>
          </p:cNvPr>
          <p:cNvSpPr>
            <a:spLocks noGrp="1"/>
          </p:cNvSpPr>
          <p:nvPr>
            <p:ph type="title"/>
          </p:nvPr>
        </p:nvSpPr>
        <p:spPr/>
        <p:txBody>
          <a:bodyPr/>
          <a:lstStyle/>
          <a:p>
            <a:r>
              <a:rPr lang="en-GB" dirty="0"/>
              <a:t> About ST.REGIS our culture and rituals</a:t>
            </a:r>
          </a:p>
        </p:txBody>
      </p:sp>
      <p:sp>
        <p:nvSpPr>
          <p:cNvPr id="3" name="Content Placeholder 2">
            <a:extLst>
              <a:ext uri="{FF2B5EF4-FFF2-40B4-BE49-F238E27FC236}">
                <a16:creationId xmlns:a16="http://schemas.microsoft.com/office/drawing/2014/main" id="{8092CD96-07F3-DA73-81A9-65003B611FFB}"/>
              </a:ext>
            </a:extLst>
          </p:cNvPr>
          <p:cNvSpPr>
            <a:spLocks noGrp="1"/>
          </p:cNvSpPr>
          <p:nvPr>
            <p:ph idx="1"/>
          </p:nvPr>
        </p:nvSpPr>
        <p:spPr>
          <a:xfrm>
            <a:off x="879894" y="2478657"/>
            <a:ext cx="9489056" cy="3457531"/>
          </a:xfrm>
        </p:spPr>
        <p:txBody>
          <a:bodyPr/>
          <a:lstStyle/>
          <a:p>
            <a:r>
              <a:rPr lang="en-GB" dirty="0">
                <a:solidFill>
                  <a:srgbClr val="FF0000"/>
                </a:solidFill>
              </a:rPr>
              <a:t>The signature of the hotel brand </a:t>
            </a:r>
          </a:p>
          <a:p>
            <a:r>
              <a:rPr lang="en-GB" dirty="0"/>
              <a:t> Bloody Mary cocktail </a:t>
            </a:r>
          </a:p>
          <a:p>
            <a:r>
              <a:rPr lang="en-GB" dirty="0"/>
              <a:t> Evening ritual </a:t>
            </a:r>
          </a:p>
          <a:p>
            <a:r>
              <a:rPr lang="en-GB" dirty="0"/>
              <a:t>Afternoon tea </a:t>
            </a:r>
          </a:p>
          <a:p>
            <a:r>
              <a:rPr lang="en-GB" dirty="0"/>
              <a:t>Midnight supper </a:t>
            </a:r>
          </a:p>
          <a:p>
            <a:pPr marL="0" indent="0">
              <a:buNone/>
            </a:pPr>
            <a:endParaRPr lang="en-GB" dirty="0"/>
          </a:p>
        </p:txBody>
      </p:sp>
      <p:pic>
        <p:nvPicPr>
          <p:cNvPr id="5" name="Picture 4">
            <a:extLst>
              <a:ext uri="{FF2B5EF4-FFF2-40B4-BE49-F238E27FC236}">
                <a16:creationId xmlns:a16="http://schemas.microsoft.com/office/drawing/2014/main" id="{CEE373B7-C083-7537-FF36-9DDBE0D569DD}"/>
              </a:ext>
            </a:extLst>
          </p:cNvPr>
          <p:cNvPicPr>
            <a:picLocks noChangeAspect="1"/>
          </p:cNvPicPr>
          <p:nvPr/>
        </p:nvPicPr>
        <p:blipFill>
          <a:blip r:embed="rId2"/>
          <a:stretch>
            <a:fillRect/>
          </a:stretch>
        </p:blipFill>
        <p:spPr>
          <a:xfrm>
            <a:off x="10027414" y="0"/>
            <a:ext cx="2164585" cy="2197100"/>
          </a:xfrm>
          <a:prstGeom prst="rect">
            <a:avLst/>
          </a:prstGeom>
        </p:spPr>
      </p:pic>
    </p:spTree>
    <p:extLst>
      <p:ext uri="{BB962C8B-B14F-4D97-AF65-F5344CB8AC3E}">
        <p14:creationId xmlns:p14="http://schemas.microsoft.com/office/powerpoint/2010/main" val="1930599123"/>
      </p:ext>
    </p:extLst>
  </p:cSld>
  <p:clrMapOvr>
    <a:masterClrMapping/>
  </p:clrMapOvr>
  <mc:AlternateContent xmlns:mc="http://schemas.openxmlformats.org/markup-compatibility/2006" xmlns:p14="http://schemas.microsoft.com/office/powerpoint/2010/main">
    <mc:Choice Requires="p14">
      <p:transition spd="slow" p14:dur="2000" advTm="4966"/>
    </mc:Choice>
    <mc:Fallback xmlns="">
      <p:transition spd="slow" advTm="496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3A53B-3807-71F9-4FCD-E76485307BE5}"/>
              </a:ext>
            </a:extLst>
          </p:cNvPr>
          <p:cNvSpPr>
            <a:spLocks noGrp="1"/>
          </p:cNvSpPr>
          <p:nvPr>
            <p:ph type="title"/>
          </p:nvPr>
        </p:nvSpPr>
        <p:spPr/>
        <p:txBody>
          <a:bodyPr/>
          <a:lstStyle/>
          <a:p>
            <a:r>
              <a:rPr lang="en-GB" dirty="0"/>
              <a:t>St Regis</a:t>
            </a:r>
          </a:p>
        </p:txBody>
      </p:sp>
      <p:sp>
        <p:nvSpPr>
          <p:cNvPr id="3" name="Content Placeholder 2">
            <a:extLst>
              <a:ext uri="{FF2B5EF4-FFF2-40B4-BE49-F238E27FC236}">
                <a16:creationId xmlns:a16="http://schemas.microsoft.com/office/drawing/2014/main" id="{B33AB4B9-07B9-03F8-AD6C-F0D3025917BC}"/>
              </a:ext>
            </a:extLst>
          </p:cNvPr>
          <p:cNvSpPr>
            <a:spLocks noGrp="1"/>
          </p:cNvSpPr>
          <p:nvPr>
            <p:ph idx="1"/>
          </p:nvPr>
        </p:nvSpPr>
        <p:spPr/>
        <p:txBody>
          <a:bodyPr/>
          <a:lstStyle/>
          <a:p>
            <a:r>
              <a:rPr lang="en-US" dirty="0">
                <a:solidFill>
                  <a:srgbClr val="FF0000"/>
                </a:solidFill>
              </a:rPr>
              <a:t>Afternoon Tea </a:t>
            </a:r>
            <a:r>
              <a:rPr lang="en-US" dirty="0"/>
              <a:t>is associated with Britain, but it’s also a tradition that St. Regis cultivates as part of its Afternoon Ritual. It was introduced to New York by Caroline Astor, doyenne of New York society and mother of St Regis founder John Jacob Astor IV, who made it a staple at the hotel in honor of her.</a:t>
            </a:r>
          </a:p>
          <a:p>
            <a:r>
              <a:rPr lang="en-US" dirty="0"/>
              <a:t>Every St. Regis offers is own interpretation of this enchanting tradition allowing guests to gather and socialize.</a:t>
            </a:r>
            <a:endParaRPr lang="en-GB" dirty="0"/>
          </a:p>
        </p:txBody>
      </p:sp>
      <p:pic>
        <p:nvPicPr>
          <p:cNvPr id="4" name="Picture 3">
            <a:extLst>
              <a:ext uri="{FF2B5EF4-FFF2-40B4-BE49-F238E27FC236}">
                <a16:creationId xmlns:a16="http://schemas.microsoft.com/office/drawing/2014/main" id="{38DD5CFD-C78F-0A01-4DE9-8DFA46BE823D}"/>
              </a:ext>
            </a:extLst>
          </p:cNvPr>
          <p:cNvPicPr>
            <a:picLocks noChangeAspect="1"/>
          </p:cNvPicPr>
          <p:nvPr/>
        </p:nvPicPr>
        <p:blipFill>
          <a:blip r:embed="rId2"/>
          <a:stretch>
            <a:fillRect/>
          </a:stretch>
        </p:blipFill>
        <p:spPr>
          <a:xfrm>
            <a:off x="10044544" y="0"/>
            <a:ext cx="2147455" cy="2179713"/>
          </a:xfrm>
          <a:prstGeom prst="rect">
            <a:avLst/>
          </a:prstGeom>
        </p:spPr>
      </p:pic>
      <p:pic>
        <p:nvPicPr>
          <p:cNvPr id="6" name="Picture 5" descr="A picture containing wall, indoor, cup, coffee cup&#10;&#10;Description automatically generated">
            <a:extLst>
              <a:ext uri="{FF2B5EF4-FFF2-40B4-BE49-F238E27FC236}">
                <a16:creationId xmlns:a16="http://schemas.microsoft.com/office/drawing/2014/main" id="{5EE916C3-330C-C0C6-CDD1-B4D6F6682CB2}"/>
              </a:ext>
            </a:extLst>
          </p:cNvPr>
          <p:cNvPicPr>
            <a:picLocks noChangeAspect="1"/>
          </p:cNvPicPr>
          <p:nvPr/>
        </p:nvPicPr>
        <p:blipFill>
          <a:blip r:embed="rId3"/>
          <a:stretch>
            <a:fillRect/>
          </a:stretch>
        </p:blipFill>
        <p:spPr>
          <a:xfrm>
            <a:off x="9093200" y="5069491"/>
            <a:ext cx="2825750" cy="1589484"/>
          </a:xfrm>
          <a:prstGeom prst="rect">
            <a:avLst/>
          </a:prstGeom>
        </p:spPr>
      </p:pic>
    </p:spTree>
    <p:extLst>
      <p:ext uri="{BB962C8B-B14F-4D97-AF65-F5344CB8AC3E}">
        <p14:creationId xmlns:p14="http://schemas.microsoft.com/office/powerpoint/2010/main" val="4173953041"/>
      </p:ext>
    </p:extLst>
  </p:cSld>
  <p:clrMapOvr>
    <a:masterClrMapping/>
  </p:clrMapOvr>
  <mc:AlternateContent xmlns:mc="http://schemas.openxmlformats.org/markup-compatibility/2006" xmlns:p14="http://schemas.microsoft.com/office/powerpoint/2010/main">
    <mc:Choice Requires="p14">
      <p:transition spd="slow" p14:dur="2000" advTm="20204"/>
    </mc:Choice>
    <mc:Fallback xmlns="">
      <p:transition spd="slow" advTm="2020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A17E-E00A-199D-9A37-BE7CD380B63D}"/>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E74D8B36-F8D0-9222-F094-E5AA8637D7BC}"/>
              </a:ext>
            </a:extLst>
          </p:cNvPr>
          <p:cNvSpPr>
            <a:spLocks noGrp="1"/>
          </p:cNvSpPr>
          <p:nvPr>
            <p:ph idx="1"/>
          </p:nvPr>
        </p:nvSpPr>
        <p:spPr/>
        <p:txBody>
          <a:bodyPr>
            <a:normAutofit lnSpcReduction="10000"/>
          </a:bodyPr>
          <a:lstStyle/>
          <a:p>
            <a:r>
              <a:rPr lang="en-US" dirty="0">
                <a:solidFill>
                  <a:srgbClr val="FF0000"/>
                </a:solidFill>
              </a:rPr>
              <a:t>The Evening Ritual </a:t>
            </a:r>
            <a:r>
              <a:rPr lang="en-US" dirty="0"/>
              <a:t>is another tradition that traces its history back to the Astor family, who would mark the transition from afternoon to evening with the sabering of a bottle of Champagne at The St Regis New York in the early 1900s.</a:t>
            </a:r>
          </a:p>
          <a:p>
            <a:endParaRPr lang="en-US" dirty="0"/>
          </a:p>
          <a:p>
            <a:r>
              <a:rPr lang="en-US" dirty="0"/>
              <a:t>All St Regis hotels continue this practice to this day, and you’ll find a butler opening a bottle of champagne with a sword at 5pm or 6pm around the world. Afterwards you can enjoy a free glass of bubbly. It’s a novel way to open a bottle and you probably won’t get the opportunity to see it elsewhere and well worth trying!</a:t>
            </a:r>
            <a:endParaRPr lang="en-GB" dirty="0"/>
          </a:p>
        </p:txBody>
      </p:sp>
      <p:pic>
        <p:nvPicPr>
          <p:cNvPr id="4" name="Picture 3">
            <a:extLst>
              <a:ext uri="{FF2B5EF4-FFF2-40B4-BE49-F238E27FC236}">
                <a16:creationId xmlns:a16="http://schemas.microsoft.com/office/drawing/2014/main" id="{C5F553BB-1CDA-41F4-FC85-93B8C898A36A}"/>
              </a:ext>
            </a:extLst>
          </p:cNvPr>
          <p:cNvPicPr>
            <a:picLocks noChangeAspect="1"/>
          </p:cNvPicPr>
          <p:nvPr/>
        </p:nvPicPr>
        <p:blipFill>
          <a:blip r:embed="rId2"/>
          <a:stretch>
            <a:fillRect/>
          </a:stretch>
        </p:blipFill>
        <p:spPr>
          <a:xfrm>
            <a:off x="10084247" y="335306"/>
            <a:ext cx="2107753" cy="1670310"/>
          </a:xfrm>
          <a:prstGeom prst="rect">
            <a:avLst/>
          </a:prstGeom>
        </p:spPr>
      </p:pic>
      <p:pic>
        <p:nvPicPr>
          <p:cNvPr id="6" name="Picture 5" descr="A group of light bulbs">
            <a:extLst>
              <a:ext uri="{FF2B5EF4-FFF2-40B4-BE49-F238E27FC236}">
                <a16:creationId xmlns:a16="http://schemas.microsoft.com/office/drawing/2014/main" id="{F167513C-2C97-EBD1-E06F-9AC9FFEF21EB}"/>
              </a:ext>
            </a:extLst>
          </p:cNvPr>
          <p:cNvPicPr>
            <a:picLocks noChangeAspect="1"/>
          </p:cNvPicPr>
          <p:nvPr/>
        </p:nvPicPr>
        <p:blipFill>
          <a:blip r:embed="rId3"/>
          <a:stretch>
            <a:fillRect/>
          </a:stretch>
        </p:blipFill>
        <p:spPr>
          <a:xfrm>
            <a:off x="10186385" y="4852385"/>
            <a:ext cx="2005615" cy="2005615"/>
          </a:xfrm>
          <a:prstGeom prst="rect">
            <a:avLst/>
          </a:prstGeom>
        </p:spPr>
      </p:pic>
    </p:spTree>
    <p:extLst>
      <p:ext uri="{BB962C8B-B14F-4D97-AF65-F5344CB8AC3E}">
        <p14:creationId xmlns:p14="http://schemas.microsoft.com/office/powerpoint/2010/main" val="1763125203"/>
      </p:ext>
    </p:extLst>
  </p:cSld>
  <p:clrMapOvr>
    <a:masterClrMapping/>
  </p:clrMapOvr>
  <mc:AlternateContent xmlns:mc="http://schemas.openxmlformats.org/markup-compatibility/2006" xmlns:p14="http://schemas.microsoft.com/office/powerpoint/2010/main">
    <mc:Choice Requires="p14">
      <p:transition spd="slow" p14:dur="2000" advTm="44740"/>
    </mc:Choice>
    <mc:Fallback xmlns="">
      <p:transition spd="slow" advTm="4474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DE843-DA66-9CC8-98F3-A386F9532B26}"/>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2F02839F-6E24-F412-4B95-4F628720EE8B}"/>
              </a:ext>
            </a:extLst>
          </p:cNvPr>
          <p:cNvSpPr>
            <a:spLocks noGrp="1"/>
          </p:cNvSpPr>
          <p:nvPr>
            <p:ph idx="1"/>
          </p:nvPr>
        </p:nvSpPr>
        <p:spPr/>
        <p:txBody>
          <a:bodyPr>
            <a:normAutofit lnSpcReduction="10000"/>
          </a:bodyPr>
          <a:lstStyle/>
          <a:p>
            <a:r>
              <a:rPr lang="en-US" dirty="0"/>
              <a:t>The fourth and final St Regis Ritual is </a:t>
            </a:r>
            <a:r>
              <a:rPr lang="en-US" dirty="0">
                <a:solidFill>
                  <a:srgbClr val="FF0000"/>
                </a:solidFill>
              </a:rPr>
              <a:t>Midnight Supper</a:t>
            </a:r>
            <a:r>
              <a:rPr lang="en-US" dirty="0"/>
              <a:t>. Unlike the other rituals, which happen daily, Midnight Suppers only happen to mark special events.</a:t>
            </a:r>
          </a:p>
          <a:p>
            <a:endParaRPr lang="en-US" dirty="0"/>
          </a:p>
          <a:p>
            <a:r>
              <a:rPr lang="en-US" dirty="0"/>
              <a:t>Once again, Midnight Suppers are a legacy of Caroline Astor, who herself used to host these intimate dinners, which would often begin at midnight. The tradition of the Midnight Supper at The St Regis New York dates back to the hotel’s founding in the early 20th century. It was a time when Manhattan’s social elite would join the Astor's in their home for a decadent midnight meal, following the season’s most exclusive social affairs. </a:t>
            </a:r>
          </a:p>
          <a:p>
            <a:endParaRPr lang="en-US" dirty="0"/>
          </a:p>
          <a:p>
            <a:endParaRPr lang="en-GB" dirty="0"/>
          </a:p>
        </p:txBody>
      </p:sp>
      <p:pic>
        <p:nvPicPr>
          <p:cNvPr id="4" name="Picture 3">
            <a:extLst>
              <a:ext uri="{FF2B5EF4-FFF2-40B4-BE49-F238E27FC236}">
                <a16:creationId xmlns:a16="http://schemas.microsoft.com/office/drawing/2014/main" id="{2CF705E1-2FF6-E48C-AB36-F9A37E782978}"/>
              </a:ext>
            </a:extLst>
          </p:cNvPr>
          <p:cNvPicPr>
            <a:picLocks noChangeAspect="1"/>
          </p:cNvPicPr>
          <p:nvPr/>
        </p:nvPicPr>
        <p:blipFill>
          <a:blip r:embed="rId2"/>
          <a:stretch>
            <a:fillRect/>
          </a:stretch>
        </p:blipFill>
        <p:spPr>
          <a:xfrm>
            <a:off x="9912823" y="0"/>
            <a:ext cx="2258993" cy="2292927"/>
          </a:xfrm>
          <a:prstGeom prst="rect">
            <a:avLst/>
          </a:prstGeom>
        </p:spPr>
      </p:pic>
      <p:pic>
        <p:nvPicPr>
          <p:cNvPr id="6" name="Picture 5" descr="A picture containing indoor, set&#10;&#10;Description automatically generated">
            <a:extLst>
              <a:ext uri="{FF2B5EF4-FFF2-40B4-BE49-F238E27FC236}">
                <a16:creationId xmlns:a16="http://schemas.microsoft.com/office/drawing/2014/main" id="{5B1A14F8-C5E2-7BBC-60B7-E2953E83E8F4}"/>
              </a:ext>
            </a:extLst>
          </p:cNvPr>
          <p:cNvPicPr>
            <a:picLocks noChangeAspect="1"/>
          </p:cNvPicPr>
          <p:nvPr/>
        </p:nvPicPr>
        <p:blipFill>
          <a:blip r:embed="rId3"/>
          <a:stretch>
            <a:fillRect/>
          </a:stretch>
        </p:blipFill>
        <p:spPr>
          <a:xfrm>
            <a:off x="10024913" y="5106839"/>
            <a:ext cx="2034815" cy="1644914"/>
          </a:xfrm>
          <a:prstGeom prst="rect">
            <a:avLst/>
          </a:prstGeom>
        </p:spPr>
      </p:pic>
    </p:spTree>
    <p:extLst>
      <p:ext uri="{BB962C8B-B14F-4D97-AF65-F5344CB8AC3E}">
        <p14:creationId xmlns:p14="http://schemas.microsoft.com/office/powerpoint/2010/main" val="3889249435"/>
      </p:ext>
    </p:extLst>
  </p:cSld>
  <p:clrMapOvr>
    <a:masterClrMapping/>
  </p:clrMapOvr>
  <mc:AlternateContent xmlns:mc="http://schemas.openxmlformats.org/markup-compatibility/2006" xmlns:p14="http://schemas.microsoft.com/office/powerpoint/2010/main">
    <mc:Choice Requires="p14">
      <p:transition spd="slow" p14:dur="2000" advTm="38561"/>
    </mc:Choice>
    <mc:Fallback xmlns="">
      <p:transition spd="slow" advTm="3856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91634-E63E-FBD5-7F16-96D368363A25}"/>
              </a:ext>
            </a:extLst>
          </p:cNvPr>
          <p:cNvSpPr>
            <a:spLocks noGrp="1"/>
          </p:cNvSpPr>
          <p:nvPr>
            <p:ph type="title"/>
          </p:nvPr>
        </p:nvSpPr>
        <p:spPr/>
        <p:txBody>
          <a:bodyPr/>
          <a:lstStyle/>
          <a:p>
            <a:r>
              <a:rPr lang="en-GB" dirty="0"/>
              <a:t>ST.REGIS </a:t>
            </a:r>
          </a:p>
        </p:txBody>
      </p:sp>
      <p:sp>
        <p:nvSpPr>
          <p:cNvPr id="3" name="Content Placeholder 2">
            <a:extLst>
              <a:ext uri="{FF2B5EF4-FFF2-40B4-BE49-F238E27FC236}">
                <a16:creationId xmlns:a16="http://schemas.microsoft.com/office/drawing/2014/main" id="{FCC3F0FF-E1FB-7622-67D4-C0DCEDACCC69}"/>
              </a:ext>
            </a:extLst>
          </p:cNvPr>
          <p:cNvSpPr>
            <a:spLocks noGrp="1"/>
          </p:cNvSpPr>
          <p:nvPr>
            <p:ph idx="1"/>
          </p:nvPr>
        </p:nvSpPr>
        <p:spPr>
          <a:xfrm>
            <a:off x="771117" y="2083831"/>
            <a:ext cx="9613861" cy="3599316"/>
          </a:xfrm>
        </p:spPr>
        <p:txBody>
          <a:bodyPr>
            <a:normAutofit/>
          </a:bodyPr>
          <a:lstStyle/>
          <a:p>
            <a:r>
              <a:rPr lang="en-US" dirty="0"/>
              <a:t>The Original </a:t>
            </a:r>
            <a:r>
              <a:rPr lang="en-US" dirty="0">
                <a:solidFill>
                  <a:srgbClr val="FF0000"/>
                </a:solidFill>
              </a:rPr>
              <a:t>Bloody Mary   </a:t>
            </a:r>
          </a:p>
          <a:p>
            <a:r>
              <a:rPr lang="en-US" dirty="0"/>
              <a:t>In 1934, famed barman Fernand </a:t>
            </a:r>
            <a:r>
              <a:rPr lang="en-GB" dirty="0"/>
              <a:t>Petiot</a:t>
            </a:r>
            <a:r>
              <a:rPr lang="en-US" dirty="0"/>
              <a:t> perfected the recipe for a vodka-and-tomato juice cocktail, known as the Bloody Mary at The St. Regis New York’s King Cole Bar. Originally christened the “Bloody Mary”, the cocktail was renamed the “Red Snapper” so as not to offend the hotel’s refined clientele. After more than 80 years, the iconic Bloody Mary remains the signature cocktail of the St. Regis.</a:t>
            </a:r>
          </a:p>
          <a:p>
            <a:pPr marL="0" indent="0">
              <a:buNone/>
            </a:pPr>
            <a:endParaRPr lang="en-GB" dirty="0"/>
          </a:p>
        </p:txBody>
      </p:sp>
      <p:pic>
        <p:nvPicPr>
          <p:cNvPr id="4" name="Picture 3">
            <a:extLst>
              <a:ext uri="{FF2B5EF4-FFF2-40B4-BE49-F238E27FC236}">
                <a16:creationId xmlns:a16="http://schemas.microsoft.com/office/drawing/2014/main" id="{B5BF13FC-A167-0850-9CF7-06A241880CB4}"/>
              </a:ext>
            </a:extLst>
          </p:cNvPr>
          <p:cNvPicPr>
            <a:picLocks noChangeAspect="1"/>
          </p:cNvPicPr>
          <p:nvPr/>
        </p:nvPicPr>
        <p:blipFill>
          <a:blip r:embed="rId2"/>
          <a:stretch>
            <a:fillRect/>
          </a:stretch>
        </p:blipFill>
        <p:spPr>
          <a:xfrm>
            <a:off x="10384978" y="186858"/>
            <a:ext cx="1807022" cy="1834166"/>
          </a:xfrm>
          <a:prstGeom prst="rect">
            <a:avLst/>
          </a:prstGeom>
        </p:spPr>
      </p:pic>
      <p:pic>
        <p:nvPicPr>
          <p:cNvPr id="6" name="Picture 5" descr="A picture containing food, indoor, plate, eaten">
            <a:extLst>
              <a:ext uri="{FF2B5EF4-FFF2-40B4-BE49-F238E27FC236}">
                <a16:creationId xmlns:a16="http://schemas.microsoft.com/office/drawing/2014/main" id="{1B4B7A41-84ED-3F0E-242D-651CED2EAB03}"/>
              </a:ext>
            </a:extLst>
          </p:cNvPr>
          <p:cNvPicPr>
            <a:picLocks noChangeAspect="1"/>
          </p:cNvPicPr>
          <p:nvPr/>
        </p:nvPicPr>
        <p:blipFill>
          <a:blip r:embed="rId3"/>
          <a:stretch>
            <a:fillRect/>
          </a:stretch>
        </p:blipFill>
        <p:spPr>
          <a:xfrm>
            <a:off x="9940048" y="5308121"/>
            <a:ext cx="2155395" cy="1489120"/>
          </a:xfrm>
          <a:prstGeom prst="rect">
            <a:avLst/>
          </a:prstGeom>
        </p:spPr>
      </p:pic>
    </p:spTree>
    <p:extLst>
      <p:ext uri="{BB962C8B-B14F-4D97-AF65-F5344CB8AC3E}">
        <p14:creationId xmlns:p14="http://schemas.microsoft.com/office/powerpoint/2010/main" val="1469391515"/>
      </p:ext>
    </p:extLst>
  </p:cSld>
  <p:clrMapOvr>
    <a:masterClrMapping/>
  </p:clrMapOvr>
  <mc:AlternateContent xmlns:mc="http://schemas.openxmlformats.org/markup-compatibility/2006" xmlns:p14="http://schemas.microsoft.com/office/powerpoint/2010/main">
    <mc:Choice Requires="p14">
      <p:transition spd="slow" p14:dur="2000" advTm="29859"/>
    </mc:Choice>
    <mc:Fallback xmlns="">
      <p:transition spd="slow" advTm="2985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48C8-9949-C366-BAFB-738176CB01E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AEDF29-3029-8860-6533-562E3EEE754E}"/>
              </a:ext>
            </a:extLst>
          </p:cNvPr>
          <p:cNvSpPr>
            <a:spLocks noGrp="1"/>
          </p:cNvSpPr>
          <p:nvPr>
            <p:ph idx="1"/>
          </p:nvPr>
        </p:nvSpPr>
        <p:spPr>
          <a:xfrm>
            <a:off x="680321" y="2027583"/>
            <a:ext cx="9613861" cy="4234068"/>
          </a:xfrm>
        </p:spPr>
        <p:txBody>
          <a:bodyPr>
            <a:normAutofit fontScale="25000" lnSpcReduction="20000"/>
          </a:bodyPr>
          <a:lstStyle/>
          <a:p>
            <a:r>
              <a:rPr lang="en-GB" sz="7400" dirty="0"/>
              <a:t>References </a:t>
            </a:r>
          </a:p>
          <a:p>
            <a:r>
              <a:rPr lang="en-US" sz="7400" dirty="0"/>
              <a:t>Zunkel, Paul. "7 The Goût du Terroir and Culinary Culture of Bloody Mary Cocktails in the United States." </a:t>
            </a:r>
            <a:r>
              <a:rPr lang="en-US" sz="4400" dirty="0"/>
              <a:t>Fermented Landscapes: Lively Processes of Socio-environmental Transformation (2020): 153.</a:t>
            </a:r>
          </a:p>
          <a:p>
            <a:r>
              <a:rPr lang="en-US" sz="4400" dirty="0"/>
              <a:t>Piramanayagam, Senthilkumaran, and Partho Pratim Seal. "The Language of Luxury: Decoding the Luxury Hotel Brand's Marketing Communication." The Emerald Handbook of Luxury Management for Hospitality and Tourism. Emerald Publishing Limited, 2022. 221-242.{2}</a:t>
            </a:r>
          </a:p>
          <a:p>
            <a:r>
              <a:rPr lang="en-US" sz="4400" dirty="0"/>
              <a:t>Schaffner, Perdita. "MEMOIR: A Day at the St. Regis with Dame Edith." The American Scholar 60.1 (1991): 113-117.{4}</a:t>
            </a:r>
          </a:p>
          <a:p>
            <a:r>
              <a:rPr lang="en-US" sz="4400" dirty="0"/>
              <a:t>Arthini, Ni Nyoman Suci, Ni Kadek </a:t>
            </a:r>
            <a:r>
              <a:rPr lang="en-US" sz="4400" dirty="0" err="1"/>
              <a:t>Windi</a:t>
            </a:r>
            <a:r>
              <a:rPr lang="en-US" sz="4400" dirty="0"/>
              <a:t> </a:t>
            </a:r>
            <a:r>
              <a:rPr lang="en-GB" sz="4400" dirty="0" err="1"/>
              <a:t>Karlina</a:t>
            </a:r>
            <a:r>
              <a:rPr lang="en-US" sz="4400" dirty="0"/>
              <a:t> </a:t>
            </a:r>
            <a:r>
              <a:rPr lang="en-US" sz="4400" dirty="0" err="1"/>
              <a:t>Dewi</a:t>
            </a:r>
            <a:r>
              <a:rPr lang="en-US" sz="4400" dirty="0"/>
              <a:t>, and Ni </a:t>
            </a:r>
            <a:r>
              <a:rPr lang="en-US" sz="4400" dirty="0" err="1"/>
              <a:t>Ketut</a:t>
            </a:r>
            <a:r>
              <a:rPr lang="en-US" sz="4400" dirty="0"/>
              <a:t> </a:t>
            </a:r>
            <a:r>
              <a:rPr lang="en-US" sz="4400" dirty="0" err="1"/>
              <a:t>Sekarti</a:t>
            </a:r>
            <a:r>
              <a:rPr lang="en-US" sz="4400" dirty="0"/>
              <a:t>. "</a:t>
            </a:r>
            <a:r>
              <a:rPr lang="en-US" sz="4400" dirty="0" err="1"/>
              <a:t>Preferensi</a:t>
            </a:r>
            <a:r>
              <a:rPr lang="en-US" sz="4400" dirty="0"/>
              <a:t> </a:t>
            </a:r>
            <a:r>
              <a:rPr lang="en-US" sz="4400" dirty="0" err="1"/>
              <a:t>wisatawan</a:t>
            </a:r>
            <a:r>
              <a:rPr lang="en-US" sz="4400" dirty="0"/>
              <a:t> </a:t>
            </a:r>
            <a:r>
              <a:rPr lang="en-US" sz="4400" dirty="0" err="1"/>
              <a:t>terhadap</a:t>
            </a:r>
            <a:r>
              <a:rPr lang="en-US" sz="4400" dirty="0"/>
              <a:t> butler service signature di The ST. Regis Bali Resort." Journal of Hospitality Accommodation Management 1.2 (2022): 112-123.{5}</a:t>
            </a:r>
          </a:p>
          <a:p>
            <a:r>
              <a:rPr lang="en-US" sz="4400" dirty="0"/>
              <a:t>RAHMAN, NOVERLY AULIA, </a:t>
            </a:r>
            <a:r>
              <a:rPr lang="en-US" sz="4400" dirty="0" err="1"/>
              <a:t>Iwan</a:t>
            </a:r>
            <a:r>
              <a:rPr lang="en-US" sz="4400" dirty="0"/>
              <a:t> </a:t>
            </a:r>
            <a:r>
              <a:rPr lang="en-US" sz="4400" dirty="0" err="1"/>
              <a:t>Muraman</a:t>
            </a:r>
            <a:r>
              <a:rPr lang="en-US" sz="4400" dirty="0"/>
              <a:t> Ibnu, and Johannes </a:t>
            </a:r>
            <a:r>
              <a:rPr lang="en-US" sz="4400" dirty="0" err="1"/>
              <a:t>Adiyanto</a:t>
            </a:r>
            <a:r>
              <a:rPr lang="en-US" sz="4400" dirty="0"/>
              <a:t>. PERANCANGAN RESORT DI KEPULAUAN MENTAWAI. Diss. </a:t>
            </a:r>
            <a:r>
              <a:rPr lang="en-US" sz="4400" dirty="0" err="1"/>
              <a:t>Sriwijaya</a:t>
            </a:r>
            <a:r>
              <a:rPr lang="en-US" sz="4400" dirty="0"/>
              <a:t> University, 2021.{6}</a:t>
            </a:r>
          </a:p>
          <a:p>
            <a:r>
              <a:rPr lang="en-US" sz="4400" dirty="0" err="1"/>
              <a:t>Copelli</a:t>
            </a:r>
            <a:r>
              <a:rPr lang="en-US" sz="4400" dirty="0"/>
              <a:t>, Deborah Mangum. "Give me a high five!." Professional Beauty Sep/Oct 2012 (2012): 166-168.{7}</a:t>
            </a:r>
          </a:p>
          <a:p>
            <a:r>
              <a:rPr lang="en-US" sz="4400" dirty="0"/>
              <a:t>Campbell, Arthur B. Geology and mineral deposits of the St. Regis-Superior area, Mineral County, Montana. No. 1082. US Government Printing Office, 1960.{8}</a:t>
            </a:r>
          </a:p>
          <a:p>
            <a:r>
              <a:rPr lang="en-US" sz="4400" dirty="0"/>
              <a:t>Graham, Darwin Bond, and Tim Redmond. "Absentee Condo Ownership Worsens San Francisco's Housing Crisis." Race, Poverty &amp; the Environment 20.1 (2015): 98-100.{9}</a:t>
            </a:r>
          </a:p>
          <a:p>
            <a:r>
              <a:rPr lang="en-US" sz="4400" dirty="0"/>
              <a:t>Holcomb, Judy L., Randall S. Upchurch, and </a:t>
            </a:r>
            <a:r>
              <a:rPr lang="en-US" sz="4400" dirty="0" err="1"/>
              <a:t>Fevzi</a:t>
            </a:r>
            <a:r>
              <a:rPr lang="en-US" sz="4400" dirty="0"/>
              <a:t> </a:t>
            </a:r>
            <a:r>
              <a:rPr lang="en-US" sz="4400" dirty="0" err="1"/>
              <a:t>Okumus</a:t>
            </a:r>
            <a:r>
              <a:rPr lang="en-US" sz="4400" dirty="0"/>
              <a:t>. "Corporate social responsibility: what are top hotel companies reporting?." International journal of contemporary hospitality management (2007).{10}</a:t>
            </a:r>
            <a:endParaRPr lang="en-GB" sz="4400" dirty="0"/>
          </a:p>
        </p:txBody>
      </p:sp>
      <p:pic>
        <p:nvPicPr>
          <p:cNvPr id="4" name="Picture 3">
            <a:extLst>
              <a:ext uri="{FF2B5EF4-FFF2-40B4-BE49-F238E27FC236}">
                <a16:creationId xmlns:a16="http://schemas.microsoft.com/office/drawing/2014/main" id="{62228AD1-6B53-6C3D-668D-F5EF99A316DD}"/>
              </a:ext>
            </a:extLst>
          </p:cNvPr>
          <p:cNvPicPr>
            <a:picLocks noChangeAspect="1"/>
          </p:cNvPicPr>
          <p:nvPr/>
        </p:nvPicPr>
        <p:blipFill>
          <a:blip r:embed="rId2"/>
          <a:stretch>
            <a:fillRect/>
          </a:stretch>
        </p:blipFill>
        <p:spPr>
          <a:xfrm>
            <a:off x="9501504" y="298585"/>
            <a:ext cx="2690496" cy="1728998"/>
          </a:xfrm>
          <a:prstGeom prst="rect">
            <a:avLst/>
          </a:prstGeom>
        </p:spPr>
      </p:pic>
    </p:spTree>
    <p:extLst>
      <p:ext uri="{BB962C8B-B14F-4D97-AF65-F5344CB8AC3E}">
        <p14:creationId xmlns:p14="http://schemas.microsoft.com/office/powerpoint/2010/main" val="3003931993"/>
      </p:ext>
    </p:extLst>
  </p:cSld>
  <p:clrMapOvr>
    <a:masterClrMapping/>
  </p:clrMapOvr>
  <mc:AlternateContent xmlns:mc="http://schemas.openxmlformats.org/markup-compatibility/2006" xmlns:p14="http://schemas.microsoft.com/office/powerpoint/2010/main">
    <mc:Choice Requires="p14">
      <p:transition spd="slow" p14:dur="2000" advTm="2142"/>
    </mc:Choice>
    <mc:Fallback xmlns="">
      <p:transition spd="slow" advTm="2142"/>
    </mc:Fallback>
  </mc:AlternateContent>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docProps/app.xml><?xml version="1.0" encoding="utf-8"?>
<Properties xmlns="http://schemas.openxmlformats.org/officeDocument/2006/extended-properties" xmlns:vt="http://schemas.openxmlformats.org/officeDocument/2006/docPropsVTypes">
  <Template>TM04033917[[fn=Berlin]]</Template>
  <TotalTime>474</TotalTime>
  <Words>1205</Words>
  <Application>Microsoft Office PowerPoint</Application>
  <PresentationFormat>Widescreen</PresentationFormat>
  <Paragraphs>72</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Trebuchet MS</vt:lpstr>
      <vt:lpstr>Berlin</vt:lpstr>
      <vt:lpstr>PowerPoint Presentation</vt:lpstr>
      <vt:lpstr>St.Regis PART OF Marriot brand </vt:lpstr>
      <vt:lpstr>ST.REGIS </vt:lpstr>
      <vt:lpstr>ST.REGIS </vt:lpstr>
      <vt:lpstr>ST.REGIS </vt:lpstr>
      <vt:lpstr>ST.REGIS </vt:lpstr>
      <vt:lpstr>ST.REGIS </vt:lpstr>
      <vt:lpstr>ST.REGIS </vt:lpstr>
      <vt:lpstr>ST.REGIS </vt:lpstr>
      <vt:lpstr>ST.REGIS </vt:lpstr>
      <vt:lpstr>ST.REGIS </vt:lpstr>
      <vt:lpstr> About ST.REGIS our culture and rituals</vt:lpstr>
      <vt:lpstr>St Regis</vt:lpstr>
      <vt:lpstr>ST.REGIS </vt:lpstr>
      <vt:lpstr>ST.REGIS </vt:lpstr>
      <vt:lpstr>ST.REGIS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presination</dc:title>
  <dc:creator>Mihaela Filip</dc:creator>
  <cp:lastModifiedBy>Mihaela Filip</cp:lastModifiedBy>
  <cp:revision>37</cp:revision>
  <dcterms:created xsi:type="dcterms:W3CDTF">2023-01-26T19:53:59Z</dcterms:created>
  <dcterms:modified xsi:type="dcterms:W3CDTF">2023-02-05T22:13:05Z</dcterms:modified>
</cp:coreProperties>
</file>