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3" r:id="rId8"/>
    <p:sldId id="264" r:id="rId9"/>
    <p:sldId id="265" r:id="rId10"/>
    <p:sldId id="266" r:id="rId11"/>
    <p:sldId id="267" r:id="rId12"/>
    <p:sldId id="268" r:id="rId13"/>
    <p:sldId id="262"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4A9820-92A3-4D9C-AD9C-5A4849993D31}" v="25" dt="2026-02-15T17:34:55.9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4" autoAdjust="0"/>
    <p:restoredTop sz="94660"/>
  </p:normalViewPr>
  <p:slideViewPr>
    <p:cSldViewPr snapToGrid="0">
      <p:cViewPr varScale="1">
        <p:scale>
          <a:sx n="59" d="100"/>
          <a:sy n="59" d="100"/>
        </p:scale>
        <p:origin x="40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tricia parkes" userId="ba3b39e7748b367b" providerId="LiveId" clId="{2BFEEB7C-8451-48A4-B4D5-2252B6235186}"/>
    <pc:docChg chg="undo custSel modSld">
      <pc:chgData name="patricia parkes" userId="ba3b39e7748b367b" providerId="LiveId" clId="{2BFEEB7C-8451-48A4-B4D5-2252B6235186}" dt="2026-02-15T17:47:25.652" v="1842" actId="20577"/>
      <pc:docMkLst>
        <pc:docMk/>
      </pc:docMkLst>
      <pc:sldChg chg="modSp mod">
        <pc:chgData name="patricia parkes" userId="ba3b39e7748b367b" providerId="LiveId" clId="{2BFEEB7C-8451-48A4-B4D5-2252B6235186}" dt="2026-02-15T17:47:25.652" v="1842" actId="20577"/>
        <pc:sldMkLst>
          <pc:docMk/>
          <pc:sldMk cId="2430236551" sldId="256"/>
        </pc:sldMkLst>
        <pc:spChg chg="mod">
          <ac:chgData name="patricia parkes" userId="ba3b39e7748b367b" providerId="LiveId" clId="{2BFEEB7C-8451-48A4-B4D5-2252B6235186}" dt="2026-02-14T13:22:32.744" v="0" actId="1038"/>
          <ac:spMkLst>
            <pc:docMk/>
            <pc:sldMk cId="2430236551" sldId="256"/>
            <ac:spMk id="2" creationId="{7706555D-1EEC-A02A-DC2E-A883CD9EF587}"/>
          </ac:spMkLst>
        </pc:spChg>
        <pc:spChg chg="mod">
          <ac:chgData name="patricia parkes" userId="ba3b39e7748b367b" providerId="LiveId" clId="{2BFEEB7C-8451-48A4-B4D5-2252B6235186}" dt="2026-02-15T17:47:25.652" v="1842" actId="20577"/>
          <ac:spMkLst>
            <pc:docMk/>
            <pc:sldMk cId="2430236551" sldId="256"/>
            <ac:spMk id="3" creationId="{4E0E8BF3-6E2B-B8FA-508C-5F3833752AA1}"/>
          </ac:spMkLst>
        </pc:spChg>
      </pc:sldChg>
      <pc:sldChg chg="modSp mod">
        <pc:chgData name="patricia parkes" userId="ba3b39e7748b367b" providerId="LiveId" clId="{2BFEEB7C-8451-48A4-B4D5-2252B6235186}" dt="2026-02-15T17:18:36.267" v="38" actId="20577"/>
        <pc:sldMkLst>
          <pc:docMk/>
          <pc:sldMk cId="1285183644" sldId="258"/>
        </pc:sldMkLst>
        <pc:spChg chg="mod">
          <ac:chgData name="patricia parkes" userId="ba3b39e7748b367b" providerId="LiveId" clId="{2BFEEB7C-8451-48A4-B4D5-2252B6235186}" dt="2026-02-15T17:18:36.267" v="38" actId="20577"/>
          <ac:spMkLst>
            <pc:docMk/>
            <pc:sldMk cId="1285183644" sldId="258"/>
            <ac:spMk id="3" creationId="{6B804AA4-C49E-8D33-5043-3BC7AD85162A}"/>
          </ac:spMkLst>
        </pc:spChg>
      </pc:sldChg>
      <pc:sldChg chg="modSp mod">
        <pc:chgData name="patricia parkes" userId="ba3b39e7748b367b" providerId="LiveId" clId="{2BFEEB7C-8451-48A4-B4D5-2252B6235186}" dt="2026-02-15T17:45:02.484" v="1767" actId="255"/>
        <pc:sldMkLst>
          <pc:docMk/>
          <pc:sldMk cId="1516865732" sldId="262"/>
        </pc:sldMkLst>
        <pc:spChg chg="mod">
          <ac:chgData name="patricia parkes" userId="ba3b39e7748b367b" providerId="LiveId" clId="{2BFEEB7C-8451-48A4-B4D5-2252B6235186}" dt="2026-02-15T17:45:02.484" v="1767" actId="255"/>
          <ac:spMkLst>
            <pc:docMk/>
            <pc:sldMk cId="1516865732" sldId="262"/>
            <ac:spMk id="2" creationId="{1F2721C5-F779-15EC-10E6-0CB0B3E9D29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5630D2-C0A6-470F-9E08-B2B4380A921A}" type="doc">
      <dgm:prSet loTypeId="urn:microsoft.com/office/officeart/2005/8/layout/radial4" loCatId="relationship" qsTypeId="urn:microsoft.com/office/officeart/2005/8/quickstyle/simple4" qsCatId="simple" csTypeId="urn:microsoft.com/office/officeart/2005/8/colors/accent0_3" csCatId="mainScheme" phldr="1"/>
      <dgm:spPr/>
      <dgm:t>
        <a:bodyPr/>
        <a:lstStyle/>
        <a:p>
          <a:endParaRPr lang="en-GB"/>
        </a:p>
      </dgm:t>
    </dgm:pt>
    <dgm:pt modelId="{2ED95C5E-A14D-43EB-8A0D-6EA5C6401215}">
      <dgm:prSet phldrT="[Text]" phldr="0" custT="1"/>
      <dgm:spPr/>
      <dgm:t>
        <a:bodyPr/>
        <a:lstStyle/>
        <a:p>
          <a:r>
            <a:rPr lang="en-GB" sz="1800" dirty="0"/>
            <a:t>Identity and Exploration.</a:t>
          </a:r>
        </a:p>
      </dgm:t>
    </dgm:pt>
    <dgm:pt modelId="{BD471935-43DB-4751-B513-89D55E070D1B}" type="parTrans" cxnId="{6DB7D5FE-571F-4E42-B025-B76DE8CE4B9C}">
      <dgm:prSet/>
      <dgm:spPr/>
      <dgm:t>
        <a:bodyPr/>
        <a:lstStyle/>
        <a:p>
          <a:endParaRPr lang="en-GB"/>
        </a:p>
      </dgm:t>
    </dgm:pt>
    <dgm:pt modelId="{8268E75A-F2CC-4B10-A138-2948513BA922}" type="sibTrans" cxnId="{6DB7D5FE-571F-4E42-B025-B76DE8CE4B9C}">
      <dgm:prSet/>
      <dgm:spPr/>
      <dgm:t>
        <a:bodyPr/>
        <a:lstStyle/>
        <a:p>
          <a:endParaRPr lang="en-GB"/>
        </a:p>
      </dgm:t>
    </dgm:pt>
    <dgm:pt modelId="{05C4C28B-C837-4B83-919B-9ADACF6E44D2}">
      <dgm:prSet phldrT="[Text]" phldr="0"/>
      <dgm:spPr/>
      <dgm:t>
        <a:bodyPr/>
        <a:lstStyle/>
        <a:p>
          <a:r>
            <a:rPr lang="en-GB" dirty="0"/>
            <a:t>Responsibility and problem solving</a:t>
          </a:r>
        </a:p>
      </dgm:t>
    </dgm:pt>
    <dgm:pt modelId="{E92B9C15-5B4D-43F6-A54B-6866541F87A2}" type="parTrans" cxnId="{64B9BCA7-CA3A-49AC-89EC-012D24F59536}">
      <dgm:prSet/>
      <dgm:spPr/>
      <dgm:t>
        <a:bodyPr/>
        <a:lstStyle/>
        <a:p>
          <a:endParaRPr lang="en-GB"/>
        </a:p>
      </dgm:t>
    </dgm:pt>
    <dgm:pt modelId="{AF46AC1E-2A71-4ADE-8EE0-A777B75A0A5D}" type="sibTrans" cxnId="{64B9BCA7-CA3A-49AC-89EC-012D24F59536}">
      <dgm:prSet/>
      <dgm:spPr/>
      <dgm:t>
        <a:bodyPr/>
        <a:lstStyle/>
        <a:p>
          <a:endParaRPr lang="en-GB"/>
        </a:p>
      </dgm:t>
    </dgm:pt>
    <dgm:pt modelId="{70DF46DE-8D23-4A64-8712-57B73193BCD4}">
      <dgm:prSet phldrT="[Text]" phldr="0" custT="1"/>
      <dgm:spPr/>
      <dgm:t>
        <a:bodyPr/>
        <a:lstStyle/>
        <a:p>
          <a:pPr algn="l"/>
          <a:r>
            <a:rPr lang="en-GB" sz="1800" dirty="0"/>
            <a:t>Planning and Organizing</a:t>
          </a:r>
        </a:p>
      </dgm:t>
    </dgm:pt>
    <dgm:pt modelId="{1F502218-4EEA-414E-8628-BF4811B8FE85}" type="parTrans" cxnId="{2C803CA9-2E45-401F-9E49-E6E8B36F7D10}">
      <dgm:prSet/>
      <dgm:spPr/>
      <dgm:t>
        <a:bodyPr/>
        <a:lstStyle/>
        <a:p>
          <a:endParaRPr lang="en-GB"/>
        </a:p>
      </dgm:t>
    </dgm:pt>
    <dgm:pt modelId="{E257CE3C-0909-48C3-B5D3-B9FBE58A32B1}" type="sibTrans" cxnId="{2C803CA9-2E45-401F-9E49-E6E8B36F7D10}">
      <dgm:prSet/>
      <dgm:spPr/>
      <dgm:t>
        <a:bodyPr/>
        <a:lstStyle/>
        <a:p>
          <a:endParaRPr lang="en-GB"/>
        </a:p>
      </dgm:t>
    </dgm:pt>
    <dgm:pt modelId="{B95352AB-D85B-4E2B-ADA5-C0E0B8882748}">
      <dgm:prSet phldrT="[Text]" phldr="0"/>
      <dgm:spPr/>
      <dgm:t>
        <a:bodyPr/>
        <a:lstStyle/>
        <a:p>
          <a:r>
            <a:rPr lang="en-GB" dirty="0"/>
            <a:t>Practical and logical reasoning.</a:t>
          </a:r>
        </a:p>
      </dgm:t>
    </dgm:pt>
    <dgm:pt modelId="{677A5351-5B72-4615-8F6E-8A6E18784836}" type="parTrans" cxnId="{CC16DF0A-7241-43F2-80AA-FD0B292D3126}">
      <dgm:prSet/>
      <dgm:spPr/>
      <dgm:t>
        <a:bodyPr/>
        <a:lstStyle/>
        <a:p>
          <a:endParaRPr lang="en-GB"/>
        </a:p>
      </dgm:t>
    </dgm:pt>
    <dgm:pt modelId="{0D622E30-9CC0-4523-8118-43A0A3305329}" type="sibTrans" cxnId="{CC16DF0A-7241-43F2-80AA-FD0B292D3126}">
      <dgm:prSet/>
      <dgm:spPr/>
      <dgm:t>
        <a:bodyPr/>
        <a:lstStyle/>
        <a:p>
          <a:endParaRPr lang="en-GB"/>
        </a:p>
      </dgm:t>
    </dgm:pt>
    <dgm:pt modelId="{ACEE19EC-B9A6-4773-8895-ED8B8CAF6A57}" type="pres">
      <dgm:prSet presAssocID="{005630D2-C0A6-470F-9E08-B2B4380A921A}" presName="cycle" presStyleCnt="0">
        <dgm:presLayoutVars>
          <dgm:chMax val="1"/>
          <dgm:dir/>
          <dgm:animLvl val="ctr"/>
          <dgm:resizeHandles val="exact"/>
        </dgm:presLayoutVars>
      </dgm:prSet>
      <dgm:spPr/>
    </dgm:pt>
    <dgm:pt modelId="{139123E3-39FD-4357-A279-79C1DC4B52FB}" type="pres">
      <dgm:prSet presAssocID="{2ED95C5E-A14D-43EB-8A0D-6EA5C6401215}" presName="centerShape" presStyleLbl="node0" presStyleIdx="0" presStyleCnt="1" custLinFactNeighborX="165" custLinFactNeighborY="1098"/>
      <dgm:spPr/>
    </dgm:pt>
    <dgm:pt modelId="{BDD871B6-A13B-4742-8EA9-E64B683E055B}" type="pres">
      <dgm:prSet presAssocID="{E92B9C15-5B4D-43F6-A54B-6866541F87A2}" presName="parTrans" presStyleLbl="bgSibTrans2D1" presStyleIdx="0" presStyleCnt="3"/>
      <dgm:spPr/>
    </dgm:pt>
    <dgm:pt modelId="{09408C6F-D458-4E73-9EC1-2FAD22FFDF32}" type="pres">
      <dgm:prSet presAssocID="{05C4C28B-C837-4B83-919B-9ADACF6E44D2}" presName="node" presStyleLbl="node1" presStyleIdx="0" presStyleCnt="3">
        <dgm:presLayoutVars>
          <dgm:bulletEnabled val="1"/>
        </dgm:presLayoutVars>
      </dgm:prSet>
      <dgm:spPr/>
    </dgm:pt>
    <dgm:pt modelId="{744434E1-E343-4AF3-BD8C-B83BEC45F78F}" type="pres">
      <dgm:prSet presAssocID="{1F502218-4EEA-414E-8628-BF4811B8FE85}" presName="parTrans" presStyleLbl="bgSibTrans2D1" presStyleIdx="1" presStyleCnt="3"/>
      <dgm:spPr/>
    </dgm:pt>
    <dgm:pt modelId="{72BA4218-B8BF-430E-8232-5BB2034A0859}" type="pres">
      <dgm:prSet presAssocID="{70DF46DE-8D23-4A64-8712-57B73193BCD4}" presName="node" presStyleLbl="node1" presStyleIdx="1" presStyleCnt="3">
        <dgm:presLayoutVars>
          <dgm:bulletEnabled val="1"/>
        </dgm:presLayoutVars>
      </dgm:prSet>
      <dgm:spPr/>
    </dgm:pt>
    <dgm:pt modelId="{B15B7B7D-3473-48AB-9F38-EE3E0D5211F3}" type="pres">
      <dgm:prSet presAssocID="{677A5351-5B72-4615-8F6E-8A6E18784836}" presName="parTrans" presStyleLbl="bgSibTrans2D1" presStyleIdx="2" presStyleCnt="3"/>
      <dgm:spPr/>
    </dgm:pt>
    <dgm:pt modelId="{E7EBC1F6-A12E-496F-BBAA-5CAEC9B683D0}" type="pres">
      <dgm:prSet presAssocID="{B95352AB-D85B-4E2B-ADA5-C0E0B8882748}" presName="node" presStyleLbl="node1" presStyleIdx="2" presStyleCnt="3">
        <dgm:presLayoutVars>
          <dgm:bulletEnabled val="1"/>
        </dgm:presLayoutVars>
      </dgm:prSet>
      <dgm:spPr/>
    </dgm:pt>
  </dgm:ptLst>
  <dgm:cxnLst>
    <dgm:cxn modelId="{F468AB01-8E3C-4D19-8B25-AFEBFF6186F2}" type="presOf" srcId="{05C4C28B-C837-4B83-919B-9ADACF6E44D2}" destId="{09408C6F-D458-4E73-9EC1-2FAD22FFDF32}" srcOrd="0" destOrd="0" presId="urn:microsoft.com/office/officeart/2005/8/layout/radial4"/>
    <dgm:cxn modelId="{CC16DF0A-7241-43F2-80AA-FD0B292D3126}" srcId="{2ED95C5E-A14D-43EB-8A0D-6EA5C6401215}" destId="{B95352AB-D85B-4E2B-ADA5-C0E0B8882748}" srcOrd="2" destOrd="0" parTransId="{677A5351-5B72-4615-8F6E-8A6E18784836}" sibTransId="{0D622E30-9CC0-4523-8118-43A0A3305329}"/>
    <dgm:cxn modelId="{E52D1C2D-036E-417D-833B-D481FFD0E188}" type="presOf" srcId="{1F502218-4EEA-414E-8628-BF4811B8FE85}" destId="{744434E1-E343-4AF3-BD8C-B83BEC45F78F}" srcOrd="0" destOrd="0" presId="urn:microsoft.com/office/officeart/2005/8/layout/radial4"/>
    <dgm:cxn modelId="{66FECE30-1395-49EA-9366-DD3BE59752A2}" type="presOf" srcId="{B95352AB-D85B-4E2B-ADA5-C0E0B8882748}" destId="{E7EBC1F6-A12E-496F-BBAA-5CAEC9B683D0}" srcOrd="0" destOrd="0" presId="urn:microsoft.com/office/officeart/2005/8/layout/radial4"/>
    <dgm:cxn modelId="{3D1FA44E-7E5A-4F9A-BE2F-6DF24E2E12C9}" type="presOf" srcId="{E92B9C15-5B4D-43F6-A54B-6866541F87A2}" destId="{BDD871B6-A13B-4742-8EA9-E64B683E055B}" srcOrd="0" destOrd="0" presId="urn:microsoft.com/office/officeart/2005/8/layout/radial4"/>
    <dgm:cxn modelId="{0FF9648A-76C4-47BE-90DA-EF468D817924}" type="presOf" srcId="{2ED95C5E-A14D-43EB-8A0D-6EA5C6401215}" destId="{139123E3-39FD-4357-A279-79C1DC4B52FB}" srcOrd="0" destOrd="0" presId="urn:microsoft.com/office/officeart/2005/8/layout/radial4"/>
    <dgm:cxn modelId="{539BC293-B43C-4CC0-A433-298843784D53}" type="presOf" srcId="{005630D2-C0A6-470F-9E08-B2B4380A921A}" destId="{ACEE19EC-B9A6-4773-8895-ED8B8CAF6A57}" srcOrd="0" destOrd="0" presId="urn:microsoft.com/office/officeart/2005/8/layout/radial4"/>
    <dgm:cxn modelId="{64B9BCA7-CA3A-49AC-89EC-012D24F59536}" srcId="{2ED95C5E-A14D-43EB-8A0D-6EA5C6401215}" destId="{05C4C28B-C837-4B83-919B-9ADACF6E44D2}" srcOrd="0" destOrd="0" parTransId="{E92B9C15-5B4D-43F6-A54B-6866541F87A2}" sibTransId="{AF46AC1E-2A71-4ADE-8EE0-A777B75A0A5D}"/>
    <dgm:cxn modelId="{2C803CA9-2E45-401F-9E49-E6E8B36F7D10}" srcId="{2ED95C5E-A14D-43EB-8A0D-6EA5C6401215}" destId="{70DF46DE-8D23-4A64-8712-57B73193BCD4}" srcOrd="1" destOrd="0" parTransId="{1F502218-4EEA-414E-8628-BF4811B8FE85}" sibTransId="{E257CE3C-0909-48C3-B5D3-B9FBE58A32B1}"/>
    <dgm:cxn modelId="{34DEF5BD-183A-4FAD-ACEE-37868B1D18E1}" type="presOf" srcId="{677A5351-5B72-4615-8F6E-8A6E18784836}" destId="{B15B7B7D-3473-48AB-9F38-EE3E0D5211F3}" srcOrd="0" destOrd="0" presId="urn:microsoft.com/office/officeart/2005/8/layout/radial4"/>
    <dgm:cxn modelId="{9AAFF8BE-AF7C-42EC-ACBE-2C111EC9F313}" type="presOf" srcId="{70DF46DE-8D23-4A64-8712-57B73193BCD4}" destId="{72BA4218-B8BF-430E-8232-5BB2034A0859}" srcOrd="0" destOrd="0" presId="urn:microsoft.com/office/officeart/2005/8/layout/radial4"/>
    <dgm:cxn modelId="{6DB7D5FE-571F-4E42-B025-B76DE8CE4B9C}" srcId="{005630D2-C0A6-470F-9E08-B2B4380A921A}" destId="{2ED95C5E-A14D-43EB-8A0D-6EA5C6401215}" srcOrd="0" destOrd="0" parTransId="{BD471935-43DB-4751-B513-89D55E070D1B}" sibTransId="{8268E75A-F2CC-4B10-A138-2948513BA922}"/>
    <dgm:cxn modelId="{23892252-720D-45B2-9EC0-C6BC7557B121}" type="presParOf" srcId="{ACEE19EC-B9A6-4773-8895-ED8B8CAF6A57}" destId="{139123E3-39FD-4357-A279-79C1DC4B52FB}" srcOrd="0" destOrd="0" presId="urn:microsoft.com/office/officeart/2005/8/layout/radial4"/>
    <dgm:cxn modelId="{EB0D1B12-C4C2-42E7-B980-D561201AB4AF}" type="presParOf" srcId="{ACEE19EC-B9A6-4773-8895-ED8B8CAF6A57}" destId="{BDD871B6-A13B-4742-8EA9-E64B683E055B}" srcOrd="1" destOrd="0" presId="urn:microsoft.com/office/officeart/2005/8/layout/radial4"/>
    <dgm:cxn modelId="{75863ADE-75ED-41D9-9A87-3487CF90CE4D}" type="presParOf" srcId="{ACEE19EC-B9A6-4773-8895-ED8B8CAF6A57}" destId="{09408C6F-D458-4E73-9EC1-2FAD22FFDF32}" srcOrd="2" destOrd="0" presId="urn:microsoft.com/office/officeart/2005/8/layout/radial4"/>
    <dgm:cxn modelId="{AA6E2640-D88F-43C7-875A-682CE0619444}" type="presParOf" srcId="{ACEE19EC-B9A6-4773-8895-ED8B8CAF6A57}" destId="{744434E1-E343-4AF3-BD8C-B83BEC45F78F}" srcOrd="3" destOrd="0" presId="urn:microsoft.com/office/officeart/2005/8/layout/radial4"/>
    <dgm:cxn modelId="{241C5105-FB16-4758-8039-EF3C2DF8E9F8}" type="presParOf" srcId="{ACEE19EC-B9A6-4773-8895-ED8B8CAF6A57}" destId="{72BA4218-B8BF-430E-8232-5BB2034A0859}" srcOrd="4" destOrd="0" presId="urn:microsoft.com/office/officeart/2005/8/layout/radial4"/>
    <dgm:cxn modelId="{6459DC9E-E198-40F5-B31B-6EBB444DE1D1}" type="presParOf" srcId="{ACEE19EC-B9A6-4773-8895-ED8B8CAF6A57}" destId="{B15B7B7D-3473-48AB-9F38-EE3E0D5211F3}" srcOrd="5" destOrd="0" presId="urn:microsoft.com/office/officeart/2005/8/layout/radial4"/>
    <dgm:cxn modelId="{E3F52FCD-11BD-488E-B9B1-F816F1A17E74}" type="presParOf" srcId="{ACEE19EC-B9A6-4773-8895-ED8B8CAF6A57}" destId="{E7EBC1F6-A12E-496F-BBAA-5CAEC9B683D0}"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361C0A2-E486-47ED-8642-186A262666DD}"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06FE5A01-4DD5-4418-8E81-CE49D5B623D7}">
      <dgm:prSet/>
      <dgm:spPr/>
      <dgm:t>
        <a:bodyPr/>
        <a:lstStyle/>
        <a:p>
          <a:r>
            <a:rPr lang="en-GB"/>
            <a:t>Promote awareness</a:t>
          </a:r>
          <a:endParaRPr lang="en-US"/>
        </a:p>
      </dgm:t>
    </dgm:pt>
    <dgm:pt modelId="{8EC14477-8062-4260-81F3-CA52AE6D113C}" type="parTrans" cxnId="{BBAB37B7-F0D9-4593-83C4-213428B1A1C3}">
      <dgm:prSet/>
      <dgm:spPr/>
      <dgm:t>
        <a:bodyPr/>
        <a:lstStyle/>
        <a:p>
          <a:endParaRPr lang="en-US"/>
        </a:p>
      </dgm:t>
    </dgm:pt>
    <dgm:pt modelId="{A1316D0D-F0BD-4F8D-A865-B3B82C6885E6}" type="sibTrans" cxnId="{BBAB37B7-F0D9-4593-83C4-213428B1A1C3}">
      <dgm:prSet/>
      <dgm:spPr/>
      <dgm:t>
        <a:bodyPr/>
        <a:lstStyle/>
        <a:p>
          <a:endParaRPr lang="en-US"/>
        </a:p>
      </dgm:t>
    </dgm:pt>
    <dgm:pt modelId="{95C3709A-158E-4F7E-98D6-3870FFE4FF78}">
      <dgm:prSet/>
      <dgm:spPr/>
      <dgm:t>
        <a:bodyPr/>
        <a:lstStyle/>
        <a:p>
          <a:r>
            <a:rPr lang="en-GB"/>
            <a:t>Encourage the flexibility of difficult situations.</a:t>
          </a:r>
          <a:endParaRPr lang="en-US"/>
        </a:p>
      </dgm:t>
    </dgm:pt>
    <dgm:pt modelId="{047A4AF4-C26E-46AE-B5ED-4744E00E6EB4}" type="parTrans" cxnId="{08DA684C-D294-4268-935C-20BB29D36A07}">
      <dgm:prSet/>
      <dgm:spPr/>
      <dgm:t>
        <a:bodyPr/>
        <a:lstStyle/>
        <a:p>
          <a:endParaRPr lang="en-US"/>
        </a:p>
      </dgm:t>
    </dgm:pt>
    <dgm:pt modelId="{50949FD1-79FB-45F2-BEDE-551D2EF2285D}" type="sibTrans" cxnId="{08DA684C-D294-4268-935C-20BB29D36A07}">
      <dgm:prSet/>
      <dgm:spPr/>
      <dgm:t>
        <a:bodyPr/>
        <a:lstStyle/>
        <a:p>
          <a:endParaRPr lang="en-US"/>
        </a:p>
      </dgm:t>
    </dgm:pt>
    <dgm:pt modelId="{BC72640E-FEA3-4C83-AB28-9FE208A4E069}">
      <dgm:prSet/>
      <dgm:spPr/>
      <dgm:t>
        <a:bodyPr/>
        <a:lstStyle/>
        <a:p>
          <a:r>
            <a:rPr lang="en-GB"/>
            <a:t>Support self schemas that are balanced.</a:t>
          </a:r>
          <a:endParaRPr lang="en-US"/>
        </a:p>
      </dgm:t>
    </dgm:pt>
    <dgm:pt modelId="{9ED248CC-77D5-4A5E-B4E6-90B376A57683}" type="parTrans" cxnId="{134B614A-9FC3-4B8F-9BDC-159B1EF0DC7F}">
      <dgm:prSet/>
      <dgm:spPr/>
      <dgm:t>
        <a:bodyPr/>
        <a:lstStyle/>
        <a:p>
          <a:endParaRPr lang="en-US"/>
        </a:p>
      </dgm:t>
    </dgm:pt>
    <dgm:pt modelId="{E3E2EF27-16B0-420B-83E9-F35F6EC4816F}" type="sibTrans" cxnId="{134B614A-9FC3-4B8F-9BDC-159B1EF0DC7F}">
      <dgm:prSet/>
      <dgm:spPr/>
      <dgm:t>
        <a:bodyPr/>
        <a:lstStyle/>
        <a:p>
          <a:endParaRPr lang="en-US"/>
        </a:p>
      </dgm:t>
    </dgm:pt>
    <dgm:pt modelId="{1FF12E2E-3D2D-47F5-9CE3-9C91FE5A8661}">
      <dgm:prSet/>
      <dgm:spPr/>
      <dgm:t>
        <a:bodyPr/>
        <a:lstStyle/>
        <a:p>
          <a:r>
            <a:rPr lang="en-GB"/>
            <a:t>formal operational thinking promotes abstract examination of identity and future goals.</a:t>
          </a:r>
          <a:endParaRPr lang="en-US"/>
        </a:p>
      </dgm:t>
    </dgm:pt>
    <dgm:pt modelId="{4F973822-D3C0-422E-90B7-E67C8D35DE03}" type="parTrans" cxnId="{08EDBE8D-2D60-4BA5-B0DB-BC7317C68D3F}">
      <dgm:prSet/>
      <dgm:spPr/>
      <dgm:t>
        <a:bodyPr/>
        <a:lstStyle/>
        <a:p>
          <a:endParaRPr lang="en-US"/>
        </a:p>
      </dgm:t>
    </dgm:pt>
    <dgm:pt modelId="{3D122C8E-30CE-40CD-ABD6-92451F64ACB6}" type="sibTrans" cxnId="{08EDBE8D-2D60-4BA5-B0DB-BC7317C68D3F}">
      <dgm:prSet/>
      <dgm:spPr/>
      <dgm:t>
        <a:bodyPr/>
        <a:lstStyle/>
        <a:p>
          <a:endParaRPr lang="en-US"/>
        </a:p>
      </dgm:t>
    </dgm:pt>
    <dgm:pt modelId="{A9F975DE-CB91-451D-AD06-9B27DB22459F}" type="pres">
      <dgm:prSet presAssocID="{B361C0A2-E486-47ED-8642-186A262666DD}" presName="outerComposite" presStyleCnt="0">
        <dgm:presLayoutVars>
          <dgm:chMax val="5"/>
          <dgm:dir/>
          <dgm:resizeHandles val="exact"/>
        </dgm:presLayoutVars>
      </dgm:prSet>
      <dgm:spPr/>
    </dgm:pt>
    <dgm:pt modelId="{AB5086A5-8629-4E14-A6E7-F9E4CA7C4FF9}" type="pres">
      <dgm:prSet presAssocID="{B361C0A2-E486-47ED-8642-186A262666DD}" presName="dummyMaxCanvas" presStyleCnt="0">
        <dgm:presLayoutVars/>
      </dgm:prSet>
      <dgm:spPr/>
    </dgm:pt>
    <dgm:pt modelId="{C07129E1-2E22-4BFF-A85C-D9490A54C2EA}" type="pres">
      <dgm:prSet presAssocID="{B361C0A2-E486-47ED-8642-186A262666DD}" presName="FourNodes_1" presStyleLbl="node1" presStyleIdx="0" presStyleCnt="4">
        <dgm:presLayoutVars>
          <dgm:bulletEnabled val="1"/>
        </dgm:presLayoutVars>
      </dgm:prSet>
      <dgm:spPr/>
    </dgm:pt>
    <dgm:pt modelId="{D896634B-24EA-49A7-BF98-DDE2D566A25C}" type="pres">
      <dgm:prSet presAssocID="{B361C0A2-E486-47ED-8642-186A262666DD}" presName="FourNodes_2" presStyleLbl="node1" presStyleIdx="1" presStyleCnt="4">
        <dgm:presLayoutVars>
          <dgm:bulletEnabled val="1"/>
        </dgm:presLayoutVars>
      </dgm:prSet>
      <dgm:spPr/>
    </dgm:pt>
    <dgm:pt modelId="{25C8FD7E-1A7A-4B84-B8F7-C651008947C4}" type="pres">
      <dgm:prSet presAssocID="{B361C0A2-E486-47ED-8642-186A262666DD}" presName="FourNodes_3" presStyleLbl="node1" presStyleIdx="2" presStyleCnt="4">
        <dgm:presLayoutVars>
          <dgm:bulletEnabled val="1"/>
        </dgm:presLayoutVars>
      </dgm:prSet>
      <dgm:spPr/>
    </dgm:pt>
    <dgm:pt modelId="{2CBB2514-39CB-4FC5-B49A-2DE3A07BD695}" type="pres">
      <dgm:prSet presAssocID="{B361C0A2-E486-47ED-8642-186A262666DD}" presName="FourNodes_4" presStyleLbl="node1" presStyleIdx="3" presStyleCnt="4">
        <dgm:presLayoutVars>
          <dgm:bulletEnabled val="1"/>
        </dgm:presLayoutVars>
      </dgm:prSet>
      <dgm:spPr/>
    </dgm:pt>
    <dgm:pt modelId="{B0916E33-B54A-41EB-9060-0326FBA3C580}" type="pres">
      <dgm:prSet presAssocID="{B361C0A2-E486-47ED-8642-186A262666DD}" presName="FourConn_1-2" presStyleLbl="fgAccFollowNode1" presStyleIdx="0" presStyleCnt="3">
        <dgm:presLayoutVars>
          <dgm:bulletEnabled val="1"/>
        </dgm:presLayoutVars>
      </dgm:prSet>
      <dgm:spPr/>
    </dgm:pt>
    <dgm:pt modelId="{34A9936D-C0AC-4EF5-A518-34813543A528}" type="pres">
      <dgm:prSet presAssocID="{B361C0A2-E486-47ED-8642-186A262666DD}" presName="FourConn_2-3" presStyleLbl="fgAccFollowNode1" presStyleIdx="1" presStyleCnt="3">
        <dgm:presLayoutVars>
          <dgm:bulletEnabled val="1"/>
        </dgm:presLayoutVars>
      </dgm:prSet>
      <dgm:spPr/>
    </dgm:pt>
    <dgm:pt modelId="{6357FC85-E239-4349-ACD7-AD4061071124}" type="pres">
      <dgm:prSet presAssocID="{B361C0A2-E486-47ED-8642-186A262666DD}" presName="FourConn_3-4" presStyleLbl="fgAccFollowNode1" presStyleIdx="2" presStyleCnt="3">
        <dgm:presLayoutVars>
          <dgm:bulletEnabled val="1"/>
        </dgm:presLayoutVars>
      </dgm:prSet>
      <dgm:spPr/>
    </dgm:pt>
    <dgm:pt modelId="{3335C472-C3C9-4D8E-87B0-4C63B8B98C0A}" type="pres">
      <dgm:prSet presAssocID="{B361C0A2-E486-47ED-8642-186A262666DD}" presName="FourNodes_1_text" presStyleLbl="node1" presStyleIdx="3" presStyleCnt="4">
        <dgm:presLayoutVars>
          <dgm:bulletEnabled val="1"/>
        </dgm:presLayoutVars>
      </dgm:prSet>
      <dgm:spPr/>
    </dgm:pt>
    <dgm:pt modelId="{35E69ACD-9554-4DD3-B70D-9CCFF0ED5005}" type="pres">
      <dgm:prSet presAssocID="{B361C0A2-E486-47ED-8642-186A262666DD}" presName="FourNodes_2_text" presStyleLbl="node1" presStyleIdx="3" presStyleCnt="4">
        <dgm:presLayoutVars>
          <dgm:bulletEnabled val="1"/>
        </dgm:presLayoutVars>
      </dgm:prSet>
      <dgm:spPr/>
    </dgm:pt>
    <dgm:pt modelId="{1240DCE4-288A-4A18-8CE3-48238078BF94}" type="pres">
      <dgm:prSet presAssocID="{B361C0A2-E486-47ED-8642-186A262666DD}" presName="FourNodes_3_text" presStyleLbl="node1" presStyleIdx="3" presStyleCnt="4">
        <dgm:presLayoutVars>
          <dgm:bulletEnabled val="1"/>
        </dgm:presLayoutVars>
      </dgm:prSet>
      <dgm:spPr/>
    </dgm:pt>
    <dgm:pt modelId="{916A0F08-C8AB-4911-AFE2-2110AB6311BA}" type="pres">
      <dgm:prSet presAssocID="{B361C0A2-E486-47ED-8642-186A262666DD}" presName="FourNodes_4_text" presStyleLbl="node1" presStyleIdx="3" presStyleCnt="4">
        <dgm:presLayoutVars>
          <dgm:bulletEnabled val="1"/>
        </dgm:presLayoutVars>
      </dgm:prSet>
      <dgm:spPr/>
    </dgm:pt>
  </dgm:ptLst>
  <dgm:cxnLst>
    <dgm:cxn modelId="{F756735F-BEBB-4C9D-936B-24B6E7CF9A33}" type="presOf" srcId="{95C3709A-158E-4F7E-98D6-3870FFE4FF78}" destId="{D896634B-24EA-49A7-BF98-DDE2D566A25C}" srcOrd="0" destOrd="0" presId="urn:microsoft.com/office/officeart/2005/8/layout/vProcess5"/>
    <dgm:cxn modelId="{E6B5BA41-DE79-4536-9C1D-23143A3815E2}" type="presOf" srcId="{95C3709A-158E-4F7E-98D6-3870FFE4FF78}" destId="{35E69ACD-9554-4DD3-B70D-9CCFF0ED5005}" srcOrd="1" destOrd="0" presId="urn:microsoft.com/office/officeart/2005/8/layout/vProcess5"/>
    <dgm:cxn modelId="{134B614A-9FC3-4B8F-9BDC-159B1EF0DC7F}" srcId="{B361C0A2-E486-47ED-8642-186A262666DD}" destId="{BC72640E-FEA3-4C83-AB28-9FE208A4E069}" srcOrd="2" destOrd="0" parTransId="{9ED248CC-77D5-4A5E-B4E6-90B376A57683}" sibTransId="{E3E2EF27-16B0-420B-83E9-F35F6EC4816F}"/>
    <dgm:cxn modelId="{08DA684C-D294-4268-935C-20BB29D36A07}" srcId="{B361C0A2-E486-47ED-8642-186A262666DD}" destId="{95C3709A-158E-4F7E-98D6-3870FFE4FF78}" srcOrd="1" destOrd="0" parTransId="{047A4AF4-C26E-46AE-B5ED-4744E00E6EB4}" sibTransId="{50949FD1-79FB-45F2-BEDE-551D2EF2285D}"/>
    <dgm:cxn modelId="{15A05171-4930-4A1F-9302-E9867E7C4B39}" type="presOf" srcId="{50949FD1-79FB-45F2-BEDE-551D2EF2285D}" destId="{34A9936D-C0AC-4EF5-A518-34813543A528}" srcOrd="0" destOrd="0" presId="urn:microsoft.com/office/officeart/2005/8/layout/vProcess5"/>
    <dgm:cxn modelId="{DDD59E89-A0A5-4337-82E7-D97E29B3AC39}" type="presOf" srcId="{06FE5A01-4DD5-4418-8E81-CE49D5B623D7}" destId="{3335C472-C3C9-4D8E-87B0-4C63B8B98C0A}" srcOrd="1" destOrd="0" presId="urn:microsoft.com/office/officeart/2005/8/layout/vProcess5"/>
    <dgm:cxn modelId="{08EDBE8D-2D60-4BA5-B0DB-BC7317C68D3F}" srcId="{B361C0A2-E486-47ED-8642-186A262666DD}" destId="{1FF12E2E-3D2D-47F5-9CE3-9C91FE5A8661}" srcOrd="3" destOrd="0" parTransId="{4F973822-D3C0-422E-90B7-E67C8D35DE03}" sibTransId="{3D122C8E-30CE-40CD-ABD6-92451F64ACB6}"/>
    <dgm:cxn modelId="{E438D898-D278-4E93-AB97-AD34695D5E63}" type="presOf" srcId="{E3E2EF27-16B0-420B-83E9-F35F6EC4816F}" destId="{6357FC85-E239-4349-ACD7-AD4061071124}" srcOrd="0" destOrd="0" presId="urn:microsoft.com/office/officeart/2005/8/layout/vProcess5"/>
    <dgm:cxn modelId="{B8A969A1-C800-4B1F-86F8-28BF28D0C529}" type="presOf" srcId="{BC72640E-FEA3-4C83-AB28-9FE208A4E069}" destId="{1240DCE4-288A-4A18-8CE3-48238078BF94}" srcOrd="1" destOrd="0" presId="urn:microsoft.com/office/officeart/2005/8/layout/vProcess5"/>
    <dgm:cxn modelId="{764B54A8-9A8C-4DBD-BD9F-DC79E0F21B32}" type="presOf" srcId="{1FF12E2E-3D2D-47F5-9CE3-9C91FE5A8661}" destId="{916A0F08-C8AB-4911-AFE2-2110AB6311BA}" srcOrd="1" destOrd="0" presId="urn:microsoft.com/office/officeart/2005/8/layout/vProcess5"/>
    <dgm:cxn modelId="{BBAB37B7-F0D9-4593-83C4-213428B1A1C3}" srcId="{B361C0A2-E486-47ED-8642-186A262666DD}" destId="{06FE5A01-4DD5-4418-8E81-CE49D5B623D7}" srcOrd="0" destOrd="0" parTransId="{8EC14477-8062-4260-81F3-CA52AE6D113C}" sibTransId="{A1316D0D-F0BD-4F8D-A865-B3B82C6885E6}"/>
    <dgm:cxn modelId="{780B7CB9-EED4-441E-9C34-B283A4C96024}" type="presOf" srcId="{1FF12E2E-3D2D-47F5-9CE3-9C91FE5A8661}" destId="{2CBB2514-39CB-4FC5-B49A-2DE3A07BD695}" srcOrd="0" destOrd="0" presId="urn:microsoft.com/office/officeart/2005/8/layout/vProcess5"/>
    <dgm:cxn modelId="{CD0D92C0-E8FE-475E-ADC3-7D769C6D9A37}" type="presOf" srcId="{A1316D0D-F0BD-4F8D-A865-B3B82C6885E6}" destId="{B0916E33-B54A-41EB-9060-0326FBA3C580}" srcOrd="0" destOrd="0" presId="urn:microsoft.com/office/officeart/2005/8/layout/vProcess5"/>
    <dgm:cxn modelId="{10485FD0-0CC6-47CB-AECE-E66DFD670562}" type="presOf" srcId="{06FE5A01-4DD5-4418-8E81-CE49D5B623D7}" destId="{C07129E1-2E22-4BFF-A85C-D9490A54C2EA}" srcOrd="0" destOrd="0" presId="urn:microsoft.com/office/officeart/2005/8/layout/vProcess5"/>
    <dgm:cxn modelId="{E20A30D2-C916-481C-87D6-444B13FD01DE}" type="presOf" srcId="{BC72640E-FEA3-4C83-AB28-9FE208A4E069}" destId="{25C8FD7E-1A7A-4B84-B8F7-C651008947C4}" srcOrd="0" destOrd="0" presId="urn:microsoft.com/office/officeart/2005/8/layout/vProcess5"/>
    <dgm:cxn modelId="{3CE37BD4-7F83-4751-96AE-FB8B43784383}" type="presOf" srcId="{B361C0A2-E486-47ED-8642-186A262666DD}" destId="{A9F975DE-CB91-451D-AD06-9B27DB22459F}" srcOrd="0" destOrd="0" presId="urn:microsoft.com/office/officeart/2005/8/layout/vProcess5"/>
    <dgm:cxn modelId="{A728519A-485D-4BF3-9276-8DBB9DED7658}" type="presParOf" srcId="{A9F975DE-CB91-451D-AD06-9B27DB22459F}" destId="{AB5086A5-8629-4E14-A6E7-F9E4CA7C4FF9}" srcOrd="0" destOrd="0" presId="urn:microsoft.com/office/officeart/2005/8/layout/vProcess5"/>
    <dgm:cxn modelId="{C23AF3CE-A19F-4FE1-BA29-38402ACD5972}" type="presParOf" srcId="{A9F975DE-CB91-451D-AD06-9B27DB22459F}" destId="{C07129E1-2E22-4BFF-A85C-D9490A54C2EA}" srcOrd="1" destOrd="0" presId="urn:microsoft.com/office/officeart/2005/8/layout/vProcess5"/>
    <dgm:cxn modelId="{833093A8-BC0B-4C4D-BF14-362C2D438ACC}" type="presParOf" srcId="{A9F975DE-CB91-451D-AD06-9B27DB22459F}" destId="{D896634B-24EA-49A7-BF98-DDE2D566A25C}" srcOrd="2" destOrd="0" presId="urn:microsoft.com/office/officeart/2005/8/layout/vProcess5"/>
    <dgm:cxn modelId="{CBCC80D8-37A1-4DFE-AF0A-6859515BFAEA}" type="presParOf" srcId="{A9F975DE-CB91-451D-AD06-9B27DB22459F}" destId="{25C8FD7E-1A7A-4B84-B8F7-C651008947C4}" srcOrd="3" destOrd="0" presId="urn:microsoft.com/office/officeart/2005/8/layout/vProcess5"/>
    <dgm:cxn modelId="{E51932D5-AA91-484B-9270-E5D260084DCA}" type="presParOf" srcId="{A9F975DE-CB91-451D-AD06-9B27DB22459F}" destId="{2CBB2514-39CB-4FC5-B49A-2DE3A07BD695}" srcOrd="4" destOrd="0" presId="urn:microsoft.com/office/officeart/2005/8/layout/vProcess5"/>
    <dgm:cxn modelId="{42B1B28C-4CE2-483F-8815-218DB1F76B2F}" type="presParOf" srcId="{A9F975DE-CB91-451D-AD06-9B27DB22459F}" destId="{B0916E33-B54A-41EB-9060-0326FBA3C580}" srcOrd="5" destOrd="0" presId="urn:microsoft.com/office/officeart/2005/8/layout/vProcess5"/>
    <dgm:cxn modelId="{0965D5D2-A67D-43E5-AD9C-1267022486B0}" type="presParOf" srcId="{A9F975DE-CB91-451D-AD06-9B27DB22459F}" destId="{34A9936D-C0AC-4EF5-A518-34813543A528}" srcOrd="6" destOrd="0" presId="urn:microsoft.com/office/officeart/2005/8/layout/vProcess5"/>
    <dgm:cxn modelId="{167C1E2C-DFA9-4324-AE4D-25CF2F87F2EC}" type="presParOf" srcId="{A9F975DE-CB91-451D-AD06-9B27DB22459F}" destId="{6357FC85-E239-4349-ACD7-AD4061071124}" srcOrd="7" destOrd="0" presId="urn:microsoft.com/office/officeart/2005/8/layout/vProcess5"/>
    <dgm:cxn modelId="{EE25317A-EF93-4078-8988-40B13061F1FC}" type="presParOf" srcId="{A9F975DE-CB91-451D-AD06-9B27DB22459F}" destId="{3335C472-C3C9-4D8E-87B0-4C63B8B98C0A}" srcOrd="8" destOrd="0" presId="urn:microsoft.com/office/officeart/2005/8/layout/vProcess5"/>
    <dgm:cxn modelId="{430C1D2A-DD90-4DD2-BA50-D82263E89370}" type="presParOf" srcId="{A9F975DE-CB91-451D-AD06-9B27DB22459F}" destId="{35E69ACD-9554-4DD3-B70D-9CCFF0ED5005}" srcOrd="9" destOrd="0" presId="urn:microsoft.com/office/officeart/2005/8/layout/vProcess5"/>
    <dgm:cxn modelId="{72AEACB7-2A84-4AD1-9F9F-3A77746645CE}" type="presParOf" srcId="{A9F975DE-CB91-451D-AD06-9B27DB22459F}" destId="{1240DCE4-288A-4A18-8CE3-48238078BF94}" srcOrd="10" destOrd="0" presId="urn:microsoft.com/office/officeart/2005/8/layout/vProcess5"/>
    <dgm:cxn modelId="{746E24F6-D001-4DAA-BC10-A1FD4DF64F8F}" type="presParOf" srcId="{A9F975DE-CB91-451D-AD06-9B27DB22459F}" destId="{916A0F08-C8AB-4911-AFE2-2110AB6311BA}"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4A61A5B-3E4C-4AAA-9A78-42645C04A7D9}"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7B95076A-2A79-4AAF-9F3A-444129CB2BBE}">
      <dgm:prSet/>
      <dgm:spPr/>
      <dgm:t>
        <a:bodyPr/>
        <a:lstStyle/>
        <a:p>
          <a:r>
            <a:rPr lang="en-GB"/>
            <a:t>Interventions that are based on Piagets Theory are guaranteed to</a:t>
          </a:r>
          <a:endParaRPr lang="en-US"/>
        </a:p>
      </dgm:t>
    </dgm:pt>
    <dgm:pt modelId="{C099E18C-EEB5-4D18-8CAE-86B3C3110709}" type="parTrans" cxnId="{10CE020B-8CBB-4D13-835E-6486E6997DAC}">
      <dgm:prSet/>
      <dgm:spPr/>
      <dgm:t>
        <a:bodyPr/>
        <a:lstStyle/>
        <a:p>
          <a:endParaRPr lang="en-US"/>
        </a:p>
      </dgm:t>
    </dgm:pt>
    <dgm:pt modelId="{7197EB40-4D1E-42D3-B035-1B50AC6D1B49}" type="sibTrans" cxnId="{10CE020B-8CBB-4D13-835E-6486E6997DAC}">
      <dgm:prSet/>
      <dgm:spPr/>
      <dgm:t>
        <a:bodyPr/>
        <a:lstStyle/>
        <a:p>
          <a:endParaRPr lang="en-US"/>
        </a:p>
      </dgm:t>
    </dgm:pt>
    <dgm:pt modelId="{A8A67D9E-77D5-48BF-B2B1-3389FC63EEB2}">
      <dgm:prSet/>
      <dgm:spPr/>
      <dgm:t>
        <a:bodyPr/>
        <a:lstStyle/>
        <a:p>
          <a:r>
            <a:rPr lang="en-GB" dirty="0"/>
            <a:t>Identify cognitive advantages.</a:t>
          </a:r>
          <a:endParaRPr lang="en-US" dirty="0"/>
        </a:p>
      </dgm:t>
    </dgm:pt>
    <dgm:pt modelId="{CCC46626-51F5-4DA1-9E04-91FDB8C35014}" type="parTrans" cxnId="{F8F25633-011B-4340-AAAB-D4483DECEF90}">
      <dgm:prSet/>
      <dgm:spPr/>
      <dgm:t>
        <a:bodyPr/>
        <a:lstStyle/>
        <a:p>
          <a:endParaRPr lang="en-US"/>
        </a:p>
      </dgm:t>
    </dgm:pt>
    <dgm:pt modelId="{8D6B5133-A3A5-4575-96D2-E38FBB869511}" type="sibTrans" cxnId="{F8F25633-011B-4340-AAAB-D4483DECEF90}">
      <dgm:prSet/>
      <dgm:spPr/>
      <dgm:t>
        <a:bodyPr/>
        <a:lstStyle/>
        <a:p>
          <a:endParaRPr lang="en-US"/>
        </a:p>
      </dgm:t>
    </dgm:pt>
    <dgm:pt modelId="{FF9CF0F5-19BA-4B99-AADA-FF26ADED9D43}">
      <dgm:prSet/>
      <dgm:spPr/>
      <dgm:t>
        <a:bodyPr/>
        <a:lstStyle/>
        <a:p>
          <a:r>
            <a:rPr lang="en-GB"/>
            <a:t>Resolve the imbalance in development.</a:t>
          </a:r>
          <a:endParaRPr lang="en-US"/>
        </a:p>
      </dgm:t>
    </dgm:pt>
    <dgm:pt modelId="{CB3194E0-EEF0-4F99-A9FC-2E7BB720374E}" type="parTrans" cxnId="{43C97F5F-D488-4796-92B8-CE5065F6ADA5}">
      <dgm:prSet/>
      <dgm:spPr/>
      <dgm:t>
        <a:bodyPr/>
        <a:lstStyle/>
        <a:p>
          <a:endParaRPr lang="en-US"/>
        </a:p>
      </dgm:t>
    </dgm:pt>
    <dgm:pt modelId="{0391CED8-B29E-403E-B8FF-47A80D3AACF9}" type="sibTrans" cxnId="{43C97F5F-D488-4796-92B8-CE5065F6ADA5}">
      <dgm:prSet/>
      <dgm:spPr/>
      <dgm:t>
        <a:bodyPr/>
        <a:lstStyle/>
        <a:p>
          <a:endParaRPr lang="en-US"/>
        </a:p>
      </dgm:t>
    </dgm:pt>
    <dgm:pt modelId="{C4BBFBF7-2C6A-469C-82D1-D2C4F55ECC92}">
      <dgm:prSet/>
      <dgm:spPr/>
      <dgm:t>
        <a:bodyPr/>
        <a:lstStyle/>
        <a:p>
          <a:r>
            <a:rPr lang="en-GB"/>
            <a:t>Regain equilibrium.</a:t>
          </a:r>
          <a:endParaRPr lang="en-US"/>
        </a:p>
      </dgm:t>
    </dgm:pt>
    <dgm:pt modelId="{CE03FD4B-F50C-4F0E-B7F5-151A24C16557}" type="parTrans" cxnId="{5C690717-48C4-4B2D-A6DC-A21AF559051D}">
      <dgm:prSet/>
      <dgm:spPr/>
      <dgm:t>
        <a:bodyPr/>
        <a:lstStyle/>
        <a:p>
          <a:endParaRPr lang="en-US"/>
        </a:p>
      </dgm:t>
    </dgm:pt>
    <dgm:pt modelId="{10976B65-A3AD-42DF-8443-2B3DB083F0F9}" type="sibTrans" cxnId="{5C690717-48C4-4B2D-A6DC-A21AF559051D}">
      <dgm:prSet/>
      <dgm:spPr/>
      <dgm:t>
        <a:bodyPr/>
        <a:lstStyle/>
        <a:p>
          <a:endParaRPr lang="en-US"/>
        </a:p>
      </dgm:t>
    </dgm:pt>
    <dgm:pt modelId="{002DD2CA-8C53-4A3A-B28C-BFB143163E63}">
      <dgm:prSet/>
      <dgm:spPr/>
      <dgm:t>
        <a:bodyPr/>
        <a:lstStyle/>
        <a:p>
          <a:r>
            <a:rPr lang="en-GB" dirty="0"/>
            <a:t>Support examination of identity and abstract reasoning.</a:t>
          </a:r>
          <a:endParaRPr lang="en-US" dirty="0"/>
        </a:p>
      </dgm:t>
    </dgm:pt>
    <dgm:pt modelId="{9E8170F7-F336-402A-9384-28F67FEBA0EA}" type="parTrans" cxnId="{519B4839-0937-41A0-97EC-12BD559CBA9D}">
      <dgm:prSet/>
      <dgm:spPr/>
      <dgm:t>
        <a:bodyPr/>
        <a:lstStyle/>
        <a:p>
          <a:endParaRPr lang="en-US"/>
        </a:p>
      </dgm:t>
    </dgm:pt>
    <dgm:pt modelId="{4D779491-F3FC-4685-8142-5D8D30F341BC}" type="sibTrans" cxnId="{519B4839-0937-41A0-97EC-12BD559CBA9D}">
      <dgm:prSet/>
      <dgm:spPr/>
      <dgm:t>
        <a:bodyPr/>
        <a:lstStyle/>
        <a:p>
          <a:endParaRPr lang="en-US"/>
        </a:p>
      </dgm:t>
    </dgm:pt>
    <dgm:pt modelId="{283556B5-D133-434B-A968-BC5F43BD9C86}" type="pres">
      <dgm:prSet presAssocID="{84A61A5B-3E4C-4AAA-9A78-42645C04A7D9}" presName="linear" presStyleCnt="0">
        <dgm:presLayoutVars>
          <dgm:animLvl val="lvl"/>
          <dgm:resizeHandles val="exact"/>
        </dgm:presLayoutVars>
      </dgm:prSet>
      <dgm:spPr/>
    </dgm:pt>
    <dgm:pt modelId="{1FE8C1DB-9F7F-43C7-A0DB-B2B915C5307E}" type="pres">
      <dgm:prSet presAssocID="{7B95076A-2A79-4AAF-9F3A-444129CB2BBE}" presName="parentText" presStyleLbl="node1" presStyleIdx="0" presStyleCnt="1">
        <dgm:presLayoutVars>
          <dgm:chMax val="0"/>
          <dgm:bulletEnabled val="1"/>
        </dgm:presLayoutVars>
      </dgm:prSet>
      <dgm:spPr/>
    </dgm:pt>
    <dgm:pt modelId="{5DCE1C06-BF52-4A2C-9D12-DBA6E9775834}" type="pres">
      <dgm:prSet presAssocID="{7B95076A-2A79-4AAF-9F3A-444129CB2BBE}" presName="childText" presStyleLbl="revTx" presStyleIdx="0" presStyleCnt="1">
        <dgm:presLayoutVars>
          <dgm:bulletEnabled val="1"/>
        </dgm:presLayoutVars>
      </dgm:prSet>
      <dgm:spPr/>
    </dgm:pt>
  </dgm:ptLst>
  <dgm:cxnLst>
    <dgm:cxn modelId="{10CE020B-8CBB-4D13-835E-6486E6997DAC}" srcId="{84A61A5B-3E4C-4AAA-9A78-42645C04A7D9}" destId="{7B95076A-2A79-4AAF-9F3A-444129CB2BBE}" srcOrd="0" destOrd="0" parTransId="{C099E18C-EEB5-4D18-8CAE-86B3C3110709}" sibTransId="{7197EB40-4D1E-42D3-B035-1B50AC6D1B49}"/>
    <dgm:cxn modelId="{5C690717-48C4-4B2D-A6DC-A21AF559051D}" srcId="{7B95076A-2A79-4AAF-9F3A-444129CB2BBE}" destId="{C4BBFBF7-2C6A-469C-82D1-D2C4F55ECC92}" srcOrd="2" destOrd="0" parTransId="{CE03FD4B-F50C-4F0E-B7F5-151A24C16557}" sibTransId="{10976B65-A3AD-42DF-8443-2B3DB083F0F9}"/>
    <dgm:cxn modelId="{F8F25633-011B-4340-AAAB-D4483DECEF90}" srcId="{7B95076A-2A79-4AAF-9F3A-444129CB2BBE}" destId="{A8A67D9E-77D5-48BF-B2B1-3389FC63EEB2}" srcOrd="0" destOrd="0" parTransId="{CCC46626-51F5-4DA1-9E04-91FDB8C35014}" sibTransId="{8D6B5133-A3A5-4575-96D2-E38FBB869511}"/>
    <dgm:cxn modelId="{519B4839-0937-41A0-97EC-12BD559CBA9D}" srcId="{7B95076A-2A79-4AAF-9F3A-444129CB2BBE}" destId="{002DD2CA-8C53-4A3A-B28C-BFB143163E63}" srcOrd="3" destOrd="0" parTransId="{9E8170F7-F336-402A-9384-28F67FEBA0EA}" sibTransId="{4D779491-F3FC-4685-8142-5D8D30F341BC}"/>
    <dgm:cxn modelId="{43C97F5F-D488-4796-92B8-CE5065F6ADA5}" srcId="{7B95076A-2A79-4AAF-9F3A-444129CB2BBE}" destId="{FF9CF0F5-19BA-4B99-AADA-FF26ADED9D43}" srcOrd="1" destOrd="0" parTransId="{CB3194E0-EEF0-4F99-A9FC-2E7BB720374E}" sibTransId="{0391CED8-B29E-403E-B8FF-47A80D3AACF9}"/>
    <dgm:cxn modelId="{8638374A-01F5-4B26-8173-6A8491188FB4}" type="presOf" srcId="{FF9CF0F5-19BA-4B99-AADA-FF26ADED9D43}" destId="{5DCE1C06-BF52-4A2C-9D12-DBA6E9775834}" srcOrd="0" destOrd="1" presId="urn:microsoft.com/office/officeart/2005/8/layout/vList2"/>
    <dgm:cxn modelId="{2043DF7C-537C-4A7A-AFFE-322C5FA52B12}" type="presOf" srcId="{84A61A5B-3E4C-4AAA-9A78-42645C04A7D9}" destId="{283556B5-D133-434B-A968-BC5F43BD9C86}" srcOrd="0" destOrd="0" presId="urn:microsoft.com/office/officeart/2005/8/layout/vList2"/>
    <dgm:cxn modelId="{B1184D7E-F3DD-4254-B882-24FB9AA771BE}" type="presOf" srcId="{A8A67D9E-77D5-48BF-B2B1-3389FC63EEB2}" destId="{5DCE1C06-BF52-4A2C-9D12-DBA6E9775834}" srcOrd="0" destOrd="0" presId="urn:microsoft.com/office/officeart/2005/8/layout/vList2"/>
    <dgm:cxn modelId="{D777428B-5E6D-47A6-8389-414CF948901C}" type="presOf" srcId="{002DD2CA-8C53-4A3A-B28C-BFB143163E63}" destId="{5DCE1C06-BF52-4A2C-9D12-DBA6E9775834}" srcOrd="0" destOrd="3" presId="urn:microsoft.com/office/officeart/2005/8/layout/vList2"/>
    <dgm:cxn modelId="{DFC466F1-3670-4AD5-8842-41B8760608B2}" type="presOf" srcId="{7B95076A-2A79-4AAF-9F3A-444129CB2BBE}" destId="{1FE8C1DB-9F7F-43C7-A0DB-B2B915C5307E}" srcOrd="0" destOrd="0" presId="urn:microsoft.com/office/officeart/2005/8/layout/vList2"/>
    <dgm:cxn modelId="{454053F1-ADD8-4B85-BA65-300FEB59C3B7}" type="presOf" srcId="{C4BBFBF7-2C6A-469C-82D1-D2C4F55ECC92}" destId="{5DCE1C06-BF52-4A2C-9D12-DBA6E9775834}" srcOrd="0" destOrd="2" presId="urn:microsoft.com/office/officeart/2005/8/layout/vList2"/>
    <dgm:cxn modelId="{AB4E45E5-4BC0-4537-BEFC-0B5E30E96692}" type="presParOf" srcId="{283556B5-D133-434B-A968-BC5F43BD9C86}" destId="{1FE8C1DB-9F7F-43C7-A0DB-B2B915C5307E}" srcOrd="0" destOrd="0" presId="urn:microsoft.com/office/officeart/2005/8/layout/vList2"/>
    <dgm:cxn modelId="{8704D852-F1C1-42C4-A361-3CB6D10D0A18}" type="presParOf" srcId="{283556B5-D133-434B-A968-BC5F43BD9C86}" destId="{5DCE1C06-BF52-4A2C-9D12-DBA6E9775834}"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8EE7A0D-801B-4368-A4CA-46C3CA27E549}"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EF3C3B09-FC12-4255-9861-E29D3D74E25E}">
      <dgm:prSet/>
      <dgm:spPr/>
      <dgm:t>
        <a:bodyPr/>
        <a:lstStyle/>
        <a:p>
          <a:r>
            <a:rPr lang="en-GB"/>
            <a:t>Piaget's cognitive development theory is used to show how Jenny’s work as a young care giver has probably sped up practical thinking while possible limiting more extensive development exploration.</a:t>
          </a:r>
          <a:endParaRPr lang="en-US"/>
        </a:p>
      </dgm:t>
    </dgm:pt>
    <dgm:pt modelId="{70DEEF1B-CE88-459E-BCFE-0524925FB69F}" type="parTrans" cxnId="{966D691E-763C-42E2-85F6-8D10012515D9}">
      <dgm:prSet/>
      <dgm:spPr/>
      <dgm:t>
        <a:bodyPr/>
        <a:lstStyle/>
        <a:p>
          <a:endParaRPr lang="en-US"/>
        </a:p>
      </dgm:t>
    </dgm:pt>
    <dgm:pt modelId="{7BEACFA2-E477-4C0F-ACAD-7B3560309A7C}" type="sibTrans" cxnId="{966D691E-763C-42E2-85F6-8D10012515D9}">
      <dgm:prSet/>
      <dgm:spPr/>
      <dgm:t>
        <a:bodyPr/>
        <a:lstStyle/>
        <a:p>
          <a:endParaRPr lang="en-US"/>
        </a:p>
      </dgm:t>
    </dgm:pt>
    <dgm:pt modelId="{70F5A6B5-5A01-46B0-9466-56BFE8D6224B}">
      <dgm:prSet/>
      <dgm:spPr/>
      <dgm:t>
        <a:bodyPr/>
        <a:lstStyle/>
        <a:p>
          <a:r>
            <a:rPr lang="en-GB"/>
            <a:t>Schemas based on accountability and independence may have been formed by repeated adaptation to stress. </a:t>
          </a:r>
          <a:endParaRPr lang="en-US"/>
        </a:p>
      </dgm:t>
    </dgm:pt>
    <dgm:pt modelId="{D8289443-AD54-4EC4-97AF-7FF2E3A8EA1A}" type="parTrans" cxnId="{433717C1-A74F-40A5-90A6-A51E28881DF0}">
      <dgm:prSet/>
      <dgm:spPr/>
      <dgm:t>
        <a:bodyPr/>
        <a:lstStyle/>
        <a:p>
          <a:endParaRPr lang="en-US"/>
        </a:p>
      </dgm:t>
    </dgm:pt>
    <dgm:pt modelId="{2358733B-20D5-48F2-9E40-F2DD384BC590}" type="sibTrans" cxnId="{433717C1-A74F-40A5-90A6-A51E28881DF0}">
      <dgm:prSet/>
      <dgm:spPr/>
      <dgm:t>
        <a:bodyPr/>
        <a:lstStyle/>
        <a:p>
          <a:endParaRPr lang="en-US"/>
        </a:p>
      </dgm:t>
    </dgm:pt>
    <dgm:pt modelId="{C095816F-9607-4320-835C-F603C6E8783F}">
      <dgm:prSet/>
      <dgm:spPr/>
      <dgm:t>
        <a:bodyPr/>
        <a:lstStyle/>
        <a:p>
          <a:r>
            <a:rPr lang="en-GB"/>
            <a:t>Therefore, a plan for community support should strive to minimise the burden of exessive care giving.</a:t>
          </a:r>
          <a:endParaRPr lang="en-US"/>
        </a:p>
      </dgm:t>
    </dgm:pt>
    <dgm:pt modelId="{0C9B1A3E-5ED4-4CCE-B4EC-70805CDF3AA0}" type="parTrans" cxnId="{90764858-889B-4247-B319-619C2F698BB8}">
      <dgm:prSet/>
      <dgm:spPr/>
      <dgm:t>
        <a:bodyPr/>
        <a:lstStyle/>
        <a:p>
          <a:endParaRPr lang="en-US"/>
        </a:p>
      </dgm:t>
    </dgm:pt>
    <dgm:pt modelId="{E2C5E349-663F-4358-B157-F56F061D4BCA}" type="sibTrans" cxnId="{90764858-889B-4247-B319-619C2F698BB8}">
      <dgm:prSet/>
      <dgm:spPr/>
      <dgm:t>
        <a:bodyPr/>
        <a:lstStyle/>
        <a:p>
          <a:endParaRPr lang="en-US"/>
        </a:p>
      </dgm:t>
    </dgm:pt>
    <dgm:pt modelId="{02A98320-6068-4FD1-B97A-ADFD9230950B}" type="pres">
      <dgm:prSet presAssocID="{18EE7A0D-801B-4368-A4CA-46C3CA27E549}" presName="linear" presStyleCnt="0">
        <dgm:presLayoutVars>
          <dgm:animLvl val="lvl"/>
          <dgm:resizeHandles val="exact"/>
        </dgm:presLayoutVars>
      </dgm:prSet>
      <dgm:spPr/>
    </dgm:pt>
    <dgm:pt modelId="{9192DC71-D3F7-402C-A782-62D24580F511}" type="pres">
      <dgm:prSet presAssocID="{EF3C3B09-FC12-4255-9861-E29D3D74E25E}" presName="parentText" presStyleLbl="node1" presStyleIdx="0" presStyleCnt="3">
        <dgm:presLayoutVars>
          <dgm:chMax val="0"/>
          <dgm:bulletEnabled val="1"/>
        </dgm:presLayoutVars>
      </dgm:prSet>
      <dgm:spPr/>
    </dgm:pt>
    <dgm:pt modelId="{8CE3C10D-6521-4AF4-9535-F39B0436B338}" type="pres">
      <dgm:prSet presAssocID="{7BEACFA2-E477-4C0F-ACAD-7B3560309A7C}" presName="spacer" presStyleCnt="0"/>
      <dgm:spPr/>
    </dgm:pt>
    <dgm:pt modelId="{CC6DB5A8-EC9B-4E17-85B6-3E248AF7AB1B}" type="pres">
      <dgm:prSet presAssocID="{70F5A6B5-5A01-46B0-9466-56BFE8D6224B}" presName="parentText" presStyleLbl="node1" presStyleIdx="1" presStyleCnt="3">
        <dgm:presLayoutVars>
          <dgm:chMax val="0"/>
          <dgm:bulletEnabled val="1"/>
        </dgm:presLayoutVars>
      </dgm:prSet>
      <dgm:spPr/>
    </dgm:pt>
    <dgm:pt modelId="{3A14AA9B-59C4-471E-B14A-3428814A2C15}" type="pres">
      <dgm:prSet presAssocID="{2358733B-20D5-48F2-9E40-F2DD384BC590}" presName="spacer" presStyleCnt="0"/>
      <dgm:spPr/>
    </dgm:pt>
    <dgm:pt modelId="{BBBBE450-D0A2-4455-A5AB-B47A39D91315}" type="pres">
      <dgm:prSet presAssocID="{C095816F-9607-4320-835C-F603C6E8783F}" presName="parentText" presStyleLbl="node1" presStyleIdx="2" presStyleCnt="3">
        <dgm:presLayoutVars>
          <dgm:chMax val="0"/>
          <dgm:bulletEnabled val="1"/>
        </dgm:presLayoutVars>
      </dgm:prSet>
      <dgm:spPr/>
    </dgm:pt>
  </dgm:ptLst>
  <dgm:cxnLst>
    <dgm:cxn modelId="{966D691E-763C-42E2-85F6-8D10012515D9}" srcId="{18EE7A0D-801B-4368-A4CA-46C3CA27E549}" destId="{EF3C3B09-FC12-4255-9861-E29D3D74E25E}" srcOrd="0" destOrd="0" parTransId="{70DEEF1B-CE88-459E-BCFE-0524925FB69F}" sibTransId="{7BEACFA2-E477-4C0F-ACAD-7B3560309A7C}"/>
    <dgm:cxn modelId="{7A4A0460-0709-42E8-B345-F3C683B841DE}" type="presOf" srcId="{EF3C3B09-FC12-4255-9861-E29D3D74E25E}" destId="{9192DC71-D3F7-402C-A782-62D24580F511}" srcOrd="0" destOrd="0" presId="urn:microsoft.com/office/officeart/2005/8/layout/vList2"/>
    <dgm:cxn modelId="{3D49EF50-A2C8-406B-8C51-267FE135BEF2}" type="presOf" srcId="{C095816F-9607-4320-835C-F603C6E8783F}" destId="{BBBBE450-D0A2-4455-A5AB-B47A39D91315}" srcOrd="0" destOrd="0" presId="urn:microsoft.com/office/officeart/2005/8/layout/vList2"/>
    <dgm:cxn modelId="{90764858-889B-4247-B319-619C2F698BB8}" srcId="{18EE7A0D-801B-4368-A4CA-46C3CA27E549}" destId="{C095816F-9607-4320-835C-F603C6E8783F}" srcOrd="2" destOrd="0" parTransId="{0C9B1A3E-5ED4-4CCE-B4EC-70805CDF3AA0}" sibTransId="{E2C5E349-663F-4358-B157-F56F061D4BCA}"/>
    <dgm:cxn modelId="{433717C1-A74F-40A5-90A6-A51E28881DF0}" srcId="{18EE7A0D-801B-4368-A4CA-46C3CA27E549}" destId="{70F5A6B5-5A01-46B0-9466-56BFE8D6224B}" srcOrd="1" destOrd="0" parTransId="{D8289443-AD54-4EC4-97AF-7FF2E3A8EA1A}" sibTransId="{2358733B-20D5-48F2-9E40-F2DD384BC590}"/>
    <dgm:cxn modelId="{C00706CF-51EA-4B69-B389-5EC916918356}" type="presOf" srcId="{70F5A6B5-5A01-46B0-9466-56BFE8D6224B}" destId="{CC6DB5A8-EC9B-4E17-85B6-3E248AF7AB1B}" srcOrd="0" destOrd="0" presId="urn:microsoft.com/office/officeart/2005/8/layout/vList2"/>
    <dgm:cxn modelId="{1C17E0DC-FD44-452F-8C86-7814493E7968}" type="presOf" srcId="{18EE7A0D-801B-4368-A4CA-46C3CA27E549}" destId="{02A98320-6068-4FD1-B97A-ADFD9230950B}" srcOrd="0" destOrd="0" presId="urn:microsoft.com/office/officeart/2005/8/layout/vList2"/>
    <dgm:cxn modelId="{B732983A-B9F3-4077-8679-3FA23F2DF240}" type="presParOf" srcId="{02A98320-6068-4FD1-B97A-ADFD9230950B}" destId="{9192DC71-D3F7-402C-A782-62D24580F511}" srcOrd="0" destOrd="0" presId="urn:microsoft.com/office/officeart/2005/8/layout/vList2"/>
    <dgm:cxn modelId="{A0FA78D7-6494-4FFA-B7BE-710C6C60AE72}" type="presParOf" srcId="{02A98320-6068-4FD1-B97A-ADFD9230950B}" destId="{8CE3C10D-6521-4AF4-9535-F39B0436B338}" srcOrd="1" destOrd="0" presId="urn:microsoft.com/office/officeart/2005/8/layout/vList2"/>
    <dgm:cxn modelId="{9F398A12-60D9-47F4-8EE7-C541BE9C662A}" type="presParOf" srcId="{02A98320-6068-4FD1-B97A-ADFD9230950B}" destId="{CC6DB5A8-EC9B-4E17-85B6-3E248AF7AB1B}" srcOrd="2" destOrd="0" presId="urn:microsoft.com/office/officeart/2005/8/layout/vList2"/>
    <dgm:cxn modelId="{D2D1DF2B-CB4D-4BAA-81BE-F986D83D859E}" type="presParOf" srcId="{02A98320-6068-4FD1-B97A-ADFD9230950B}" destId="{3A14AA9B-59C4-471E-B14A-3428814A2C15}" srcOrd="3" destOrd="0" presId="urn:microsoft.com/office/officeart/2005/8/layout/vList2"/>
    <dgm:cxn modelId="{DFFAC64C-26BA-4902-BDEE-7616F21E244D}" type="presParOf" srcId="{02A98320-6068-4FD1-B97A-ADFD9230950B}" destId="{BBBBE450-D0A2-4455-A5AB-B47A39D9131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9123E3-39FD-4357-A279-79C1DC4B52FB}">
      <dsp:nvSpPr>
        <dsp:cNvPr id="0" name=""/>
        <dsp:cNvSpPr/>
      </dsp:nvSpPr>
      <dsp:spPr>
        <a:xfrm>
          <a:off x="1561005" y="2011763"/>
          <a:ext cx="1433923" cy="1433923"/>
        </a:xfrm>
        <a:prstGeom prst="ellipse">
          <a:avLst/>
        </a:prstGeom>
        <a:gradFill rotWithShape="0">
          <a:gsLst>
            <a:gs pos="0">
              <a:schemeClr val="dk2">
                <a:hueOff val="0"/>
                <a:satOff val="0"/>
                <a:lumOff val="0"/>
                <a:alphaOff val="0"/>
                <a:tint val="98000"/>
                <a:satMod val="110000"/>
                <a:lumMod val="104000"/>
              </a:schemeClr>
            </a:gs>
            <a:gs pos="69000">
              <a:schemeClr val="dk2">
                <a:hueOff val="0"/>
                <a:satOff val="0"/>
                <a:lumOff val="0"/>
                <a:alphaOff val="0"/>
                <a:shade val="88000"/>
                <a:satMod val="130000"/>
                <a:lumMod val="92000"/>
              </a:schemeClr>
            </a:gs>
            <a:gs pos="100000">
              <a:schemeClr val="dk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t>Identity and Exploration.</a:t>
          </a:r>
        </a:p>
      </dsp:txBody>
      <dsp:txXfrm>
        <a:off x="1770998" y="2221756"/>
        <a:ext cx="1013937" cy="1013937"/>
      </dsp:txXfrm>
    </dsp:sp>
    <dsp:sp modelId="{BDD871B6-A13B-4742-8EA9-E64B683E055B}">
      <dsp:nvSpPr>
        <dsp:cNvPr id="0" name=""/>
        <dsp:cNvSpPr/>
      </dsp:nvSpPr>
      <dsp:spPr>
        <a:xfrm rot="12954495">
          <a:off x="568889" y="1715919"/>
          <a:ext cx="1185114" cy="408668"/>
        </a:xfrm>
        <a:prstGeom prst="leftArrow">
          <a:avLst>
            <a:gd name="adj1" fmla="val 60000"/>
            <a:gd name="adj2" fmla="val 50000"/>
          </a:avLst>
        </a:prstGeom>
        <a:gradFill rotWithShape="0">
          <a:gsLst>
            <a:gs pos="0">
              <a:schemeClr val="dk2">
                <a:tint val="60000"/>
                <a:hueOff val="0"/>
                <a:satOff val="0"/>
                <a:lumOff val="0"/>
                <a:alphaOff val="0"/>
                <a:tint val="98000"/>
                <a:satMod val="110000"/>
                <a:lumMod val="104000"/>
              </a:schemeClr>
            </a:gs>
            <a:gs pos="69000">
              <a:schemeClr val="dk2">
                <a:tint val="60000"/>
                <a:hueOff val="0"/>
                <a:satOff val="0"/>
                <a:lumOff val="0"/>
                <a:alphaOff val="0"/>
                <a:shade val="88000"/>
                <a:satMod val="130000"/>
                <a:lumMod val="92000"/>
              </a:schemeClr>
            </a:gs>
            <a:gs pos="100000">
              <a:schemeClr val="dk2">
                <a:tint val="60000"/>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09408C6F-D458-4E73-9EC1-2FAD22FFDF32}">
      <dsp:nvSpPr>
        <dsp:cNvPr id="0" name=""/>
        <dsp:cNvSpPr/>
      </dsp:nvSpPr>
      <dsp:spPr>
        <a:xfrm>
          <a:off x="386" y="1027834"/>
          <a:ext cx="1362227" cy="1089781"/>
        </a:xfrm>
        <a:prstGeom prst="roundRect">
          <a:avLst>
            <a:gd name="adj" fmla="val 10000"/>
          </a:avLst>
        </a:prstGeom>
        <a:gradFill rotWithShape="0">
          <a:gsLst>
            <a:gs pos="0">
              <a:schemeClr val="dk2">
                <a:hueOff val="0"/>
                <a:satOff val="0"/>
                <a:lumOff val="0"/>
                <a:alphaOff val="0"/>
                <a:tint val="98000"/>
                <a:satMod val="110000"/>
                <a:lumMod val="104000"/>
              </a:schemeClr>
            </a:gs>
            <a:gs pos="69000">
              <a:schemeClr val="dk2">
                <a:hueOff val="0"/>
                <a:satOff val="0"/>
                <a:lumOff val="0"/>
                <a:alphaOff val="0"/>
                <a:shade val="88000"/>
                <a:satMod val="130000"/>
                <a:lumMod val="92000"/>
              </a:schemeClr>
            </a:gs>
            <a:gs pos="100000">
              <a:schemeClr val="dk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Responsibility and problem solving</a:t>
          </a:r>
        </a:p>
      </dsp:txBody>
      <dsp:txXfrm>
        <a:off x="32305" y="1059753"/>
        <a:ext cx="1298389" cy="1025943"/>
      </dsp:txXfrm>
    </dsp:sp>
    <dsp:sp modelId="{744434E1-E343-4AF3-BD8C-B83BEC45F78F}">
      <dsp:nvSpPr>
        <dsp:cNvPr id="0" name=""/>
        <dsp:cNvSpPr/>
      </dsp:nvSpPr>
      <dsp:spPr>
        <a:xfrm rot="16188899">
          <a:off x="1674940" y="1139209"/>
          <a:ext cx="1197109" cy="408668"/>
        </a:xfrm>
        <a:prstGeom prst="leftArrow">
          <a:avLst>
            <a:gd name="adj1" fmla="val 60000"/>
            <a:gd name="adj2" fmla="val 50000"/>
          </a:avLst>
        </a:prstGeom>
        <a:gradFill rotWithShape="0">
          <a:gsLst>
            <a:gs pos="0">
              <a:schemeClr val="dk2">
                <a:tint val="60000"/>
                <a:hueOff val="0"/>
                <a:satOff val="0"/>
                <a:lumOff val="0"/>
                <a:alphaOff val="0"/>
                <a:tint val="98000"/>
                <a:satMod val="110000"/>
                <a:lumMod val="104000"/>
              </a:schemeClr>
            </a:gs>
            <a:gs pos="69000">
              <a:schemeClr val="dk2">
                <a:tint val="60000"/>
                <a:hueOff val="0"/>
                <a:satOff val="0"/>
                <a:lumOff val="0"/>
                <a:alphaOff val="0"/>
                <a:shade val="88000"/>
                <a:satMod val="130000"/>
                <a:lumMod val="92000"/>
              </a:schemeClr>
            </a:gs>
            <a:gs pos="100000">
              <a:schemeClr val="dk2">
                <a:tint val="60000"/>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72BA4218-B8BF-430E-8232-5BB2034A0859}">
      <dsp:nvSpPr>
        <dsp:cNvPr id="0" name=""/>
        <dsp:cNvSpPr/>
      </dsp:nvSpPr>
      <dsp:spPr>
        <a:xfrm>
          <a:off x="1590448" y="200100"/>
          <a:ext cx="1362227" cy="1089781"/>
        </a:xfrm>
        <a:prstGeom prst="roundRect">
          <a:avLst>
            <a:gd name="adj" fmla="val 10000"/>
          </a:avLst>
        </a:prstGeom>
        <a:gradFill rotWithShape="0">
          <a:gsLst>
            <a:gs pos="0">
              <a:schemeClr val="dk2">
                <a:hueOff val="0"/>
                <a:satOff val="0"/>
                <a:lumOff val="0"/>
                <a:alphaOff val="0"/>
                <a:tint val="98000"/>
                <a:satMod val="110000"/>
                <a:lumMod val="104000"/>
              </a:schemeClr>
            </a:gs>
            <a:gs pos="69000">
              <a:schemeClr val="dk2">
                <a:hueOff val="0"/>
                <a:satOff val="0"/>
                <a:lumOff val="0"/>
                <a:alphaOff val="0"/>
                <a:shade val="88000"/>
                <a:satMod val="130000"/>
                <a:lumMod val="92000"/>
              </a:schemeClr>
            </a:gs>
            <a:gs pos="100000">
              <a:schemeClr val="dk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800100">
            <a:lnSpc>
              <a:spcPct val="90000"/>
            </a:lnSpc>
            <a:spcBef>
              <a:spcPct val="0"/>
            </a:spcBef>
            <a:spcAft>
              <a:spcPct val="35000"/>
            </a:spcAft>
            <a:buNone/>
          </a:pPr>
          <a:r>
            <a:rPr lang="en-GB" sz="1800" kern="1200" dirty="0"/>
            <a:t>Planning and Organizing</a:t>
          </a:r>
        </a:p>
      </dsp:txBody>
      <dsp:txXfrm>
        <a:off x="1622367" y="232019"/>
        <a:ext cx="1298389" cy="1025943"/>
      </dsp:txXfrm>
    </dsp:sp>
    <dsp:sp modelId="{B15B7B7D-3473-48AB-9F38-EE3E0D5211F3}">
      <dsp:nvSpPr>
        <dsp:cNvPr id="0" name=""/>
        <dsp:cNvSpPr/>
      </dsp:nvSpPr>
      <dsp:spPr>
        <a:xfrm rot="19432331">
          <a:off x="2799306" y="1714869"/>
          <a:ext cx="1175322" cy="408668"/>
        </a:xfrm>
        <a:prstGeom prst="leftArrow">
          <a:avLst>
            <a:gd name="adj1" fmla="val 60000"/>
            <a:gd name="adj2" fmla="val 50000"/>
          </a:avLst>
        </a:prstGeom>
        <a:gradFill rotWithShape="0">
          <a:gsLst>
            <a:gs pos="0">
              <a:schemeClr val="dk2">
                <a:tint val="60000"/>
                <a:hueOff val="0"/>
                <a:satOff val="0"/>
                <a:lumOff val="0"/>
                <a:alphaOff val="0"/>
                <a:tint val="98000"/>
                <a:satMod val="110000"/>
                <a:lumMod val="104000"/>
              </a:schemeClr>
            </a:gs>
            <a:gs pos="69000">
              <a:schemeClr val="dk2">
                <a:tint val="60000"/>
                <a:hueOff val="0"/>
                <a:satOff val="0"/>
                <a:lumOff val="0"/>
                <a:alphaOff val="0"/>
                <a:shade val="88000"/>
                <a:satMod val="130000"/>
                <a:lumMod val="92000"/>
              </a:schemeClr>
            </a:gs>
            <a:gs pos="100000">
              <a:schemeClr val="dk2">
                <a:tint val="60000"/>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E7EBC1F6-A12E-496F-BBAA-5CAEC9B683D0}">
      <dsp:nvSpPr>
        <dsp:cNvPr id="0" name=""/>
        <dsp:cNvSpPr/>
      </dsp:nvSpPr>
      <dsp:spPr>
        <a:xfrm>
          <a:off x="3180510" y="1027834"/>
          <a:ext cx="1362227" cy="1089781"/>
        </a:xfrm>
        <a:prstGeom prst="roundRect">
          <a:avLst>
            <a:gd name="adj" fmla="val 10000"/>
          </a:avLst>
        </a:prstGeom>
        <a:gradFill rotWithShape="0">
          <a:gsLst>
            <a:gs pos="0">
              <a:schemeClr val="dk2">
                <a:hueOff val="0"/>
                <a:satOff val="0"/>
                <a:lumOff val="0"/>
                <a:alphaOff val="0"/>
                <a:tint val="98000"/>
                <a:satMod val="110000"/>
                <a:lumMod val="104000"/>
              </a:schemeClr>
            </a:gs>
            <a:gs pos="69000">
              <a:schemeClr val="dk2">
                <a:hueOff val="0"/>
                <a:satOff val="0"/>
                <a:lumOff val="0"/>
                <a:alphaOff val="0"/>
                <a:shade val="88000"/>
                <a:satMod val="130000"/>
                <a:lumMod val="92000"/>
              </a:schemeClr>
            </a:gs>
            <a:gs pos="100000">
              <a:schemeClr val="dk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Practical and logical reasoning.</a:t>
          </a:r>
        </a:p>
      </dsp:txBody>
      <dsp:txXfrm>
        <a:off x="3212429" y="1059753"/>
        <a:ext cx="1298389" cy="10259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7129E1-2E22-4BFF-A85C-D9490A54C2EA}">
      <dsp:nvSpPr>
        <dsp:cNvPr id="0" name=""/>
        <dsp:cNvSpPr/>
      </dsp:nvSpPr>
      <dsp:spPr>
        <a:xfrm>
          <a:off x="0" y="0"/>
          <a:ext cx="7683500" cy="819109"/>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Promote awareness</a:t>
          </a:r>
          <a:endParaRPr lang="en-US" sz="2200" kern="1200"/>
        </a:p>
      </dsp:txBody>
      <dsp:txXfrm>
        <a:off x="23991" y="23991"/>
        <a:ext cx="6730401" cy="771127"/>
      </dsp:txXfrm>
    </dsp:sp>
    <dsp:sp modelId="{D896634B-24EA-49A7-BF98-DDE2D566A25C}">
      <dsp:nvSpPr>
        <dsp:cNvPr id="0" name=""/>
        <dsp:cNvSpPr/>
      </dsp:nvSpPr>
      <dsp:spPr>
        <a:xfrm>
          <a:off x="643493" y="968039"/>
          <a:ext cx="7683500" cy="819109"/>
        </a:xfrm>
        <a:prstGeom prst="roundRect">
          <a:avLst>
            <a:gd name="adj" fmla="val 10000"/>
          </a:avLst>
        </a:prstGeom>
        <a:solidFill>
          <a:schemeClr val="accent2">
            <a:hueOff val="-1130992"/>
            <a:satOff val="3728"/>
            <a:lumOff val="398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Encourage the flexibility of difficult situations.</a:t>
          </a:r>
          <a:endParaRPr lang="en-US" sz="2200" kern="1200"/>
        </a:p>
      </dsp:txBody>
      <dsp:txXfrm>
        <a:off x="667484" y="992030"/>
        <a:ext cx="6459603" cy="771127"/>
      </dsp:txXfrm>
    </dsp:sp>
    <dsp:sp modelId="{25C8FD7E-1A7A-4B84-B8F7-C651008947C4}">
      <dsp:nvSpPr>
        <dsp:cNvPr id="0" name=""/>
        <dsp:cNvSpPr/>
      </dsp:nvSpPr>
      <dsp:spPr>
        <a:xfrm>
          <a:off x="1277381" y="1936078"/>
          <a:ext cx="7683500" cy="819109"/>
        </a:xfrm>
        <a:prstGeom prst="roundRect">
          <a:avLst>
            <a:gd name="adj" fmla="val 10000"/>
          </a:avLst>
        </a:prstGeom>
        <a:solidFill>
          <a:schemeClr val="accent2">
            <a:hueOff val="-2261984"/>
            <a:satOff val="7457"/>
            <a:lumOff val="797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Support self schemas that are balanced.</a:t>
          </a:r>
          <a:endParaRPr lang="en-US" sz="2200" kern="1200"/>
        </a:p>
      </dsp:txBody>
      <dsp:txXfrm>
        <a:off x="1301372" y="1960069"/>
        <a:ext cx="6469207" cy="771127"/>
      </dsp:txXfrm>
    </dsp:sp>
    <dsp:sp modelId="{2CBB2514-39CB-4FC5-B49A-2DE3A07BD695}">
      <dsp:nvSpPr>
        <dsp:cNvPr id="0" name=""/>
        <dsp:cNvSpPr/>
      </dsp:nvSpPr>
      <dsp:spPr>
        <a:xfrm>
          <a:off x="1920875" y="2904117"/>
          <a:ext cx="7683500" cy="819109"/>
        </a:xfrm>
        <a:prstGeom prst="roundRect">
          <a:avLst>
            <a:gd name="adj" fmla="val 10000"/>
          </a:avLst>
        </a:prstGeom>
        <a:solidFill>
          <a:schemeClr val="accent2">
            <a:hueOff val="-3392975"/>
            <a:satOff val="11185"/>
            <a:lumOff val="1196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formal operational thinking promotes abstract examination of identity and future goals.</a:t>
          </a:r>
          <a:endParaRPr lang="en-US" sz="2200" kern="1200"/>
        </a:p>
      </dsp:txBody>
      <dsp:txXfrm>
        <a:off x="1944866" y="2928108"/>
        <a:ext cx="6459603" cy="771127"/>
      </dsp:txXfrm>
    </dsp:sp>
    <dsp:sp modelId="{B0916E33-B54A-41EB-9060-0326FBA3C580}">
      <dsp:nvSpPr>
        <dsp:cNvPr id="0" name=""/>
        <dsp:cNvSpPr/>
      </dsp:nvSpPr>
      <dsp:spPr>
        <a:xfrm>
          <a:off x="7151078" y="627363"/>
          <a:ext cx="532421" cy="532421"/>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270873" y="627363"/>
        <a:ext cx="292831" cy="400647"/>
      </dsp:txXfrm>
    </dsp:sp>
    <dsp:sp modelId="{34A9936D-C0AC-4EF5-A518-34813543A528}">
      <dsp:nvSpPr>
        <dsp:cNvPr id="0" name=""/>
        <dsp:cNvSpPr/>
      </dsp:nvSpPr>
      <dsp:spPr>
        <a:xfrm>
          <a:off x="7794571" y="1595402"/>
          <a:ext cx="532421" cy="532421"/>
        </a:xfrm>
        <a:prstGeom prst="downArrow">
          <a:avLst>
            <a:gd name="adj1" fmla="val 55000"/>
            <a:gd name="adj2" fmla="val 45000"/>
          </a:avLst>
        </a:prstGeom>
        <a:solidFill>
          <a:schemeClr val="accent2">
            <a:tint val="40000"/>
            <a:alpha val="90000"/>
            <a:hueOff val="-2096409"/>
            <a:satOff val="8402"/>
            <a:lumOff val="1248"/>
            <a:alphaOff val="0"/>
          </a:schemeClr>
        </a:solidFill>
        <a:ln w="15875" cap="flat" cmpd="sng" algn="ctr">
          <a:solidFill>
            <a:schemeClr val="accent2">
              <a:tint val="40000"/>
              <a:alpha val="90000"/>
              <a:hueOff val="-2096409"/>
              <a:satOff val="8402"/>
              <a:lumOff val="124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914366" y="1595402"/>
        <a:ext cx="292831" cy="400647"/>
      </dsp:txXfrm>
    </dsp:sp>
    <dsp:sp modelId="{6357FC85-E239-4349-ACD7-AD4061071124}">
      <dsp:nvSpPr>
        <dsp:cNvPr id="0" name=""/>
        <dsp:cNvSpPr/>
      </dsp:nvSpPr>
      <dsp:spPr>
        <a:xfrm>
          <a:off x="8428460" y="2563441"/>
          <a:ext cx="532421" cy="532421"/>
        </a:xfrm>
        <a:prstGeom prst="downArrow">
          <a:avLst>
            <a:gd name="adj1" fmla="val 55000"/>
            <a:gd name="adj2" fmla="val 45000"/>
          </a:avLst>
        </a:prstGeom>
        <a:solidFill>
          <a:schemeClr val="accent2">
            <a:tint val="40000"/>
            <a:alpha val="90000"/>
            <a:hueOff val="-4192819"/>
            <a:satOff val="16804"/>
            <a:lumOff val="2495"/>
            <a:alphaOff val="0"/>
          </a:schemeClr>
        </a:solidFill>
        <a:ln w="15875" cap="flat" cmpd="sng" algn="ctr">
          <a:solidFill>
            <a:schemeClr val="accent2">
              <a:tint val="40000"/>
              <a:alpha val="90000"/>
              <a:hueOff val="-4192819"/>
              <a:satOff val="16804"/>
              <a:lumOff val="249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548255" y="2563441"/>
        <a:ext cx="292831" cy="4006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E8C1DB-9F7F-43C7-A0DB-B2B915C5307E}">
      <dsp:nvSpPr>
        <dsp:cNvPr id="0" name=""/>
        <dsp:cNvSpPr/>
      </dsp:nvSpPr>
      <dsp:spPr>
        <a:xfrm>
          <a:off x="0" y="4193"/>
          <a:ext cx="5913437" cy="1948050"/>
        </a:xfrm>
        <a:prstGeom prst="roundRect">
          <a:avLst/>
        </a:prstGeom>
        <a:gradFill rotWithShape="0">
          <a:gsLst>
            <a:gs pos="0">
              <a:schemeClr val="accent5">
                <a:hueOff val="0"/>
                <a:satOff val="0"/>
                <a:lumOff val="0"/>
                <a:alphaOff val="0"/>
                <a:tint val="98000"/>
                <a:satMod val="110000"/>
                <a:lumMod val="104000"/>
              </a:schemeClr>
            </a:gs>
            <a:gs pos="69000">
              <a:schemeClr val="accent5">
                <a:hueOff val="0"/>
                <a:satOff val="0"/>
                <a:lumOff val="0"/>
                <a:alphaOff val="0"/>
                <a:shade val="88000"/>
                <a:satMod val="130000"/>
                <a:lumMod val="92000"/>
              </a:schemeClr>
            </a:gs>
            <a:gs pos="100000">
              <a:schemeClr val="accent5">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Interventions that are based on Piagets Theory are guaranteed to</a:t>
          </a:r>
          <a:endParaRPr lang="en-US" sz="3700" kern="1200"/>
        </a:p>
      </dsp:txBody>
      <dsp:txXfrm>
        <a:off x="95096" y="99289"/>
        <a:ext cx="5723245" cy="1757858"/>
      </dsp:txXfrm>
    </dsp:sp>
    <dsp:sp modelId="{5DCE1C06-BF52-4A2C-9D12-DBA6E9775834}">
      <dsp:nvSpPr>
        <dsp:cNvPr id="0" name=""/>
        <dsp:cNvSpPr/>
      </dsp:nvSpPr>
      <dsp:spPr>
        <a:xfrm>
          <a:off x="0" y="1952244"/>
          <a:ext cx="5913437" cy="26806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752" tIns="46990" rIns="263144" bIns="46990" numCol="1" spcCol="1270" anchor="t" anchorCtr="0">
          <a:noAutofit/>
        </a:bodyPr>
        <a:lstStyle/>
        <a:p>
          <a:pPr marL="285750" lvl="1" indent="-285750" algn="l" defTabSz="1289050">
            <a:lnSpc>
              <a:spcPct val="90000"/>
            </a:lnSpc>
            <a:spcBef>
              <a:spcPct val="0"/>
            </a:spcBef>
            <a:spcAft>
              <a:spcPct val="20000"/>
            </a:spcAft>
            <a:buChar char="•"/>
          </a:pPr>
          <a:r>
            <a:rPr lang="en-GB" sz="2900" kern="1200" dirty="0"/>
            <a:t>Identify cognitive advantages.</a:t>
          </a:r>
          <a:endParaRPr lang="en-US" sz="2900" kern="1200" dirty="0"/>
        </a:p>
        <a:p>
          <a:pPr marL="285750" lvl="1" indent="-285750" algn="l" defTabSz="1289050">
            <a:lnSpc>
              <a:spcPct val="90000"/>
            </a:lnSpc>
            <a:spcBef>
              <a:spcPct val="0"/>
            </a:spcBef>
            <a:spcAft>
              <a:spcPct val="20000"/>
            </a:spcAft>
            <a:buChar char="•"/>
          </a:pPr>
          <a:r>
            <a:rPr lang="en-GB" sz="2900" kern="1200"/>
            <a:t>Resolve the imbalance in development.</a:t>
          </a:r>
          <a:endParaRPr lang="en-US" sz="2900" kern="1200"/>
        </a:p>
        <a:p>
          <a:pPr marL="285750" lvl="1" indent="-285750" algn="l" defTabSz="1289050">
            <a:lnSpc>
              <a:spcPct val="90000"/>
            </a:lnSpc>
            <a:spcBef>
              <a:spcPct val="0"/>
            </a:spcBef>
            <a:spcAft>
              <a:spcPct val="20000"/>
            </a:spcAft>
            <a:buChar char="•"/>
          </a:pPr>
          <a:r>
            <a:rPr lang="en-GB" sz="2900" kern="1200"/>
            <a:t>Regain equilibrium.</a:t>
          </a:r>
          <a:endParaRPr lang="en-US" sz="2900" kern="1200"/>
        </a:p>
        <a:p>
          <a:pPr marL="285750" lvl="1" indent="-285750" algn="l" defTabSz="1289050">
            <a:lnSpc>
              <a:spcPct val="90000"/>
            </a:lnSpc>
            <a:spcBef>
              <a:spcPct val="0"/>
            </a:spcBef>
            <a:spcAft>
              <a:spcPct val="20000"/>
            </a:spcAft>
            <a:buChar char="•"/>
          </a:pPr>
          <a:r>
            <a:rPr lang="en-GB" sz="2900" kern="1200" dirty="0"/>
            <a:t>Support examination of identity and abstract reasoning.</a:t>
          </a:r>
          <a:endParaRPr lang="en-US" sz="2900" kern="1200" dirty="0"/>
        </a:p>
      </dsp:txBody>
      <dsp:txXfrm>
        <a:off x="0" y="1952244"/>
        <a:ext cx="5913437" cy="26806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92DC71-D3F7-402C-A782-62D24580F511}">
      <dsp:nvSpPr>
        <dsp:cNvPr id="0" name=""/>
        <dsp:cNvSpPr/>
      </dsp:nvSpPr>
      <dsp:spPr>
        <a:xfrm>
          <a:off x="0" y="120473"/>
          <a:ext cx="5913437" cy="1425059"/>
        </a:xfrm>
        <a:prstGeom prst="roundRect">
          <a:avLst/>
        </a:prstGeom>
        <a:gradFill rotWithShape="0">
          <a:gsLst>
            <a:gs pos="0">
              <a:schemeClr val="accent5">
                <a:hueOff val="0"/>
                <a:satOff val="0"/>
                <a:lumOff val="0"/>
                <a:alphaOff val="0"/>
                <a:tint val="98000"/>
                <a:satMod val="110000"/>
                <a:lumMod val="104000"/>
              </a:schemeClr>
            </a:gs>
            <a:gs pos="69000">
              <a:schemeClr val="accent5">
                <a:hueOff val="0"/>
                <a:satOff val="0"/>
                <a:lumOff val="0"/>
                <a:alphaOff val="0"/>
                <a:shade val="88000"/>
                <a:satMod val="130000"/>
                <a:lumMod val="92000"/>
              </a:schemeClr>
            </a:gs>
            <a:gs pos="100000">
              <a:schemeClr val="accent5">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Piaget's cognitive development theory is used to show how Jenny’s work as a young care giver has probably sped up practical thinking while possible limiting more extensive development exploration.</a:t>
          </a:r>
          <a:endParaRPr lang="en-US" sz="2100" kern="1200"/>
        </a:p>
      </dsp:txBody>
      <dsp:txXfrm>
        <a:off x="69566" y="190039"/>
        <a:ext cx="5774305" cy="1285927"/>
      </dsp:txXfrm>
    </dsp:sp>
    <dsp:sp modelId="{CC6DB5A8-EC9B-4E17-85B6-3E248AF7AB1B}">
      <dsp:nvSpPr>
        <dsp:cNvPr id="0" name=""/>
        <dsp:cNvSpPr/>
      </dsp:nvSpPr>
      <dsp:spPr>
        <a:xfrm>
          <a:off x="0" y="1606013"/>
          <a:ext cx="5913437" cy="1425059"/>
        </a:xfrm>
        <a:prstGeom prst="roundRect">
          <a:avLst/>
        </a:prstGeom>
        <a:gradFill rotWithShape="0">
          <a:gsLst>
            <a:gs pos="0">
              <a:schemeClr val="accent5">
                <a:hueOff val="-842315"/>
                <a:satOff val="-3972"/>
                <a:lumOff val="980"/>
                <a:alphaOff val="0"/>
                <a:tint val="98000"/>
                <a:satMod val="110000"/>
                <a:lumMod val="104000"/>
              </a:schemeClr>
            </a:gs>
            <a:gs pos="69000">
              <a:schemeClr val="accent5">
                <a:hueOff val="-842315"/>
                <a:satOff val="-3972"/>
                <a:lumOff val="980"/>
                <a:alphaOff val="0"/>
                <a:shade val="88000"/>
                <a:satMod val="130000"/>
                <a:lumMod val="92000"/>
              </a:schemeClr>
            </a:gs>
            <a:gs pos="100000">
              <a:schemeClr val="accent5">
                <a:hueOff val="-842315"/>
                <a:satOff val="-3972"/>
                <a:lumOff val="98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Schemas based on accountability and independence may have been formed by repeated adaptation to stress. </a:t>
          </a:r>
          <a:endParaRPr lang="en-US" sz="2100" kern="1200"/>
        </a:p>
      </dsp:txBody>
      <dsp:txXfrm>
        <a:off x="69566" y="1675579"/>
        <a:ext cx="5774305" cy="1285927"/>
      </dsp:txXfrm>
    </dsp:sp>
    <dsp:sp modelId="{BBBBE450-D0A2-4455-A5AB-B47A39D91315}">
      <dsp:nvSpPr>
        <dsp:cNvPr id="0" name=""/>
        <dsp:cNvSpPr/>
      </dsp:nvSpPr>
      <dsp:spPr>
        <a:xfrm>
          <a:off x="0" y="3091553"/>
          <a:ext cx="5913437" cy="1425059"/>
        </a:xfrm>
        <a:prstGeom prst="roundRect">
          <a:avLst/>
        </a:prstGeom>
        <a:gradFill rotWithShape="0">
          <a:gsLst>
            <a:gs pos="0">
              <a:schemeClr val="accent5">
                <a:hueOff val="-1684631"/>
                <a:satOff val="-7944"/>
                <a:lumOff val="1960"/>
                <a:alphaOff val="0"/>
                <a:tint val="98000"/>
                <a:satMod val="110000"/>
                <a:lumMod val="104000"/>
              </a:schemeClr>
            </a:gs>
            <a:gs pos="69000">
              <a:schemeClr val="accent5">
                <a:hueOff val="-1684631"/>
                <a:satOff val="-7944"/>
                <a:lumOff val="1960"/>
                <a:alphaOff val="0"/>
                <a:shade val="88000"/>
                <a:satMod val="130000"/>
                <a:lumMod val="92000"/>
              </a:schemeClr>
            </a:gs>
            <a:gs pos="100000">
              <a:schemeClr val="accent5">
                <a:hueOff val="-1684631"/>
                <a:satOff val="-7944"/>
                <a:lumOff val="196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Therefore, a plan for community support should strive to minimise the burden of exessive care giving.</a:t>
          </a:r>
          <a:endParaRPr lang="en-US" sz="2100" kern="1200"/>
        </a:p>
      </dsp:txBody>
      <dsp:txXfrm>
        <a:off x="69566" y="3161119"/>
        <a:ext cx="5774305" cy="1285927"/>
      </dsp:txXfrm>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F768B1-CA5A-4F3F-B1C3-8D40FCD42DA1}" type="datetimeFigureOut">
              <a:rPr lang="en-GB" smtClean="0"/>
              <a:t>14/02/2026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FEE4F2-2B2E-46FA-87D1-CC2963DC6F49}" type="slidenum">
              <a:rPr lang="en-GB" smtClean="0"/>
              <a:t>‹#›</a:t>
            </a:fld>
            <a:endParaRPr lang="en-GB"/>
          </a:p>
        </p:txBody>
      </p:sp>
    </p:spTree>
    <p:extLst>
      <p:ext uri="{BB962C8B-B14F-4D97-AF65-F5344CB8AC3E}">
        <p14:creationId xmlns:p14="http://schemas.microsoft.com/office/powerpoint/2010/main" val="4910675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CF5E46F-B745-4029-9D5C-59380FE6E33F}" type="datetimeFigureOut">
              <a:rPr lang="en-GB" smtClean="0"/>
              <a:t>13/02/2026</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83E12C92-DB62-4B29-A320-6FFDDE51C537}"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698069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F5E46F-B745-4029-9D5C-59380FE6E33F}"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E12C92-DB62-4B29-A320-6FFDDE51C537}"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502136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CF5E46F-B745-4029-9D5C-59380FE6E33F}"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E12C92-DB62-4B29-A320-6FFDDE51C537}"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006859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CF5E46F-B745-4029-9D5C-59380FE6E33F}"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E12C92-DB62-4B29-A320-6FFDDE51C537}"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572762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CF5E46F-B745-4029-9D5C-59380FE6E33F}" type="datetimeFigureOut">
              <a:rPr lang="en-GB" smtClean="0"/>
              <a:t>13/02/2026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3E12C92-DB62-4B29-A320-6FFDDE51C537}"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587121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CF5E46F-B745-4029-9D5C-59380FE6E33F}" type="datetimeFigureOut">
              <a:rPr lang="en-GB" smtClean="0"/>
              <a:t>13/02/2026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3E12C92-DB62-4B29-A320-6FFDDE51C537}"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357887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F5E46F-B745-4029-9D5C-59380FE6E33F}" type="datetimeFigureOut">
              <a:rPr lang="en-GB" smtClean="0"/>
              <a:t>13/02/2026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3E12C92-DB62-4B29-A320-6FFDDE51C537}" type="slidenum">
              <a:rPr lang="en-GB" smtClean="0"/>
              <a:t>‹#›</a:t>
            </a:fld>
            <a:endParaRPr lang="en-GB"/>
          </a:p>
        </p:txBody>
      </p:sp>
    </p:spTree>
    <p:extLst>
      <p:ext uri="{BB962C8B-B14F-4D97-AF65-F5344CB8AC3E}">
        <p14:creationId xmlns:p14="http://schemas.microsoft.com/office/powerpoint/2010/main" val="3488168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CF5E46F-B745-4029-9D5C-59380FE6E33F}" type="datetimeFigureOut">
              <a:rPr lang="en-GB" smtClean="0"/>
              <a:t>13/02/2026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E12C92-DB62-4B29-A320-6FFDDE51C537}"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71322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ECF5E46F-B745-4029-9D5C-59380FE6E33F}" type="datetimeFigureOut">
              <a:rPr lang="en-GB" smtClean="0"/>
              <a:t>13/02/2026</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83E12C92-DB62-4B29-A320-6FFDDE51C537}"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4627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F5E46F-B745-4029-9D5C-59380FE6E33F}"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E12C92-DB62-4B29-A320-6FFDDE51C537}"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294792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F5E46F-B745-4029-9D5C-59380FE6E33F}" type="datetimeFigureOut">
              <a:rPr lang="en-GB" smtClean="0"/>
              <a:t>13/02/2026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E12C92-DB62-4B29-A320-6FFDDE51C537}"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956824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ECF5E46F-B745-4029-9D5C-59380FE6E33F}" type="datetimeFigureOut">
              <a:rPr lang="en-GB" smtClean="0"/>
              <a:t>13/02/2026</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83E12C92-DB62-4B29-A320-6FFDDE51C537}"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294792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flickr.com/photos/mirjoran/455878802/" TargetMode="External"/><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5.jp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pixabay.com/en/scale-justice-weight-health-2634795/" TargetMode="External"/><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g"/><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g"/><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g"/><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www.verywellmind.com/jean-piaget-biography-1896-1980-2795549" TargetMode="External"/><Relationship Id="rId7" Type="http://schemas.openxmlformats.org/officeDocument/2006/relationships/hyperlink" Target="https://www.scienceminded.org/post/children-are-little-scientists" TargetMode="External"/><Relationship Id="rId2" Type="http://schemas.openxmlformats.org/officeDocument/2006/relationships/hyperlink" Target="https://www.actionforchildren.org.uk/blog/young-carers-who-are-they-and-how-are-they-impacted/" TargetMode="External"/><Relationship Id="rId1" Type="http://schemas.openxmlformats.org/officeDocument/2006/relationships/slideLayout" Target="../slideLayouts/slideLayout7.xml"/><Relationship Id="rId6" Type="http://schemas.openxmlformats.org/officeDocument/2006/relationships/hyperlink" Target="https://i.pinimg.com/originals/4c/4e/03/4c4e03f727e8ed1e5e5d4071641e3b69.jpg" TargetMode="External"/><Relationship Id="rId5" Type="http://schemas.openxmlformats.org/officeDocument/2006/relationships/hyperlink" Target="https://www.simplypsychology.org/piaget.html" TargetMode="External"/><Relationship Id="rId4" Type="http://schemas.openxmlformats.org/officeDocument/2006/relationships/hyperlink" Target="https://www.simplypsychology.org/wp-content/uploads/simplypsychology.org-Piagets-Theory-and-Stages-of-Cognitive-Developmen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6555D-1EEC-A02A-DC2E-A883CD9EF587}"/>
              </a:ext>
            </a:extLst>
          </p:cNvPr>
          <p:cNvSpPr>
            <a:spLocks noGrp="1"/>
          </p:cNvSpPr>
          <p:nvPr>
            <p:ph type="ctrTitle"/>
          </p:nvPr>
        </p:nvSpPr>
        <p:spPr>
          <a:xfrm>
            <a:off x="2428930" y="802298"/>
            <a:ext cx="8637073" cy="2541431"/>
          </a:xfrm>
        </p:spPr>
        <p:txBody>
          <a:bodyPr>
            <a:normAutofit fontScale="90000"/>
          </a:bodyPr>
          <a:lstStyle/>
          <a:p>
            <a:r>
              <a:rPr lang="en-GB" dirty="0"/>
              <a:t>Presentation on providing support for Jenny</a:t>
            </a:r>
          </a:p>
        </p:txBody>
      </p:sp>
      <p:sp>
        <p:nvSpPr>
          <p:cNvPr id="3" name="Subtitle 2">
            <a:extLst>
              <a:ext uri="{FF2B5EF4-FFF2-40B4-BE49-F238E27FC236}">
                <a16:creationId xmlns:a16="http://schemas.microsoft.com/office/drawing/2014/main" id="{4E0E8BF3-6E2B-B8FA-508C-5F3833752AA1}"/>
              </a:ext>
            </a:extLst>
          </p:cNvPr>
          <p:cNvSpPr>
            <a:spLocks noGrp="1"/>
          </p:cNvSpPr>
          <p:nvPr>
            <p:ph type="subTitle" idx="1"/>
          </p:nvPr>
        </p:nvSpPr>
        <p:spPr>
          <a:xfrm>
            <a:off x="1524000" y="3756989"/>
            <a:ext cx="9144000" cy="2604053"/>
          </a:xfrm>
        </p:spPr>
        <p:txBody>
          <a:bodyPr>
            <a:normAutofit/>
          </a:bodyPr>
          <a:lstStyle/>
          <a:p>
            <a:r>
              <a:rPr lang="en-GB" dirty="0"/>
              <a:t>Psychology in Health and Social care </a:t>
            </a:r>
          </a:p>
          <a:p>
            <a:r>
              <a:rPr lang="en-GB" dirty="0"/>
              <a:t>Module code:LCHS4010</a:t>
            </a:r>
          </a:p>
          <a:p>
            <a:r>
              <a:rPr lang="en-GB" dirty="0"/>
              <a:t>Lecturer name: Helen parsons</a:t>
            </a:r>
          </a:p>
          <a:p>
            <a:r>
              <a:rPr lang="en-GB" dirty="0"/>
              <a:t>Student name: Patricia parkes</a:t>
            </a:r>
          </a:p>
          <a:p>
            <a:r>
              <a:rPr lang="en-GB" dirty="0"/>
              <a:t>Student number: 243576</a:t>
            </a:r>
          </a:p>
        </p:txBody>
      </p:sp>
    </p:spTree>
    <p:extLst>
      <p:ext uri="{BB962C8B-B14F-4D97-AF65-F5344CB8AC3E}">
        <p14:creationId xmlns:p14="http://schemas.microsoft.com/office/powerpoint/2010/main" val="24302365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94897-8E8B-2C77-529C-24404D61F64F}"/>
              </a:ext>
            </a:extLst>
          </p:cNvPr>
          <p:cNvSpPr>
            <a:spLocks noGrp="1"/>
          </p:cNvSpPr>
          <p:nvPr>
            <p:ph type="title"/>
          </p:nvPr>
        </p:nvSpPr>
        <p:spPr>
          <a:xfrm>
            <a:off x="258417" y="172124"/>
            <a:ext cx="11529391" cy="1677285"/>
          </a:xfrm>
        </p:spPr>
        <p:txBody>
          <a:bodyPr anchor="b">
            <a:normAutofit/>
          </a:bodyPr>
          <a:lstStyle/>
          <a:p>
            <a:r>
              <a:rPr lang="en-GB" b="1" u="sng" dirty="0">
                <a:latin typeface="Century Gothic" panose="020B0502020202020204" pitchFamily="34" charset="0"/>
              </a:rPr>
              <a:t>Community support plan for Jenny.</a:t>
            </a:r>
            <a:br>
              <a:rPr lang="en-GB" b="1" u="sng" dirty="0">
                <a:latin typeface="Century Gothic" panose="020B0502020202020204" pitchFamily="34" charset="0"/>
              </a:rPr>
            </a:br>
            <a:br>
              <a:rPr lang="en-GB" b="1" u="sng" dirty="0">
                <a:latin typeface="Century Gothic" panose="020B0502020202020204" pitchFamily="34" charset="0"/>
              </a:rPr>
            </a:br>
            <a:r>
              <a:rPr lang="en-GB" sz="3200" b="1" u="sng" dirty="0">
                <a:latin typeface="Century Gothic" panose="020B0502020202020204" pitchFamily="34" charset="0"/>
              </a:rPr>
              <a:t>Introduction</a:t>
            </a:r>
          </a:p>
        </p:txBody>
      </p:sp>
      <p:sp>
        <p:nvSpPr>
          <p:cNvPr id="3" name="Content Placeholder 2">
            <a:extLst>
              <a:ext uri="{FF2B5EF4-FFF2-40B4-BE49-F238E27FC236}">
                <a16:creationId xmlns:a16="http://schemas.microsoft.com/office/drawing/2014/main" id="{A1C40497-03C5-3D98-8797-B7EBCDDD7ECA}"/>
              </a:ext>
            </a:extLst>
          </p:cNvPr>
          <p:cNvSpPr>
            <a:spLocks noGrp="1"/>
          </p:cNvSpPr>
          <p:nvPr>
            <p:ph idx="1"/>
          </p:nvPr>
        </p:nvSpPr>
        <p:spPr>
          <a:xfrm>
            <a:off x="476795" y="2459242"/>
            <a:ext cx="10770042" cy="3582330"/>
          </a:xfrm>
        </p:spPr>
        <p:txBody>
          <a:bodyPr>
            <a:normAutofit lnSpcReduction="10000"/>
          </a:bodyPr>
          <a:lstStyle/>
          <a:p>
            <a:pPr marL="0" indent="0">
              <a:buNone/>
            </a:pPr>
            <a:r>
              <a:rPr lang="en-GB" sz="2200" dirty="0"/>
              <a:t>Today I will be using Piaget’s Theory on Cognitive Development to develop more understanding of jenny's needs.</a:t>
            </a:r>
          </a:p>
          <a:p>
            <a:r>
              <a:rPr lang="en-GB" sz="2200" dirty="0"/>
              <a:t>I will be focusing on areas from her past and current events.(considering both biological and environmental influences).</a:t>
            </a:r>
          </a:p>
          <a:p>
            <a:r>
              <a:rPr lang="en-GB" sz="2200" dirty="0"/>
              <a:t> analysing the implications.</a:t>
            </a:r>
          </a:p>
          <a:p>
            <a:r>
              <a:rPr lang="en-GB" sz="2200" dirty="0"/>
              <a:t>Looking at the options available offering what works best to support her physical and mental wellbeing.</a:t>
            </a:r>
          </a:p>
          <a:p>
            <a:r>
              <a:rPr lang="en-GB" sz="2200" dirty="0"/>
              <a:t>Propose practical strategies.</a:t>
            </a:r>
          </a:p>
        </p:txBody>
      </p:sp>
    </p:spTree>
    <p:extLst>
      <p:ext uri="{BB962C8B-B14F-4D97-AF65-F5344CB8AC3E}">
        <p14:creationId xmlns:p14="http://schemas.microsoft.com/office/powerpoint/2010/main" val="4289061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CE47B-5847-5D34-9B52-E992847BBB60}"/>
              </a:ext>
            </a:extLst>
          </p:cNvPr>
          <p:cNvSpPr>
            <a:spLocks noGrp="1"/>
          </p:cNvSpPr>
          <p:nvPr>
            <p:ph type="title"/>
          </p:nvPr>
        </p:nvSpPr>
        <p:spPr/>
        <p:txBody>
          <a:bodyPr>
            <a:normAutofit fontScale="90000"/>
          </a:bodyPr>
          <a:lstStyle/>
          <a:p>
            <a:r>
              <a:rPr lang="en-GB" sz="4000" dirty="0"/>
              <a:t>Piaget’s Theory of</a:t>
            </a:r>
            <a:br>
              <a:rPr lang="en-GB" sz="4000" dirty="0"/>
            </a:br>
            <a:r>
              <a:rPr lang="en-GB" sz="4000" dirty="0"/>
              <a:t>Cognitive development</a:t>
            </a:r>
          </a:p>
        </p:txBody>
      </p:sp>
      <p:sp>
        <p:nvSpPr>
          <p:cNvPr id="3" name="Content Placeholder 2">
            <a:extLst>
              <a:ext uri="{FF2B5EF4-FFF2-40B4-BE49-F238E27FC236}">
                <a16:creationId xmlns:a16="http://schemas.microsoft.com/office/drawing/2014/main" id="{6B804AA4-C49E-8D33-5043-3BC7AD85162A}"/>
              </a:ext>
            </a:extLst>
          </p:cNvPr>
          <p:cNvSpPr>
            <a:spLocks noGrp="1"/>
          </p:cNvSpPr>
          <p:nvPr>
            <p:ph idx="1"/>
          </p:nvPr>
        </p:nvSpPr>
        <p:spPr/>
        <p:txBody>
          <a:bodyPr>
            <a:normAutofit fontScale="85000" lnSpcReduction="20000"/>
          </a:bodyPr>
          <a:lstStyle/>
          <a:p>
            <a:pPr marL="0" indent="0">
              <a:buNone/>
            </a:pPr>
            <a:r>
              <a:rPr lang="en-GB" sz="2000" dirty="0"/>
              <a:t>According to Jean Piaget, children developed</a:t>
            </a:r>
          </a:p>
          <a:p>
            <a:pPr marL="0" indent="0">
              <a:buNone/>
            </a:pPr>
            <a:r>
              <a:rPr lang="en-GB" sz="2000" dirty="0"/>
              <a:t>Through four universal phases of cognitive </a:t>
            </a:r>
          </a:p>
          <a:p>
            <a:pPr marL="0" indent="0">
              <a:buNone/>
            </a:pPr>
            <a:r>
              <a:rPr lang="en-GB" sz="2000" dirty="0"/>
              <a:t>Development each distinguished by ones</a:t>
            </a:r>
          </a:p>
          <a:p>
            <a:pPr marL="0" indent="0">
              <a:buNone/>
            </a:pPr>
            <a:r>
              <a:rPr lang="en-GB" sz="2000" dirty="0"/>
              <a:t>Own unique way of thinking (Gross, 2020).</a:t>
            </a:r>
          </a:p>
          <a:p>
            <a:pPr marL="0" indent="0">
              <a:buNone/>
            </a:pPr>
            <a:r>
              <a:rPr lang="en-GB" sz="2000" dirty="0"/>
              <a:t>‘Little scientist’ (Skinnedcostantin, 2021).    </a:t>
            </a:r>
          </a:p>
          <a:p>
            <a:pPr marL="0" indent="0">
              <a:buNone/>
            </a:pPr>
            <a:r>
              <a:rPr lang="en-GB" sz="2000" dirty="0"/>
              <a:t>Piaget’s Theory shows that age is not the </a:t>
            </a:r>
          </a:p>
          <a:p>
            <a:pPr marL="0" indent="0">
              <a:buNone/>
            </a:pPr>
            <a:r>
              <a:rPr lang="en-GB" sz="2000" dirty="0"/>
              <a:t>Only factor in development and that active</a:t>
            </a:r>
          </a:p>
          <a:p>
            <a:pPr marL="0" indent="0">
              <a:buNone/>
            </a:pPr>
            <a:r>
              <a:rPr lang="en-GB" sz="2000" dirty="0"/>
              <a:t>Engagement with the environment is as </a:t>
            </a:r>
          </a:p>
          <a:p>
            <a:pPr marL="0" indent="0">
              <a:buNone/>
            </a:pPr>
            <a:r>
              <a:rPr lang="en-GB" sz="2000" dirty="0"/>
              <a:t>Equally important.(Gross, 2020).</a:t>
            </a:r>
          </a:p>
        </p:txBody>
      </p:sp>
      <p:pic>
        <p:nvPicPr>
          <p:cNvPr id="4" name="Picture 3" descr="A person in a suit and tie&#10;&#10;AI-generated content may be incorrect.">
            <a:extLst>
              <a:ext uri="{FF2B5EF4-FFF2-40B4-BE49-F238E27FC236}">
                <a16:creationId xmlns:a16="http://schemas.microsoft.com/office/drawing/2014/main" id="{577F8B01-FD92-F28D-4363-357419B9438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3729" r="19580"/>
          <a:stretch>
            <a:fillRect/>
          </a:stretch>
        </p:blipFill>
        <p:spPr>
          <a:xfrm>
            <a:off x="6955971" y="10"/>
            <a:ext cx="5234506"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3A18CF07-39FD-46A4-A0A4-46347D9C36A8}"/>
              </a:ext>
            </a:extLst>
          </p:cNvPr>
          <p:cNvSpPr txBox="1"/>
          <p:nvPr/>
        </p:nvSpPr>
        <p:spPr>
          <a:xfrm>
            <a:off x="9894576" y="6657945"/>
            <a:ext cx="229742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lickr.com/photos/mirjoran/455878802/">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2851836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4624D-FF23-C50F-A22F-BC484F6F69AB}"/>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b="1" u="sng" kern="1200">
                <a:solidFill>
                  <a:srgbClr val="FFFFFF"/>
                </a:solidFill>
                <a:latin typeface="+mj-lt"/>
                <a:ea typeface="+mj-ea"/>
                <a:cs typeface="+mj-cs"/>
              </a:rPr>
              <a:t>The Four Stages</a:t>
            </a:r>
          </a:p>
        </p:txBody>
      </p:sp>
      <p:pic>
        <p:nvPicPr>
          <p:cNvPr id="10" name="Content Placeholder 9" descr="A chart with text and images&#10;&#10;AI-generated content may be incorrect.">
            <a:extLst>
              <a:ext uri="{FF2B5EF4-FFF2-40B4-BE49-F238E27FC236}">
                <a16:creationId xmlns:a16="http://schemas.microsoft.com/office/drawing/2014/main" id="{B5A7A9DB-4841-58D4-CDFB-A233F039D7F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049485" y="579958"/>
            <a:ext cx="7188199" cy="4882699"/>
          </a:xfrm>
          <a:prstGeom prst="rect">
            <a:avLst/>
          </a:prstGeom>
        </p:spPr>
      </p:pic>
      <p:sp>
        <p:nvSpPr>
          <p:cNvPr id="12" name="TextBox 11">
            <a:extLst>
              <a:ext uri="{FF2B5EF4-FFF2-40B4-BE49-F238E27FC236}">
                <a16:creationId xmlns:a16="http://schemas.microsoft.com/office/drawing/2014/main" id="{46EFD766-3B17-F2C6-3D46-84B9C138AE85}"/>
              </a:ext>
            </a:extLst>
          </p:cNvPr>
          <p:cNvSpPr txBox="1"/>
          <p:nvPr/>
        </p:nvSpPr>
        <p:spPr>
          <a:xfrm>
            <a:off x="8632522" y="5685357"/>
            <a:ext cx="2982686" cy="276999"/>
          </a:xfrm>
          <a:prstGeom prst="rect">
            <a:avLst/>
          </a:prstGeom>
          <a:noFill/>
        </p:spPr>
        <p:txBody>
          <a:bodyPr wrap="square" rtlCol="0">
            <a:spAutoFit/>
          </a:bodyPr>
          <a:lstStyle/>
          <a:p>
            <a:r>
              <a:rPr lang="en-GB" sz="1200" dirty="0"/>
              <a:t>(Early years.tv, 2026)</a:t>
            </a:r>
          </a:p>
        </p:txBody>
      </p:sp>
    </p:spTree>
    <p:extLst>
      <p:ext uri="{BB962C8B-B14F-4D97-AF65-F5344CB8AC3E}">
        <p14:creationId xmlns:p14="http://schemas.microsoft.com/office/powerpoint/2010/main" val="42229031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C383F-AC9E-B87C-46C3-510D4D109EFE}"/>
              </a:ext>
            </a:extLst>
          </p:cNvPr>
          <p:cNvSpPr>
            <a:spLocks noGrp="1"/>
          </p:cNvSpPr>
          <p:nvPr>
            <p:ph type="title"/>
          </p:nvPr>
        </p:nvSpPr>
        <p:spPr/>
        <p:txBody>
          <a:bodyPr/>
          <a:lstStyle/>
          <a:p>
            <a:r>
              <a:rPr lang="en-GB" b="1" u="sng"/>
              <a:t>Key concepts </a:t>
            </a:r>
            <a:endParaRPr lang="en-GB" b="1" u="sng" dirty="0"/>
          </a:p>
        </p:txBody>
      </p:sp>
      <p:pic>
        <p:nvPicPr>
          <p:cNvPr id="5" name="Content Placeholder 4" descr="A diagram of a process of equilation&#10;&#10;AI-generated content may be incorrect.">
            <a:extLst>
              <a:ext uri="{FF2B5EF4-FFF2-40B4-BE49-F238E27FC236}">
                <a16:creationId xmlns:a16="http://schemas.microsoft.com/office/drawing/2014/main" id="{B20952B1-6F33-9CE3-F51B-B84E3043C9A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139043" y="1958646"/>
            <a:ext cx="7913914" cy="3624943"/>
          </a:xfrm>
          <a:prstGeom prst="rect">
            <a:avLst/>
          </a:prstGeom>
        </p:spPr>
      </p:pic>
      <p:sp>
        <p:nvSpPr>
          <p:cNvPr id="6" name="TextBox 5">
            <a:extLst>
              <a:ext uri="{FF2B5EF4-FFF2-40B4-BE49-F238E27FC236}">
                <a16:creationId xmlns:a16="http://schemas.microsoft.com/office/drawing/2014/main" id="{39EBFA5A-698A-CBE7-FF06-1B66F002269D}"/>
              </a:ext>
            </a:extLst>
          </p:cNvPr>
          <p:cNvSpPr txBox="1"/>
          <p:nvPr/>
        </p:nvSpPr>
        <p:spPr>
          <a:xfrm>
            <a:off x="2286000" y="5747657"/>
            <a:ext cx="7663543" cy="646331"/>
          </a:xfrm>
          <a:prstGeom prst="rect">
            <a:avLst/>
          </a:prstGeom>
          <a:noFill/>
        </p:spPr>
        <p:txBody>
          <a:bodyPr wrap="square" rtlCol="0">
            <a:spAutoFit/>
          </a:bodyPr>
          <a:lstStyle/>
          <a:p>
            <a:r>
              <a:rPr lang="en-GB" dirty="0"/>
              <a:t>The foundation point of developing mental frameworks for understanding the world (Gross, 2020).</a:t>
            </a:r>
          </a:p>
        </p:txBody>
      </p:sp>
      <p:sp>
        <p:nvSpPr>
          <p:cNvPr id="7" name="TextBox 6">
            <a:extLst>
              <a:ext uri="{FF2B5EF4-FFF2-40B4-BE49-F238E27FC236}">
                <a16:creationId xmlns:a16="http://schemas.microsoft.com/office/drawing/2014/main" id="{063DB817-B967-46F7-705A-0F30C50AFC03}"/>
              </a:ext>
            </a:extLst>
          </p:cNvPr>
          <p:cNvSpPr txBox="1"/>
          <p:nvPr/>
        </p:nvSpPr>
        <p:spPr>
          <a:xfrm>
            <a:off x="4397829" y="5214257"/>
            <a:ext cx="3614057" cy="369332"/>
          </a:xfrm>
          <a:prstGeom prst="rect">
            <a:avLst/>
          </a:prstGeom>
          <a:noFill/>
        </p:spPr>
        <p:txBody>
          <a:bodyPr wrap="square" rtlCol="0">
            <a:spAutoFit/>
          </a:bodyPr>
          <a:lstStyle/>
          <a:p>
            <a:r>
              <a:rPr lang="en-GB" dirty="0"/>
              <a:t>(Firstdiscoverers.co.uk, 2026)</a:t>
            </a:r>
          </a:p>
        </p:txBody>
      </p:sp>
    </p:spTree>
    <p:extLst>
      <p:ext uri="{BB962C8B-B14F-4D97-AF65-F5344CB8AC3E}">
        <p14:creationId xmlns:p14="http://schemas.microsoft.com/office/powerpoint/2010/main" val="3991400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person taking a drop of medicine&#10;&#10;AI-generated content may be incorrect.">
            <a:extLst>
              <a:ext uri="{FF2B5EF4-FFF2-40B4-BE49-F238E27FC236}">
                <a16:creationId xmlns:a16="http://schemas.microsoft.com/office/drawing/2014/main" id="{6095AAE4-DB5F-FB91-8902-66C21EA66948}"/>
              </a:ext>
            </a:extLst>
          </p:cNvPr>
          <p:cNvPicPr>
            <a:picLocks noChangeAspect="1"/>
          </p:cNvPicPr>
          <p:nvPr/>
        </p:nvPicPr>
        <p:blipFill>
          <a:blip r:embed="rId2">
            <a:extLst>
              <a:ext uri="{28A0092B-C50C-407E-A947-70E740481C1C}">
                <a14:useLocalDpi xmlns:a14="http://schemas.microsoft.com/office/drawing/2010/main" val="0"/>
              </a:ext>
            </a:extLst>
          </a:blip>
          <a:srcRect l="25029" r="5529"/>
          <a:stretch>
            <a:fillRect/>
          </a:stretch>
        </p:blipFill>
        <p:spPr>
          <a:xfrm>
            <a:off x="-3047" y="10"/>
            <a:ext cx="9669642" cy="6857990"/>
          </a:xfrm>
          <a:prstGeom prst="rect">
            <a:avLst/>
          </a:prstGeom>
        </p:spPr>
      </p:pic>
      <p:graphicFrame>
        <p:nvGraphicFramePr>
          <p:cNvPr id="2" name="Diagram 1">
            <a:extLst>
              <a:ext uri="{FF2B5EF4-FFF2-40B4-BE49-F238E27FC236}">
                <a16:creationId xmlns:a16="http://schemas.microsoft.com/office/drawing/2014/main" id="{6EB63645-8DAB-43D2-F7B5-911D850150C4}"/>
              </a:ext>
            </a:extLst>
          </p:cNvPr>
          <p:cNvGraphicFramePr/>
          <p:nvPr>
            <p:extLst>
              <p:ext uri="{D42A27DB-BD31-4B8C-83A1-F6EECF244321}">
                <p14:modId xmlns:p14="http://schemas.microsoft.com/office/powerpoint/2010/main" val="2878058277"/>
              </p:ext>
            </p:extLst>
          </p:nvPr>
        </p:nvGraphicFramePr>
        <p:xfrm>
          <a:off x="7010400" y="3254839"/>
          <a:ext cx="4543124" cy="36031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6A878F2E-4795-C293-C773-34858B845022}"/>
              </a:ext>
            </a:extLst>
          </p:cNvPr>
          <p:cNvSpPr txBox="1"/>
          <p:nvPr/>
        </p:nvSpPr>
        <p:spPr>
          <a:xfrm>
            <a:off x="6357257" y="402771"/>
            <a:ext cx="5671457" cy="369332"/>
          </a:xfrm>
          <a:prstGeom prst="rect">
            <a:avLst/>
          </a:prstGeom>
          <a:noFill/>
        </p:spPr>
        <p:txBody>
          <a:bodyPr wrap="square" rtlCol="0">
            <a:spAutoFit/>
          </a:bodyPr>
          <a:lstStyle/>
          <a:p>
            <a:r>
              <a:rPr lang="en-GB" b="1" u="sng" dirty="0"/>
              <a:t>Vision of Jenny through Piaget Theory.</a:t>
            </a:r>
          </a:p>
        </p:txBody>
      </p:sp>
      <p:sp>
        <p:nvSpPr>
          <p:cNvPr id="6" name="TextBox 5">
            <a:extLst>
              <a:ext uri="{FF2B5EF4-FFF2-40B4-BE49-F238E27FC236}">
                <a16:creationId xmlns:a16="http://schemas.microsoft.com/office/drawing/2014/main" id="{F7E9BF33-6EDD-7486-C558-1CC39DEB7398}"/>
              </a:ext>
            </a:extLst>
          </p:cNvPr>
          <p:cNvSpPr txBox="1"/>
          <p:nvPr/>
        </p:nvSpPr>
        <p:spPr>
          <a:xfrm>
            <a:off x="7424057" y="1230086"/>
            <a:ext cx="4129467" cy="2308324"/>
          </a:xfrm>
          <a:prstGeom prst="rect">
            <a:avLst/>
          </a:prstGeom>
          <a:noFill/>
        </p:spPr>
        <p:txBody>
          <a:bodyPr wrap="square" rtlCol="0">
            <a:spAutoFit/>
          </a:bodyPr>
          <a:lstStyle/>
          <a:p>
            <a:r>
              <a:rPr lang="en-GB" dirty="0"/>
              <a:t>Jenny aged 16 should now be in the Formal operational stage. At this stage she should be able to consider things more abstractly. Think more about Mortality and Identity(Gross, 2020).Think more about repercussions of actions and create ‘what if 'situations  (McLeod, 2025).</a:t>
            </a:r>
          </a:p>
        </p:txBody>
      </p:sp>
    </p:spTree>
    <p:extLst>
      <p:ext uri="{BB962C8B-B14F-4D97-AF65-F5344CB8AC3E}">
        <p14:creationId xmlns:p14="http://schemas.microsoft.com/office/powerpoint/2010/main" val="37558117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71541-CBE0-2514-654E-29E5BC33AE53}"/>
              </a:ext>
            </a:extLst>
          </p:cNvPr>
          <p:cNvSpPr>
            <a:spLocks noGrp="1"/>
          </p:cNvSpPr>
          <p:nvPr>
            <p:ph type="title"/>
          </p:nvPr>
        </p:nvSpPr>
        <p:spPr>
          <a:xfrm>
            <a:off x="1443365" y="348700"/>
            <a:ext cx="9605635" cy="1059305"/>
          </a:xfrm>
        </p:spPr>
        <p:txBody>
          <a:bodyPr/>
          <a:lstStyle/>
          <a:p>
            <a:r>
              <a:rPr lang="en-GB" b="1" u="sng" dirty="0"/>
              <a:t>Applied Theory to jenny's past and current events</a:t>
            </a:r>
          </a:p>
        </p:txBody>
      </p:sp>
      <p:sp>
        <p:nvSpPr>
          <p:cNvPr id="3" name="Content Placeholder 2">
            <a:extLst>
              <a:ext uri="{FF2B5EF4-FFF2-40B4-BE49-F238E27FC236}">
                <a16:creationId xmlns:a16="http://schemas.microsoft.com/office/drawing/2014/main" id="{CA1C6BFA-F212-1174-E885-E19D4C6DFBDF}"/>
              </a:ext>
            </a:extLst>
          </p:cNvPr>
          <p:cNvSpPr>
            <a:spLocks noGrp="1"/>
          </p:cNvSpPr>
          <p:nvPr>
            <p:ph sz="half" idx="1"/>
          </p:nvPr>
        </p:nvSpPr>
        <p:spPr>
          <a:xfrm>
            <a:off x="838200" y="2329543"/>
            <a:ext cx="5181600" cy="3847420"/>
          </a:xfrm>
        </p:spPr>
        <p:txBody>
          <a:bodyPr>
            <a:normAutofit/>
          </a:bodyPr>
          <a:lstStyle/>
          <a:p>
            <a:pPr marL="0" indent="0">
              <a:buNone/>
            </a:pPr>
            <a:r>
              <a:rPr lang="en-GB" dirty="0"/>
              <a:t>Jenny has been care giving from the age of 11 transitioning  from concrete operational stage to formal operational stage. </a:t>
            </a:r>
          </a:p>
          <a:p>
            <a:pPr marL="0" indent="0">
              <a:buNone/>
            </a:pPr>
            <a:r>
              <a:rPr lang="en-GB" dirty="0"/>
              <a:t>Missing out on adolescent </a:t>
            </a:r>
          </a:p>
          <a:p>
            <a:pPr marL="0" indent="0">
              <a:buNone/>
            </a:pPr>
            <a:r>
              <a:rPr lang="en-GB" dirty="0"/>
              <a:t>Exploration. A vital development period characterised by enhanced independence, reasoning and social.(McLeod, 2023)</a:t>
            </a:r>
          </a:p>
        </p:txBody>
      </p:sp>
      <p:pic>
        <p:nvPicPr>
          <p:cNvPr id="7" name="Content Placeholder 6" descr="A group of women in different poses&#10;&#10;AI-generated content may be incorrect.">
            <a:extLst>
              <a:ext uri="{FF2B5EF4-FFF2-40B4-BE49-F238E27FC236}">
                <a16:creationId xmlns:a16="http://schemas.microsoft.com/office/drawing/2014/main" id="{B9F5B6CB-A97D-AC01-269D-8A200852E5F4}"/>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291944" y="3658892"/>
            <a:ext cx="5061856" cy="2308324"/>
          </a:xfrm>
          <a:prstGeom prst="rect">
            <a:avLst/>
          </a:prstGeom>
        </p:spPr>
      </p:pic>
      <p:sp>
        <p:nvSpPr>
          <p:cNvPr id="5" name="TextBox 4">
            <a:extLst>
              <a:ext uri="{FF2B5EF4-FFF2-40B4-BE49-F238E27FC236}">
                <a16:creationId xmlns:a16="http://schemas.microsoft.com/office/drawing/2014/main" id="{2F18F317-7650-C110-AF60-CA0FE49B5FB7}"/>
              </a:ext>
            </a:extLst>
          </p:cNvPr>
          <p:cNvSpPr txBox="1"/>
          <p:nvPr/>
        </p:nvSpPr>
        <p:spPr>
          <a:xfrm>
            <a:off x="838200" y="1879487"/>
            <a:ext cx="4495800" cy="377598"/>
          </a:xfrm>
          <a:prstGeom prst="rect">
            <a:avLst/>
          </a:prstGeom>
          <a:noFill/>
        </p:spPr>
        <p:txBody>
          <a:bodyPr wrap="square" rtlCol="0">
            <a:spAutoFit/>
          </a:bodyPr>
          <a:lstStyle/>
          <a:p>
            <a:r>
              <a:rPr lang="en-GB" b="1" i="1" u="sng" dirty="0"/>
              <a:t>Transition from 11 to 16 years old.</a:t>
            </a:r>
          </a:p>
        </p:txBody>
      </p:sp>
      <p:sp>
        <p:nvSpPr>
          <p:cNvPr id="8" name="TextBox 7">
            <a:extLst>
              <a:ext uri="{FF2B5EF4-FFF2-40B4-BE49-F238E27FC236}">
                <a16:creationId xmlns:a16="http://schemas.microsoft.com/office/drawing/2014/main" id="{A2364B40-083E-88F3-5FE1-F76AB1EF4D1B}"/>
              </a:ext>
            </a:extLst>
          </p:cNvPr>
          <p:cNvSpPr txBox="1"/>
          <p:nvPr/>
        </p:nvSpPr>
        <p:spPr>
          <a:xfrm>
            <a:off x="7445829" y="2068286"/>
            <a:ext cx="3603171" cy="2308324"/>
          </a:xfrm>
          <a:prstGeom prst="rect">
            <a:avLst/>
          </a:prstGeom>
          <a:noFill/>
        </p:spPr>
        <p:txBody>
          <a:bodyPr wrap="square" rtlCol="0">
            <a:spAutoFit/>
          </a:bodyPr>
          <a:lstStyle/>
          <a:p>
            <a:pPr marL="285750" indent="-285750">
              <a:buFont typeface="Arial" panose="020B0604020202020204" pitchFamily="34" charset="0"/>
              <a:buChar char="•"/>
            </a:pPr>
            <a:r>
              <a:rPr lang="en-GB" dirty="0"/>
              <a:t>It's always me .</a:t>
            </a:r>
          </a:p>
          <a:p>
            <a:pPr marL="285750" indent="-285750">
              <a:buFont typeface="Arial" panose="020B0604020202020204" pitchFamily="34" charset="0"/>
              <a:buChar char="•"/>
            </a:pPr>
            <a:r>
              <a:rPr lang="en-GB" dirty="0"/>
              <a:t>Self resilience.</a:t>
            </a:r>
          </a:p>
          <a:p>
            <a:pPr marL="285750" indent="-285750">
              <a:buFont typeface="Arial" panose="020B0604020202020204" pitchFamily="34" charset="0"/>
              <a:buChar char="•"/>
            </a:pPr>
            <a:r>
              <a:rPr lang="en-GB" dirty="0"/>
              <a:t>Emotional suppression.</a:t>
            </a:r>
          </a:p>
          <a:p>
            <a:pPr marL="285750" indent="-285750">
              <a:buFont typeface="Arial" panose="020B0604020202020204" pitchFamily="34" charset="0"/>
              <a:buChar char="•"/>
            </a:pPr>
            <a:r>
              <a:rPr lang="en-GB" dirty="0"/>
              <a:t>Problem solving .</a:t>
            </a:r>
          </a:p>
          <a:p>
            <a:pPr marL="285750" indent="-285750">
              <a:buFont typeface="Arial" panose="020B0604020202020204" pitchFamily="34" charset="0"/>
              <a:buChar char="•"/>
            </a:pPr>
            <a:r>
              <a:rPr lang="en-GB" dirty="0"/>
              <a:t>Anxiety</a:t>
            </a:r>
          </a:p>
          <a:p>
            <a:pPr marL="285750" indent="-285750">
              <a:buFont typeface="Arial" panose="020B0604020202020204" pitchFamily="34" charset="0"/>
              <a:buChar char="•"/>
            </a:pPr>
            <a:endParaRPr lang="en-GB" dirty="0"/>
          </a:p>
          <a:p>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5293231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3564A-8367-7FE8-1D1B-E6511CDCE1BA}"/>
              </a:ext>
            </a:extLst>
          </p:cNvPr>
          <p:cNvSpPr>
            <a:spLocks noGrp="1"/>
          </p:cNvSpPr>
          <p:nvPr>
            <p:ph type="title"/>
          </p:nvPr>
        </p:nvSpPr>
        <p:spPr/>
        <p:txBody>
          <a:bodyPr/>
          <a:lstStyle/>
          <a:p>
            <a:r>
              <a:rPr lang="en-GB" b="1" u="sng" dirty="0"/>
              <a:t>Nurture, Nature</a:t>
            </a:r>
          </a:p>
        </p:txBody>
      </p:sp>
      <p:sp>
        <p:nvSpPr>
          <p:cNvPr id="3" name="Content Placeholder 2">
            <a:extLst>
              <a:ext uri="{FF2B5EF4-FFF2-40B4-BE49-F238E27FC236}">
                <a16:creationId xmlns:a16="http://schemas.microsoft.com/office/drawing/2014/main" id="{2A128D0E-5276-DA43-4FA2-5C32AA0E5730}"/>
              </a:ext>
            </a:extLst>
          </p:cNvPr>
          <p:cNvSpPr>
            <a:spLocks noGrp="1"/>
          </p:cNvSpPr>
          <p:nvPr>
            <p:ph sz="half" idx="1"/>
          </p:nvPr>
        </p:nvSpPr>
        <p:spPr/>
        <p:txBody>
          <a:bodyPr>
            <a:normAutofit lnSpcReduction="10000"/>
          </a:bodyPr>
          <a:lstStyle/>
          <a:p>
            <a:pPr marL="0" indent="0">
              <a:buNone/>
            </a:pPr>
            <a:r>
              <a:rPr lang="en-GB" dirty="0"/>
              <a:t>Significant hormonal and neurological growth occurs during adolescence.</a:t>
            </a:r>
          </a:p>
          <a:p>
            <a:pPr marL="0" indent="0">
              <a:buNone/>
            </a:pPr>
            <a:r>
              <a:rPr lang="en-GB" dirty="0"/>
              <a:t> Early adulthood is a time of continued development for the prefrontal cortex, which controls emotions and decision making.</a:t>
            </a:r>
          </a:p>
          <a:p>
            <a:pPr marL="0" indent="0">
              <a:buNone/>
            </a:pPr>
            <a:r>
              <a:rPr lang="en-GB" dirty="0"/>
              <a:t>Emotional vulnerability can increase by hormonal changes (Blakemore and Mills, 2014)</a:t>
            </a:r>
          </a:p>
          <a:p>
            <a:pPr marL="0" indent="0">
              <a:buNone/>
            </a:pPr>
            <a:endParaRPr lang="en-GB" dirty="0"/>
          </a:p>
        </p:txBody>
      </p:sp>
      <p:sp>
        <p:nvSpPr>
          <p:cNvPr id="4" name="Content Placeholder 3">
            <a:extLst>
              <a:ext uri="{FF2B5EF4-FFF2-40B4-BE49-F238E27FC236}">
                <a16:creationId xmlns:a16="http://schemas.microsoft.com/office/drawing/2014/main" id="{58A7554E-03DA-3E09-38EA-3C66E0A7DC2B}"/>
              </a:ext>
            </a:extLst>
          </p:cNvPr>
          <p:cNvSpPr>
            <a:spLocks noGrp="1"/>
          </p:cNvSpPr>
          <p:nvPr>
            <p:ph sz="half" idx="2"/>
          </p:nvPr>
        </p:nvSpPr>
        <p:spPr/>
        <p:txBody>
          <a:bodyPr>
            <a:normAutofit lnSpcReduction="10000"/>
          </a:bodyPr>
          <a:lstStyle/>
          <a:p>
            <a:pPr marL="0" indent="0">
              <a:buNone/>
            </a:pPr>
            <a:r>
              <a:rPr lang="en-GB" dirty="0"/>
              <a:t> </a:t>
            </a:r>
            <a:r>
              <a:rPr lang="en-GB" b="1" i="1" u="sng" dirty="0"/>
              <a:t>Jennys environment consist of</a:t>
            </a:r>
          </a:p>
          <a:p>
            <a:r>
              <a:rPr lang="en-GB" dirty="0"/>
              <a:t>Bereavement from age 11.</a:t>
            </a:r>
          </a:p>
          <a:p>
            <a:r>
              <a:rPr lang="en-GB" dirty="0"/>
              <a:t>Long term caregiving responsibility.</a:t>
            </a:r>
          </a:p>
          <a:p>
            <a:r>
              <a:rPr lang="en-GB" dirty="0"/>
              <a:t>Reduced parental emotional support.</a:t>
            </a:r>
          </a:p>
          <a:p>
            <a:r>
              <a:rPr lang="en-GB" dirty="0"/>
              <a:t>Social isolation.</a:t>
            </a:r>
          </a:p>
        </p:txBody>
      </p:sp>
    </p:spTree>
    <p:extLst>
      <p:ext uri="{BB962C8B-B14F-4D97-AF65-F5344CB8AC3E}">
        <p14:creationId xmlns:p14="http://schemas.microsoft.com/office/powerpoint/2010/main" val="7370509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E8680-0ABF-4BAD-BC4B-E42AE445934D}"/>
              </a:ext>
            </a:extLst>
          </p:cNvPr>
          <p:cNvSpPr>
            <a:spLocks noGrp="1"/>
          </p:cNvSpPr>
          <p:nvPr>
            <p:ph type="title"/>
          </p:nvPr>
        </p:nvSpPr>
        <p:spPr/>
        <p:txBody>
          <a:bodyPr/>
          <a:lstStyle/>
          <a:p>
            <a:r>
              <a:rPr lang="en-GB" dirty="0"/>
              <a:t>Plan applied.</a:t>
            </a:r>
            <a:br>
              <a:rPr lang="en-GB" dirty="0"/>
            </a:br>
            <a:r>
              <a:rPr lang="en-GB" dirty="0"/>
              <a:t>interventions</a:t>
            </a:r>
          </a:p>
        </p:txBody>
      </p:sp>
      <p:sp>
        <p:nvSpPr>
          <p:cNvPr id="3" name="Content Placeholder 2">
            <a:extLst>
              <a:ext uri="{FF2B5EF4-FFF2-40B4-BE49-F238E27FC236}">
                <a16:creationId xmlns:a16="http://schemas.microsoft.com/office/drawing/2014/main" id="{A212E8D0-9BC1-8A2E-818A-FFDD3E22B1B7}"/>
              </a:ext>
            </a:extLst>
          </p:cNvPr>
          <p:cNvSpPr>
            <a:spLocks noGrp="1"/>
          </p:cNvSpPr>
          <p:nvPr>
            <p:ph sz="half" idx="1"/>
          </p:nvPr>
        </p:nvSpPr>
        <p:spPr/>
        <p:txBody>
          <a:bodyPr>
            <a:normAutofit fontScale="92500" lnSpcReduction="10000"/>
          </a:bodyPr>
          <a:lstStyle/>
          <a:p>
            <a:r>
              <a:rPr lang="en-GB" dirty="0"/>
              <a:t>Community home care assistance </a:t>
            </a:r>
          </a:p>
          <a:p>
            <a:r>
              <a:rPr lang="en-GB" dirty="0"/>
              <a:t>Assistance with administrative duties.</a:t>
            </a:r>
          </a:p>
          <a:p>
            <a:r>
              <a:rPr lang="en-GB" dirty="0"/>
              <a:t>Young carer assessment </a:t>
            </a:r>
          </a:p>
          <a:p>
            <a:r>
              <a:rPr lang="en-GB" dirty="0"/>
              <a:t>Access to counselling or youth support groups.</a:t>
            </a:r>
          </a:p>
          <a:p>
            <a:r>
              <a:rPr lang="en-GB" dirty="0"/>
              <a:t>Encourage extra activities</a:t>
            </a:r>
          </a:p>
          <a:p>
            <a:r>
              <a:rPr lang="en-GB" dirty="0"/>
              <a:t>Connect with school to offer flexibility          </a:t>
            </a:r>
          </a:p>
          <a:p>
            <a:r>
              <a:rPr lang="en-GB" dirty="0"/>
              <a:t>Offer support on setting goals .</a:t>
            </a:r>
          </a:p>
        </p:txBody>
      </p:sp>
      <p:pic>
        <p:nvPicPr>
          <p:cNvPr id="6" name="Content Placeholder 5" descr="A close-up of a scale&#10;&#10;AI-generated content may be incorrect.">
            <a:extLst>
              <a:ext uri="{FF2B5EF4-FFF2-40B4-BE49-F238E27FC236}">
                <a16:creationId xmlns:a16="http://schemas.microsoft.com/office/drawing/2014/main" id="{0E8DA6C5-C742-1396-B785-960AC0AF823E}"/>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413500" y="2449085"/>
            <a:ext cx="4645025" cy="2578956"/>
          </a:xfrm>
        </p:spPr>
      </p:pic>
    </p:spTree>
    <p:extLst>
      <p:ext uri="{BB962C8B-B14F-4D97-AF65-F5344CB8AC3E}">
        <p14:creationId xmlns:p14="http://schemas.microsoft.com/office/powerpoint/2010/main" val="14483247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7424F32-2789-4FF9-8E8A-1252284BF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1" name="Picture 10">
            <a:extLst>
              <a:ext uri="{FF2B5EF4-FFF2-40B4-BE49-F238E27FC236}">
                <a16:creationId xmlns:a16="http://schemas.microsoft.com/office/drawing/2014/main" id="{D708C46E-BB60-4B97-8327-D3A475C008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8042755C-F24C-4D08-8E4C-E646382C36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3E94A00-1A92-47F4-9E2D-E51DFF9016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7" name="Rectangle 16">
            <a:extLst>
              <a:ext uri="{FF2B5EF4-FFF2-40B4-BE49-F238E27FC236}">
                <a16:creationId xmlns:a16="http://schemas.microsoft.com/office/drawing/2014/main" id="{482E7304-2AC2-4A5C-924D-A6AC3FFC5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F8CCFBE-81AF-7FF0-CE12-FCEE3E386B8F}"/>
              </a:ext>
            </a:extLst>
          </p:cNvPr>
          <p:cNvSpPr txBox="1"/>
          <p:nvPr/>
        </p:nvSpPr>
        <p:spPr>
          <a:xfrm>
            <a:off x="1451579" y="804519"/>
            <a:ext cx="9603275" cy="1049235"/>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200" u="sng" cap="all">
                <a:latin typeface="+mj-lt"/>
                <a:ea typeface="+mj-ea"/>
                <a:cs typeface="+mj-cs"/>
              </a:rPr>
              <a:t>Reflection on thought and feelings</a:t>
            </a:r>
          </a:p>
        </p:txBody>
      </p:sp>
      <p:cxnSp>
        <p:nvCxnSpPr>
          <p:cNvPr id="19" name="Straight Connector 18">
            <a:extLst>
              <a:ext uri="{FF2B5EF4-FFF2-40B4-BE49-F238E27FC236}">
                <a16:creationId xmlns:a16="http://schemas.microsoft.com/office/drawing/2014/main" id="{D259FEF2-F6A5-442F-BA10-4E39EECD0A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1853754"/>
            <a:ext cx="960327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1" name="Rectangle 20">
            <a:extLst>
              <a:ext uri="{FF2B5EF4-FFF2-40B4-BE49-F238E27FC236}">
                <a16:creationId xmlns:a16="http://schemas.microsoft.com/office/drawing/2014/main" id="{A3C183B1-1D4B-4E3D-A02E-A426E3BFA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838524"/>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graphicFrame>
        <p:nvGraphicFramePr>
          <p:cNvPr id="5" name="TextBox 2">
            <a:extLst>
              <a:ext uri="{FF2B5EF4-FFF2-40B4-BE49-F238E27FC236}">
                <a16:creationId xmlns:a16="http://schemas.microsoft.com/office/drawing/2014/main" id="{5442CCDF-2E98-5F85-90DE-3D6B53F44E3E}"/>
              </a:ext>
            </a:extLst>
          </p:cNvPr>
          <p:cNvGraphicFramePr/>
          <p:nvPr>
            <p:extLst>
              <p:ext uri="{D42A27DB-BD31-4B8C-83A1-F6EECF244321}">
                <p14:modId xmlns:p14="http://schemas.microsoft.com/office/powerpoint/2010/main" val="3379869841"/>
              </p:ext>
            </p:extLst>
          </p:nvPr>
        </p:nvGraphicFramePr>
        <p:xfrm>
          <a:off x="1450975" y="2331497"/>
          <a:ext cx="9604375" cy="37232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315286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7424F32-2789-4FF9-8E8A-1252284BF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1" name="Picture 10">
            <a:extLst>
              <a:ext uri="{FF2B5EF4-FFF2-40B4-BE49-F238E27FC236}">
                <a16:creationId xmlns:a16="http://schemas.microsoft.com/office/drawing/2014/main" id="{D708C46E-BB60-4B97-8327-D3A475C008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8042755C-F24C-4D08-8E4C-E646382C36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3E94A00-1A92-47F4-9E2D-E51DFF9016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7" name="Rectangle 16">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extBox 1">
            <a:extLst>
              <a:ext uri="{FF2B5EF4-FFF2-40B4-BE49-F238E27FC236}">
                <a16:creationId xmlns:a16="http://schemas.microsoft.com/office/drawing/2014/main" id="{8BC172A9-16A9-DC15-69F9-2023CDBCCEC3}"/>
              </a:ext>
            </a:extLst>
          </p:cNvPr>
          <p:cNvSpPr txBox="1"/>
          <p:nvPr/>
        </p:nvSpPr>
        <p:spPr>
          <a:xfrm>
            <a:off x="1451579" y="2303047"/>
            <a:ext cx="3272093" cy="2674198"/>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200" u="sng" cap="all">
                <a:latin typeface="+mj-lt"/>
                <a:ea typeface="+mj-ea"/>
                <a:cs typeface="+mj-cs"/>
              </a:rPr>
              <a:t>Assessment of strategy  </a:t>
            </a:r>
          </a:p>
        </p:txBody>
      </p:sp>
      <p:cxnSp>
        <p:nvCxnSpPr>
          <p:cNvPr id="21" name="Straight Connector 20">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3"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25" name="Picture 24">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7" name="Straight Connector 26">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TextBox 2">
            <a:extLst>
              <a:ext uri="{FF2B5EF4-FFF2-40B4-BE49-F238E27FC236}">
                <a16:creationId xmlns:a16="http://schemas.microsoft.com/office/drawing/2014/main" id="{09202476-C988-523E-DAE4-FAFFF6AFEF5D}"/>
              </a:ext>
            </a:extLst>
          </p:cNvPr>
          <p:cNvGraphicFramePr/>
          <p:nvPr>
            <p:extLst>
              <p:ext uri="{D42A27DB-BD31-4B8C-83A1-F6EECF244321}">
                <p14:modId xmlns:p14="http://schemas.microsoft.com/office/powerpoint/2010/main" val="2075004464"/>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743975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7424F32-2789-4FF9-8E8A-1252284BF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1" name="Picture 10">
            <a:extLst>
              <a:ext uri="{FF2B5EF4-FFF2-40B4-BE49-F238E27FC236}">
                <a16:creationId xmlns:a16="http://schemas.microsoft.com/office/drawing/2014/main" id="{D708C46E-BB60-4B97-8327-D3A475C008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 name="Straight Connector 12">
            <a:extLst>
              <a:ext uri="{FF2B5EF4-FFF2-40B4-BE49-F238E27FC236}">
                <a16:creationId xmlns:a16="http://schemas.microsoft.com/office/drawing/2014/main" id="{8042755C-F24C-4D08-8E4C-E646382C36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3E94A00-1A92-47F4-9E2D-E51DFF9016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7" name="Rectangle 16">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extBox 1">
            <a:extLst>
              <a:ext uri="{FF2B5EF4-FFF2-40B4-BE49-F238E27FC236}">
                <a16:creationId xmlns:a16="http://schemas.microsoft.com/office/drawing/2014/main" id="{C6136B47-83EC-E9B1-1DE5-9960C18B905B}"/>
              </a:ext>
            </a:extLst>
          </p:cNvPr>
          <p:cNvSpPr txBox="1"/>
          <p:nvPr/>
        </p:nvSpPr>
        <p:spPr>
          <a:xfrm>
            <a:off x="1451579" y="2303047"/>
            <a:ext cx="3272093" cy="2674198"/>
          </a:xfrm>
          <a:prstGeom prst="rect">
            <a:avLst/>
          </a:prstGeom>
        </p:spPr>
        <p:txBody>
          <a:bodyPr vert="horz" lIns="91440" tIns="45720" rIns="91440" bIns="45720" rtlCol="0" anchor="t">
            <a:normAutofit/>
          </a:bodyPr>
          <a:lstStyle/>
          <a:p>
            <a:pPr defTabSz="914400">
              <a:lnSpc>
                <a:spcPct val="90000"/>
              </a:lnSpc>
              <a:spcBef>
                <a:spcPct val="0"/>
              </a:spcBef>
              <a:spcAft>
                <a:spcPts val="600"/>
              </a:spcAft>
            </a:pPr>
            <a:r>
              <a:rPr lang="en-US" sz="3200" cap="all">
                <a:latin typeface="+mj-lt"/>
                <a:ea typeface="+mj-ea"/>
                <a:cs typeface="+mj-cs"/>
              </a:rPr>
              <a:t>To Conclude</a:t>
            </a:r>
          </a:p>
        </p:txBody>
      </p:sp>
      <p:cxnSp>
        <p:nvCxnSpPr>
          <p:cNvPr id="21" name="Straight Connector 20">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3"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25" name="Picture 24">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7" name="Straight Connector 26">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TextBox 2">
            <a:extLst>
              <a:ext uri="{FF2B5EF4-FFF2-40B4-BE49-F238E27FC236}">
                <a16:creationId xmlns:a16="http://schemas.microsoft.com/office/drawing/2014/main" id="{6F59A386-3362-24B1-C243-EDA47A6BB8E2}"/>
              </a:ext>
            </a:extLst>
          </p:cNvPr>
          <p:cNvGraphicFramePr/>
          <p:nvPr>
            <p:extLst>
              <p:ext uri="{D42A27DB-BD31-4B8C-83A1-F6EECF244321}">
                <p14:modId xmlns:p14="http://schemas.microsoft.com/office/powerpoint/2010/main" val="385606638"/>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474583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F2721C5-F779-15EC-10E6-0CB0B3E9D296}"/>
              </a:ext>
            </a:extLst>
          </p:cNvPr>
          <p:cNvSpPr txBox="1"/>
          <p:nvPr/>
        </p:nvSpPr>
        <p:spPr>
          <a:xfrm>
            <a:off x="364671" y="1001485"/>
            <a:ext cx="11462657" cy="8217634"/>
          </a:xfrm>
          <a:prstGeom prst="rect">
            <a:avLst/>
          </a:prstGeom>
          <a:noFill/>
        </p:spPr>
        <p:txBody>
          <a:bodyPr wrap="square" rtlCol="0">
            <a:spAutoFit/>
          </a:bodyPr>
          <a:lstStyle/>
          <a:p>
            <a:r>
              <a:rPr lang="en-GB" sz="2400" b="1" u="sng" dirty="0"/>
              <a:t>Reference list</a:t>
            </a:r>
          </a:p>
          <a:p>
            <a:r>
              <a:rPr lang="en-GB" dirty="0"/>
              <a:t>Action for Children (2022). </a:t>
            </a:r>
            <a:r>
              <a:rPr lang="en-GB" i="1" dirty="0"/>
              <a:t>Young carers: Who Are They and Why Do They Need support?</a:t>
            </a:r>
            <a:r>
              <a:rPr lang="en-GB" dirty="0"/>
              <a:t> [online] Action for Children. Available at: </a:t>
            </a:r>
            <a:r>
              <a:rPr lang="en-GB" dirty="0">
                <a:hlinkClick r:id="rId2"/>
              </a:rPr>
              <a:t>https://www.actionforchildren.org.uk/blog/young-carers-who-are-they-and-how-are-they-impacted/</a:t>
            </a:r>
            <a:r>
              <a:rPr lang="en-GB" dirty="0"/>
              <a:t>.</a:t>
            </a:r>
          </a:p>
          <a:p>
            <a:r>
              <a:rPr lang="en-GB" dirty="0"/>
              <a:t>Blakemore, S.J. and Mills, K.L. (2014) ‘Is adolescence a sensitive period for sociocultural processing?’, </a:t>
            </a:r>
            <a:r>
              <a:rPr lang="en-GB" i="1" dirty="0"/>
              <a:t>Annual Review of Psychology</a:t>
            </a:r>
            <a:r>
              <a:rPr lang="en-GB" dirty="0"/>
              <a:t>, 65, pp. 187–207.</a:t>
            </a:r>
          </a:p>
          <a:p>
            <a:r>
              <a:rPr lang="en-GB" dirty="0"/>
              <a:t>Cherry, K. (2023). </a:t>
            </a:r>
            <a:r>
              <a:rPr lang="en-GB" i="1" dirty="0"/>
              <a:t>Jean Piaget Biography (1896-1980)</a:t>
            </a:r>
            <a:r>
              <a:rPr lang="en-GB" dirty="0"/>
              <a:t>. [online] </a:t>
            </a:r>
            <a:r>
              <a:rPr lang="en-GB" dirty="0" err="1"/>
              <a:t>Verywell</a:t>
            </a:r>
            <a:r>
              <a:rPr lang="en-GB" dirty="0"/>
              <a:t> Mind. Available at: </a:t>
            </a:r>
            <a:r>
              <a:rPr lang="en-GB" dirty="0">
                <a:hlinkClick r:id="rId3"/>
              </a:rPr>
              <a:t>https://www.verywellmind.com/jean-piaget-biography-1896-1980-2795549</a:t>
            </a:r>
            <a:r>
              <a:rPr lang="en-GB" dirty="0"/>
              <a:t>.</a:t>
            </a:r>
          </a:p>
          <a:p>
            <a:r>
              <a:rPr lang="en-GB" dirty="0"/>
              <a:t>Firstdiscoverers.co.uk. (2026). Available at: https://www.firstdiscoverers.co.uk/wp-content/uploads/2017/05/Piaget-equilibration.jpg [Accessed 14 Feb. 2026].</a:t>
            </a:r>
          </a:p>
          <a:p>
            <a:r>
              <a:rPr lang="en-GB" dirty="0"/>
              <a:t>McLeod, S. (2025). </a:t>
            </a:r>
            <a:r>
              <a:rPr lang="en-GB" i="1" dirty="0"/>
              <a:t>Piaget’s Theory and Stages of Cognitive Development simplypsychology.org/piaget.html Key Features</a:t>
            </a:r>
            <a:r>
              <a:rPr lang="en-GB" dirty="0"/>
              <a:t>. [online] Available at: </a:t>
            </a:r>
            <a:r>
              <a:rPr lang="en-GB" u="sng" dirty="0">
                <a:hlinkClick r:id="rId4"/>
              </a:rPr>
              <a:t>https://www.simplypsychology.org/wp-content/uploads/simplypsychology.org-Piagets-Theory-and-Stages-of-Cognitive-Development.pdf</a:t>
            </a:r>
            <a:r>
              <a:rPr lang="en-GB" dirty="0"/>
              <a:t>.</a:t>
            </a:r>
          </a:p>
          <a:p>
            <a:r>
              <a:rPr lang="en-GB" dirty="0"/>
              <a:t>McLeod, S. (2023) </a:t>
            </a:r>
            <a:r>
              <a:rPr lang="en-GB" i="1" dirty="0"/>
              <a:t>Jean Piaget’s theory of cognitive development</a:t>
            </a:r>
            <a:r>
              <a:rPr lang="en-GB" dirty="0"/>
              <a:t>. Available at: </a:t>
            </a:r>
            <a:r>
              <a:rPr lang="en-GB" dirty="0">
                <a:hlinkClick r:id="rId5"/>
              </a:rPr>
              <a:t>https://www.simplypsychology.org/piaget.html</a:t>
            </a:r>
            <a:r>
              <a:rPr lang="en-GB" dirty="0"/>
              <a:t> (Accessed: 13 February 2026).</a:t>
            </a:r>
          </a:p>
          <a:p>
            <a:r>
              <a:rPr lang="en-GB" dirty="0"/>
              <a:t>Piaget, J. (1952) </a:t>
            </a:r>
            <a:r>
              <a:rPr lang="en-GB" i="1" dirty="0"/>
              <a:t>The origins of intelligence in children</a:t>
            </a:r>
            <a:r>
              <a:rPr lang="en-GB" dirty="0"/>
              <a:t>. New York: International Universities Press</a:t>
            </a:r>
          </a:p>
          <a:p>
            <a:r>
              <a:rPr lang="en-GB" dirty="0"/>
              <a:t>Pinimg.com. (2025). Available at: </a:t>
            </a:r>
            <a:r>
              <a:rPr lang="en-GB" dirty="0">
                <a:hlinkClick r:id="rId6"/>
              </a:rPr>
              <a:t>https://i.pinimg.com/originals/4c/4e/03/4c4e03f727e8ed1e5e5d4071641e3b69.jpg</a:t>
            </a:r>
            <a:r>
              <a:rPr lang="en-GB" dirty="0"/>
              <a:t>.</a:t>
            </a:r>
          </a:p>
          <a:p>
            <a:r>
              <a:rPr lang="en-GB" dirty="0" err="1"/>
              <a:t>Skennedycostantini</a:t>
            </a:r>
            <a:r>
              <a:rPr lang="en-GB" dirty="0"/>
              <a:t> (2021). </a:t>
            </a:r>
            <a:r>
              <a:rPr lang="en-GB" i="1" dirty="0"/>
              <a:t>Children are Little Scientists</a:t>
            </a:r>
            <a:r>
              <a:rPr lang="en-GB" dirty="0"/>
              <a:t>. [online] Science Minded. Available at: </a:t>
            </a:r>
            <a:r>
              <a:rPr lang="en-GB" dirty="0">
                <a:hlinkClick r:id="rId7"/>
              </a:rPr>
              <a:t>https://www.scienceminded.org/post/children-are-little-scientists</a:t>
            </a:r>
            <a:r>
              <a:rPr lang="en-GB" dirty="0"/>
              <a:t>.</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516865732"/>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3172</TotalTime>
  <Words>927</Words>
  <Application>Microsoft Office PowerPoint</Application>
  <PresentationFormat>Widescreen</PresentationFormat>
  <Paragraphs>96</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Arial</vt:lpstr>
      <vt:lpstr>Century Gothic</vt:lpstr>
      <vt:lpstr>Gill Sans MT</vt:lpstr>
      <vt:lpstr>Gallery</vt:lpstr>
      <vt:lpstr>Presentation on providing support for Jenny</vt:lpstr>
      <vt:lpstr>Community support plan for Jenny.  Introduction</vt:lpstr>
      <vt:lpstr>Piaget’s Theory of Cognitive development</vt:lpstr>
      <vt:lpstr>The Four Stages</vt:lpstr>
      <vt:lpstr>Key concepts </vt:lpstr>
      <vt:lpstr>PowerPoint Presentation</vt:lpstr>
      <vt:lpstr>Applied Theory to jenny's past and current events</vt:lpstr>
      <vt:lpstr>Nurture, Nature</vt:lpstr>
      <vt:lpstr>Plan applied. interventions</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Laythina Gordon (25225376)</dc:creator>
  <cp:lastModifiedBy>patricia parkes</cp:lastModifiedBy>
  <cp:revision>1</cp:revision>
  <dcterms:created xsi:type="dcterms:W3CDTF">2026-02-13T12:55:03Z</dcterms:created>
  <dcterms:modified xsi:type="dcterms:W3CDTF">2026-02-15T17:47:38Z</dcterms:modified>
</cp:coreProperties>
</file>