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65" r:id="rId5"/>
    <p:sldId id="264" r:id="rId6"/>
    <p:sldId id="260" r:id="rId7"/>
    <p:sldId id="261" r:id="rId8"/>
    <p:sldId id="262" r:id="rId9"/>
    <p:sldId id="268" r:id="rId10"/>
    <p:sldId id="267" r:id="rId11"/>
    <p:sldId id="263" r:id="rId12"/>
    <p:sldId id="259" r:id="rId13"/>
    <p:sldId id="269" r:id="rId14"/>
    <p:sldId id="270" r:id="rId15"/>
    <p:sldId id="271" r:id="rId16"/>
    <p:sldId id="272" r:id="rId17"/>
    <p:sldId id="274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579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9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329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89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566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8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90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808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79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55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85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46864-3DB9-497C-9A9E-9C356698B42D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20/01/2019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E4823-A15E-403A-A5AD-1D32B4A0D118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207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hyperlink" Target="https://www.youtube.com/watch?v=GIPQtelKN28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2567" y="464946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b="0" i="0" u="none" strike="noStrike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</a:rPr>
              <a:t>History of the Repertoire </a:t>
            </a:r>
            <a:endParaRPr lang="en-GB" b="0" dirty="0" smtClean="0">
              <a:effectLst/>
            </a:endParaRPr>
          </a:p>
          <a:p>
            <a:pPr algn="ctr"/>
            <a:r>
              <a:rPr lang="en-GB" sz="2400" b="0" i="0" u="none" strike="noStrike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</a:rPr>
              <a:t>from the Point of View of the Performer</a:t>
            </a:r>
            <a:endParaRPr lang="en-GB" b="0" dirty="0" smtClean="0">
              <a:effectLst/>
            </a:endParaRPr>
          </a:p>
          <a:p>
            <a:pPr algn="ctr"/>
            <a:r>
              <a:rPr lang="en-GB" b="0" dirty="0" smtClean="0">
                <a:effectLst/>
              </a:rPr>
              <a:t/>
            </a:r>
            <a:br>
              <a:rPr lang="en-GB" b="0" dirty="0" smtClean="0">
                <a:effectLst/>
              </a:rPr>
            </a:br>
            <a:r>
              <a:rPr lang="en-GB" sz="2400" b="0" i="0" u="none" strike="noStrike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</a:rPr>
              <a:t>Session 4 – 21 Jan 2019</a:t>
            </a:r>
            <a:endParaRPr lang="en-GB" b="0" dirty="0" smtClean="0"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547" y="310803"/>
            <a:ext cx="4558840" cy="30392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828" y="310803"/>
            <a:ext cx="2508619" cy="30727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6675" y="310804"/>
            <a:ext cx="2611892" cy="30392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05" y="310803"/>
            <a:ext cx="2470589" cy="304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4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349" y="266698"/>
            <a:ext cx="6164825" cy="632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05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33" y="465342"/>
            <a:ext cx="3806312" cy="58469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0563" y="465342"/>
            <a:ext cx="3583398" cy="58469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546" y="465341"/>
            <a:ext cx="3686996" cy="583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81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04" y="570269"/>
            <a:ext cx="7520457" cy="55109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67251" y="1995947"/>
            <a:ext cx="33724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Maria Theresia of Habsburg, her husband Francis of Habsburg-Lorraine and their children in the 1750s.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Vienna,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Schönbrunn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Palace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99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82" y="553679"/>
            <a:ext cx="8509973" cy="5829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34168" y="553679"/>
            <a:ext cx="29595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Maria Theresia and her six older children in the late 1770s.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Vienna, Belvedere Palace.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764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1151870\Downloads\Pannini,_Giovanni_Paolo_-_Musical_Fête_-_1747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503" y="339307"/>
            <a:ext cx="9163665" cy="522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35560" y="5672419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Argentina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(Rome) in 1747.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Painting by Giovanni Paolo Panini, Paris,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Musée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du Louvre. </a:t>
            </a:r>
          </a:p>
        </p:txBody>
      </p:sp>
    </p:spTree>
    <p:extLst>
      <p:ext uri="{BB962C8B-B14F-4D97-AF65-F5344CB8AC3E}">
        <p14:creationId xmlns:p14="http://schemas.microsoft.com/office/powerpoint/2010/main" val="2105968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789" y="336144"/>
            <a:ext cx="873044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85789" y="572886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La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Fenice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(Venice) in 1837.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Engraving, Venice,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Museo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Correr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2717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48" y="582896"/>
            <a:ext cx="8522323" cy="568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092554" y="582896"/>
            <a:ext cx="2699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San Carlo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(Naples) in the 1850s.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Engraving turned into a postcard in the late 19</a:t>
            </a:r>
            <a:r>
              <a:rPr kumimoji="0" lang="en-GB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century, Naples.</a:t>
            </a:r>
          </a:p>
        </p:txBody>
      </p:sp>
    </p:spTree>
    <p:extLst>
      <p:ext uri="{BB962C8B-B14F-4D97-AF65-F5344CB8AC3E}">
        <p14:creationId xmlns:p14="http://schemas.microsoft.com/office/powerpoint/2010/main" val="3226546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57" y="270146"/>
            <a:ext cx="8709804" cy="62686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92208" y="393115"/>
            <a:ext cx="2481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Ducale</a:t>
            </a:r>
            <a:r>
              <a:rPr kumimoji="0" lang="en-GB" b="0" i="1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(Milan) during a </a:t>
            </a:r>
            <a:r>
              <a:rPr kumimoji="0" lang="en-GB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festa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da </a:t>
            </a:r>
            <a:r>
              <a:rPr kumimoji="0" lang="en-GB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ballo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in 1747.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white"/>
              </a:solidFill>
              <a:latin typeface="Garamond" panose="02020404030301010803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Milan, CRS ‘</a:t>
            </a:r>
            <a:r>
              <a:rPr kumimoji="0" lang="en-GB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A.Bertarelli</a:t>
            </a:r>
            <a:r>
              <a:rPr lang="en-GB" dirty="0" smtClean="0">
                <a:solidFill>
                  <a:prstClr val="white"/>
                </a:solidFill>
                <a:latin typeface="Garamond" panose="02020404030301010803" pitchFamily="18" charset="0"/>
              </a:rPr>
              <a:t>’.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9615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868" y="465825"/>
            <a:ext cx="7308134" cy="57642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2720" y="673662"/>
            <a:ext cx="2932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>
                <a:latin typeface="Garamond" panose="02020404030301010803" pitchFamily="18" charset="0"/>
                <a:cs typeface="Times New Roman" panose="02020603050405020304" pitchFamily="18" charset="0"/>
              </a:rPr>
              <a:t>The </a:t>
            </a:r>
            <a:r>
              <a:rPr lang="it-IT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Teatro San Carlo </a:t>
            </a:r>
            <a:r>
              <a:rPr lang="it-IT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of Naples</a:t>
            </a:r>
            <a:endParaRPr lang="en-GB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9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548" y="369873"/>
            <a:ext cx="7860033" cy="60456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1436" y="655339"/>
            <a:ext cx="3069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lang="en-GB" i="1" dirty="0" err="1">
                <a:solidFill>
                  <a:prstClr val="white"/>
                </a:solidFill>
                <a:latin typeface="Garamond" panose="02020404030301010803" pitchFamily="18" charset="0"/>
              </a:rPr>
              <a:t>C</a:t>
            </a:r>
            <a:r>
              <a:rPr kumimoji="0" lang="en-GB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omunale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of 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Bologna.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977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8692" y="6239581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alla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Scala </a:t>
            </a:r>
            <a:r>
              <a:rPr lang="en-GB" dirty="0" smtClean="0">
                <a:solidFill>
                  <a:prstClr val="white"/>
                </a:solidFill>
                <a:latin typeface="Garamond" panose="02020404030301010803" pitchFamily="18" charset="0"/>
              </a:rPr>
              <a:t>of Milan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306" y="437511"/>
            <a:ext cx="8471858" cy="563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873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445" y="362309"/>
            <a:ext cx="8083669" cy="60627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436" y="655339"/>
            <a:ext cx="3069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La </a:t>
            </a:r>
            <a:r>
              <a:rPr kumimoji="0" lang="en-GB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Fenice</a:t>
            </a:r>
            <a:r>
              <a:rPr kumimoji="0" lang="en-GB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of Venice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2003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36" y="353683"/>
            <a:ext cx="9133353" cy="60197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63844" y="439679"/>
            <a:ext cx="22578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The </a:t>
            </a:r>
            <a:r>
              <a:rPr kumimoji="0" lang="en-GB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Teatro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kumimoji="0" lang="en-GB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Massimo </a:t>
            </a:r>
            <a:r>
              <a:rPr kumimoji="0" lang="en-GB" b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of Palermo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 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4474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6970" y="327982"/>
            <a:ext cx="3052197" cy="54172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098" y="327982"/>
            <a:ext cx="3314057" cy="54172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313" y="327982"/>
            <a:ext cx="3424557" cy="541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442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23" y="207034"/>
            <a:ext cx="3988362" cy="64664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33976" y="207034"/>
            <a:ext cx="66682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latin typeface="Garamond" panose="02020404030301010803" pitchFamily="18" charset="0"/>
              </a:rPr>
              <a:t>Griselda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Libretto by </a:t>
            </a:r>
            <a:r>
              <a:rPr lang="en-GB" dirty="0" err="1" smtClean="0">
                <a:latin typeface="Garamond" panose="02020404030301010803" pitchFamily="18" charset="0"/>
              </a:rPr>
              <a:t>Apostolo</a:t>
            </a:r>
            <a:r>
              <a:rPr lang="en-GB" dirty="0" smtClean="0">
                <a:latin typeface="Garamond" panose="02020404030301010803" pitchFamily="18" charset="0"/>
              </a:rPr>
              <a:t> Zeno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Music by Antonio Vivaldi</a:t>
            </a:r>
          </a:p>
          <a:p>
            <a:endParaRPr lang="en-GB" dirty="0" smtClean="0">
              <a:latin typeface="Garamond" panose="02020404030301010803" pitchFamily="18" charset="0"/>
            </a:endParaRPr>
          </a:p>
          <a:p>
            <a:r>
              <a:rPr lang="en-GB" dirty="0" smtClean="0">
                <a:latin typeface="Garamond" panose="02020404030301010803" pitchFamily="18" charset="0"/>
              </a:rPr>
              <a:t>Cavatina/showpiece for </a:t>
            </a:r>
            <a:r>
              <a:rPr lang="en-GB" dirty="0" err="1" smtClean="0">
                <a:latin typeface="Garamond" panose="02020404030301010803" pitchFamily="18" charset="0"/>
              </a:rPr>
              <a:t>Costanza</a:t>
            </a:r>
            <a:r>
              <a:rPr lang="en-GB" dirty="0" smtClean="0">
                <a:latin typeface="Garamond" panose="02020404030301010803" pitchFamily="18" charset="0"/>
              </a:rPr>
              <a:t> (S): ‘</a:t>
            </a:r>
            <a:r>
              <a:rPr lang="en-GB" dirty="0" err="1" smtClean="0">
                <a:latin typeface="Garamond" panose="02020404030301010803" pitchFamily="18" charset="0"/>
              </a:rPr>
              <a:t>Agitata</a:t>
            </a:r>
            <a:r>
              <a:rPr lang="en-GB" dirty="0" smtClean="0">
                <a:latin typeface="Garamond" panose="02020404030301010803" pitchFamily="18" charset="0"/>
              </a:rPr>
              <a:t> da due </a:t>
            </a:r>
            <a:r>
              <a:rPr lang="en-GB" dirty="0" err="1" smtClean="0">
                <a:latin typeface="Garamond" panose="02020404030301010803" pitchFamily="18" charset="0"/>
              </a:rPr>
              <a:t>venti</a:t>
            </a:r>
            <a:r>
              <a:rPr lang="en-GB" dirty="0" smtClean="0">
                <a:latin typeface="Garamond" panose="02020404030301010803" pitchFamily="18" charset="0"/>
              </a:rPr>
              <a:t>’</a:t>
            </a:r>
            <a:endParaRPr lang="en-GB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153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0201" y="189780"/>
            <a:ext cx="3727474" cy="5141343"/>
          </a:xfrm>
          <a:prstGeom prst="rect">
            <a:avLst/>
          </a:prstGeom>
        </p:spPr>
      </p:pic>
      <p:pic>
        <p:nvPicPr>
          <p:cNvPr id="3" name="Picture 2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864" y="189780"/>
            <a:ext cx="3728989" cy="5141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59725" y="189779"/>
            <a:ext cx="3787456" cy="514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539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3213" y="120771"/>
            <a:ext cx="4494036" cy="65388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11" y="1539367"/>
            <a:ext cx="6570941" cy="3701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47097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185</Words>
  <Application>Microsoft Office PowerPoint</Application>
  <PresentationFormat>Widescreen</PresentationFormat>
  <Paragraphs>32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Garamond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Oxford Brookes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Alessandra Palidda</dc:creator>
  <cp:lastModifiedBy>Alessandra Palidda</cp:lastModifiedBy>
  <cp:revision>12</cp:revision>
  <dcterms:created xsi:type="dcterms:W3CDTF">2019-01-19T13:39:26Z</dcterms:created>
  <dcterms:modified xsi:type="dcterms:W3CDTF">2019-01-20T15:33:38Z</dcterms:modified>
</cp:coreProperties>
</file>