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slides/slide22.xml" ContentType="application/vnd.openxmlformats-officedocument.presentationml.slide+xml"/>
  <Override PartName="/ppt/slides/slide28.xml" ContentType="application/vnd.openxmlformats-officedocument.presentationml.slide+xml"/>
  <Override PartName="/ppt/theme/theme2.xml" ContentType="application/vnd.openxmlformats-officedocument.theme+xml"/>
  <Override PartName="/ppt/slides/slide2.xml" ContentType="application/vnd.openxmlformats-officedocument.presentationml.slide+xml"/>
  <Override PartName="/docProps/app.xml" ContentType="application/vnd.openxmlformats-officedocument.extended-properties+xml"/>
  <Override PartName="/ppt/slides/slide30.xml" ContentType="application/vnd.openxmlformats-officedocument.presentationml.slide+xml"/>
  <Override PartName="/ppt/slides/slide35.xml" ContentType="application/vnd.openxmlformats-officedocument.presentationml.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26.xml" ContentType="application/vnd.openxmlformats-officedocument.presentationml.slide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Override PartName="/ppt/slides/slide25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3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s/slide10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3.xml" ContentType="application/vnd.openxmlformats-officedocument.presentationml.slide+xml"/>
  <Override PartName="/ppt/presProps.xml" ContentType="application/vnd.openxmlformats-officedocument.presentationml.presProps+xml"/>
  <Default Extension="jpeg" ContentType="image/jpe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27.xml" ContentType="application/vnd.openxmlformats-officedocument.presentationml.slide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ppt/slides/slide8.xml" ContentType="application/vnd.openxmlformats-officedocument.presentationml.slide+xml"/>
  <Override PartName="/ppt/slides/slide31.xml" ContentType="application/vnd.openxmlformats-officedocument.presentationml.slide+xml"/>
  <Override PartName="/ppt/slides/slide15.xml" ContentType="application/vnd.openxmlformats-officedocument.presentationml.slide+xml"/>
  <Default Extension="bin" ContentType="application/vnd.openxmlformats-officedocument.presentationml.printerSettings"/>
  <Default Extension="rels" ContentType="application/vnd.openxmlformats-package.relationships+xml"/>
  <Override PartName="/ppt/slides/slide9.xml" ContentType="application/vnd.openxmlformats-officedocument.presentationml.slide+xml"/>
  <Override PartName="/ppt/slides/slide24.xml" ContentType="application/vnd.openxmlformats-officedocument.presentationml.slide+xml"/>
  <Override PartName="/ppt/slides/slide32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19.xml" ContentType="application/vnd.openxmlformats-officedocument.presentationml.slide+xml"/>
  <Override PartName="/ppt/slides/slide12.xml" ContentType="application/vnd.openxmlformats-officedocument.presentationml.slide+xml"/>
  <Override PartName="/ppt/slides/slide2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r:id="rId1"/>
  </p:sldMasterIdLst>
  <p:notesMasterIdLst>
    <p:notesMasterId r:id="rId37"/>
  </p:notesMasterIdLst>
  <p:sldIdLst>
    <p:sldId id="256" r:id="rId2"/>
    <p:sldId id="271" r:id="rId3"/>
    <p:sldId id="272" r:id="rId4"/>
    <p:sldId id="257" r:id="rId5"/>
    <p:sldId id="291" r:id="rId6"/>
    <p:sldId id="258" r:id="rId7"/>
    <p:sldId id="259" r:id="rId8"/>
    <p:sldId id="273" r:id="rId9"/>
    <p:sldId id="276" r:id="rId10"/>
    <p:sldId id="292" r:id="rId11"/>
    <p:sldId id="260" r:id="rId12"/>
    <p:sldId id="277" r:id="rId13"/>
    <p:sldId id="261" r:id="rId14"/>
    <p:sldId id="279" r:id="rId15"/>
    <p:sldId id="278" r:id="rId16"/>
    <p:sldId id="262" r:id="rId17"/>
    <p:sldId id="263" r:id="rId18"/>
    <p:sldId id="280" r:id="rId19"/>
    <p:sldId id="281" r:id="rId20"/>
    <p:sldId id="286" r:id="rId21"/>
    <p:sldId id="282" r:id="rId22"/>
    <p:sldId id="264" r:id="rId23"/>
    <p:sldId id="284" r:id="rId24"/>
    <p:sldId id="285" r:id="rId25"/>
    <p:sldId id="265" r:id="rId26"/>
    <p:sldId id="266" r:id="rId27"/>
    <p:sldId id="267" r:id="rId28"/>
    <p:sldId id="287" r:id="rId29"/>
    <p:sldId id="274" r:id="rId30"/>
    <p:sldId id="268" r:id="rId31"/>
    <p:sldId id="270" r:id="rId32"/>
    <p:sldId id="288" r:id="rId33"/>
    <p:sldId id="289" r:id="rId34"/>
    <p:sldId id="275" r:id="rId35"/>
    <p:sldId id="290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1FFFF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showOutlineIcons="0">
    <p:restoredLeft sz="15620"/>
    <p:restoredTop sz="94660"/>
  </p:normalViewPr>
  <p:slideViewPr>
    <p:cSldViewPr snapToObjects="1">
      <p:cViewPr varScale="1">
        <p:scale>
          <a:sx n="80" d="100"/>
          <a:sy n="80" d="100"/>
        </p:scale>
        <p:origin x="-116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5" Type="http://schemas.openxmlformats.org/officeDocument/2006/relationships/slide" Target="slides/slide34.xml"/><Relationship Id="rId31" Type="http://schemas.openxmlformats.org/officeDocument/2006/relationships/slide" Target="slides/slide30.xml"/><Relationship Id="rId34" Type="http://schemas.openxmlformats.org/officeDocument/2006/relationships/slide" Target="slides/slide33.xml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7" Type="http://schemas.openxmlformats.org/officeDocument/2006/relationships/slide" Target="slides/slide6.xml"/><Relationship Id="rId36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0" Type="http://schemas.openxmlformats.org/officeDocument/2006/relationships/slide" Target="slides/slide9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7" Type="http://schemas.openxmlformats.org/officeDocument/2006/relationships/slide" Target="slides/slide26.xml"/><Relationship Id="rId14" Type="http://schemas.openxmlformats.org/officeDocument/2006/relationships/slide" Target="slides/slide13.xml"/><Relationship Id="rId23" Type="http://schemas.openxmlformats.org/officeDocument/2006/relationships/slide" Target="slides/slide22.xml"/><Relationship Id="rId4" Type="http://schemas.openxmlformats.org/officeDocument/2006/relationships/slide" Target="slides/slide3.xml"/><Relationship Id="rId28" Type="http://schemas.openxmlformats.org/officeDocument/2006/relationships/slide" Target="slides/slide27.xml"/><Relationship Id="rId26" Type="http://schemas.openxmlformats.org/officeDocument/2006/relationships/slide" Target="slides/slide25.xml"/><Relationship Id="rId30" Type="http://schemas.openxmlformats.org/officeDocument/2006/relationships/slide" Target="slides/slide29.xml"/><Relationship Id="rId11" Type="http://schemas.openxmlformats.org/officeDocument/2006/relationships/slide" Target="slides/slide10.xml"/><Relationship Id="rId42" Type="http://schemas.openxmlformats.org/officeDocument/2006/relationships/tableStyles" Target="tableStyles.xml"/><Relationship Id="rId29" Type="http://schemas.openxmlformats.org/officeDocument/2006/relationships/slide" Target="slides/slide28.xml"/><Relationship Id="rId6" Type="http://schemas.openxmlformats.org/officeDocument/2006/relationships/slide" Target="slides/slide5.xml"/><Relationship Id="rId16" Type="http://schemas.openxmlformats.org/officeDocument/2006/relationships/slide" Target="slides/slide15.xml"/><Relationship Id="rId33" Type="http://schemas.openxmlformats.org/officeDocument/2006/relationships/slide" Target="slides/slide32.xml"/><Relationship Id="rId41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9" Type="http://schemas.openxmlformats.org/officeDocument/2006/relationships/slide" Target="slides/slide18.xml"/><Relationship Id="rId38" Type="http://schemas.openxmlformats.org/officeDocument/2006/relationships/printerSettings" Target="printerSettings/printerSettings1.bin"/><Relationship Id="rId20" Type="http://schemas.openxmlformats.org/officeDocument/2006/relationships/slide" Target="slides/slide19.xml"/><Relationship Id="rId22" Type="http://schemas.openxmlformats.org/officeDocument/2006/relationships/slide" Target="slides/slide21.xml"/><Relationship Id="rId21" Type="http://schemas.openxmlformats.org/officeDocument/2006/relationships/slide" Target="slides/slide20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7EAD76-5E85-2642-8261-04DD4C8AC7EF}" type="datetimeFigureOut">
              <a:rPr lang="en-US" smtClean="0"/>
              <a:t>3/2/14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C8303-43CE-7C49-A5F7-9FD9D9705B4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C8303-43CE-7C49-A5F7-9FD9D9705B4E}" type="slidenum">
              <a:rPr lang="en-US" smtClean="0"/>
              <a:t>33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BF5D5E-0C4A-B74C-89D8-404A660F8BEA}" type="datetimeFigureOut">
              <a:rPr lang="en-US" smtClean="0"/>
              <a:pPr/>
              <a:t>3/2/14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354E5-DDCA-0740-BB05-C88252BE29C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r:id="rId1"/>
    <p:sldLayoutId r:id="rId2"/>
    <p:sldLayoutId r:id="rId3"/>
    <p:sldLayoutId r:id="rId4"/>
    <p:sldLayoutId r:id="rId5"/>
    <p:sldLayoutId r:id="rId6"/>
    <p:sldLayoutId r:id="rId7"/>
    <p:sldLayoutId r:id="rId8"/>
    <p:sldLayoutId r:id="rId9"/>
    <p:sldLayoutId r:id="rId10"/>
    <p:sldLayoutId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95401"/>
            <a:ext cx="7772400" cy="1752599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Jesus through Faith and </a:t>
            </a:r>
            <a:r>
              <a:rPr lang="en-US" dirty="0" smtClean="0"/>
              <a:t>Culture</a:t>
            </a:r>
            <a:br>
              <a:rPr lang="en-US" dirty="0" smtClean="0"/>
            </a:br>
            <a:r>
              <a:rPr lang="en-US" sz="2889" dirty="0" smtClean="0"/>
              <a:t>The Testimony of John’s Gospel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title-j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3352800"/>
            <a:ext cx="6400800" cy="28765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Author - Origin - Date</a:t>
            </a:r>
            <a:endParaRPr 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Traditionally ascribed to John the son of Zebedee and identified as ‘the disciple whom Jesus loved’ (13:23; 19:26; 20:2; 21:7, 20; cf. 1:35-42; 18:15-18).</a:t>
            </a:r>
          </a:p>
          <a:p>
            <a:r>
              <a:rPr lang="en-US" dirty="0" smtClean="0"/>
              <a:t>Note the difference between ‘author’ and ‘authority (behind)’.</a:t>
            </a:r>
          </a:p>
          <a:p>
            <a:r>
              <a:rPr lang="en-US" dirty="0" smtClean="0"/>
              <a:t>Likely date of the Gospel is 85-95 CE.</a:t>
            </a:r>
            <a:endParaRPr lang="en-US" dirty="0"/>
          </a:p>
        </p:txBody>
      </p:sp>
      <p:pic>
        <p:nvPicPr>
          <p:cNvPr id="7" name="Content Placeholder 6" descr="John-apostle-of-love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43695" y="1600200"/>
            <a:ext cx="3647609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Structure and Plot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rgbClr val="1FFFF9"/>
                </a:solidFill>
                <a:ea typeface="+mn-ea"/>
                <a:cs typeface="+mn-cs"/>
              </a:rPr>
              <a:t>Prologue </a:t>
            </a:r>
            <a:r>
              <a:rPr lang="en-US" sz="2800" dirty="0">
                <a:ea typeface="+mn-ea"/>
                <a:cs typeface="+mn-cs"/>
              </a:rPr>
              <a:t>(1:1-18)</a:t>
            </a:r>
          </a:p>
          <a:p>
            <a:pPr>
              <a:lnSpc>
                <a:spcPct val="90000"/>
              </a:lnSpc>
              <a:defRPr/>
            </a:pPr>
            <a:r>
              <a:rPr lang="en-US" sz="2800" dirty="0">
                <a:solidFill>
                  <a:srgbClr val="1FFFF9"/>
                </a:solidFill>
                <a:ea typeface="+mn-ea"/>
                <a:cs typeface="+mn-cs"/>
              </a:rPr>
              <a:t>‘Book of Signs’</a:t>
            </a:r>
            <a:r>
              <a:rPr lang="en-US" sz="2800" dirty="0" smtClean="0">
                <a:solidFill>
                  <a:srgbClr val="1FFFF9"/>
                </a:solidFill>
                <a:ea typeface="+mn-ea"/>
                <a:cs typeface="+mn-cs"/>
              </a:rPr>
              <a:t> / </a:t>
            </a:r>
            <a:r>
              <a:rPr lang="en-US" sz="2800" dirty="0" smtClean="0">
                <a:solidFill>
                  <a:srgbClr val="FFFF00"/>
                </a:solidFill>
              </a:rPr>
              <a:t>Complication</a:t>
            </a:r>
            <a:r>
              <a:rPr lang="en-US" sz="2800" dirty="0" smtClean="0">
                <a:solidFill>
                  <a:srgbClr val="1FFFF9"/>
                </a:solidFill>
                <a:ea typeface="+mn-ea"/>
                <a:cs typeface="+mn-cs"/>
              </a:rPr>
              <a:t> </a:t>
            </a:r>
            <a:r>
              <a:rPr lang="en-US" sz="2800" dirty="0" smtClean="0">
                <a:ea typeface="+mn-ea"/>
                <a:cs typeface="+mn-cs"/>
              </a:rPr>
              <a:t>(</a:t>
            </a:r>
            <a:r>
              <a:rPr lang="en-US" sz="2800" dirty="0">
                <a:ea typeface="+mn-ea"/>
                <a:cs typeface="+mn-cs"/>
              </a:rPr>
              <a:t>1:19-12:50): account of Jesus’ public ministry, comprising of his miraculous deeds (‘signs’), speeches, confrontations</a:t>
            </a:r>
            <a:r>
              <a:rPr lang="en-US" sz="2800" dirty="0" smtClean="0">
                <a:ea typeface="+mn-ea"/>
                <a:cs typeface="+mn-cs"/>
              </a:rPr>
              <a:t>. </a:t>
            </a:r>
            <a:endParaRPr lang="en-US" sz="2800" dirty="0" smtClean="0">
              <a:solidFill>
                <a:srgbClr val="FFFF00"/>
              </a:solidFill>
              <a:ea typeface="+mn-ea"/>
              <a:cs typeface="+mn-cs"/>
            </a:endParaRPr>
          </a:p>
          <a:p>
            <a:pPr>
              <a:lnSpc>
                <a:spcPct val="90000"/>
              </a:lnSpc>
              <a:defRPr/>
            </a:pPr>
            <a:r>
              <a:rPr lang="en-US" sz="2800" dirty="0">
                <a:solidFill>
                  <a:srgbClr val="1FFFF9"/>
                </a:solidFill>
                <a:ea typeface="+mn-ea"/>
                <a:cs typeface="+mn-cs"/>
              </a:rPr>
              <a:t>‘Book of Glory</a:t>
            </a:r>
            <a:r>
              <a:rPr lang="en-US" sz="2800" dirty="0" smtClean="0">
                <a:solidFill>
                  <a:srgbClr val="1FFFF9"/>
                </a:solidFill>
                <a:ea typeface="+mn-ea"/>
                <a:cs typeface="+mn-cs"/>
              </a:rPr>
              <a:t>’ / </a:t>
            </a:r>
            <a:r>
              <a:rPr lang="en-US" sz="2800" dirty="0" smtClean="0">
                <a:solidFill>
                  <a:srgbClr val="FFFF00"/>
                </a:solidFill>
              </a:rPr>
              <a:t>Resolution</a:t>
            </a:r>
            <a:r>
              <a:rPr lang="en-US" sz="2800" dirty="0" smtClean="0">
                <a:solidFill>
                  <a:srgbClr val="1FFFF9"/>
                </a:solidFill>
                <a:ea typeface="+mn-ea"/>
                <a:cs typeface="+mn-cs"/>
              </a:rPr>
              <a:t> </a:t>
            </a:r>
            <a:r>
              <a:rPr lang="en-US" sz="2800" dirty="0">
                <a:ea typeface="+mn-ea"/>
                <a:cs typeface="+mn-cs"/>
              </a:rPr>
              <a:t>(13:1-20:31): a series of discourses (13:1-17:25), followed by Jesus’ arrest, trial, crucifixion and resurrection appearances (18-20)</a:t>
            </a:r>
            <a:r>
              <a:rPr lang="en-US" sz="2800" dirty="0" smtClean="0">
                <a:ea typeface="+mn-ea"/>
                <a:cs typeface="+mn-cs"/>
              </a:rPr>
              <a:t>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rgbClr val="1FFFF9"/>
                </a:solidFill>
                <a:ea typeface="+mn-ea"/>
                <a:cs typeface="+mn-cs"/>
              </a:rPr>
              <a:t>Epilogue </a:t>
            </a:r>
            <a:r>
              <a:rPr lang="en-US" sz="2800" dirty="0">
                <a:ea typeface="+mn-ea"/>
                <a:cs typeface="+mn-cs"/>
              </a:rPr>
              <a:t>(21:1-24)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John’s Mission Statement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FFFF00"/>
                </a:solidFill>
              </a:rPr>
              <a:t>‘</a:t>
            </a:r>
            <a:r>
              <a:rPr lang="en-US" dirty="0" smtClean="0">
                <a:solidFill>
                  <a:srgbClr val="FFFF00"/>
                </a:solidFill>
              </a:rPr>
              <a:t>But these [the signs] are written so that you may believe that Jesus is the Messiah, the Son of God, and that through believing you may have life in his name’ (John 20:31)</a:t>
            </a:r>
            <a:r>
              <a:rPr lang="en-US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endParaRPr lang="en-US" dirty="0" smtClean="0">
              <a:solidFill>
                <a:srgbClr val="FFFF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Importance of </a:t>
            </a:r>
            <a:r>
              <a:rPr lang="en-US" dirty="0" smtClean="0"/>
              <a:t>faith </a:t>
            </a:r>
            <a:r>
              <a:rPr lang="en-US" dirty="0" smtClean="0"/>
              <a:t>(missionary or for ‘insiders’?</a:t>
            </a:r>
            <a:r>
              <a:rPr lang="en-US" dirty="0" smtClean="0"/>
              <a:t>).</a:t>
            </a:r>
          </a:p>
          <a:p>
            <a:pPr>
              <a:defRPr/>
            </a:pPr>
            <a:r>
              <a:rPr lang="en-US" dirty="0" smtClean="0"/>
              <a:t>Importance of salvation (gift of eternal life).</a:t>
            </a:r>
          </a:p>
          <a:p>
            <a:pPr>
              <a:defRPr/>
            </a:pPr>
            <a:r>
              <a:rPr lang="en-US" dirty="0" smtClean="0"/>
              <a:t>Importance of correct belief in the identity and role of Jesus.</a:t>
            </a:r>
          </a:p>
          <a:p>
            <a:pPr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John’s Mission Statement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FFFF00"/>
                </a:solidFill>
              </a:rPr>
              <a:t>‘</a:t>
            </a:r>
            <a:r>
              <a:rPr lang="en-US" dirty="0" smtClean="0">
                <a:solidFill>
                  <a:srgbClr val="FFFF00"/>
                </a:solidFill>
              </a:rPr>
              <a:t>But these [the signs] are written so that you may believe that Jesus is the Messiah, the Son of God, and that through believing you may have life in his name’ (John 20:31)</a:t>
            </a:r>
            <a:r>
              <a:rPr lang="en-US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en-US" dirty="0" smtClean="0"/>
              <a:t>	Two </a:t>
            </a:r>
            <a:r>
              <a:rPr lang="en-US" dirty="0" smtClean="0"/>
              <a:t>titles selected as key expressions of John’s </a:t>
            </a:r>
            <a:r>
              <a:rPr lang="en-US" dirty="0" err="1" smtClean="0"/>
              <a:t>christological</a:t>
            </a:r>
            <a:r>
              <a:rPr lang="en-US" dirty="0" smtClean="0"/>
              <a:t> beliefs (that lead to salvation): </a:t>
            </a:r>
            <a:r>
              <a:rPr lang="en-US" dirty="0" smtClean="0">
                <a:solidFill>
                  <a:srgbClr val="FFFF00"/>
                </a:solidFill>
              </a:rPr>
              <a:t>Messiah and Son of God </a:t>
            </a:r>
            <a:r>
              <a:rPr lang="en-US" dirty="0" smtClean="0"/>
              <a:t>(cf. Mark 1:1).</a:t>
            </a:r>
          </a:p>
          <a:p>
            <a:pPr>
              <a:buNone/>
            </a:pPr>
            <a:endParaRPr lang="en-US" dirty="0" smtClean="0">
              <a:solidFill>
                <a:srgbClr val="FFFF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However</a:t>
            </a:r>
            <a:r>
              <a:rPr lang="en-US" dirty="0" smtClean="0"/>
              <a:t>, behind this statement there is a distinctive christology introducing new dimensions of meaning and significance to these titles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Their linking together casts light on both titles.</a:t>
            </a:r>
          </a:p>
          <a:p>
            <a:r>
              <a:rPr lang="en-US" dirty="0" smtClean="0"/>
              <a:t>How do they link to John’s other </a:t>
            </a:r>
            <a:r>
              <a:rPr lang="en-US" dirty="0" err="1" smtClean="0"/>
              <a:t>christological</a:t>
            </a:r>
            <a:r>
              <a:rPr lang="en-US" dirty="0" smtClean="0"/>
              <a:t> statements?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John’s Narrative Christology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Christological claims are the focus of John from beginning to end.</a:t>
            </a:r>
          </a:p>
          <a:p>
            <a:r>
              <a:rPr lang="en-US" dirty="0" smtClean="0"/>
              <a:t>Narratives and discourses are concerned above all else with the question of Jesus’ identity.</a:t>
            </a:r>
          </a:p>
          <a:p>
            <a:r>
              <a:rPr lang="en-US" dirty="0" smtClean="0"/>
              <a:t>It is also concerned with Jesus’ revelatory and salvific role (in a different manner from the Synoptic Gospels).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Johannine Jesus speaks openly about his origin and identity</a:t>
            </a:r>
            <a:r>
              <a:rPr lang="en-US" dirty="0" smtClean="0"/>
              <a:t>.</a:t>
            </a:r>
          </a:p>
          <a:p>
            <a:r>
              <a:rPr lang="en-US" dirty="0" smtClean="0"/>
              <a:t>No messianic secret.</a:t>
            </a:r>
            <a:endParaRPr lang="en-US" dirty="0" smtClean="0"/>
          </a:p>
          <a:p>
            <a:r>
              <a:rPr lang="en-US" dirty="0" smtClean="0"/>
              <a:t>He discusses his relationship with the Father .</a:t>
            </a:r>
          </a:p>
          <a:p>
            <a:r>
              <a:rPr lang="en-US" dirty="0" smtClean="0"/>
              <a:t>He offers the gift of eternal life to all who believe in him.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Jesus’ Conflict with ‘the Jews’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</a:t>
            </a:r>
            <a:r>
              <a:rPr lang="en-US" dirty="0" err="1" smtClean="0"/>
              <a:t>J</a:t>
            </a:r>
            <a:r>
              <a:rPr lang="en-US" dirty="0" err="1" smtClean="0"/>
              <a:t>ohannine</a:t>
            </a:r>
            <a:r>
              <a:rPr lang="en-US" dirty="0" smtClean="0"/>
              <a:t> Jesus </a:t>
            </a:r>
            <a:r>
              <a:rPr lang="en-US" dirty="0" smtClean="0"/>
              <a:t>is often depicted as defending his</a:t>
            </a:r>
            <a:r>
              <a:rPr lang="en-US" dirty="0" smtClean="0"/>
              <a:t> claims </a:t>
            </a:r>
            <a:r>
              <a:rPr lang="en-US" dirty="0" smtClean="0"/>
              <a:t>in confrontation with ‘the Jews’.</a:t>
            </a:r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 smtClean="0"/>
              <a:t>are </a:t>
            </a:r>
            <a:r>
              <a:rPr lang="en-US" dirty="0" smtClean="0"/>
              <a:t>primarily the Jewish religious authorities, who even accuse Jesus of making himself equal to God (5:18-19; 10:33)</a:t>
            </a:r>
            <a:endParaRPr lang="en-US" dirty="0"/>
          </a:p>
        </p:txBody>
      </p:sp>
      <p:pic>
        <p:nvPicPr>
          <p:cNvPr id="5" name="Content Placeholder 4" descr="2012113328jesus-answers-the-pharisees1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62500" y="2345531"/>
            <a:ext cx="3810000" cy="3035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John’s Two-Level Drama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wrap="square">
            <a:normAutofit fontScale="92500" lnSpcReduction="20000"/>
          </a:bodyPr>
          <a:lstStyle/>
          <a:p>
            <a:r>
              <a:rPr lang="en-US" dirty="0" smtClean="0"/>
              <a:t>The Gospel is anchored in a two-level drama (cf. J. Louis Martyn):</a:t>
            </a:r>
          </a:p>
          <a:p>
            <a:pPr lvl="1">
              <a:buFontTx/>
              <a:buChar char="-"/>
            </a:pPr>
            <a:r>
              <a:rPr lang="en-US" dirty="0" smtClean="0">
                <a:solidFill>
                  <a:srgbClr val="FFFF00"/>
                </a:solidFill>
              </a:rPr>
              <a:t>the situation of Jesus of Nazareth (ca. 30-32 CE)</a:t>
            </a:r>
          </a:p>
          <a:p>
            <a:pPr lvl="1">
              <a:buFontTx/>
              <a:buChar char="-"/>
            </a:pPr>
            <a:r>
              <a:rPr lang="en-US" dirty="0" smtClean="0">
                <a:solidFill>
                  <a:srgbClr val="FFFF00"/>
                </a:solidFill>
              </a:rPr>
              <a:t>the situation of the evangelist and his community (ca. 85-95 CE).</a:t>
            </a:r>
          </a:p>
          <a:p>
            <a:r>
              <a:rPr lang="en-US" dirty="0" smtClean="0"/>
              <a:t>Jesus</a:t>
            </a:r>
            <a:r>
              <a:rPr lang="en-US" dirty="0" smtClean="0"/>
              <a:t>’ identity is at the heart of controversies leading to synagogue expulsion and the formation of ‘the Johannine community’.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1FFFF9"/>
                </a:solidFill>
              </a:rPr>
              <a:t>‘Whoever claimed that Jesus was the Messiah would be cast out of </a:t>
            </a:r>
            <a:r>
              <a:rPr lang="en-US" dirty="0" smtClean="0">
                <a:solidFill>
                  <a:srgbClr val="1FFFF9"/>
                </a:solidFill>
              </a:rPr>
              <a:t>the synagogue</a:t>
            </a:r>
            <a:r>
              <a:rPr lang="en-US" dirty="0" smtClean="0">
                <a:solidFill>
                  <a:srgbClr val="1FFFF9"/>
                </a:solidFill>
              </a:rPr>
              <a:t>’</a:t>
            </a:r>
            <a:r>
              <a:rPr lang="en-US" dirty="0" smtClean="0">
                <a:solidFill>
                  <a:srgbClr val="1FFFF9"/>
                </a:solidFill>
              </a:rPr>
              <a:t>  </a:t>
            </a:r>
            <a:r>
              <a:rPr lang="en-US" dirty="0" smtClean="0"/>
              <a:t>(</a:t>
            </a:r>
            <a:r>
              <a:rPr lang="en-US" i="1" dirty="0" smtClean="0"/>
              <a:t>aposynag</a:t>
            </a:r>
            <a:r>
              <a:rPr lang="en-US" i="1" dirty="0" smtClean="0"/>
              <a:t>ôgos</a:t>
            </a:r>
            <a:r>
              <a:rPr lang="en-US" i="1" dirty="0" smtClean="0"/>
              <a:t>: </a:t>
            </a:r>
            <a:r>
              <a:rPr lang="en-US" dirty="0" smtClean="0"/>
              <a:t>9</a:t>
            </a:r>
            <a:r>
              <a:rPr lang="en-US" dirty="0" smtClean="0"/>
              <a:t>:22; 12:42; 16:2).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Christological Keys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Mark </a:t>
            </a:r>
            <a:r>
              <a:rPr lang="en-US" dirty="0" smtClean="0"/>
              <a:t>(1:1)</a:t>
            </a:r>
            <a:r>
              <a:rPr lang="en-US" dirty="0" smtClean="0"/>
              <a:t>: </a:t>
            </a:r>
            <a:r>
              <a:rPr lang="en-US" dirty="0"/>
              <a:t>The Messiah [the Son of God</a:t>
            </a:r>
            <a:r>
              <a:rPr lang="en-US" dirty="0" smtClean="0"/>
              <a:t>].</a:t>
            </a:r>
          </a:p>
          <a:p>
            <a:r>
              <a:rPr lang="en-US" dirty="0" smtClean="0"/>
              <a:t>Matthew </a:t>
            </a:r>
            <a:r>
              <a:rPr lang="en-US" dirty="0" smtClean="0"/>
              <a:t>(1:1)</a:t>
            </a:r>
            <a:r>
              <a:rPr lang="en-US" dirty="0" smtClean="0"/>
              <a:t>: </a:t>
            </a:r>
            <a:r>
              <a:rPr lang="en-US" dirty="0"/>
              <a:t>the Messiah, the son of David, the son of </a:t>
            </a:r>
            <a:r>
              <a:rPr lang="en-US" dirty="0" smtClean="0"/>
              <a:t>Abraham.</a:t>
            </a:r>
          </a:p>
          <a:p>
            <a:pPr eaLnBrk="1" hangingPunct="1"/>
            <a:r>
              <a:rPr lang="en-US" dirty="0"/>
              <a:t>Luke: the Son of the Most High (1:32), the Lord’s Messiah (2:26</a:t>
            </a:r>
            <a:r>
              <a:rPr lang="en-US" dirty="0" smtClean="0"/>
              <a:t>).</a:t>
            </a:r>
          </a:p>
          <a:p>
            <a:r>
              <a:rPr lang="en-US" dirty="0" smtClean="0"/>
              <a:t>John </a:t>
            </a:r>
            <a:r>
              <a:rPr lang="en-US" dirty="0" smtClean="0"/>
              <a:t>(1:1-18)</a:t>
            </a:r>
            <a:r>
              <a:rPr lang="en-US" dirty="0" smtClean="0"/>
              <a:t>: </a:t>
            </a:r>
            <a:r>
              <a:rPr lang="en-US" dirty="0"/>
              <a:t>the pre-existent and </a:t>
            </a:r>
            <a:r>
              <a:rPr lang="en-US" dirty="0" smtClean="0"/>
              <a:t>incarnate Word (</a:t>
            </a:r>
            <a:r>
              <a:rPr lang="en-US" i="1" dirty="0" smtClean="0"/>
              <a:t>logos</a:t>
            </a:r>
            <a:r>
              <a:rPr lang="en-US" dirty="0" smtClean="0"/>
              <a:t>).</a:t>
            </a:r>
          </a:p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/>
              <a:t>	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Prologue as Christological Key</a:t>
            </a:r>
            <a:endParaRPr lang="en-US" dirty="0"/>
          </a:p>
        </p:txBody>
      </p:sp>
      <p:pic>
        <p:nvPicPr>
          <p:cNvPr id="6" name="Content Placeholder 5" descr="460&gt;_6482486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49095" y="1600200"/>
            <a:ext cx="3054809" cy="45259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	John </a:t>
            </a:r>
            <a:r>
              <a:rPr lang="en-US" dirty="0" smtClean="0"/>
              <a:t>(1:1-18): the pre-existent and incarnate Word (</a:t>
            </a:r>
            <a:r>
              <a:rPr lang="en-US" i="1" dirty="0" smtClean="0"/>
              <a:t>logos</a:t>
            </a:r>
            <a:r>
              <a:rPr lang="en-US" dirty="0" smtClean="0"/>
              <a:t>).</a:t>
            </a:r>
          </a:p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FFFF00"/>
                </a:solidFill>
              </a:rPr>
              <a:t>Key question: How does John’s prologue affect the narrative presentation of Jesus as the Messiah and Son of God?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John’s Prologue (</a:t>
            </a:r>
            <a:r>
              <a:rPr lang="en-US" dirty="0" smtClean="0"/>
              <a:t>1:1-18)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Jesus is </a:t>
            </a:r>
            <a:r>
              <a:rPr lang="en-US" dirty="0" smtClean="0">
                <a:solidFill>
                  <a:srgbClr val="FFFF00"/>
                </a:solidFill>
              </a:rPr>
              <a:t>identified with the Word </a:t>
            </a:r>
            <a:r>
              <a:rPr lang="en-US" dirty="0" smtClean="0"/>
              <a:t>(</a:t>
            </a:r>
            <a:r>
              <a:rPr lang="en-US" i="1" dirty="0" smtClean="0"/>
              <a:t>logos</a:t>
            </a:r>
            <a:r>
              <a:rPr lang="en-US" dirty="0" smtClean="0"/>
              <a:t>) of God.</a:t>
            </a:r>
          </a:p>
          <a:p>
            <a:r>
              <a:rPr lang="en-US" dirty="0" smtClean="0"/>
              <a:t>The Word was ‘in the beginning’</a:t>
            </a:r>
            <a:r>
              <a:rPr lang="en-US" dirty="0" smtClean="0"/>
              <a:t> (</a:t>
            </a:r>
            <a:r>
              <a:rPr lang="en-US" i="1" dirty="0" smtClean="0"/>
              <a:t>en </a:t>
            </a:r>
            <a:r>
              <a:rPr lang="en-US" i="1" dirty="0" err="1" smtClean="0"/>
              <a:t>ar</a:t>
            </a:r>
            <a:r>
              <a:rPr lang="en-US" i="1" dirty="0" err="1" smtClean="0"/>
              <a:t>ch</a:t>
            </a:r>
            <a:r>
              <a:rPr lang="en-US" i="1" dirty="0" err="1" smtClean="0"/>
              <a:t>ê</a:t>
            </a:r>
            <a:r>
              <a:rPr lang="en-US" i="1" dirty="0" smtClean="0"/>
              <a:t>) </a:t>
            </a:r>
            <a:r>
              <a:rPr lang="en-US" dirty="0" smtClean="0"/>
              <a:t>before </a:t>
            </a:r>
            <a:r>
              <a:rPr lang="en-US" dirty="0" smtClean="0"/>
              <a:t>creation (1:</a:t>
            </a:r>
            <a:r>
              <a:rPr lang="en-US" dirty="0" smtClean="0"/>
              <a:t>1; cf. Gen. 1:1)</a:t>
            </a:r>
            <a:r>
              <a:rPr lang="en-US" dirty="0" smtClean="0"/>
              <a:t>: a declaration of timeless existence, to which Jesus lays claim during his earthly ministry (cf. 8:</a:t>
            </a:r>
            <a:r>
              <a:rPr lang="en-US" dirty="0" smtClean="0"/>
              <a:t>58: ‘Before Abraham was, I AM’; </a:t>
            </a:r>
            <a:r>
              <a:rPr lang="en-US" dirty="0" smtClean="0"/>
              <a:t>17:5)</a:t>
            </a:r>
            <a:r>
              <a:rPr lang="en-US" dirty="0" smtClean="0"/>
              <a:t>.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Description </a:t>
            </a:r>
            <a:r>
              <a:rPr lang="en-US" dirty="0" smtClean="0"/>
              <a:t>of the Logos as </a:t>
            </a:r>
            <a:r>
              <a:rPr lang="en-US" dirty="0" smtClean="0">
                <a:solidFill>
                  <a:srgbClr val="FFFF00"/>
                </a:solidFill>
              </a:rPr>
              <a:t>the agent of creation </a:t>
            </a:r>
            <a:r>
              <a:rPr lang="en-US" dirty="0" smtClean="0"/>
              <a:t>(1:3</a:t>
            </a:r>
            <a:r>
              <a:rPr lang="en-US" dirty="0" smtClean="0"/>
              <a:t>)</a:t>
            </a:r>
          </a:p>
          <a:p>
            <a:r>
              <a:rPr lang="en-US" dirty="0" smtClean="0"/>
              <a:t>Genesis </a:t>
            </a:r>
            <a:r>
              <a:rPr lang="en-US" dirty="0" smtClean="0"/>
              <a:t>allusion: ‘And God </a:t>
            </a:r>
            <a:r>
              <a:rPr lang="en-US" i="1" dirty="0" smtClean="0"/>
              <a:t>said,</a:t>
            </a:r>
            <a:r>
              <a:rPr lang="en-US" dirty="0" smtClean="0"/>
              <a:t> “Let there be light”, and there  was light’ (Gen. 1:3).</a:t>
            </a:r>
            <a:endParaRPr lang="en-US" dirty="0" smtClean="0"/>
          </a:p>
          <a:p>
            <a:r>
              <a:rPr lang="en-US" dirty="0" smtClean="0"/>
              <a:t>Wisdom traditions in Proverbs </a:t>
            </a:r>
            <a:r>
              <a:rPr lang="en-US" dirty="0" smtClean="0"/>
              <a:t>8:22-31: God created</a:t>
            </a:r>
            <a:r>
              <a:rPr lang="en-US" dirty="0" smtClean="0"/>
              <a:t> </a:t>
            </a:r>
            <a:r>
              <a:rPr lang="en-US" i="1" dirty="0" smtClean="0"/>
              <a:t>Wisdom</a:t>
            </a:r>
            <a:r>
              <a:rPr lang="en-US" dirty="0" smtClean="0"/>
              <a:t> </a:t>
            </a:r>
            <a:r>
              <a:rPr lang="en-US" dirty="0" smtClean="0"/>
              <a:t>as the first of his </a:t>
            </a:r>
            <a:r>
              <a:rPr lang="en-US" dirty="0" smtClean="0"/>
              <a:t>acts. </a:t>
            </a:r>
            <a:r>
              <a:rPr lang="en-US" dirty="0" smtClean="0"/>
              <a:t>She was at God’s side like a ‘master worker’; she is the source of life (8:35)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4000" dirty="0" smtClean="0"/>
              <a:t>Wisdom (</a:t>
            </a:r>
            <a:r>
              <a:rPr lang="en-US" sz="4000" i="1" dirty="0" smtClean="0"/>
              <a:t>Sophia)</a:t>
            </a:r>
            <a:r>
              <a:rPr lang="en-US" sz="4000" dirty="0" smtClean="0"/>
              <a:t> </a:t>
            </a:r>
            <a:r>
              <a:rPr lang="en-US" sz="4000" dirty="0"/>
              <a:t>and</a:t>
            </a:r>
            <a:r>
              <a:rPr lang="en-US" sz="4000" dirty="0" smtClean="0"/>
              <a:t> John’s </a:t>
            </a:r>
            <a:r>
              <a:rPr lang="en-US" sz="4000" i="1" dirty="0" smtClean="0"/>
              <a:t>Logos</a:t>
            </a:r>
            <a:endParaRPr 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400" dirty="0"/>
              <a:t>Wisdom is created by </a:t>
            </a:r>
            <a:r>
              <a:rPr lang="en-US" sz="2400" dirty="0" smtClean="0"/>
              <a:t>God: no </a:t>
            </a:r>
            <a:r>
              <a:rPr lang="en-US" sz="2400" dirty="0"/>
              <a:t>reference to existence before creation).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John stresses the superiority of Jesus over the Torah</a:t>
            </a:r>
            <a:r>
              <a:rPr lang="en-US" sz="2400" dirty="0" smtClean="0"/>
              <a:t>.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Why did John speak of the </a:t>
            </a:r>
            <a:r>
              <a:rPr lang="en-US" sz="2400" i="1" dirty="0" smtClean="0"/>
              <a:t>logos </a:t>
            </a:r>
            <a:r>
              <a:rPr lang="en-US" sz="2400" dirty="0" smtClean="0"/>
              <a:t>rather than of </a:t>
            </a:r>
            <a:r>
              <a:rPr lang="en-US" sz="2400" i="1" dirty="0" err="1" smtClean="0"/>
              <a:t>sophia</a:t>
            </a:r>
            <a:r>
              <a:rPr lang="en-US" sz="2400" i="1" dirty="0" smtClean="0"/>
              <a:t>?</a:t>
            </a:r>
            <a:r>
              <a:rPr lang="en-US" sz="2400" dirty="0" smtClean="0"/>
              <a:t> </a:t>
            </a:r>
          </a:p>
          <a:p>
            <a:pPr eaLnBrk="1" hangingPunct="1">
              <a:lnSpc>
                <a:spcPct val="90000"/>
              </a:lnSpc>
              <a:buNone/>
            </a:pP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 smtClean="0"/>
              <a:t>Note </a:t>
            </a:r>
            <a:r>
              <a:rPr lang="en-US" dirty="0" smtClean="0"/>
              <a:t>the following parallelism: ‘O God of my ancestors and Lord of my mercy who has made all things by your </a:t>
            </a:r>
            <a:r>
              <a:rPr lang="en-US" i="1" dirty="0" smtClean="0">
                <a:solidFill>
                  <a:srgbClr val="1FFFF9"/>
                </a:solidFill>
              </a:rPr>
              <a:t>word,</a:t>
            </a:r>
            <a:r>
              <a:rPr lang="en-US" dirty="0" smtClean="0"/>
              <a:t> and by your </a:t>
            </a:r>
            <a:r>
              <a:rPr lang="en-US" i="1" dirty="0" smtClean="0">
                <a:solidFill>
                  <a:srgbClr val="1FFFF9"/>
                </a:solidFill>
              </a:rPr>
              <a:t>wisdom</a:t>
            </a:r>
            <a:r>
              <a:rPr lang="en-US" i="1" dirty="0" smtClean="0"/>
              <a:t> </a:t>
            </a:r>
            <a:r>
              <a:rPr lang="en-US" dirty="0" smtClean="0"/>
              <a:t>has </a:t>
            </a:r>
            <a:r>
              <a:rPr lang="en-US" dirty="0" smtClean="0"/>
              <a:t>formed humankind’ (Wisdom of Solomon 9:1-2).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‘The Word was God’ (1:1)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FFFF00"/>
                </a:solidFill>
              </a:rPr>
              <a:t>‘In the beginning was the Word, the Word was with God and the Word was God’ (1:1):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1FFFF9"/>
                </a:solidFill>
              </a:rPr>
              <a:t>- attempt to express the relationship between the Word and God</a:t>
            </a:r>
          </a:p>
          <a:p>
            <a:pPr>
              <a:buNone/>
            </a:pPr>
            <a:r>
              <a:rPr lang="en-US" dirty="0" smtClean="0">
                <a:solidFill>
                  <a:srgbClr val="1FFFF9"/>
                </a:solidFill>
              </a:rPr>
              <a:t>	- affirmation of the divine identity of the Word.</a:t>
            </a:r>
          </a:p>
          <a:p>
            <a:r>
              <a:rPr lang="en-US" dirty="0" smtClean="0"/>
              <a:t>This first statement seeks to associate the Word with God in the closes possible </a:t>
            </a:r>
            <a:r>
              <a:rPr lang="en-US" dirty="0" smtClean="0"/>
              <a:t>terms.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ja-JP" dirty="0" smtClean="0"/>
              <a:t>The </a:t>
            </a:r>
            <a:r>
              <a:rPr lang="en-US" altLang="ja-JP" i="1" dirty="0" smtClean="0"/>
              <a:t>logos </a:t>
            </a:r>
            <a:r>
              <a:rPr lang="en-US" altLang="ja-JP" dirty="0" smtClean="0"/>
              <a:t>can be distinguished from God (he possesses his own personal identity) and yet he shares the same substance as God.</a:t>
            </a:r>
            <a:endParaRPr lang="en-US" dirty="0" smtClean="0"/>
          </a:p>
          <a:p>
            <a:r>
              <a:rPr lang="en-US" dirty="0" smtClean="0"/>
              <a:t>Jesus is called ‘God’ again (1:18) and note confession of Thomas: ‘My Lord and my God’ (20:28).</a:t>
            </a:r>
          </a:p>
          <a:p>
            <a:r>
              <a:rPr lang="en-US" dirty="0" smtClean="0"/>
              <a:t>Jesus is called ‘God’ at key points in the Gospel narrative.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en-US" sz="3600" dirty="0"/>
              <a:t>From Pre-existence to Incarnation</a:t>
            </a:r>
            <a:r>
              <a:rPr lang="en-US" dirty="0"/>
              <a:t>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483076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-65" charset="2"/>
              <a:buNone/>
            </a:pPr>
            <a:r>
              <a:rPr lang="en-US" sz="3600" dirty="0" smtClean="0"/>
              <a:t>	1</a:t>
            </a:r>
            <a:r>
              <a:rPr lang="en-US" sz="3600" dirty="0"/>
              <a:t>:14: ‘And the Word became flesh and dwelt among us’ (no precedent in Jewish </a:t>
            </a:r>
            <a:r>
              <a:rPr lang="en-US" sz="3600" i="1" dirty="0"/>
              <a:t>logos </a:t>
            </a:r>
            <a:r>
              <a:rPr lang="en-US" sz="3600" dirty="0"/>
              <a:t>or </a:t>
            </a:r>
            <a:r>
              <a:rPr lang="en-US" sz="3600" i="1" dirty="0" err="1"/>
              <a:t>sophia</a:t>
            </a:r>
            <a:r>
              <a:rPr lang="en-US" sz="3600" i="1" dirty="0" smtClean="0"/>
              <a:t> </a:t>
            </a:r>
            <a:r>
              <a:rPr lang="en-US" sz="3600" dirty="0" smtClean="0"/>
              <a:t>traditions</a:t>
            </a:r>
            <a:r>
              <a:rPr lang="en-US" sz="3600" dirty="0"/>
              <a:t>)</a:t>
            </a:r>
            <a:r>
              <a:rPr lang="en-US" sz="3600" dirty="0" smtClean="0"/>
              <a:t>.</a:t>
            </a:r>
          </a:p>
          <a:p>
            <a:pPr eaLnBrk="1" hangingPunct="1">
              <a:lnSpc>
                <a:spcPct val="90000"/>
              </a:lnSpc>
              <a:buFont typeface="Wingdings" pitchFamily="-65" charset="2"/>
              <a:buNone/>
            </a:pPr>
            <a:endParaRPr lang="en-US" sz="3600" dirty="0" smtClean="0"/>
          </a:p>
          <a:p>
            <a:pPr eaLnBrk="1" hangingPunct="1">
              <a:lnSpc>
                <a:spcPct val="90000"/>
              </a:lnSpc>
              <a:buFont typeface="Wingdings" pitchFamily="-65" charset="2"/>
              <a:buNone/>
            </a:pPr>
            <a:r>
              <a:rPr lang="en-US" sz="3600" dirty="0">
                <a:solidFill>
                  <a:schemeClr val="folHlink"/>
                </a:solidFill>
              </a:rPr>
              <a:t>	</a:t>
            </a:r>
            <a:r>
              <a:rPr lang="en-US" sz="3600" dirty="0">
                <a:solidFill>
                  <a:srgbClr val="1FFFF9"/>
                </a:solidFill>
              </a:rPr>
              <a:t>‘Up to what point is the pre-existent Logos the subject of the passage, and at what point is he succeeded by the historical Jesus?’ (Rudolf </a:t>
            </a:r>
            <a:r>
              <a:rPr lang="en-US" sz="3600" dirty="0" err="1">
                <a:solidFill>
                  <a:srgbClr val="1FFFF9"/>
                </a:solidFill>
              </a:rPr>
              <a:t>Bultmann</a:t>
            </a:r>
            <a:r>
              <a:rPr lang="en-US" sz="3600" dirty="0" smtClean="0">
                <a:solidFill>
                  <a:srgbClr val="1FFFF9"/>
                </a:solidFill>
              </a:rPr>
              <a:t>)</a:t>
            </a:r>
            <a:r>
              <a:rPr lang="en-US" sz="3600" dirty="0" smtClean="0">
                <a:solidFill>
                  <a:srgbClr val="1FFFF9"/>
                </a:solidFill>
              </a:rPr>
              <a:t>.</a:t>
            </a:r>
            <a:endParaRPr lang="en-US" sz="3600" dirty="0" smtClean="0">
              <a:solidFill>
                <a:srgbClr val="1FFFF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en-US" sz="3600" dirty="0"/>
              <a:t>From Pre-existence to Incarnation</a:t>
            </a:r>
            <a:r>
              <a:rPr lang="en-US" dirty="0"/>
              <a:t>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490696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b="1" dirty="0" smtClean="0">
                <a:solidFill>
                  <a:srgbClr val="FFFF00"/>
                </a:solidFill>
              </a:rPr>
              <a:t>Verse 14</a:t>
            </a:r>
            <a:r>
              <a:rPr lang="en-US" sz="2800" dirty="0" smtClean="0">
                <a:solidFill>
                  <a:srgbClr val="FFFF00"/>
                </a:solidFill>
              </a:rPr>
              <a:t>:</a:t>
            </a:r>
            <a:r>
              <a:rPr lang="en-US" sz="2800" dirty="0" smtClean="0"/>
              <a:t> the prologue </a:t>
            </a:r>
            <a:r>
              <a:rPr lang="en-US" sz="2600" dirty="0" smtClean="0"/>
              <a:t>encompasses history from before creation (1:1-3) through Israel (1:4-13) to the revelation of the </a:t>
            </a:r>
            <a:r>
              <a:rPr lang="en-US" sz="2600" i="1" dirty="0" smtClean="0"/>
              <a:t>logos </a:t>
            </a:r>
            <a:r>
              <a:rPr lang="en-US" sz="2600" dirty="0" smtClean="0"/>
              <a:t>in the figure of Jesus (1:14-18).</a:t>
            </a:r>
          </a:p>
          <a:p>
            <a:pPr eaLnBrk="1" hangingPunct="1">
              <a:lnSpc>
                <a:spcPct val="90000"/>
              </a:lnSpc>
            </a:pPr>
            <a:r>
              <a:rPr lang="en-US" sz="2600" b="1" dirty="0" smtClean="0">
                <a:solidFill>
                  <a:srgbClr val="FFFF00"/>
                </a:solidFill>
              </a:rPr>
              <a:t>Verse 11</a:t>
            </a:r>
            <a:r>
              <a:rPr lang="en-US" sz="2600" dirty="0" smtClean="0">
                <a:solidFill>
                  <a:srgbClr val="FFFF00"/>
                </a:solidFill>
              </a:rPr>
              <a:t>: </a:t>
            </a:r>
            <a:r>
              <a:rPr lang="en-US" sz="2600" dirty="0" smtClean="0"/>
              <a:t>the </a:t>
            </a:r>
            <a:r>
              <a:rPr lang="en-US" sz="2600" i="1" dirty="0" smtClean="0"/>
              <a:t>logos </a:t>
            </a:r>
            <a:r>
              <a:rPr lang="en-US" sz="2600" dirty="0" smtClean="0"/>
              <a:t>comes into the world and the rejection by his own is a summary preview of Jesus’ earthly ministry and fate.</a:t>
            </a:r>
          </a:p>
          <a:p>
            <a:pPr eaLnBrk="1" hangingPunct="1">
              <a:lnSpc>
                <a:spcPct val="90000"/>
              </a:lnSpc>
            </a:pPr>
            <a:r>
              <a:rPr lang="en-US" sz="2600" b="1" dirty="0" smtClean="0">
                <a:solidFill>
                  <a:srgbClr val="FFFF00"/>
                </a:solidFill>
              </a:rPr>
              <a:t>Verse 9</a:t>
            </a:r>
            <a:r>
              <a:rPr lang="en-US" sz="2600" dirty="0" smtClean="0">
                <a:solidFill>
                  <a:srgbClr val="FFFF00"/>
                </a:solidFill>
              </a:rPr>
              <a:t>:</a:t>
            </a:r>
            <a:r>
              <a:rPr lang="en-US" sz="2600" dirty="0" smtClean="0"/>
              <a:t> The true light which enlightens everyone </a:t>
            </a:r>
            <a:r>
              <a:rPr lang="en-US" sz="2600" i="1" dirty="0" smtClean="0"/>
              <a:t>was coming into the world.</a:t>
            </a:r>
          </a:p>
          <a:p>
            <a:pPr eaLnBrk="1" hangingPunct="1">
              <a:lnSpc>
                <a:spcPct val="90000"/>
              </a:lnSpc>
            </a:pPr>
            <a:r>
              <a:rPr lang="en-US" sz="2600" b="1" dirty="0" smtClean="0">
                <a:solidFill>
                  <a:srgbClr val="FFFF00"/>
                </a:solidFill>
              </a:rPr>
              <a:t>Verse 5</a:t>
            </a:r>
            <a:r>
              <a:rPr lang="en-US" sz="2600" dirty="0" smtClean="0">
                <a:solidFill>
                  <a:srgbClr val="FFFF00"/>
                </a:solidFill>
              </a:rPr>
              <a:t>: </a:t>
            </a:r>
            <a:r>
              <a:rPr lang="en-US" sz="2600" dirty="0" smtClean="0"/>
              <a:t>Conflict between light and darkness is a feature of Jesus’ ministry (3:19) - the gospel narrative as a dramatization of the plot already set out at the beginning of the prologue.</a:t>
            </a:r>
            <a:endParaRPr lang="en-US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Jesus as the Revealer of God (1:14-18)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006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>
                <a:solidFill>
                  <a:srgbClr val="1FFFF9"/>
                </a:solidFill>
              </a:rPr>
              <a:t>The </a:t>
            </a:r>
            <a:r>
              <a:rPr lang="en-US" dirty="0" smtClean="0">
                <a:solidFill>
                  <a:srgbClr val="1FFFF9"/>
                </a:solidFill>
              </a:rPr>
              <a:t>Word became flesh and dwelt among us</a:t>
            </a:r>
            <a:r>
              <a:rPr lang="en-US" i="1" dirty="0" smtClean="0">
                <a:solidFill>
                  <a:srgbClr val="1FFFF9"/>
                </a:solidFill>
              </a:rPr>
              <a:t>,</a:t>
            </a:r>
            <a:r>
              <a:rPr lang="en-US" i="1" dirty="0" smtClean="0">
                <a:solidFill>
                  <a:srgbClr val="1FFFF9"/>
                </a:solidFill>
              </a:rPr>
              <a:t> </a:t>
            </a:r>
            <a:r>
              <a:rPr lang="en-US" dirty="0" smtClean="0">
                <a:solidFill>
                  <a:srgbClr val="1FFFF9"/>
                </a:solidFill>
              </a:rPr>
              <a:t>and </a:t>
            </a:r>
            <a:r>
              <a:rPr lang="en-US" i="1" dirty="0" smtClean="0">
                <a:solidFill>
                  <a:srgbClr val="1FFFF9"/>
                </a:solidFill>
              </a:rPr>
              <a:t>we </a:t>
            </a:r>
            <a:r>
              <a:rPr lang="en-US" dirty="0" smtClean="0">
                <a:solidFill>
                  <a:srgbClr val="1FFFF9"/>
                </a:solidFill>
              </a:rPr>
              <a:t>beheld his glory….full of grace and truth….and from his fullness </a:t>
            </a:r>
            <a:r>
              <a:rPr lang="en-US" i="1" dirty="0" smtClean="0">
                <a:solidFill>
                  <a:srgbClr val="1FFFF9"/>
                </a:solidFill>
              </a:rPr>
              <a:t>we </a:t>
            </a:r>
            <a:r>
              <a:rPr lang="en-US" dirty="0" smtClean="0">
                <a:solidFill>
                  <a:srgbClr val="1FFFF9"/>
                </a:solidFill>
              </a:rPr>
              <a:t>have all received, grace upon </a:t>
            </a:r>
            <a:r>
              <a:rPr lang="en-US" dirty="0" smtClean="0">
                <a:solidFill>
                  <a:srgbClr val="1FFFF9"/>
                </a:solidFill>
              </a:rPr>
              <a:t>grace </a:t>
            </a:r>
            <a:r>
              <a:rPr lang="en-US" dirty="0" smtClean="0">
                <a:solidFill>
                  <a:srgbClr val="1FFFF9"/>
                </a:solidFill>
              </a:rPr>
              <a:t>(1:14)</a:t>
            </a:r>
            <a:r>
              <a:rPr lang="en-US" dirty="0" smtClean="0">
                <a:solidFill>
                  <a:srgbClr val="1FFFF9"/>
                </a:solidFill>
              </a:rPr>
              <a:t>.</a:t>
            </a:r>
            <a:endParaRPr lang="en-US" dirty="0" smtClean="0"/>
          </a:p>
          <a:p>
            <a:r>
              <a:rPr lang="en-US" dirty="0" smtClean="0"/>
              <a:t>As the vehicle of God’s self-revelation in the world, the Word becomes flesh and reveals his glory (1:14)</a:t>
            </a:r>
            <a:r>
              <a:rPr lang="en-US" dirty="0" smtClean="0"/>
              <a:t>.</a:t>
            </a:r>
          </a:p>
          <a:p>
            <a:r>
              <a:rPr lang="en-US" dirty="0" smtClean="0"/>
              <a:t>God’s tabernacle is the dwelling-place of his glory (cf. Exod. 25:8-9; 40:34).</a:t>
            </a:r>
          </a:p>
          <a:p>
            <a:pPr>
              <a:buNone/>
            </a:pPr>
            <a:r>
              <a:rPr lang="en-US" dirty="0" smtClean="0"/>
              <a:t> </a:t>
            </a:r>
            <a:r>
              <a:rPr lang="en-US" dirty="0" smtClean="0"/>
              <a:t> 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‘No one has ever seen God’ (1:18; cf. Exod. 33:20): the revelation brought by the Son is superior to that received in the past, because he is in direct communion with the Father.</a:t>
            </a:r>
          </a:p>
          <a:p>
            <a:r>
              <a:rPr lang="en-US" dirty="0" smtClean="0"/>
              <a:t>Through </a:t>
            </a:r>
            <a:r>
              <a:rPr lang="en-US" dirty="0" smtClean="0"/>
              <a:t>the Son, the Word incarnate, humankind receives the definitive revelation of life (1:4), light (1:4-5), grace and truth (1:14), God (1:18).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Logos becomes 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Is the Prologue a later addition to the Gospel?</a:t>
            </a:r>
          </a:p>
          <a:p>
            <a:r>
              <a:rPr lang="en-US" dirty="0" smtClean="0"/>
              <a:t>The Gospel in its present form is clearly shaped by the Logos christology of the Prologue.</a:t>
            </a:r>
          </a:p>
          <a:p>
            <a:r>
              <a:rPr lang="en-US" dirty="0" smtClean="0"/>
              <a:t>Logos language is replaced by Father-Son language (1:14-18), which is a central concept to express the significance of Jesus as one who reveals God.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The Narrative of John 1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>
              <a:buFont typeface="Wingdings" pitchFamily="-65" charset="2"/>
              <a:buNone/>
            </a:pPr>
            <a:r>
              <a:rPr lang="en-US" sz="2400" dirty="0"/>
              <a:t>	Gradual disclosure of Jesus’ identity through a series of brief encounters between Jesus and various characters.</a:t>
            </a:r>
          </a:p>
          <a:p>
            <a:pPr eaLnBrk="1" hangingPunct="1"/>
            <a:r>
              <a:rPr lang="en-US" sz="2400" dirty="0">
                <a:solidFill>
                  <a:srgbClr val="FFFF00"/>
                </a:solidFill>
              </a:rPr>
              <a:t>John the Baptist: </a:t>
            </a:r>
            <a:r>
              <a:rPr lang="en-US" sz="2400" dirty="0"/>
              <a:t>Jesus is the Lamb of God (1:29) and the Son of God (some mss.) or ‘Chosen One of God’ (other mss.) (1:34).</a:t>
            </a:r>
          </a:p>
          <a:p>
            <a:pPr eaLnBrk="1" hangingPunct="1"/>
            <a:r>
              <a:rPr lang="en-US" sz="2400" dirty="0">
                <a:solidFill>
                  <a:srgbClr val="FFFF00"/>
                </a:solidFill>
              </a:rPr>
              <a:t>Andrew</a:t>
            </a:r>
            <a:r>
              <a:rPr lang="en-US" sz="2400" dirty="0"/>
              <a:t>: ‘We have found the Messiah’ (1:41)</a:t>
            </a:r>
          </a:p>
          <a:p>
            <a:pPr eaLnBrk="1" hangingPunct="1"/>
            <a:r>
              <a:rPr lang="en-US" sz="2400" dirty="0">
                <a:solidFill>
                  <a:srgbClr val="FFFF00"/>
                </a:solidFill>
              </a:rPr>
              <a:t>Philip</a:t>
            </a:r>
            <a:r>
              <a:rPr lang="en-US" sz="2400" dirty="0"/>
              <a:t>: ‘the one about whom Moses in the law and also the prophets wrote’ (1:45)</a:t>
            </a:r>
          </a:p>
          <a:p>
            <a:pPr eaLnBrk="1" hangingPunct="1"/>
            <a:r>
              <a:rPr lang="en-US" sz="2400" dirty="0">
                <a:solidFill>
                  <a:srgbClr val="FFFF00"/>
                </a:solidFill>
              </a:rPr>
              <a:t>Nathanael: </a:t>
            </a:r>
            <a:r>
              <a:rPr lang="en-US" sz="2400" dirty="0"/>
              <a:t>‘the Son of God, the King of Israel’ (1:49)</a:t>
            </a:r>
          </a:p>
        </p:txBody>
      </p:sp>
      <p:pic>
        <p:nvPicPr>
          <p:cNvPr id="5" name="Content Placeholder 4" descr="behold-the-lamb-of-god-icon-peter-murphy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01797" y="1600200"/>
            <a:ext cx="373140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The Narrative in John 1</a:t>
            </a:r>
          </a:p>
        </p:txBody>
      </p:sp>
      <p:pic>
        <p:nvPicPr>
          <p:cNvPr id="5" name="Content Placeholder 4" descr="Jacob's-Ladder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5609" y="1600200"/>
            <a:ext cx="3661782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Each title (or designation) builds upon those previously set out: they explicate each other.</a:t>
            </a:r>
          </a:p>
          <a:p>
            <a:r>
              <a:rPr lang="en-US" dirty="0" smtClean="0"/>
              <a:t>Culmination of this presentation: ‘You will see far greater things than these’ (1:50) - the Son of Man on whom the angels will ascend and descend (1:51; cf. Jacob’s dream in Gen. 28:1). </a:t>
            </a:r>
          </a:p>
          <a:p>
            <a:r>
              <a:rPr lang="en-US" dirty="0" smtClean="0"/>
              <a:t>Jesus is the one in whom heavenly things are revealed on earth.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/>
              <a:t>The Son of Man as the Exclusive Revealer of God</a:t>
            </a: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76400"/>
            <a:ext cx="8229600" cy="4724400"/>
          </a:xfrm>
        </p:spPr>
        <p:txBody>
          <a:bodyPr/>
          <a:lstStyle/>
          <a:p>
            <a:pPr eaLnBrk="1" hangingPunct="1">
              <a:buFont typeface="Wingdings" pitchFamily="-65" charset="2"/>
              <a:buNone/>
            </a:pPr>
            <a:r>
              <a:rPr lang="en-US" sz="2800" dirty="0">
                <a:solidFill>
                  <a:schemeClr val="hlink"/>
                </a:solidFill>
              </a:rPr>
              <a:t>	</a:t>
            </a:r>
            <a:r>
              <a:rPr lang="en-US" sz="2800" dirty="0">
                <a:solidFill>
                  <a:srgbClr val="1FFFF9"/>
                </a:solidFill>
              </a:rPr>
              <a:t>‘</a:t>
            </a:r>
            <a:r>
              <a:rPr lang="en-US" sz="2400" dirty="0">
                <a:solidFill>
                  <a:srgbClr val="1FFFF9"/>
                </a:solidFill>
              </a:rPr>
              <a:t>No one has ascended into heaven except the one who descended from heaven, the Son of Man’ (3:13).</a:t>
            </a:r>
          </a:p>
          <a:p>
            <a:pPr eaLnBrk="1" hangingPunct="1"/>
            <a:r>
              <a:rPr lang="en-US" sz="2400" dirty="0"/>
              <a:t>Jesus alone makes known the heavenly mysteries of God (by virtue of his heavenly origins).</a:t>
            </a:r>
          </a:p>
          <a:p>
            <a:pPr eaLnBrk="1" hangingPunct="1"/>
            <a:r>
              <a:rPr lang="en-US" sz="2400" dirty="0"/>
              <a:t>What about visions of God experienced by individuals like Moses, Abraham and Isaiah (Hebrew Bible)? John answers: the figure whom they encountered was Jesus.</a:t>
            </a:r>
          </a:p>
          <a:p>
            <a:pPr eaLnBrk="1" hangingPunct="1">
              <a:buFont typeface="Wingdings" pitchFamily="-65" charset="2"/>
              <a:buNone/>
            </a:pPr>
            <a:r>
              <a:rPr lang="en-US" sz="2400" dirty="0"/>
              <a:t>	</a:t>
            </a:r>
            <a:r>
              <a:rPr lang="en-US" sz="2400" dirty="0">
                <a:solidFill>
                  <a:srgbClr val="FFFF00"/>
                </a:solidFill>
              </a:rPr>
              <a:t>- Abraham rejoiced because he saw his day (8:56)</a:t>
            </a:r>
          </a:p>
          <a:p>
            <a:pPr eaLnBrk="1" hangingPunct="1">
              <a:buFont typeface="Wingdings" pitchFamily="-65" charset="2"/>
              <a:buNone/>
            </a:pPr>
            <a:r>
              <a:rPr lang="en-US" sz="2400" dirty="0">
                <a:solidFill>
                  <a:srgbClr val="FFFF00"/>
                </a:solidFill>
              </a:rPr>
              <a:t>	- Moses wrote about him in the law (1:45; 5:46)</a:t>
            </a:r>
          </a:p>
          <a:p>
            <a:pPr eaLnBrk="1" hangingPunct="1">
              <a:buFont typeface="Wingdings" pitchFamily="-65" charset="2"/>
              <a:buNone/>
            </a:pPr>
            <a:r>
              <a:rPr lang="en-US" sz="2400" dirty="0">
                <a:solidFill>
                  <a:srgbClr val="FFFF00"/>
                </a:solidFill>
              </a:rPr>
              <a:t>	- Isaiah saw his glory and spoke about him (12:41)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/>
              <a:t>A Redefinition of Messianic Categories</a:t>
            </a:r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dirty="0">
                <a:solidFill>
                  <a:srgbClr val="FFFF00"/>
                </a:solidFill>
              </a:rPr>
              <a:t>7:25-31 (7:40-44): </a:t>
            </a:r>
            <a:r>
              <a:rPr lang="en-US" dirty="0"/>
              <a:t>Jesus is asked whether he is the Messiah; he responds that they know his origins.</a:t>
            </a:r>
          </a:p>
          <a:p>
            <a:pPr eaLnBrk="1" hangingPunct="1"/>
            <a:r>
              <a:rPr lang="en-US" dirty="0">
                <a:solidFill>
                  <a:srgbClr val="FFFF00"/>
                </a:solidFill>
              </a:rPr>
              <a:t>10:24: </a:t>
            </a:r>
            <a:r>
              <a:rPr lang="en-US" dirty="0"/>
              <a:t>again Jesus affirms that he is the Messiah, but goes further: ‘I and the Father are one’ (10:30)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Messianic status to be understood in conjunction with Jesus’ significance as the divine, pre-existent Son.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 Communion with God: Jesus as 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Intimate relationship with God: he is </a:t>
            </a:r>
            <a:r>
              <a:rPr lang="en-US" dirty="0" smtClean="0"/>
              <a:t>the ‘only begotten’ or ‘unique’ </a:t>
            </a:r>
            <a:r>
              <a:rPr lang="en-US" dirty="0" smtClean="0"/>
              <a:t>Son (1:14; 3:16, 18).</a:t>
            </a:r>
          </a:p>
          <a:p>
            <a:r>
              <a:rPr lang="en-US" dirty="0" smtClean="0"/>
              <a:t>He is loved by the Father (cf. 5:20; 10:17</a:t>
            </a:r>
            <a:r>
              <a:rPr lang="en-US" dirty="0" smtClean="0"/>
              <a:t>) and the Son </a:t>
            </a:r>
            <a:r>
              <a:rPr lang="en-US" dirty="0" smtClean="0"/>
              <a:t>loves the Father (14:31).</a:t>
            </a:r>
            <a:endParaRPr lang="en-US" dirty="0" smtClean="0"/>
          </a:p>
          <a:p>
            <a:r>
              <a:rPr lang="en-US" dirty="0" smtClean="0"/>
              <a:t>God has ‘given all things into his hands’ (3:35)</a:t>
            </a:r>
            <a:r>
              <a:rPr lang="en-US" dirty="0" smtClean="0"/>
              <a:t>.</a:t>
            </a:r>
            <a:r>
              <a:rPr lang="en-US" altLang="ja-JP" dirty="0" smtClean="0"/>
              <a:t> 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ja-JP" dirty="0" smtClean="0"/>
              <a:t>Believers become children (</a:t>
            </a:r>
            <a:r>
              <a:rPr lang="en-US" altLang="ja-JP" i="1" dirty="0" err="1" smtClean="0"/>
              <a:t>tekna</a:t>
            </a:r>
            <a:r>
              <a:rPr lang="en-US" altLang="ja-JP" dirty="0" smtClean="0"/>
              <a:t>) of God (1:12; 11:52), but only Jesus is described as Son (</a:t>
            </a:r>
            <a:r>
              <a:rPr lang="en-US" altLang="ja-JP" i="1" dirty="0" err="1" smtClean="0"/>
              <a:t>huios</a:t>
            </a:r>
            <a:r>
              <a:rPr lang="en-US" altLang="ja-JP" dirty="0" smtClean="0"/>
              <a:t>)</a:t>
            </a:r>
            <a:r>
              <a:rPr lang="en-US" altLang="ja-JP" dirty="0" smtClean="0"/>
              <a:t>.</a:t>
            </a:r>
            <a:endParaRPr lang="en-US" altLang="ja-JP" dirty="0" smtClean="0"/>
          </a:p>
          <a:p>
            <a:r>
              <a:rPr lang="en-US" dirty="0" smtClean="0"/>
              <a:t>Jesus </a:t>
            </a:r>
            <a:r>
              <a:rPr lang="en-US" dirty="0" smtClean="0"/>
              <a:t>expresses consciousness of his eternal status as Son: ‘I declare what I have seen in the Father’s presence’ (8:38).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/>
              <a:t>The Son’s Heavenly Origins</a:t>
            </a:r>
            <a:endParaRPr 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dirty="0" smtClean="0"/>
              <a:t>Different emphasis from the </a:t>
            </a:r>
            <a:r>
              <a:rPr lang="en-US" sz="2400" dirty="0" err="1" smtClean="0"/>
              <a:t>Synoptics</a:t>
            </a:r>
            <a:r>
              <a:rPr lang="en-US" sz="2400" dirty="0" smtClean="0"/>
              <a:t>: Jesus testifies to what he (alone) has seen and heard in heaven before being sent into the world.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Jesus </a:t>
            </a:r>
            <a:r>
              <a:rPr lang="en-US" sz="2400" dirty="0"/>
              <a:t>is sent as God’s </a:t>
            </a:r>
            <a:r>
              <a:rPr lang="en-US" sz="2400" dirty="0">
                <a:solidFill>
                  <a:srgbClr val="FFFF00"/>
                </a:solidFill>
              </a:rPr>
              <a:t>representative</a:t>
            </a:r>
            <a:r>
              <a:rPr lang="en-US" sz="2400" dirty="0"/>
              <a:t>: the Son who pre-existed with the Father (1:1, 14; 6:62; 8:58) has come down from heaven (6:41; 7:29) to dwell on earth.</a:t>
            </a:r>
            <a:endParaRPr lang="en-US" sz="2400" dirty="0" smtClean="0"/>
          </a:p>
          <a:p>
            <a:pPr eaLnBrk="1" hangingPunct="1">
              <a:lnSpc>
                <a:spcPct val="90000"/>
              </a:lnSpc>
              <a:buFont typeface="Wingdings" pitchFamily="-65" charset="2"/>
              <a:buNone/>
            </a:pPr>
            <a:r>
              <a:rPr lang="en-US" sz="2400" dirty="0" smtClean="0"/>
              <a:t>	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dirty="0" smtClean="0"/>
              <a:t>John 8</a:t>
            </a:r>
            <a:r>
              <a:rPr lang="en-US" dirty="0" smtClean="0"/>
              <a:t>:38: ‘I declare what I have seen in the Father’s presence’.</a:t>
            </a:r>
            <a:r>
              <a:rPr lang="en-US" dirty="0" smtClean="0"/>
              <a:t> 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3</a:t>
            </a:r>
            <a:r>
              <a:rPr lang="en-US" dirty="0" smtClean="0"/>
              <a:t>:31-32: The Son is ‘above all’ because ‘he testifies to what he has seen and heard’.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16:28: ‘I came from the Father and have come into the world; again, I am leaving the world and am going to the Father’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 words and works of the Son are not his own, but those of the Father (cf. 5:36; 8:28; 12:49-50; 14:10).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/>
              <a:t>The Son as God’s Authorized Agent</a:t>
            </a:r>
            <a:endParaRPr lang="en-US"/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sz="2400" dirty="0"/>
              <a:t>Prominence of the sending </a:t>
            </a:r>
            <a:r>
              <a:rPr lang="en-US" sz="2400" dirty="0" smtClean="0"/>
              <a:t>motif</a:t>
            </a:r>
            <a:r>
              <a:rPr lang="en-US" sz="2400" dirty="0" smtClean="0"/>
              <a:t>.</a:t>
            </a:r>
            <a:endParaRPr lang="en-US" sz="2400" dirty="0" smtClean="0"/>
          </a:p>
          <a:p>
            <a:pPr eaLnBrk="1" hangingPunct="1"/>
            <a:r>
              <a:rPr lang="en-US" sz="2400" dirty="0" smtClean="0"/>
              <a:t>In the Jewish </a:t>
            </a:r>
            <a:r>
              <a:rPr lang="en-US" sz="2400" dirty="0"/>
              <a:t>concept of </a:t>
            </a:r>
            <a:r>
              <a:rPr lang="en-US" sz="2400" dirty="0" smtClean="0"/>
              <a:t>agency, </a:t>
            </a:r>
            <a:r>
              <a:rPr lang="en-US" sz="2400" dirty="0"/>
              <a:t>the agent (</a:t>
            </a:r>
            <a:r>
              <a:rPr lang="en-US" sz="2400" i="1" dirty="0" err="1"/>
              <a:t>shaliach</a:t>
            </a:r>
            <a:r>
              <a:rPr lang="en-US" sz="2400" i="1" dirty="0"/>
              <a:t>) </a:t>
            </a:r>
            <a:r>
              <a:rPr lang="en-US" sz="2400" dirty="0"/>
              <a:t>is given the authority of the sender:</a:t>
            </a:r>
            <a:r>
              <a:rPr lang="en-US" sz="2400" dirty="0" smtClean="0"/>
              <a:t> ‘An </a:t>
            </a:r>
            <a:r>
              <a:rPr lang="en-US" sz="2400" dirty="0"/>
              <a:t>agent is like the one who sent him’ (</a:t>
            </a:r>
            <a:r>
              <a:rPr lang="en-US" sz="2400" dirty="0" err="1"/>
              <a:t>m</a:t>
            </a:r>
            <a:r>
              <a:rPr lang="en-US" sz="2400" dirty="0"/>
              <a:t>. </a:t>
            </a:r>
            <a:r>
              <a:rPr lang="en-US" sz="2400" dirty="0" err="1"/>
              <a:t>Berakot</a:t>
            </a:r>
            <a:r>
              <a:rPr lang="en-US" sz="2400" dirty="0"/>
              <a:t> 5:5; cf. John 13:20; 5:23; 12:45). The superiority of the sender is maintained: ‘The sender is greater than the one sent’ (Genesis </a:t>
            </a:r>
            <a:r>
              <a:rPr lang="en-US" sz="2400" dirty="0" err="1"/>
              <a:t>Rabbah</a:t>
            </a:r>
            <a:r>
              <a:rPr lang="en-US" sz="2400" dirty="0"/>
              <a:t> 78:1; cf. John 13:16</a:t>
            </a:r>
            <a:r>
              <a:rPr lang="en-US" sz="2400" dirty="0" smtClean="0"/>
              <a:t>.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agent will return and report to the sender (</a:t>
            </a:r>
            <a:r>
              <a:rPr lang="en-US" dirty="0" err="1" smtClean="0"/>
              <a:t>j</a:t>
            </a:r>
            <a:r>
              <a:rPr lang="en-US" dirty="0" smtClean="0"/>
              <a:t>. </a:t>
            </a:r>
            <a:r>
              <a:rPr lang="en-US" dirty="0" err="1" smtClean="0"/>
              <a:t>Hagigah</a:t>
            </a:r>
            <a:r>
              <a:rPr lang="en-US" dirty="0" smtClean="0"/>
              <a:t> 76d: ‘Behold we send to you a great man as our agent, and he is equivalent to us until such a time as he returns to us’).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‘The Father and I are one’ (10:30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Son speaks and acts in perfect unity with the Father.</a:t>
            </a:r>
          </a:p>
          <a:p>
            <a:r>
              <a:rPr lang="en-US" dirty="0" smtClean="0"/>
              <a:t>To see the Son is to see the Father (12:45; 14:9).</a:t>
            </a:r>
          </a:p>
          <a:p>
            <a:r>
              <a:rPr lang="en-US" dirty="0" smtClean="0"/>
              <a:t>Whoever knows him knows the Father (8:19; 14:7).</a:t>
            </a:r>
          </a:p>
          <a:p>
            <a:r>
              <a:rPr lang="en-US" dirty="0" smtClean="0"/>
              <a:t>Jesus claims that he, like the Father, has the power to give life (5:21).</a:t>
            </a:r>
          </a:p>
          <a:p>
            <a:pPr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He has been given the authority to execute judgement (5:27).</a:t>
            </a:r>
          </a:p>
          <a:p>
            <a:r>
              <a:rPr lang="en-US" dirty="0" smtClean="0"/>
              <a:t>All who encounter Jesus must respond to him: </a:t>
            </a:r>
          </a:p>
          <a:p>
            <a:pPr lvl="1"/>
            <a:r>
              <a:rPr lang="en-US" dirty="0" smtClean="0"/>
              <a:t>Belief will lead to life and entry to the light</a:t>
            </a:r>
          </a:p>
          <a:p>
            <a:pPr lvl="1"/>
            <a:r>
              <a:rPr lang="en-US" dirty="0" smtClean="0"/>
              <a:t>Rejection will lead to death and darkness.</a:t>
            </a:r>
          </a:p>
          <a:p>
            <a:r>
              <a:rPr lang="en-US" dirty="0" smtClean="0"/>
              <a:t>The coming of Jesus is the judgement of this world (12:31).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Obedience of Jesus as 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‘My food is to do the will of him who sent me and to complete his work’ (4:34)</a:t>
            </a:r>
          </a:p>
          <a:p>
            <a:r>
              <a:rPr lang="en-US" dirty="0" smtClean="0"/>
              <a:t>In obedience to the Father’s plan he follows the path of the cross, but as one who is in full control (cf. 13:27; 18:4-8; 19:30).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Jesus</a:t>
            </a:r>
            <a:r>
              <a:rPr lang="en-US" dirty="0" smtClean="0"/>
              <a:t>’ death is the fulfiilment of his mission. No declaration of abandonment but a cry of accomplishment: ‘It is finished’ (19:30).</a:t>
            </a:r>
            <a:endParaRPr lang="en-US" dirty="0"/>
          </a:p>
        </p:txBody>
      </p:sp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4724400"/>
            <a:ext cx="4432300" cy="1714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‘Lifting up’ on the Cross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Jesus’ crucifixion is the fulfilment of his prediction that he must be lifted up on the cross so that whoever believes in him may receive eternal life (3:14-15).</a:t>
            </a:r>
          </a:p>
          <a:p>
            <a:r>
              <a:rPr lang="en-US" dirty="0" smtClean="0"/>
              <a:t>The ‘lifting up’ of Jesus (3:14; 8:28; 12:32-34), linked specifically to his identity as the Son of man, points to exaltation as salvation.</a:t>
            </a:r>
            <a:endParaRPr lang="en-US" dirty="0"/>
          </a:p>
        </p:txBody>
      </p:sp>
      <p:pic>
        <p:nvPicPr>
          <p:cNvPr id="6" name="Content Placeholder 5" descr="bronze-serpent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‘Lifting up’ on the Cross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Double meaning of the verb ‘to lift up’ (</a:t>
            </a:r>
            <a:r>
              <a:rPr lang="en-US" i="1" dirty="0" smtClean="0"/>
              <a:t>hupsoô</a:t>
            </a:r>
            <a:r>
              <a:rPr lang="en-US" dirty="0" smtClean="0"/>
              <a:t>):</a:t>
            </a:r>
          </a:p>
          <a:p>
            <a:pPr>
              <a:buNone/>
            </a:pPr>
            <a:r>
              <a:rPr lang="en-US" dirty="0" smtClean="0"/>
              <a:t>	- elevation on the cross</a:t>
            </a:r>
          </a:p>
          <a:p>
            <a:pPr>
              <a:buNone/>
            </a:pPr>
            <a:r>
              <a:rPr lang="en-US" dirty="0" smtClean="0"/>
              <a:t>	- exaltation on and through the cross.</a:t>
            </a:r>
          </a:p>
          <a:p>
            <a:r>
              <a:rPr lang="en-US" dirty="0" smtClean="0"/>
              <a:t>The ‘lifting up’ signifies the arrival of Jesus’ hour of glorification (12:23; 13:31).</a:t>
            </a:r>
          </a:p>
          <a:p>
            <a:r>
              <a:rPr lang="en-US" dirty="0" smtClean="0"/>
              <a:t>His passion and resurrection as the supreme revelation of divine glory.</a:t>
            </a:r>
          </a:p>
          <a:p>
            <a:r>
              <a:rPr lang="en-US" dirty="0" smtClean="0"/>
              <a:t>It is the means through which the Son returns to the Father.</a:t>
            </a:r>
          </a:p>
          <a:p>
            <a:r>
              <a:rPr lang="en-US" dirty="0" smtClean="0"/>
              <a:t>He ascends to the glory which was his before creation (17:5).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The </a:t>
            </a:r>
            <a:r>
              <a:rPr lang="en-US" sz="3200" dirty="0" err="1" smtClean="0"/>
              <a:t>Johannine</a:t>
            </a:r>
            <a:r>
              <a:rPr lang="en-US" sz="3200" dirty="0" smtClean="0"/>
              <a:t> </a:t>
            </a:r>
            <a:r>
              <a:rPr lang="en-US" sz="3200" dirty="0" smtClean="0"/>
              <a:t>‘I am’</a:t>
            </a:r>
            <a:r>
              <a:rPr lang="en-US" sz="3200" dirty="0" smtClean="0"/>
              <a:t> Declarations: Form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Seven metaphorical ‘ I am’ statements, where the Greek phrase </a:t>
            </a:r>
            <a:r>
              <a:rPr lang="en-US" i="1" dirty="0" smtClean="0"/>
              <a:t>egô eimi</a:t>
            </a:r>
            <a:r>
              <a:rPr lang="en-US" dirty="0" smtClean="0"/>
              <a:t> is combined with an image</a:t>
            </a:r>
            <a:r>
              <a:rPr lang="en-US" dirty="0" smtClean="0"/>
              <a:t>:</a:t>
            </a:r>
          </a:p>
          <a:p>
            <a:pPr>
              <a:buNone/>
            </a:pPr>
            <a:endParaRPr lang="en-US" dirty="0" smtClean="0"/>
          </a:p>
          <a:p>
            <a:pPr lvl="1">
              <a:buNone/>
            </a:pPr>
            <a:r>
              <a:rPr lang="en-US" dirty="0" smtClean="0">
                <a:solidFill>
                  <a:srgbClr val="FFFF00"/>
                </a:solidFill>
              </a:rPr>
              <a:t>Bread</a:t>
            </a: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dirty="0" smtClean="0">
                <a:solidFill>
                  <a:srgbClr val="FFFF00"/>
                </a:solidFill>
              </a:rPr>
              <a:t>6:35)</a:t>
            </a:r>
          </a:p>
          <a:p>
            <a:pPr lvl="1">
              <a:buNone/>
            </a:pPr>
            <a:r>
              <a:rPr lang="en-US" dirty="0" smtClean="0">
                <a:solidFill>
                  <a:srgbClr val="FFFF00"/>
                </a:solidFill>
              </a:rPr>
              <a:t>Light</a:t>
            </a: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dirty="0" smtClean="0">
                <a:solidFill>
                  <a:srgbClr val="FFFF00"/>
                </a:solidFill>
              </a:rPr>
              <a:t>8:</a:t>
            </a:r>
            <a:r>
              <a:rPr lang="en-US" dirty="0" smtClean="0">
                <a:solidFill>
                  <a:srgbClr val="FFFF00"/>
                </a:solidFill>
              </a:rPr>
              <a:t>12; 9:5)</a:t>
            </a:r>
          </a:p>
          <a:p>
            <a:pPr lvl="1">
              <a:buNone/>
            </a:pPr>
            <a:r>
              <a:rPr lang="en-US" dirty="0" smtClean="0">
                <a:solidFill>
                  <a:srgbClr val="FFFF00"/>
                </a:solidFill>
              </a:rPr>
              <a:t>Shepherd (10</a:t>
            </a:r>
            <a:r>
              <a:rPr lang="en-US" dirty="0" smtClean="0">
                <a:solidFill>
                  <a:srgbClr val="FFFF00"/>
                </a:solidFill>
                <a:sym typeface="Wingdings"/>
              </a:rPr>
              <a:t>:11)</a:t>
            </a:r>
            <a:endParaRPr lang="en-US" dirty="0" smtClean="0">
              <a:solidFill>
                <a:srgbClr val="FFFF00"/>
              </a:solidFill>
            </a:endParaRPr>
          </a:p>
          <a:p>
            <a:pPr lvl="1">
              <a:buNone/>
            </a:pPr>
            <a:r>
              <a:rPr lang="en-US" dirty="0" smtClean="0">
                <a:solidFill>
                  <a:srgbClr val="FFFF00"/>
                </a:solidFill>
              </a:rPr>
              <a:t>Gate (10:9)</a:t>
            </a:r>
          </a:p>
          <a:p>
            <a:pPr lvl="1">
              <a:buNone/>
            </a:pPr>
            <a:r>
              <a:rPr lang="en-US" dirty="0" smtClean="0">
                <a:solidFill>
                  <a:srgbClr val="FFFF00"/>
                </a:solidFill>
              </a:rPr>
              <a:t>Resurrection and life (11:25)</a:t>
            </a:r>
            <a:endParaRPr lang="en-US" dirty="0" smtClean="0">
              <a:solidFill>
                <a:srgbClr val="FFFF00"/>
              </a:solidFill>
            </a:endParaRPr>
          </a:p>
          <a:p>
            <a:pPr lvl="1">
              <a:buNone/>
            </a:pPr>
            <a:r>
              <a:rPr lang="en-US" dirty="0" smtClean="0">
                <a:solidFill>
                  <a:srgbClr val="FFFF00"/>
                </a:solidFill>
              </a:rPr>
              <a:t>Way, truth and life (14:6)</a:t>
            </a:r>
            <a:endParaRPr lang="en-US" dirty="0" smtClean="0">
              <a:solidFill>
                <a:srgbClr val="FFFF00"/>
              </a:solidFill>
            </a:endParaRPr>
          </a:p>
          <a:p>
            <a:pPr lvl="1">
              <a:buNone/>
            </a:pPr>
            <a:r>
              <a:rPr lang="en-US" dirty="0" smtClean="0">
                <a:solidFill>
                  <a:srgbClr val="FFFF00"/>
                </a:solidFill>
              </a:rPr>
              <a:t>Vine (</a:t>
            </a:r>
            <a:r>
              <a:rPr lang="en-US" dirty="0" smtClean="0">
                <a:solidFill>
                  <a:srgbClr val="FFFF00"/>
                </a:solidFill>
              </a:rPr>
              <a:t>15:</a:t>
            </a:r>
            <a:r>
              <a:rPr lang="en-US" dirty="0" smtClean="0">
                <a:solidFill>
                  <a:srgbClr val="FFFF00"/>
                </a:solidFill>
              </a:rPr>
              <a:t>1, 5)</a:t>
            </a:r>
          </a:p>
          <a:p>
            <a:pPr lvl="1">
              <a:buNone/>
            </a:pP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Seven</a:t>
            </a:r>
            <a:r>
              <a:rPr lang="en-US" dirty="0" smtClean="0"/>
              <a:t> ‘</a:t>
            </a:r>
            <a:r>
              <a:rPr lang="en-US" dirty="0" smtClean="0"/>
              <a:t>I am’ statements in which </a:t>
            </a:r>
            <a:r>
              <a:rPr lang="en-US" i="1" dirty="0" smtClean="0"/>
              <a:t>egô eimi</a:t>
            </a:r>
            <a:r>
              <a:rPr lang="en-US" dirty="0" smtClean="0"/>
              <a:t> has no</a:t>
            </a:r>
            <a:r>
              <a:rPr lang="en-US" dirty="0" smtClean="0"/>
              <a:t> image attached.</a:t>
            </a:r>
          </a:p>
          <a:p>
            <a:r>
              <a:rPr lang="en-US" dirty="0" smtClean="0"/>
              <a:t>‘Absolute statements: ‘</a:t>
            </a:r>
            <a:r>
              <a:rPr lang="en-US" dirty="0" smtClean="0"/>
              <a:t>You </a:t>
            </a:r>
            <a:r>
              <a:rPr lang="en-US" dirty="0" smtClean="0"/>
              <a:t>will die in your sins unless you believe that I am [he</a:t>
            </a:r>
            <a:r>
              <a:rPr lang="en-US" dirty="0" smtClean="0"/>
              <a:t>]’ </a:t>
            </a:r>
            <a:r>
              <a:rPr lang="en-US" dirty="0" smtClean="0"/>
              <a:t>(8:24; cf. 8:28, </a:t>
            </a:r>
            <a:r>
              <a:rPr lang="en-US" dirty="0" smtClean="0"/>
              <a:t>58; 13:19).</a:t>
            </a:r>
          </a:p>
          <a:p>
            <a:r>
              <a:rPr lang="en-US" altLang="ja-JP" dirty="0" smtClean="0"/>
              <a:t>I am’</a:t>
            </a:r>
            <a:r>
              <a:rPr lang="en-US" altLang="ja-JP" dirty="0" smtClean="0"/>
              <a:t> statements </a:t>
            </a:r>
            <a:r>
              <a:rPr lang="en-US" altLang="ja-JP" dirty="0" smtClean="0"/>
              <a:t>that serve to establish identification (4:26: ‘I am he [the Messiah]; 18:4, 5, 8 [i.e. Jesus of Nazareth]; cf. 9:9: ‘I am he [the blind man…]’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The </a:t>
            </a:r>
            <a:r>
              <a:rPr lang="en-US" sz="3200" dirty="0" err="1" smtClean="0"/>
              <a:t>Johannine</a:t>
            </a:r>
            <a:r>
              <a:rPr lang="en-US" sz="3200" dirty="0" smtClean="0"/>
              <a:t> </a:t>
            </a:r>
            <a:r>
              <a:rPr lang="en-US" sz="3200" dirty="0" smtClean="0"/>
              <a:t>‘I am’ </a:t>
            </a:r>
            <a:r>
              <a:rPr lang="en-US" sz="3200" dirty="0" smtClean="0"/>
              <a:t>Declarations: Function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Metaphorical ‘ </a:t>
            </a:r>
            <a:r>
              <a:rPr lang="en-US" dirty="0" smtClean="0"/>
              <a:t>I am’ </a:t>
            </a:r>
            <a:r>
              <a:rPr lang="en-US" dirty="0" smtClean="0"/>
              <a:t>statements</a:t>
            </a:r>
            <a:r>
              <a:rPr lang="en-US" dirty="0" smtClean="0"/>
              <a:t>: al</a:t>
            </a:r>
            <a:r>
              <a:rPr lang="en-US" dirty="0" smtClean="0"/>
              <a:t>l </a:t>
            </a:r>
            <a:r>
              <a:rPr lang="en-US" dirty="0" smtClean="0"/>
              <a:t>images are drawn from the scriptures and point to Jesus as the source and giver of eternal life.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dirty="0" smtClean="0"/>
              <a:t>	When </a:t>
            </a:r>
            <a:r>
              <a:rPr lang="en-US" dirty="0" smtClean="0"/>
              <a:t>Jesus predicts his betrayal he says: ‘I tell you this now, before it occurs, so that when it does occur, you may believe that I am (he)’ (13:19).</a:t>
            </a:r>
          </a:p>
          <a:p>
            <a:r>
              <a:rPr lang="en-US" dirty="0" smtClean="0"/>
              <a:t>Also statements where a predicate is implied (4:26; 18:5, 8; cf. 6:20), but its use by Jesus may have a more profound significance because he walks on the sea (6:20) and the arresting party respond by falling to the ground (18:6).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‘I Am’ Declarations: Origin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Use of ‘I am (he)’ in the Hebrew Bible as Yahweh’s claim to sovereignty and exclusiveness (Deut. 32:39; Isaiah 41:4; 43:10; 46:4; 52:6)</a:t>
            </a:r>
            <a:r>
              <a:rPr lang="en-US" dirty="0" smtClean="0"/>
              <a:t>.</a:t>
            </a:r>
          </a:p>
          <a:p>
            <a:pPr>
              <a:defRPr/>
            </a:pPr>
            <a:r>
              <a:rPr lang="en-US" altLang="ja-JP" dirty="0" smtClean="0">
                <a:solidFill>
                  <a:srgbClr val="FFFF00"/>
                </a:solidFill>
              </a:rPr>
              <a:t>Deut. 32:39: </a:t>
            </a:r>
            <a:r>
              <a:rPr lang="en-US" altLang="ja-JP" dirty="0" smtClean="0"/>
              <a:t>‘See now that I, I am he </a:t>
            </a:r>
            <a:r>
              <a:rPr lang="en-US" altLang="ja-JP" dirty="0" smtClean="0"/>
              <a:t>(Greek</a:t>
            </a:r>
            <a:r>
              <a:rPr lang="en-US" altLang="ja-JP" dirty="0" smtClean="0"/>
              <a:t>: </a:t>
            </a:r>
            <a:r>
              <a:rPr lang="en-US" altLang="ja-JP" i="1" dirty="0" err="1" smtClean="0"/>
              <a:t>egô</a:t>
            </a:r>
            <a:r>
              <a:rPr lang="en-US" altLang="ja-JP" i="1" dirty="0" smtClean="0"/>
              <a:t> </a:t>
            </a:r>
            <a:r>
              <a:rPr lang="en-US" altLang="ja-JP" i="1" dirty="0" err="1" smtClean="0"/>
              <a:t>eimi</a:t>
            </a:r>
            <a:r>
              <a:rPr lang="en-US" altLang="ja-JP" dirty="0" smtClean="0"/>
              <a:t>), and there is no god beside me. I kill and I make alive; I wound and I heal, and no one can deliver from my hand.</a:t>
            </a:r>
            <a:r>
              <a:rPr lang="en-US" altLang="ja-JP" dirty="0" smtClean="0"/>
              <a:t>’</a:t>
            </a:r>
            <a:endParaRPr lang="en-US" altLang="ja-JP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altLang="ja-JP" dirty="0" smtClean="0">
                <a:solidFill>
                  <a:srgbClr val="FFFF00"/>
                </a:solidFill>
              </a:rPr>
              <a:t>Isaiah 41:4: </a:t>
            </a:r>
            <a:r>
              <a:rPr lang="en-US" altLang="ja-JP" dirty="0" smtClean="0"/>
              <a:t>‘I, the Lord, am the first, and with the last I am he (Greek: </a:t>
            </a:r>
            <a:r>
              <a:rPr lang="en-US" altLang="ja-JP" i="1" dirty="0" err="1" smtClean="0"/>
              <a:t>egô</a:t>
            </a:r>
            <a:r>
              <a:rPr lang="en-US" altLang="ja-JP" i="1" dirty="0" smtClean="0"/>
              <a:t> </a:t>
            </a:r>
            <a:r>
              <a:rPr lang="en-US" altLang="ja-JP" i="1" dirty="0" err="1" smtClean="0"/>
              <a:t>eimi</a:t>
            </a:r>
            <a:r>
              <a:rPr lang="en-US" altLang="ja-JP" dirty="0" smtClean="0"/>
              <a:t>).’</a:t>
            </a:r>
          </a:p>
          <a:p>
            <a:pPr>
              <a:buClr>
                <a:srgbClr val="008000"/>
              </a:buClr>
              <a:defRPr/>
            </a:pPr>
            <a:r>
              <a:rPr lang="en-US" dirty="0" smtClean="0">
                <a:solidFill>
                  <a:srgbClr val="FFFF00"/>
                </a:solidFill>
              </a:rPr>
              <a:t>Isaiah 43:10: </a:t>
            </a:r>
            <a:r>
              <a:rPr lang="en-US" dirty="0" smtClean="0"/>
              <a:t>You are my witnesses, says the Lord, and my servant whom I have chosen, so that you may know and believe me and understand that I am he (Greek: </a:t>
            </a:r>
            <a:r>
              <a:rPr lang="en-US" i="1" dirty="0" err="1" smtClean="0"/>
              <a:t>eg</a:t>
            </a:r>
            <a:r>
              <a:rPr lang="en-US" altLang="ja-JP" i="1" dirty="0" err="1" smtClean="0"/>
              <a:t>ô</a:t>
            </a:r>
            <a:r>
              <a:rPr lang="en-US" altLang="ja-JP" i="1" dirty="0" smtClean="0"/>
              <a:t> </a:t>
            </a:r>
            <a:r>
              <a:rPr lang="en-US" altLang="ja-JP" i="1" dirty="0" err="1" smtClean="0"/>
              <a:t>eimi</a:t>
            </a:r>
            <a:r>
              <a:rPr lang="en-US" altLang="ja-JP" dirty="0" smtClean="0"/>
              <a:t>).’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‘I Am’ Declarations: Origin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Close </a:t>
            </a:r>
            <a:r>
              <a:rPr lang="en-US" dirty="0" smtClean="0"/>
              <a:t>resemblance between these</a:t>
            </a:r>
            <a:r>
              <a:rPr lang="en-US" dirty="0" smtClean="0"/>
              <a:t> scriptural passages </a:t>
            </a:r>
            <a:r>
              <a:rPr lang="en-US" dirty="0" smtClean="0"/>
              <a:t>and the setting and purpose of Jesus’</a:t>
            </a:r>
            <a:r>
              <a:rPr lang="en-US" dirty="0" smtClean="0"/>
              <a:t> absolute ‘I am’ </a:t>
            </a:r>
            <a:r>
              <a:rPr lang="en-US" dirty="0" smtClean="0"/>
              <a:t>statements in John’s Gospel:</a:t>
            </a:r>
            <a:endParaRPr lang="en-US" dirty="0" smtClean="0"/>
          </a:p>
          <a:p>
            <a:pPr lvl="1"/>
            <a:r>
              <a:rPr lang="en-US" dirty="0" smtClean="0"/>
              <a:t>timeless </a:t>
            </a:r>
            <a:r>
              <a:rPr lang="en-US" dirty="0" smtClean="0"/>
              <a:t>existence (8:58)</a:t>
            </a:r>
            <a:endParaRPr lang="en-US" dirty="0" smtClean="0"/>
          </a:p>
          <a:p>
            <a:pPr lvl="1"/>
            <a:r>
              <a:rPr lang="en-US" dirty="0" smtClean="0"/>
              <a:t>ability </a:t>
            </a:r>
            <a:r>
              <a:rPr lang="en-US" dirty="0" smtClean="0"/>
              <a:t>to foretell and control events (13:19; 18:5)</a:t>
            </a:r>
            <a:endParaRPr lang="en-US" dirty="0" smtClean="0"/>
          </a:p>
          <a:p>
            <a:pPr lvl="1"/>
            <a:r>
              <a:rPr lang="en-US" dirty="0" smtClean="0"/>
              <a:t>offers </a:t>
            </a:r>
            <a:r>
              <a:rPr lang="en-US" dirty="0" smtClean="0"/>
              <a:t>salvation to those who believe in him (6:20; 8:28; 18:8)</a:t>
            </a:r>
            <a:endParaRPr lang="en-US" dirty="0" smtClean="0"/>
          </a:p>
          <a:p>
            <a:pPr lvl="1"/>
            <a:r>
              <a:rPr lang="en-US" dirty="0" smtClean="0"/>
              <a:t>those </a:t>
            </a:r>
            <a:r>
              <a:rPr lang="en-US" dirty="0" smtClean="0"/>
              <a:t>who reject him face condemnation (8:24)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111" dirty="0" smtClean="0"/>
              <a:t>‘I am’ </a:t>
            </a:r>
            <a:r>
              <a:rPr lang="en-US" sz="3111" dirty="0" smtClean="0"/>
              <a:t>or</a:t>
            </a:r>
            <a:r>
              <a:rPr lang="en-US" sz="3111" dirty="0" smtClean="0"/>
              <a:t> ‘It </a:t>
            </a:r>
            <a:r>
              <a:rPr lang="en-US" sz="3111" dirty="0" smtClean="0"/>
              <a:t>is </a:t>
            </a:r>
            <a:r>
              <a:rPr lang="en-US" sz="3111" dirty="0" smtClean="0"/>
              <a:t>I’?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5" name="Content Placeholder 4" descr="betrayal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62000" y="1417638"/>
            <a:ext cx="3429000" cy="4708525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191000" y="1219200"/>
            <a:ext cx="4495800" cy="52578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US" altLang="ja-JP" dirty="0" smtClean="0">
                <a:solidFill>
                  <a:schemeClr val="folHlink"/>
                </a:solidFill>
              </a:rPr>
              <a:t>	</a:t>
            </a:r>
            <a:r>
              <a:rPr lang="en-US" altLang="ja-JP" dirty="0" smtClean="0">
                <a:solidFill>
                  <a:srgbClr val="FFFF00"/>
                </a:solidFill>
              </a:rPr>
              <a:t>JOHN </a:t>
            </a:r>
            <a:r>
              <a:rPr lang="en-US" altLang="ja-JP" dirty="0" smtClean="0">
                <a:solidFill>
                  <a:srgbClr val="FFFF00"/>
                </a:solidFill>
              </a:rPr>
              <a:t>18:4-8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US" altLang="ja-JP" dirty="0" smtClean="0">
                <a:solidFill>
                  <a:srgbClr val="FFFF00"/>
                </a:solidFill>
              </a:rPr>
              <a:t>	[4] Then Jesus, knowing all that was to happen to him, came forward and asked them,</a:t>
            </a:r>
            <a:r>
              <a:rPr lang="en-US" altLang="ja-JP" dirty="0" smtClean="0">
                <a:solidFill>
                  <a:srgbClr val="FFFF00"/>
                </a:solidFill>
              </a:rPr>
              <a:t> ‘Whom </a:t>
            </a:r>
            <a:r>
              <a:rPr lang="en-US" altLang="ja-JP" dirty="0" smtClean="0">
                <a:solidFill>
                  <a:srgbClr val="FFFF00"/>
                </a:solidFill>
              </a:rPr>
              <a:t>are you looking for</a:t>
            </a:r>
            <a:r>
              <a:rPr lang="en-US" altLang="ja-JP" dirty="0" smtClean="0">
                <a:solidFill>
                  <a:srgbClr val="FFFF00"/>
                </a:solidFill>
              </a:rPr>
              <a:t>?’ </a:t>
            </a:r>
            <a:r>
              <a:rPr lang="en-US" altLang="ja-JP" dirty="0" smtClean="0">
                <a:solidFill>
                  <a:srgbClr val="FFFF00"/>
                </a:solidFill>
              </a:rPr>
              <a:t>[5] They answered, “Jesus of Nazareth.” Jesus replied,</a:t>
            </a:r>
            <a:r>
              <a:rPr lang="en-US" altLang="ja-JP" dirty="0" smtClean="0">
                <a:solidFill>
                  <a:srgbClr val="FFFF00"/>
                </a:solidFill>
              </a:rPr>
              <a:t> ‘I </a:t>
            </a:r>
            <a:r>
              <a:rPr lang="en-US" altLang="ja-JP" dirty="0" smtClean="0">
                <a:solidFill>
                  <a:srgbClr val="FFFF00"/>
                </a:solidFill>
              </a:rPr>
              <a:t>am </a:t>
            </a:r>
            <a:r>
              <a:rPr lang="en-US" altLang="ja-JP" dirty="0" smtClean="0">
                <a:solidFill>
                  <a:srgbClr val="FFFF00"/>
                </a:solidFill>
              </a:rPr>
              <a:t>he’ </a:t>
            </a:r>
            <a:r>
              <a:rPr lang="en-US" altLang="ja-JP" dirty="0" smtClean="0">
                <a:solidFill>
                  <a:srgbClr val="FFFF00"/>
                </a:solidFill>
              </a:rPr>
              <a:t>(</a:t>
            </a:r>
            <a:r>
              <a:rPr lang="en-US" altLang="ja-JP" i="1" dirty="0" err="1" smtClean="0">
                <a:solidFill>
                  <a:srgbClr val="FFFF00"/>
                </a:solidFill>
              </a:rPr>
              <a:t>egô</a:t>
            </a:r>
            <a:r>
              <a:rPr lang="en-US" altLang="ja-JP" i="1" dirty="0" smtClean="0">
                <a:solidFill>
                  <a:srgbClr val="FFFF00"/>
                </a:solidFill>
              </a:rPr>
              <a:t> </a:t>
            </a:r>
            <a:r>
              <a:rPr lang="en-US" altLang="ja-JP" i="1" dirty="0" err="1" smtClean="0">
                <a:solidFill>
                  <a:srgbClr val="FFFF00"/>
                </a:solidFill>
              </a:rPr>
              <a:t>eimi</a:t>
            </a:r>
            <a:r>
              <a:rPr lang="en-US" altLang="ja-JP" dirty="0" smtClean="0">
                <a:solidFill>
                  <a:srgbClr val="FFFF00"/>
                </a:solidFill>
              </a:rPr>
              <a:t>). Judas, who betrayed him, was standing with them. [6] When Jesus said to them,</a:t>
            </a:r>
            <a:r>
              <a:rPr lang="en-US" altLang="ja-JP" dirty="0" smtClean="0">
                <a:solidFill>
                  <a:srgbClr val="FFFF00"/>
                </a:solidFill>
              </a:rPr>
              <a:t> ‘I </a:t>
            </a:r>
            <a:r>
              <a:rPr lang="en-US" altLang="ja-JP" dirty="0" smtClean="0">
                <a:solidFill>
                  <a:srgbClr val="FFFF00"/>
                </a:solidFill>
              </a:rPr>
              <a:t>am </a:t>
            </a:r>
            <a:r>
              <a:rPr lang="en-US" altLang="ja-JP" dirty="0" smtClean="0">
                <a:solidFill>
                  <a:srgbClr val="FFFF00"/>
                </a:solidFill>
              </a:rPr>
              <a:t>he’ </a:t>
            </a:r>
            <a:r>
              <a:rPr lang="en-US" altLang="ja-JP" i="1" dirty="0" smtClean="0">
                <a:solidFill>
                  <a:srgbClr val="FFFF00"/>
                </a:solidFill>
              </a:rPr>
              <a:t>(</a:t>
            </a:r>
            <a:r>
              <a:rPr lang="en-US" altLang="ja-JP" i="1" dirty="0" err="1" smtClean="0">
                <a:solidFill>
                  <a:srgbClr val="FFFF00"/>
                </a:solidFill>
              </a:rPr>
              <a:t>egô</a:t>
            </a:r>
            <a:r>
              <a:rPr lang="en-US" altLang="ja-JP" i="1" dirty="0" smtClean="0">
                <a:solidFill>
                  <a:srgbClr val="FFFF00"/>
                </a:solidFill>
              </a:rPr>
              <a:t> </a:t>
            </a:r>
            <a:r>
              <a:rPr lang="en-US" altLang="ja-JP" i="1" dirty="0" err="1" smtClean="0">
                <a:solidFill>
                  <a:srgbClr val="FFFF00"/>
                </a:solidFill>
              </a:rPr>
              <a:t>eimi</a:t>
            </a:r>
            <a:r>
              <a:rPr lang="en-US" altLang="ja-JP" dirty="0" smtClean="0">
                <a:solidFill>
                  <a:srgbClr val="FFFF00"/>
                </a:solidFill>
              </a:rPr>
              <a:t>)</a:t>
            </a:r>
            <a:r>
              <a:rPr lang="en-US" altLang="ja-JP" i="1" dirty="0" smtClean="0">
                <a:solidFill>
                  <a:srgbClr val="FFFF00"/>
                </a:solidFill>
              </a:rPr>
              <a:t>,</a:t>
            </a:r>
            <a:r>
              <a:rPr lang="en-US" altLang="ja-JP" dirty="0" smtClean="0">
                <a:solidFill>
                  <a:srgbClr val="FFFF00"/>
                </a:solidFill>
              </a:rPr>
              <a:t> they stepped back and fell to the ground. [7] Again he asked them,</a:t>
            </a:r>
            <a:r>
              <a:rPr lang="en-US" altLang="ja-JP" dirty="0" smtClean="0">
                <a:solidFill>
                  <a:srgbClr val="FFFF00"/>
                </a:solidFill>
              </a:rPr>
              <a:t> ‘Whom </a:t>
            </a:r>
            <a:r>
              <a:rPr lang="en-US" altLang="ja-JP" dirty="0" smtClean="0">
                <a:solidFill>
                  <a:srgbClr val="FFFF00"/>
                </a:solidFill>
              </a:rPr>
              <a:t>are you looking for</a:t>
            </a:r>
            <a:r>
              <a:rPr lang="en-US" altLang="ja-JP" dirty="0" smtClean="0">
                <a:solidFill>
                  <a:srgbClr val="FFFF00"/>
                </a:solidFill>
              </a:rPr>
              <a:t>?’ </a:t>
            </a:r>
            <a:r>
              <a:rPr lang="en-US" altLang="ja-JP" dirty="0" smtClean="0">
                <a:solidFill>
                  <a:srgbClr val="FFFF00"/>
                </a:solidFill>
              </a:rPr>
              <a:t>And they said,</a:t>
            </a:r>
            <a:r>
              <a:rPr lang="en-US" altLang="ja-JP" dirty="0" smtClean="0">
                <a:solidFill>
                  <a:srgbClr val="FFFF00"/>
                </a:solidFill>
              </a:rPr>
              <a:t> ‘Jesus </a:t>
            </a:r>
            <a:r>
              <a:rPr lang="en-US" altLang="ja-JP" dirty="0" smtClean="0">
                <a:solidFill>
                  <a:srgbClr val="FFFF00"/>
                </a:solidFill>
              </a:rPr>
              <a:t>of Nazareth</a:t>
            </a:r>
            <a:r>
              <a:rPr lang="en-US" altLang="ja-JP" dirty="0" smtClean="0">
                <a:solidFill>
                  <a:srgbClr val="FFFF00"/>
                </a:solidFill>
              </a:rPr>
              <a:t>.’ [</a:t>
            </a:r>
            <a:r>
              <a:rPr lang="en-US" altLang="ja-JP" dirty="0" smtClean="0">
                <a:solidFill>
                  <a:srgbClr val="FFFF00"/>
                </a:solidFill>
              </a:rPr>
              <a:t>8] Jesus answered,</a:t>
            </a:r>
            <a:r>
              <a:rPr lang="en-US" altLang="ja-JP" dirty="0" smtClean="0">
                <a:solidFill>
                  <a:srgbClr val="FFFF00"/>
                </a:solidFill>
              </a:rPr>
              <a:t> ‘I </a:t>
            </a:r>
            <a:r>
              <a:rPr lang="en-US" altLang="ja-JP" dirty="0" smtClean="0">
                <a:solidFill>
                  <a:srgbClr val="FFFF00"/>
                </a:solidFill>
              </a:rPr>
              <a:t>told you that I am he </a:t>
            </a:r>
            <a:r>
              <a:rPr lang="en-US" altLang="ja-JP" i="1" dirty="0" smtClean="0">
                <a:solidFill>
                  <a:srgbClr val="FFFF00"/>
                </a:solidFill>
              </a:rPr>
              <a:t>(</a:t>
            </a:r>
            <a:r>
              <a:rPr lang="en-US" altLang="ja-JP" i="1" dirty="0" err="1" smtClean="0">
                <a:solidFill>
                  <a:srgbClr val="FFFF00"/>
                </a:solidFill>
              </a:rPr>
              <a:t>egô</a:t>
            </a:r>
            <a:r>
              <a:rPr lang="en-US" altLang="ja-JP" i="1" dirty="0" smtClean="0">
                <a:solidFill>
                  <a:srgbClr val="FFFF00"/>
                </a:solidFill>
              </a:rPr>
              <a:t> </a:t>
            </a:r>
            <a:r>
              <a:rPr lang="en-US" altLang="ja-JP" i="1" dirty="0" err="1" smtClean="0">
                <a:solidFill>
                  <a:srgbClr val="FFFF00"/>
                </a:solidFill>
              </a:rPr>
              <a:t>eimi</a:t>
            </a:r>
            <a:r>
              <a:rPr lang="en-US" altLang="ja-JP" dirty="0" smtClean="0">
                <a:solidFill>
                  <a:srgbClr val="FFFF00"/>
                </a:solidFill>
              </a:rPr>
              <a:t>)</a:t>
            </a:r>
            <a:r>
              <a:rPr lang="en-US" altLang="ja-JP" i="1" dirty="0" smtClean="0">
                <a:solidFill>
                  <a:srgbClr val="FFFF00"/>
                </a:solidFill>
              </a:rPr>
              <a:t>.</a:t>
            </a:r>
            <a:r>
              <a:rPr lang="en-US" altLang="ja-JP" dirty="0" smtClean="0">
                <a:solidFill>
                  <a:srgbClr val="FFFF00"/>
                </a:solidFill>
              </a:rPr>
              <a:t> So if you are looking for me, let these men go</a:t>
            </a:r>
            <a:r>
              <a:rPr lang="en-US" altLang="ja-JP" dirty="0" smtClean="0">
                <a:solidFill>
                  <a:srgbClr val="FFFF00"/>
                </a:solidFill>
              </a:rPr>
              <a:t>.’ </a:t>
            </a:r>
            <a:r>
              <a:rPr lang="en-US" altLang="ja-JP" dirty="0" smtClean="0">
                <a:solidFill>
                  <a:srgbClr val="FFFF00"/>
                </a:solidFill>
              </a:rPr>
              <a:t>[9] This was to fulfill the word that he had spoken,</a:t>
            </a:r>
            <a:r>
              <a:rPr lang="en-US" altLang="ja-JP" dirty="0" smtClean="0">
                <a:solidFill>
                  <a:srgbClr val="FFFF00"/>
                </a:solidFill>
              </a:rPr>
              <a:t> ‘I </a:t>
            </a:r>
            <a:r>
              <a:rPr lang="en-US" altLang="ja-JP" dirty="0" smtClean="0">
                <a:solidFill>
                  <a:srgbClr val="FFFF00"/>
                </a:solidFill>
              </a:rPr>
              <a:t>did not lose a single </a:t>
            </a:r>
            <a:r>
              <a:rPr lang="en-US" altLang="ja-JP" dirty="0" smtClean="0">
                <a:solidFill>
                  <a:srgbClr val="FFFF00"/>
                </a:solidFill>
              </a:rPr>
              <a:t>one of </a:t>
            </a:r>
            <a:r>
              <a:rPr lang="en-US" altLang="ja-JP" dirty="0" smtClean="0">
                <a:solidFill>
                  <a:srgbClr val="FFFF00"/>
                </a:solidFill>
              </a:rPr>
              <a:t>those whom you gave me</a:t>
            </a:r>
            <a:r>
              <a:rPr lang="en-US" altLang="ja-JP" dirty="0" smtClean="0">
                <a:solidFill>
                  <a:srgbClr val="FFFF00"/>
                </a:solidFill>
              </a:rPr>
              <a:t>.’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‘I am’ </a:t>
            </a:r>
            <a:r>
              <a:rPr lang="en-US" dirty="0" smtClean="0"/>
              <a:t>or</a:t>
            </a:r>
            <a:r>
              <a:rPr lang="en-US" dirty="0" smtClean="0"/>
              <a:t> ‘It </a:t>
            </a:r>
            <a:r>
              <a:rPr lang="en-US" dirty="0" smtClean="0"/>
              <a:t>is </a:t>
            </a:r>
            <a:r>
              <a:rPr lang="en-US" dirty="0" smtClean="0"/>
              <a:t>I’?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This </a:t>
            </a:r>
            <a:r>
              <a:rPr lang="en-US" dirty="0" smtClean="0"/>
              <a:t>accords with John’s fondness for words and expressions with double meanings.</a:t>
            </a:r>
          </a:p>
          <a:p>
            <a:endParaRPr lang="en-US" dirty="0" smtClean="0"/>
          </a:p>
          <a:p>
            <a:r>
              <a:rPr lang="en-US" dirty="0" smtClean="0"/>
              <a:t>Jesus is the eternal Word incarnate, the Son who speaks and acts unity with the Father, the unique revelation of God.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John develops a strategy of </a:t>
            </a:r>
            <a:r>
              <a:rPr lang="en-US" dirty="0" smtClean="0"/>
              <a:t>interplay.</a:t>
            </a:r>
          </a:p>
          <a:p>
            <a:r>
              <a:rPr lang="en-US" dirty="0" smtClean="0"/>
              <a:t>The words </a:t>
            </a:r>
            <a:r>
              <a:rPr lang="en-US" i="1" dirty="0" err="1" smtClean="0"/>
              <a:t>egô</a:t>
            </a:r>
            <a:r>
              <a:rPr lang="en-US" i="1" dirty="0" smtClean="0"/>
              <a:t> </a:t>
            </a:r>
            <a:r>
              <a:rPr lang="en-US" i="1" dirty="0" err="1" smtClean="0"/>
              <a:t>eimi</a:t>
            </a:r>
            <a:r>
              <a:rPr lang="en-US" dirty="0" smtClean="0"/>
              <a:t> can serve as a form of self-identification (It is I) but also as a self-declaration of divinity (I am</a:t>
            </a:r>
            <a:r>
              <a:rPr lang="en-US" smtClean="0"/>
              <a:t>)</a:t>
            </a:r>
            <a:r>
              <a:rPr lang="en-US" smtClean="0"/>
              <a:t>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Jesus as the Divine ‘I AM’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 dirty="0">
                <a:ea typeface="+mn-ea"/>
                <a:cs typeface="+mn-cs"/>
              </a:rPr>
              <a:t>Ability to predict and control events (Isa. 42:17</a:t>
            </a:r>
            <a:r>
              <a:rPr lang="en-US" sz="2400" dirty="0" smtClean="0">
                <a:ea typeface="+mn-ea"/>
                <a:cs typeface="+mn-cs"/>
              </a:rPr>
              <a:t>)</a:t>
            </a:r>
            <a:r>
              <a:rPr lang="en-US" sz="2400" dirty="0" smtClean="0"/>
              <a:t>: </a:t>
            </a:r>
            <a:r>
              <a:rPr lang="en-US" sz="2400" dirty="0" smtClean="0">
                <a:ea typeface="+mn-ea"/>
                <a:cs typeface="+mn-cs"/>
              </a:rPr>
              <a:t>Jesus </a:t>
            </a:r>
            <a:r>
              <a:rPr lang="en-US" sz="2400" dirty="0">
                <a:ea typeface="+mn-ea"/>
                <a:cs typeface="+mn-cs"/>
              </a:rPr>
              <a:t>knows all that is to happen to him (18:4; cf. 13:19)</a:t>
            </a:r>
          </a:p>
          <a:p>
            <a:pPr eaLnBrk="1" hangingPunct="1">
              <a:defRPr/>
            </a:pPr>
            <a:r>
              <a:rPr lang="en-US" sz="2400" dirty="0">
                <a:ea typeface="+mn-ea"/>
                <a:cs typeface="+mn-cs"/>
              </a:rPr>
              <a:t>Powerlessness of Yahweh’s </a:t>
            </a:r>
            <a:r>
              <a:rPr lang="en-US" sz="2400" dirty="0" smtClean="0">
                <a:ea typeface="+mn-ea"/>
                <a:cs typeface="+mn-cs"/>
              </a:rPr>
              <a:t>opponents</a:t>
            </a:r>
            <a:r>
              <a:rPr lang="en-US" sz="2400" dirty="0" smtClean="0"/>
              <a:t>:</a:t>
            </a:r>
            <a:r>
              <a:rPr lang="en-US" sz="2400" dirty="0" smtClean="0">
                <a:ea typeface="+mn-ea"/>
                <a:cs typeface="+mn-cs"/>
              </a:rPr>
              <a:t> </a:t>
            </a:r>
            <a:r>
              <a:rPr lang="en-US" sz="2400" dirty="0">
                <a:ea typeface="+mn-ea"/>
                <a:cs typeface="+mn-cs"/>
              </a:rPr>
              <a:t>Jesus’ captors fall to the ground.</a:t>
            </a:r>
          </a:p>
          <a:p>
            <a:pPr eaLnBrk="1" hangingPunct="1">
              <a:defRPr/>
            </a:pPr>
            <a:r>
              <a:rPr lang="en-US" sz="2400" dirty="0">
                <a:ea typeface="+mn-ea"/>
                <a:cs typeface="+mn-cs"/>
              </a:rPr>
              <a:t>Yahweh proclaims I AM because he is able to deliver his </a:t>
            </a:r>
            <a:r>
              <a:rPr lang="en-US" sz="2400" dirty="0" smtClean="0">
                <a:ea typeface="+mn-ea"/>
                <a:cs typeface="+mn-cs"/>
              </a:rPr>
              <a:t>people</a:t>
            </a:r>
            <a:r>
              <a:rPr lang="en-US" sz="2400" dirty="0" smtClean="0"/>
              <a:t>”</a:t>
            </a:r>
            <a:r>
              <a:rPr lang="en-US" sz="2400" dirty="0" smtClean="0">
                <a:ea typeface="+mn-ea"/>
                <a:cs typeface="+mn-cs"/>
              </a:rPr>
              <a:t> </a:t>
            </a:r>
            <a:r>
              <a:rPr lang="en-US" sz="2400" dirty="0">
                <a:ea typeface="+mn-ea"/>
                <a:cs typeface="+mn-cs"/>
              </a:rPr>
              <a:t>Jesus secures the freedom of his own</a:t>
            </a:r>
            <a:r>
              <a:rPr lang="en-US" sz="2400" dirty="0" smtClean="0">
                <a:ea typeface="+mn-ea"/>
                <a:cs typeface="+mn-cs"/>
              </a:rPr>
              <a:t>.</a:t>
            </a:r>
          </a:p>
          <a:p>
            <a:pPr eaLnBrk="1" hangingPunct="1">
              <a:buNone/>
              <a:defRPr/>
            </a:pPr>
            <a:endParaRPr lang="en-US" sz="2400" dirty="0" smtClean="0">
              <a:ea typeface="+mn-ea"/>
              <a:cs typeface="+mn-cs"/>
            </a:endParaRPr>
          </a:p>
          <a:p>
            <a:pPr lvl="1" eaLnBrk="1" hangingPunct="1">
              <a:buFont typeface="Wingdings" pitchFamily="-65" charset="2"/>
              <a:buNone/>
              <a:defRPr/>
            </a:pPr>
            <a:r>
              <a:rPr lang="en-US" sz="2000" dirty="0">
                <a:solidFill>
                  <a:schemeClr val="folHlink"/>
                </a:solidFill>
              </a:rPr>
              <a:t>	</a:t>
            </a:r>
            <a:r>
              <a:rPr lang="en-US" sz="2000" dirty="0">
                <a:solidFill>
                  <a:srgbClr val="FFFF00"/>
                </a:solidFill>
              </a:rPr>
              <a:t>Not physical freedom alone, but symbolic of his gift of eternal life: ‘I did not </a:t>
            </a:r>
            <a:r>
              <a:rPr lang="en-US" sz="2000" u="sng" dirty="0">
                <a:solidFill>
                  <a:srgbClr val="FFFF00"/>
                </a:solidFill>
              </a:rPr>
              <a:t>lose</a:t>
            </a:r>
            <a:r>
              <a:rPr lang="en-US" sz="2000" u="sng" dirty="0" smtClean="0">
                <a:solidFill>
                  <a:srgbClr val="FFFF00"/>
                </a:solidFill>
              </a:rPr>
              <a:t> </a:t>
            </a:r>
            <a:r>
              <a:rPr lang="en-US" sz="2000" dirty="0" smtClean="0">
                <a:solidFill>
                  <a:srgbClr val="FFFF00"/>
                </a:solidFill>
              </a:rPr>
              <a:t>a </a:t>
            </a:r>
            <a:r>
              <a:rPr lang="en-US" sz="2000" dirty="0">
                <a:solidFill>
                  <a:srgbClr val="FFFF00"/>
                </a:solidFill>
              </a:rPr>
              <a:t>single one of those whom you gave me’ (18:9); cf. 10:28: I give them eternal life, and they will never be </a:t>
            </a:r>
            <a:r>
              <a:rPr lang="en-US" sz="2000" u="sng" dirty="0" smtClean="0">
                <a:solidFill>
                  <a:srgbClr val="FFFF00"/>
                </a:solidFill>
              </a:rPr>
              <a:t>lost’.</a:t>
            </a: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4018</Words>
  <Application>Microsoft Macintosh PowerPoint</Application>
  <PresentationFormat>On-screen Show (4:3)</PresentationFormat>
  <Paragraphs>199</Paragraphs>
  <Slides>35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Office Theme</vt:lpstr>
      <vt:lpstr>Jesus through Faith and Culture The Testimony of John’s Gospel </vt:lpstr>
      <vt:lpstr>Author - Origin - Date</vt:lpstr>
      <vt:lpstr>Structure and Plot</vt:lpstr>
      <vt:lpstr>John’s Mission Statement</vt:lpstr>
      <vt:lpstr>John’s Mission Statement</vt:lpstr>
      <vt:lpstr>John’s Narrative Christology</vt:lpstr>
      <vt:lpstr>Jesus’ Conflict with ‘the Jews’</vt:lpstr>
      <vt:lpstr>John’s Two-Level Drama</vt:lpstr>
      <vt:lpstr>Christological Keys</vt:lpstr>
      <vt:lpstr>The Prologue as Christological Key</vt:lpstr>
      <vt:lpstr>John’s Prologue (1:1-18)</vt:lpstr>
      <vt:lpstr>Wisdom (Sophia) and John’s Logos</vt:lpstr>
      <vt:lpstr>‘The Word was God’ (1:1)</vt:lpstr>
      <vt:lpstr>From Pre-existence to Incarnation </vt:lpstr>
      <vt:lpstr>From Pre-existence to Incarnation </vt:lpstr>
      <vt:lpstr>Jesus as the Revealer of God (1:14-18)</vt:lpstr>
      <vt:lpstr>Logos becomes Son</vt:lpstr>
      <vt:lpstr>The Narrative of John 1</vt:lpstr>
      <vt:lpstr>The Narrative in John 1</vt:lpstr>
      <vt:lpstr>The Son of Man as the Exclusive Revealer of God</vt:lpstr>
      <vt:lpstr>A Redefinition of Messianic Categories</vt:lpstr>
      <vt:lpstr>In Communion with God: Jesus as Son</vt:lpstr>
      <vt:lpstr>The Son’s Heavenly Origins</vt:lpstr>
      <vt:lpstr>The Son as God’s Authorized Agent</vt:lpstr>
      <vt:lpstr>‘The Father and I are one’ (10:30</vt:lpstr>
      <vt:lpstr>The Obedience of Jesus as Son</vt:lpstr>
      <vt:lpstr>‘Lifting up’ on the Cross</vt:lpstr>
      <vt:lpstr>‘Lifting up’ on the Cross</vt:lpstr>
      <vt:lpstr>The Johannine ‘I am’ Declarations: Form</vt:lpstr>
      <vt:lpstr>The Johannine ‘I am’ Declarations: Function</vt:lpstr>
      <vt:lpstr>‘I Am’ Declarations: Origin </vt:lpstr>
      <vt:lpstr>‘I Am’ Declarations: Origin </vt:lpstr>
      <vt:lpstr>‘I am’ or ‘It is I’? </vt:lpstr>
      <vt:lpstr>‘I am’ or ‘It is I’? </vt:lpstr>
      <vt:lpstr>Jesus as the Divine ‘I AM’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Jesus through Faith and Culture</dc:title>
  <dc:creator>Catrin Williams</dc:creator>
  <cp:lastModifiedBy>Catrin Williams</cp:lastModifiedBy>
  <cp:revision>39</cp:revision>
  <dcterms:created xsi:type="dcterms:W3CDTF">2014-03-02T18:13:28Z</dcterms:created>
  <dcterms:modified xsi:type="dcterms:W3CDTF">2014-03-02T22:10:05Z</dcterms:modified>
</cp:coreProperties>
</file>