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2" r:id="rId1"/>
  </p:sldMasterIdLst>
  <p:sldIdLst>
    <p:sldId id="256" r:id="rId2"/>
    <p:sldId id="257" r:id="rId3"/>
    <p:sldId id="264" r:id="rId4"/>
    <p:sldId id="259" r:id="rId5"/>
    <p:sldId id="263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6E6A74-E0D1-C997-FEAB-C196433BB8EB}" v="8" dt="2022-02-13T18:15:00.687"/>
    <p1510:client id="{2C43C99C-DDF4-438F-ACF3-0EF0B8F2BDA2}" v="591" dt="2022-02-11T17:05:43.473"/>
    <p1510:client id="{6B893C87-8045-D9C5-2705-319D97201AAE}" v="54" dt="2022-02-18T15:17:03.6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1" autoAdjust="0"/>
    <p:restoredTop sz="94660"/>
  </p:normalViewPr>
  <p:slideViewPr>
    <p:cSldViewPr snapToGrid="0">
      <p:cViewPr varScale="1">
        <p:scale>
          <a:sx n="63" d="100"/>
          <a:sy n="63" d="100"/>
        </p:scale>
        <p:origin x="6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268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45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220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230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629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226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548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886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260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976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564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739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01" r:id="rId4"/>
    <p:sldLayoutId id="2147483702" r:id="rId5"/>
    <p:sldLayoutId id="2147483707" r:id="rId6"/>
    <p:sldLayoutId id="2147483703" r:id="rId7"/>
    <p:sldLayoutId id="2147483704" r:id="rId8"/>
    <p:sldLayoutId id="2147483705" r:id="rId9"/>
    <p:sldLayoutId id="2147483706" r:id="rId10"/>
    <p:sldLayoutId id="21474837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3811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17">
            <a:extLst>
              <a:ext uri="{FF2B5EF4-FFF2-40B4-BE49-F238E27FC236}">
                <a16:creationId xmlns:a16="http://schemas.microsoft.com/office/drawing/2014/main" id="{D0CC39F4-99BA-4473-BCF2-E7D825D2B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13">
            <a:extLst>
              <a:ext uri="{FF2B5EF4-FFF2-40B4-BE49-F238E27FC236}">
                <a16:creationId xmlns:a16="http://schemas.microsoft.com/office/drawing/2014/main" id="{EE276A9A-B6BA-4B92-B08D-E27688412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78716" y="564882"/>
            <a:ext cx="6871832" cy="5714401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4647063 h 6858000"/>
              <a:gd name="connsiteX4" fmla="*/ 0 w 12192000"/>
              <a:gd name="connsiteY4" fmla="*/ 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080078 h 6858000"/>
              <a:gd name="connsiteX4" fmla="*/ 0 w 12192000"/>
              <a:gd name="connsiteY4" fmla="*/ 0 h 6858000"/>
              <a:gd name="connsiteX0" fmla="*/ 0 w 12192000"/>
              <a:gd name="connsiteY0" fmla="*/ 0 h 6080078"/>
              <a:gd name="connsiteX1" fmla="*/ 12192000 w 12192000"/>
              <a:gd name="connsiteY1" fmla="*/ 0 h 6080078"/>
              <a:gd name="connsiteX2" fmla="*/ 11905397 w 12192000"/>
              <a:gd name="connsiteY2" fmla="*/ 1890215 h 6080078"/>
              <a:gd name="connsiteX3" fmla="*/ 0 w 12192000"/>
              <a:gd name="connsiteY3" fmla="*/ 6080078 h 6080078"/>
              <a:gd name="connsiteX4" fmla="*/ 0 w 12192000"/>
              <a:gd name="connsiteY4" fmla="*/ 0 h 6080078"/>
              <a:gd name="connsiteX0" fmla="*/ 0 w 12192000"/>
              <a:gd name="connsiteY0" fmla="*/ 0 h 6080078"/>
              <a:gd name="connsiteX1" fmla="*/ 12192000 w 12192000"/>
              <a:gd name="connsiteY1" fmla="*/ 0 h 6080078"/>
              <a:gd name="connsiteX2" fmla="*/ 12178353 w 12192000"/>
              <a:gd name="connsiteY2" fmla="*/ 1862920 h 6080078"/>
              <a:gd name="connsiteX3" fmla="*/ 0 w 12192000"/>
              <a:gd name="connsiteY3" fmla="*/ 6080078 h 6080078"/>
              <a:gd name="connsiteX4" fmla="*/ 0 w 12192000"/>
              <a:gd name="connsiteY4" fmla="*/ 0 h 6080078"/>
              <a:gd name="connsiteX0" fmla="*/ 0 w 12192000"/>
              <a:gd name="connsiteY0" fmla="*/ 0 h 4807869"/>
              <a:gd name="connsiteX1" fmla="*/ 12192000 w 12192000"/>
              <a:gd name="connsiteY1" fmla="*/ 0 h 4807869"/>
              <a:gd name="connsiteX2" fmla="*/ 12178353 w 12192000"/>
              <a:gd name="connsiteY2" fmla="*/ 1862920 h 4807869"/>
              <a:gd name="connsiteX3" fmla="*/ 0 w 12192000"/>
              <a:gd name="connsiteY3" fmla="*/ 4807869 h 4807869"/>
              <a:gd name="connsiteX4" fmla="*/ 0 w 12192000"/>
              <a:gd name="connsiteY4" fmla="*/ 0 h 4807869"/>
              <a:gd name="connsiteX0" fmla="*/ 0 w 12192000"/>
              <a:gd name="connsiteY0" fmla="*/ 0 h 4807869"/>
              <a:gd name="connsiteX1" fmla="*/ 12192000 w 12192000"/>
              <a:gd name="connsiteY1" fmla="*/ 0 h 4807869"/>
              <a:gd name="connsiteX2" fmla="*/ 12178353 w 12192000"/>
              <a:gd name="connsiteY2" fmla="*/ 2673953 h 4807869"/>
              <a:gd name="connsiteX3" fmla="*/ 0 w 12192000"/>
              <a:gd name="connsiteY3" fmla="*/ 4807869 h 4807869"/>
              <a:gd name="connsiteX4" fmla="*/ 0 w 12192000"/>
              <a:gd name="connsiteY4" fmla="*/ 0 h 4807869"/>
              <a:gd name="connsiteX0" fmla="*/ 0 w 12192000"/>
              <a:gd name="connsiteY0" fmla="*/ 0 h 4807869"/>
              <a:gd name="connsiteX1" fmla="*/ 12192000 w 12192000"/>
              <a:gd name="connsiteY1" fmla="*/ 0 h 4807869"/>
              <a:gd name="connsiteX2" fmla="*/ 12178355 w 12192000"/>
              <a:gd name="connsiteY2" fmla="*/ 2942477 h 4807869"/>
              <a:gd name="connsiteX3" fmla="*/ 0 w 12192000"/>
              <a:gd name="connsiteY3" fmla="*/ 4807869 h 4807869"/>
              <a:gd name="connsiteX4" fmla="*/ 0 w 12192000"/>
              <a:gd name="connsiteY4" fmla="*/ 0 h 4807869"/>
              <a:gd name="connsiteX0" fmla="*/ 0 w 12192000"/>
              <a:gd name="connsiteY0" fmla="*/ 0 h 4692789"/>
              <a:gd name="connsiteX1" fmla="*/ 12192000 w 12192000"/>
              <a:gd name="connsiteY1" fmla="*/ 0 h 4692789"/>
              <a:gd name="connsiteX2" fmla="*/ 12178355 w 12192000"/>
              <a:gd name="connsiteY2" fmla="*/ 2942477 h 4692789"/>
              <a:gd name="connsiteX3" fmla="*/ 1 w 12192000"/>
              <a:gd name="connsiteY3" fmla="*/ 4692789 h 4692789"/>
              <a:gd name="connsiteX4" fmla="*/ 0 w 12192000"/>
              <a:gd name="connsiteY4" fmla="*/ 0 h 4692789"/>
              <a:gd name="connsiteX0" fmla="*/ 0 w 12192000"/>
              <a:gd name="connsiteY0" fmla="*/ 0 h 4577707"/>
              <a:gd name="connsiteX1" fmla="*/ 12192000 w 12192000"/>
              <a:gd name="connsiteY1" fmla="*/ 0 h 4577707"/>
              <a:gd name="connsiteX2" fmla="*/ 12178355 w 12192000"/>
              <a:gd name="connsiteY2" fmla="*/ 2942477 h 4577707"/>
              <a:gd name="connsiteX3" fmla="*/ 2 w 12192000"/>
              <a:gd name="connsiteY3" fmla="*/ 4577707 h 4577707"/>
              <a:gd name="connsiteX4" fmla="*/ 0 w 12192000"/>
              <a:gd name="connsiteY4" fmla="*/ 0 h 4577707"/>
              <a:gd name="connsiteX0" fmla="*/ 0 w 12192000"/>
              <a:gd name="connsiteY0" fmla="*/ 0 h 4594806"/>
              <a:gd name="connsiteX1" fmla="*/ 12192000 w 12192000"/>
              <a:gd name="connsiteY1" fmla="*/ 0 h 4594806"/>
              <a:gd name="connsiteX2" fmla="*/ 12178355 w 12192000"/>
              <a:gd name="connsiteY2" fmla="*/ 2942477 h 4594806"/>
              <a:gd name="connsiteX3" fmla="*/ 2 w 12192000"/>
              <a:gd name="connsiteY3" fmla="*/ 4594806 h 4594806"/>
              <a:gd name="connsiteX4" fmla="*/ 0 w 12192000"/>
              <a:gd name="connsiteY4" fmla="*/ 0 h 4594806"/>
              <a:gd name="connsiteX0" fmla="*/ 0 w 12216590"/>
              <a:gd name="connsiteY0" fmla="*/ 0 h 4594806"/>
              <a:gd name="connsiteX1" fmla="*/ 12192000 w 12216590"/>
              <a:gd name="connsiteY1" fmla="*/ 0 h 4594806"/>
              <a:gd name="connsiteX2" fmla="*/ 12216163 w 12216590"/>
              <a:gd name="connsiteY2" fmla="*/ 2942477 h 4594806"/>
              <a:gd name="connsiteX3" fmla="*/ 2 w 12216590"/>
              <a:gd name="connsiteY3" fmla="*/ 4594806 h 4594806"/>
              <a:gd name="connsiteX4" fmla="*/ 0 w 12216590"/>
              <a:gd name="connsiteY4" fmla="*/ 0 h 4594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16590" h="4594806">
                <a:moveTo>
                  <a:pt x="0" y="0"/>
                </a:moveTo>
                <a:lnTo>
                  <a:pt x="12192000" y="0"/>
                </a:lnTo>
                <a:cubicBezTo>
                  <a:pt x="12187452" y="980826"/>
                  <a:pt x="12220711" y="1961651"/>
                  <a:pt x="12216163" y="2942477"/>
                </a:cubicBezTo>
                <a:lnTo>
                  <a:pt x="2" y="4594806"/>
                </a:lnTo>
                <a:cubicBezTo>
                  <a:pt x="2" y="3030543"/>
                  <a:pt x="0" y="1564263"/>
                  <a:pt x="0" y="0"/>
                </a:cubicBez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017" y="2714243"/>
            <a:ext cx="4585024" cy="3120165"/>
          </a:xfrm>
        </p:spPr>
        <p:txBody>
          <a:bodyPr anchor="b">
            <a:normAutofit/>
          </a:bodyPr>
          <a:lstStyle/>
          <a:p>
            <a:pPr algn="l"/>
            <a:r>
              <a:rPr lang="en-US" sz="1600" i="0" dirty="0">
                <a:latin typeface="Arial Rounded MT Bold"/>
                <a:cs typeface="Arial"/>
              </a:rPr>
              <a:t>Student names/ numbers: </a:t>
            </a:r>
            <a:br>
              <a:rPr lang="en-US" sz="1600" i="0" dirty="0">
                <a:latin typeface="Arial Rounded MT Bold"/>
                <a:cs typeface="Arial"/>
              </a:rPr>
            </a:br>
            <a:r>
              <a:rPr lang="en-US" sz="1400" dirty="0">
                <a:latin typeface="Arial"/>
                <a:cs typeface="Arial"/>
              </a:rPr>
              <a:t>      </a:t>
            </a:r>
            <a:r>
              <a:rPr lang="en-US" sz="1600" dirty="0">
                <a:latin typeface="Arial"/>
                <a:cs typeface="Arial"/>
              </a:rPr>
              <a:t>Noreen Akhtar 2016543</a:t>
            </a:r>
            <a:br>
              <a:rPr lang="en-US" sz="1600" dirty="0">
                <a:latin typeface="Arial"/>
                <a:cs typeface="Arial"/>
              </a:rPr>
            </a:br>
            <a:r>
              <a:rPr lang="en-US" sz="1600" dirty="0">
                <a:latin typeface="Arial"/>
                <a:cs typeface="Arial"/>
              </a:rPr>
              <a:t>     Layla white 2016838</a:t>
            </a:r>
            <a:br>
              <a:rPr lang="en-US" sz="1600" dirty="0">
                <a:latin typeface="Arial"/>
                <a:cs typeface="Arial"/>
              </a:rPr>
            </a:br>
            <a:r>
              <a:rPr lang="en-US" sz="1600" dirty="0">
                <a:latin typeface="Arial"/>
                <a:cs typeface="Arial"/>
              </a:rPr>
              <a:t>     Faiza Hersi 1913455</a:t>
            </a:r>
            <a:br>
              <a:rPr lang="en-US" sz="1600" dirty="0">
                <a:latin typeface="Arial"/>
                <a:cs typeface="Arial"/>
              </a:rPr>
            </a:br>
            <a:r>
              <a:rPr lang="en-US" sz="1600" dirty="0">
                <a:latin typeface="Arial"/>
                <a:cs typeface="Arial"/>
              </a:rPr>
              <a:t>     parisle Edward 2010405</a:t>
            </a:r>
            <a:br>
              <a:rPr lang="en-US" sz="1600" dirty="0">
                <a:latin typeface="Arial"/>
                <a:cs typeface="Arial"/>
              </a:rPr>
            </a:br>
            <a:br>
              <a:rPr lang="en-US" sz="1400" dirty="0">
                <a:latin typeface="Arial"/>
                <a:cs typeface="Arial"/>
              </a:rPr>
            </a:br>
            <a:r>
              <a:rPr lang="en-US" sz="1600" dirty="0">
                <a:latin typeface="Arial Rounded MT Bold"/>
                <a:cs typeface="Arial"/>
              </a:rPr>
              <a:t>module:</a:t>
            </a:r>
            <a:r>
              <a:rPr lang="en-US" sz="1600" dirty="0">
                <a:latin typeface="Arial"/>
                <a:cs typeface="Arial"/>
              </a:rPr>
              <a:t> bmhp5004</a:t>
            </a:r>
            <a:br>
              <a:rPr lang="en-US" sz="1600" dirty="0">
                <a:latin typeface="Arial"/>
                <a:cs typeface="Arial"/>
              </a:rPr>
            </a:br>
            <a:br>
              <a:rPr lang="en-US" sz="1400" dirty="0">
                <a:latin typeface="Arial"/>
                <a:cs typeface="Arial"/>
              </a:rPr>
            </a:br>
            <a:r>
              <a:rPr lang="en-US" sz="1600" dirty="0">
                <a:latin typeface="Arial Rounded MT Bold"/>
                <a:cs typeface="Arial"/>
              </a:rPr>
              <a:t>assignment:</a:t>
            </a:r>
            <a:r>
              <a:rPr lang="en-US" sz="1600" dirty="0">
                <a:latin typeface="Arial"/>
                <a:cs typeface="Arial"/>
              </a:rPr>
              <a:t> children, young people and families</a:t>
            </a:r>
            <a:br>
              <a:rPr lang="en-US" sz="1600" dirty="0">
                <a:latin typeface="Arial"/>
                <a:cs typeface="Arial"/>
              </a:rPr>
            </a:br>
            <a:br>
              <a:rPr lang="en-US" sz="1400" dirty="0">
                <a:latin typeface="Arial"/>
                <a:cs typeface="Arial"/>
              </a:rPr>
            </a:br>
            <a:r>
              <a:rPr lang="en-US" sz="1600" dirty="0">
                <a:latin typeface="Arial Rounded MT Bold"/>
                <a:cs typeface="Arial"/>
              </a:rPr>
              <a:t>lecturer:</a:t>
            </a:r>
            <a:r>
              <a:rPr lang="en-US" sz="1400" dirty="0">
                <a:latin typeface="Arial"/>
                <a:cs typeface="Arial"/>
              </a:rPr>
              <a:t> </a:t>
            </a:r>
            <a:r>
              <a:rPr lang="en-US" sz="1600" dirty="0">
                <a:latin typeface="Arial"/>
                <a:cs typeface="Arial"/>
              </a:rPr>
              <a:t>dr Muhammad Hossain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3017" y="257034"/>
            <a:ext cx="4209614" cy="158427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2800" dirty="0">
                <a:latin typeface="Copperplate Gothic Bold"/>
              </a:rPr>
              <a:t>Group presentation case study</a:t>
            </a:r>
          </a:p>
        </p:txBody>
      </p:sp>
      <p:pic>
        <p:nvPicPr>
          <p:cNvPr id="4" name="Picture 3" descr="Multicolor bubble effects">
            <a:extLst>
              <a:ext uri="{FF2B5EF4-FFF2-40B4-BE49-F238E27FC236}">
                <a16:creationId xmlns:a16="http://schemas.microsoft.com/office/drawing/2014/main" id="{C55B90A6-A3D1-4599-B4A0-D3CF8F9465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89" r="36791" b="-1"/>
          <a:stretch/>
        </p:blipFill>
        <p:spPr>
          <a:xfrm>
            <a:off x="7719947" y="11"/>
            <a:ext cx="4472063" cy="6859279"/>
          </a:xfrm>
          <a:custGeom>
            <a:avLst/>
            <a:gdLst/>
            <a:ahLst/>
            <a:cxnLst/>
            <a:rect l="l" t="t" r="r" b="b"/>
            <a:pathLst>
              <a:path w="4472063" h="6859279">
                <a:moveTo>
                  <a:pt x="4472063" y="0"/>
                </a:moveTo>
                <a:lnTo>
                  <a:pt x="4472063" y="6858000"/>
                </a:lnTo>
                <a:lnTo>
                  <a:pt x="0" y="6859279"/>
                </a:lnTo>
                <a:lnTo>
                  <a:pt x="2245850" y="3015"/>
                </a:lnTo>
                <a:close/>
              </a:path>
            </a:pathLst>
          </a:custGeom>
        </p:spPr>
      </p:pic>
      <p:pic>
        <p:nvPicPr>
          <p:cNvPr id="6" name="Picture 6" descr="Family of people Vector Clipart image - Free stock photo ...">
            <a:extLst>
              <a:ext uri="{FF2B5EF4-FFF2-40B4-BE49-F238E27FC236}">
                <a16:creationId xmlns:a16="http://schemas.microsoft.com/office/drawing/2014/main" id="{1D03B9CA-0026-499E-92F9-678172AEE5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594" r="18845"/>
          <a:stretch/>
        </p:blipFill>
        <p:spPr>
          <a:xfrm>
            <a:off x="3645300" y="-11938"/>
            <a:ext cx="6324380" cy="6869928"/>
          </a:xfrm>
          <a:custGeom>
            <a:avLst/>
            <a:gdLst/>
            <a:ahLst/>
            <a:cxnLst/>
            <a:rect l="l" t="t" r="r" b="b"/>
            <a:pathLst>
              <a:path w="6324380" h="6869928">
                <a:moveTo>
                  <a:pt x="0" y="0"/>
                </a:moveTo>
                <a:lnTo>
                  <a:pt x="6324135" y="0"/>
                </a:lnTo>
                <a:lnTo>
                  <a:pt x="6324380" y="1"/>
                </a:lnTo>
                <a:lnTo>
                  <a:pt x="4076963" y="6869928"/>
                </a:lnTo>
                <a:lnTo>
                  <a:pt x="2059470" y="6869928"/>
                </a:lnTo>
                <a:close/>
              </a:path>
            </a:pathLst>
          </a:custGeom>
        </p:spPr>
      </p:pic>
      <p:cxnSp>
        <p:nvCxnSpPr>
          <p:cNvPr id="39" name="Straight Connector 21">
            <a:extLst>
              <a:ext uri="{FF2B5EF4-FFF2-40B4-BE49-F238E27FC236}">
                <a16:creationId xmlns:a16="http://schemas.microsoft.com/office/drawing/2014/main" id="{FDF9A967-A2F5-4745-B54A-0ACE91464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0"/>
            <a:ext cx="5216056" cy="178103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23">
            <a:extLst>
              <a:ext uri="{FF2B5EF4-FFF2-40B4-BE49-F238E27FC236}">
                <a16:creationId xmlns:a16="http://schemas.microsoft.com/office/drawing/2014/main" id="{D6FA3ECB-DB35-4534-9222-CCAF8377F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8668" y="-11927"/>
            <a:ext cx="2242269" cy="6869926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25">
            <a:extLst>
              <a:ext uri="{FF2B5EF4-FFF2-40B4-BE49-F238E27FC236}">
                <a16:creationId xmlns:a16="http://schemas.microsoft.com/office/drawing/2014/main" id="{A331EC44-7B20-4037-8EFA-491E0AD3F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48739" y="1"/>
            <a:ext cx="3243261" cy="111442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27">
            <a:extLst>
              <a:ext uri="{FF2B5EF4-FFF2-40B4-BE49-F238E27FC236}">
                <a16:creationId xmlns:a16="http://schemas.microsoft.com/office/drawing/2014/main" id="{D0712C9B-2454-487B-95B6-6C5AEB6C0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786653"/>
            <a:ext cx="8849802" cy="10713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614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A817523A-D1A4-4AA1-A06E-3E8AA7B4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04E9E526-05D2-4C66-8B99-CB7BC51F3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928048"/>
            <a:ext cx="5933365" cy="3351557"/>
          </a:xfrm>
        </p:spPr>
        <p:txBody>
          <a:bodyPr>
            <a:normAutofit/>
          </a:bodyPr>
          <a:lstStyle/>
          <a:p>
            <a:pPr algn="l"/>
            <a:r>
              <a:rPr lang="en-US" sz="5600">
                <a:latin typeface="Arial Rounded MT Bold"/>
                <a:cs typeface="Arial"/>
              </a:rPr>
              <a:t>introduction</a:t>
            </a:r>
          </a:p>
        </p:txBody>
      </p:sp>
      <p:pic>
        <p:nvPicPr>
          <p:cNvPr id="4" name="Picture 3" descr="Multicolor bubble effects">
            <a:extLst>
              <a:ext uri="{FF2B5EF4-FFF2-40B4-BE49-F238E27FC236}">
                <a16:creationId xmlns:a16="http://schemas.microsoft.com/office/drawing/2014/main" id="{C55B90A6-A3D1-4599-B4A0-D3CF8F9465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3" r="17416"/>
          <a:stretch/>
        </p:blipFill>
        <p:spPr>
          <a:xfrm>
            <a:off x="4566223" y="-5965"/>
            <a:ext cx="7625777" cy="3434971"/>
          </a:xfrm>
          <a:custGeom>
            <a:avLst/>
            <a:gdLst/>
            <a:ahLst/>
            <a:cxnLst/>
            <a:rect l="l" t="t" r="r" b="b"/>
            <a:pathLst>
              <a:path w="4233648" h="3434971">
                <a:moveTo>
                  <a:pt x="1032308" y="0"/>
                </a:moveTo>
                <a:lnTo>
                  <a:pt x="4233648" y="0"/>
                </a:lnTo>
                <a:lnTo>
                  <a:pt x="4233648" y="3434971"/>
                </a:lnTo>
                <a:lnTo>
                  <a:pt x="0" y="3434971"/>
                </a:lnTo>
                <a:close/>
              </a:path>
            </a:pathLst>
          </a:custGeom>
        </p:spPr>
      </p:pic>
      <p:pic>
        <p:nvPicPr>
          <p:cNvPr id="6" name="Picture 6" descr="Family of people Vector Clipart image - Free stock photo ...">
            <a:extLst>
              <a:ext uri="{FF2B5EF4-FFF2-40B4-BE49-F238E27FC236}">
                <a16:creationId xmlns:a16="http://schemas.microsoft.com/office/drawing/2014/main" id="{1D03B9CA-0026-499E-92F9-678172AEE5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86" r="2934" b="-2"/>
          <a:stretch/>
        </p:blipFill>
        <p:spPr>
          <a:xfrm>
            <a:off x="5960694" y="3428996"/>
            <a:ext cx="6268177" cy="3427672"/>
          </a:xfrm>
          <a:custGeom>
            <a:avLst/>
            <a:gdLst/>
            <a:ahLst/>
            <a:cxnLst/>
            <a:rect l="l" t="t" r="r" b="b"/>
            <a:pathLst>
              <a:path w="5260371" h="3434971">
                <a:moveTo>
                  <a:pt x="1028714" y="0"/>
                </a:moveTo>
                <a:lnTo>
                  <a:pt x="5260371" y="0"/>
                </a:lnTo>
                <a:lnTo>
                  <a:pt x="5260371" y="3434971"/>
                </a:lnTo>
                <a:lnTo>
                  <a:pt x="0" y="3423010"/>
                </a:lnTo>
                <a:close/>
              </a:path>
            </a:pathLst>
          </a:custGeom>
        </p:spPr>
      </p:pic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F3F47F83-8728-4E0D-BDE6-2C09A035C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95228" y="0"/>
            <a:ext cx="532263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443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B78D151-52A1-46B3-8374-570DA802E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3">
            <a:extLst>
              <a:ext uri="{FF2B5EF4-FFF2-40B4-BE49-F238E27FC236}">
                <a16:creationId xmlns:a16="http://schemas.microsoft.com/office/drawing/2014/main" id="{38572CB4-198F-40EB-A56D-65D841A38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78" y="-11084"/>
            <a:ext cx="7384765" cy="6895884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323794 w 6699211"/>
              <a:gd name="connsiteY0" fmla="*/ 5461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323794 w 6699211"/>
              <a:gd name="connsiteY4" fmla="*/ 54619 h 6857998"/>
              <a:gd name="connsiteX0" fmla="*/ 2323794 w 6699211"/>
              <a:gd name="connsiteY0" fmla="*/ 18674 h 6822053"/>
              <a:gd name="connsiteX1" fmla="*/ 6699211 w 6699211"/>
              <a:gd name="connsiteY1" fmla="*/ 0 h 6822053"/>
              <a:gd name="connsiteX2" fmla="*/ 6699211 w 6699211"/>
              <a:gd name="connsiteY2" fmla="*/ 6822053 h 6822053"/>
              <a:gd name="connsiteX3" fmla="*/ 0 w 6699211"/>
              <a:gd name="connsiteY3" fmla="*/ 6808405 h 6822053"/>
              <a:gd name="connsiteX4" fmla="*/ 2323794 w 6699211"/>
              <a:gd name="connsiteY4" fmla="*/ 18674 h 6822053"/>
              <a:gd name="connsiteX0" fmla="*/ 2078525 w 6699211"/>
              <a:gd name="connsiteY0" fmla="*/ 18674 h 6822053"/>
              <a:gd name="connsiteX1" fmla="*/ 6699211 w 6699211"/>
              <a:gd name="connsiteY1" fmla="*/ 0 h 6822053"/>
              <a:gd name="connsiteX2" fmla="*/ 6699211 w 6699211"/>
              <a:gd name="connsiteY2" fmla="*/ 6822053 h 6822053"/>
              <a:gd name="connsiteX3" fmla="*/ 0 w 6699211"/>
              <a:gd name="connsiteY3" fmla="*/ 6808405 h 6822053"/>
              <a:gd name="connsiteX4" fmla="*/ 2078525 w 6699211"/>
              <a:gd name="connsiteY4" fmla="*/ 18674 h 6822053"/>
              <a:gd name="connsiteX0" fmla="*/ 1925231 w 6699211"/>
              <a:gd name="connsiteY0" fmla="*/ 18674 h 6822053"/>
              <a:gd name="connsiteX1" fmla="*/ 6699211 w 6699211"/>
              <a:gd name="connsiteY1" fmla="*/ 0 h 6822053"/>
              <a:gd name="connsiteX2" fmla="*/ 6699211 w 6699211"/>
              <a:gd name="connsiteY2" fmla="*/ 6822053 h 6822053"/>
              <a:gd name="connsiteX3" fmla="*/ 0 w 6699211"/>
              <a:gd name="connsiteY3" fmla="*/ 6808405 h 6822053"/>
              <a:gd name="connsiteX4" fmla="*/ 1925231 w 6699211"/>
              <a:gd name="connsiteY4" fmla="*/ 18674 h 6822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22053">
                <a:moveTo>
                  <a:pt x="1925231" y="18674"/>
                </a:moveTo>
                <a:lnTo>
                  <a:pt x="6699211" y="0"/>
                </a:lnTo>
                <a:lnTo>
                  <a:pt x="6699211" y="6822053"/>
                </a:lnTo>
                <a:lnTo>
                  <a:pt x="0" y="6808405"/>
                </a:lnTo>
                <a:lnTo>
                  <a:pt x="1925231" y="18674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607" y="829620"/>
            <a:ext cx="11604515" cy="34377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>
                <a:latin typeface="Copperplate Gothic Bold"/>
              </a:rPr>
              <a:t>What is well-being?</a:t>
            </a:r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178E38C-83CD-4BC6-893D-662EF9BFA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70269"/>
            <a:ext cx="8526326" cy="158773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6" descr="Family of people Vector Clipart image - Free stock photo ...">
            <a:extLst>
              <a:ext uri="{FF2B5EF4-FFF2-40B4-BE49-F238E27FC236}">
                <a16:creationId xmlns:a16="http://schemas.microsoft.com/office/drawing/2014/main" id="{1D03B9CA-0026-499E-92F9-678172AEE5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86" r="2934" b="-2"/>
          <a:stretch/>
        </p:blipFill>
        <p:spPr>
          <a:xfrm>
            <a:off x="3049404" y="2829798"/>
            <a:ext cx="4135516" cy="2719385"/>
          </a:xfrm>
          <a:prstGeom prst="rect">
            <a:avLst/>
          </a:prstGeom>
        </p:spPr>
      </p:pic>
      <p:pic>
        <p:nvPicPr>
          <p:cNvPr id="4" name="Picture 3" descr="Multicolor bubble effects">
            <a:extLst>
              <a:ext uri="{FF2B5EF4-FFF2-40B4-BE49-F238E27FC236}">
                <a16:creationId xmlns:a16="http://schemas.microsoft.com/office/drawing/2014/main" id="{C55B90A6-A3D1-4599-B4A0-D3CF8F9465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3" r="17416"/>
          <a:stretch/>
        </p:blipFill>
        <p:spPr>
          <a:xfrm rot="2580000">
            <a:off x="7954429" y="2827444"/>
            <a:ext cx="3371145" cy="27351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AB5CD7-50E1-4BBD-80FE-45F33D75942C}"/>
              </a:ext>
            </a:extLst>
          </p:cNvPr>
          <p:cNvSpPr txBox="1"/>
          <p:nvPr/>
        </p:nvSpPr>
        <p:spPr>
          <a:xfrm>
            <a:off x="4724400" y="320039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875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86">
            <a:extLst>
              <a:ext uri="{FF2B5EF4-FFF2-40B4-BE49-F238E27FC236}">
                <a16:creationId xmlns:a16="http://schemas.microsoft.com/office/drawing/2014/main" id="{6EF3EC4F-5125-42E3-8EB0-821F06BDF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88">
            <a:extLst>
              <a:ext uri="{FF2B5EF4-FFF2-40B4-BE49-F238E27FC236}">
                <a16:creationId xmlns:a16="http://schemas.microsoft.com/office/drawing/2014/main" id="{C9AA1F5D-275F-4132-98D2-00D7CC28D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49100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2" name="Straight Connector 90">
            <a:extLst>
              <a:ext uri="{FF2B5EF4-FFF2-40B4-BE49-F238E27FC236}">
                <a16:creationId xmlns:a16="http://schemas.microsoft.com/office/drawing/2014/main" id="{511F559A-434C-4CD5-8B5E-19665B955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4849100"/>
            <a:ext cx="3309581" cy="5281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92">
            <a:extLst>
              <a:ext uri="{FF2B5EF4-FFF2-40B4-BE49-F238E27FC236}">
                <a16:creationId xmlns:a16="http://schemas.microsoft.com/office/drawing/2014/main" id="{BA3AA847-2A7B-4E90-989A-8FE8192C5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0990" y="4849100"/>
            <a:ext cx="2648592" cy="20089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Connector 94">
            <a:extLst>
              <a:ext uri="{FF2B5EF4-FFF2-40B4-BE49-F238E27FC236}">
                <a16:creationId xmlns:a16="http://schemas.microsoft.com/office/drawing/2014/main" id="{E4958166-28E9-44B1-992F-2D86E0EB7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864221" y="4849100"/>
            <a:ext cx="3327780" cy="5281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96">
            <a:extLst>
              <a:ext uri="{FF2B5EF4-FFF2-40B4-BE49-F238E27FC236}">
                <a16:creationId xmlns:a16="http://schemas.microsoft.com/office/drawing/2014/main" id="{E00AB2D4-4AF7-4DE8-B479-1033F3F6A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95230" y="5834655"/>
            <a:ext cx="4296771" cy="102334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518F428F-7DD5-4EE6-892A-53EF558CB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283588" y="4849100"/>
            <a:ext cx="1460311" cy="20089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5003997"/>
            <a:ext cx="9144000" cy="992943"/>
          </a:xfrm>
        </p:spPr>
        <p:txBody>
          <a:bodyPr>
            <a:normAutofit/>
          </a:bodyPr>
          <a:lstStyle/>
          <a:p>
            <a:r>
              <a:rPr lang="en-US" sz="6000" dirty="0">
                <a:latin typeface="Copperplate Gothic Bold"/>
                <a:cs typeface="Arial"/>
              </a:rPr>
              <a:t>conclusion</a:t>
            </a:r>
          </a:p>
        </p:txBody>
      </p:sp>
      <p:pic>
        <p:nvPicPr>
          <p:cNvPr id="6" name="Picture 6" descr="Family of people Vector Clipart image - Free stock photo ...">
            <a:extLst>
              <a:ext uri="{FF2B5EF4-FFF2-40B4-BE49-F238E27FC236}">
                <a16:creationId xmlns:a16="http://schemas.microsoft.com/office/drawing/2014/main" id="{1D03B9CA-0026-499E-92F9-678172AEE5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36" r="9886" b="-1"/>
          <a:stretch/>
        </p:blipFill>
        <p:spPr>
          <a:xfrm>
            <a:off x="-8434" y="-3"/>
            <a:ext cx="6121303" cy="4857270"/>
          </a:xfrm>
          <a:prstGeom prst="rect">
            <a:avLst/>
          </a:prstGeom>
        </p:spPr>
      </p:pic>
      <p:pic>
        <p:nvPicPr>
          <p:cNvPr id="4" name="Picture 3" descr="Multicolor bubble effects">
            <a:extLst>
              <a:ext uri="{FF2B5EF4-FFF2-40B4-BE49-F238E27FC236}">
                <a16:creationId xmlns:a16="http://schemas.microsoft.com/office/drawing/2014/main" id="{C55B90A6-A3D1-4599-B4A0-D3CF8F9465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6111"/>
          <a:stretch/>
        </p:blipFill>
        <p:spPr>
          <a:xfrm>
            <a:off x="6096000" y="-3"/>
            <a:ext cx="6104434" cy="485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923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7" name="Rectangle 99">
            <a:extLst>
              <a:ext uri="{FF2B5EF4-FFF2-40B4-BE49-F238E27FC236}">
                <a16:creationId xmlns:a16="http://schemas.microsoft.com/office/drawing/2014/main" id="{6B1AB48C-975A-4A22-A0B1-E10B5D3B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101">
            <a:extLst>
              <a:ext uri="{FF2B5EF4-FFF2-40B4-BE49-F238E27FC236}">
                <a16:creationId xmlns:a16="http://schemas.microsoft.com/office/drawing/2014/main" id="{4BADCCFD-6F6D-40B8-9B9F-AB05B44E9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ulticolor bubble effects">
            <a:extLst>
              <a:ext uri="{FF2B5EF4-FFF2-40B4-BE49-F238E27FC236}">
                <a16:creationId xmlns:a16="http://schemas.microsoft.com/office/drawing/2014/main" id="{C55B90A6-A3D1-4599-B4A0-D3CF8F9465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1074" r="28176" b="-1"/>
          <a:stretch/>
        </p:blipFill>
        <p:spPr>
          <a:xfrm>
            <a:off x="5947577" y="1"/>
            <a:ext cx="6244424" cy="6861147"/>
          </a:xfrm>
          <a:custGeom>
            <a:avLst/>
            <a:gdLst/>
            <a:ahLst/>
            <a:cxnLst/>
            <a:rect l="l" t="t" r="r" b="b"/>
            <a:pathLst>
              <a:path w="6244424" h="6861147">
                <a:moveTo>
                  <a:pt x="2178658" y="0"/>
                </a:moveTo>
                <a:lnTo>
                  <a:pt x="6244424" y="0"/>
                </a:lnTo>
                <a:lnTo>
                  <a:pt x="6244424" y="6858000"/>
                </a:lnTo>
                <a:lnTo>
                  <a:pt x="0" y="6861147"/>
                </a:lnTo>
                <a:close/>
              </a:path>
            </a:pathLst>
          </a:custGeom>
        </p:spPr>
      </p:pic>
      <p:pic>
        <p:nvPicPr>
          <p:cNvPr id="6" name="Picture 6" descr="Family of people Vector Clipart image - Free stock photo ...">
            <a:extLst>
              <a:ext uri="{FF2B5EF4-FFF2-40B4-BE49-F238E27FC236}">
                <a16:creationId xmlns:a16="http://schemas.microsoft.com/office/drawing/2014/main" id="{1D03B9CA-0026-499E-92F9-678172AEE5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l="25735" r="11985" b="-1"/>
          <a:stretch/>
        </p:blipFill>
        <p:spPr>
          <a:xfrm>
            <a:off x="5976" y="-5948"/>
            <a:ext cx="8124955" cy="6881851"/>
          </a:xfrm>
          <a:custGeom>
            <a:avLst/>
            <a:gdLst/>
            <a:ahLst/>
            <a:cxnLst/>
            <a:rect l="l" t="t" r="r" b="b"/>
            <a:pathLst>
              <a:path w="8124955" h="6881851">
                <a:moveTo>
                  <a:pt x="0" y="0"/>
                </a:moveTo>
                <a:lnTo>
                  <a:pt x="8124955" y="0"/>
                </a:lnTo>
                <a:lnTo>
                  <a:pt x="5946298" y="6865948"/>
                </a:lnTo>
                <a:lnTo>
                  <a:pt x="0" y="688185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9085" y="203481"/>
            <a:ext cx="5295569" cy="817750"/>
          </a:xfrm>
        </p:spPr>
        <p:txBody>
          <a:bodyPr>
            <a:normAutofit/>
          </a:bodyPr>
          <a:lstStyle/>
          <a:p>
            <a:pPr algn="l"/>
            <a:r>
              <a:rPr lang="en-US" sz="5100" dirty="0">
                <a:solidFill>
                  <a:srgbClr val="FFFFFF"/>
                </a:solidFill>
                <a:latin typeface="Copperplate Gothic Bold"/>
                <a:cs typeface="Arial"/>
              </a:rPr>
              <a:t>references</a:t>
            </a:r>
            <a:endParaRPr lang="en-US" sz="5100" dirty="0">
              <a:solidFill>
                <a:srgbClr val="FFFFFF"/>
              </a:solidFill>
            </a:endParaRPr>
          </a:p>
        </p:txBody>
      </p:sp>
      <p:cxnSp>
        <p:nvCxnSpPr>
          <p:cNvPr id="107" name="Straight Connector 103">
            <a:extLst>
              <a:ext uri="{FF2B5EF4-FFF2-40B4-BE49-F238E27FC236}">
                <a16:creationId xmlns:a16="http://schemas.microsoft.com/office/drawing/2014/main" id="{F4F76DA6-30B2-482B-99AC-6D9D8B25D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52274" y="-17903"/>
            <a:ext cx="2178657" cy="6869926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A1717595-1686-4B1A-AB52-A85F814BD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4575356" y="-11925"/>
            <a:ext cx="7616644" cy="134766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9D08CAA0-C9C8-446F-8FD3-D92AEF1E4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454595"/>
            <a:ext cx="3849804" cy="141533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50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0" name="Rectangle 109">
            <a:extLst>
              <a:ext uri="{FF2B5EF4-FFF2-40B4-BE49-F238E27FC236}">
                <a16:creationId xmlns:a16="http://schemas.microsoft.com/office/drawing/2014/main" id="{2B78D151-52A1-46B3-8374-570DA802E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Rectangle 23">
            <a:extLst>
              <a:ext uri="{FF2B5EF4-FFF2-40B4-BE49-F238E27FC236}">
                <a16:creationId xmlns:a16="http://schemas.microsoft.com/office/drawing/2014/main" id="{1453C509-9A83-41B2-BCEA-657C078BE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-2" y="-38793"/>
            <a:ext cx="6418967" cy="692869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323794 w 6699211"/>
              <a:gd name="connsiteY0" fmla="*/ 5461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323794 w 6699211"/>
              <a:gd name="connsiteY4" fmla="*/ 54619 h 6857998"/>
              <a:gd name="connsiteX0" fmla="*/ 2323794 w 6699211"/>
              <a:gd name="connsiteY0" fmla="*/ 18674 h 6822053"/>
              <a:gd name="connsiteX1" fmla="*/ 6699211 w 6699211"/>
              <a:gd name="connsiteY1" fmla="*/ 0 h 6822053"/>
              <a:gd name="connsiteX2" fmla="*/ 6699211 w 6699211"/>
              <a:gd name="connsiteY2" fmla="*/ 6822053 h 6822053"/>
              <a:gd name="connsiteX3" fmla="*/ 0 w 6699211"/>
              <a:gd name="connsiteY3" fmla="*/ 6808405 h 6822053"/>
              <a:gd name="connsiteX4" fmla="*/ 2323794 w 6699211"/>
              <a:gd name="connsiteY4" fmla="*/ 18674 h 6822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22053">
                <a:moveTo>
                  <a:pt x="2323794" y="18674"/>
                </a:moveTo>
                <a:lnTo>
                  <a:pt x="6699211" y="0"/>
                </a:lnTo>
                <a:lnTo>
                  <a:pt x="6699211" y="6822053"/>
                </a:lnTo>
                <a:lnTo>
                  <a:pt x="0" y="6808405"/>
                </a:lnTo>
                <a:lnTo>
                  <a:pt x="2323794" y="18674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4" name="Straight Connector 113">
            <a:extLst>
              <a:ext uri="{FF2B5EF4-FFF2-40B4-BE49-F238E27FC236}">
                <a16:creationId xmlns:a16="http://schemas.microsoft.com/office/drawing/2014/main" id="{FD73BD45-87D9-44BD-8E6F-A575FFD9C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-3" y="0"/>
            <a:ext cx="6057207" cy="296487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2178E38C-83CD-4BC6-893D-662EF9BFA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058591"/>
            <a:ext cx="10815354" cy="279940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32070" y="1184220"/>
            <a:ext cx="3909904" cy="4270672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Copperplate Gothic Bold"/>
                <a:cs typeface="Arial"/>
              </a:rPr>
              <a:t>Before we finish Is there any questions anyone wants to ask?</a:t>
            </a:r>
            <a:r>
              <a:rPr lang="en-US" sz="3000" dirty="0">
                <a:latin typeface="Copperplate Gothic Bold"/>
                <a:cs typeface="Arial"/>
              </a:rPr>
              <a:t> </a:t>
            </a:r>
            <a:endParaRPr lang="en-US" sz="3000" dirty="0">
              <a:latin typeface="Copperplate Gothic Bold"/>
            </a:endParaRPr>
          </a:p>
        </p:txBody>
      </p:sp>
      <p:pic>
        <p:nvPicPr>
          <p:cNvPr id="3" name="Picture 4" descr="Icon&#10;&#10;Description automatically generated">
            <a:extLst>
              <a:ext uri="{FF2B5EF4-FFF2-40B4-BE49-F238E27FC236}">
                <a16:creationId xmlns:a16="http://schemas.microsoft.com/office/drawing/2014/main" id="{53170595-390D-4E50-801A-F12FC131A3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92013" y="815907"/>
            <a:ext cx="3161411" cy="3837378"/>
          </a:xfrm>
          <a:prstGeom prst="rect">
            <a:avLst/>
          </a:prstGeom>
        </p:spPr>
      </p:pic>
      <p:pic>
        <p:nvPicPr>
          <p:cNvPr id="6" name="Picture 6" descr="Family of people Vector Clipart image - Free stock photo ...">
            <a:extLst>
              <a:ext uri="{FF2B5EF4-FFF2-40B4-BE49-F238E27FC236}">
                <a16:creationId xmlns:a16="http://schemas.microsoft.com/office/drawing/2014/main" id="{1D03B9CA-0026-499E-92F9-678172AEE5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636" r="9886" b="-1"/>
          <a:stretch/>
        </p:blipFill>
        <p:spPr>
          <a:xfrm>
            <a:off x="267996" y="3919931"/>
            <a:ext cx="3161411" cy="2508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17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0" name="Rectangle 109">
            <a:extLst>
              <a:ext uri="{FF2B5EF4-FFF2-40B4-BE49-F238E27FC236}">
                <a16:creationId xmlns:a16="http://schemas.microsoft.com/office/drawing/2014/main" id="{6EF3EC4F-5125-42E3-8EB0-821F06BDF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2" name="Straight Connector 111">
            <a:extLst>
              <a:ext uri="{FF2B5EF4-FFF2-40B4-BE49-F238E27FC236}">
                <a16:creationId xmlns:a16="http://schemas.microsoft.com/office/drawing/2014/main" id="{245C6712-0180-4204-86CE-BE5A0709B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5865974"/>
            <a:ext cx="5081517" cy="102614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>
            <a:extLst>
              <a:ext uri="{FF2B5EF4-FFF2-40B4-BE49-F238E27FC236}">
                <a16:creationId xmlns:a16="http://schemas.microsoft.com/office/drawing/2014/main" id="{ABCB92D0-3ABB-41C3-96F9-EBC87FFB1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1132764" cy="642738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BE8C98AD-415A-417E-ADBD-580E8C30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4052048"/>
            <a:ext cx="2163482" cy="280595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BC2EA01E-FFFF-4F97-A16B-095A91E6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110484" y="5356746"/>
            <a:ext cx="5081515" cy="1524906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5003997"/>
            <a:ext cx="9144000" cy="1742652"/>
          </a:xfrm>
        </p:spPr>
        <p:txBody>
          <a:bodyPr>
            <a:noAutofit/>
          </a:bodyPr>
          <a:lstStyle/>
          <a:p>
            <a:r>
              <a:rPr lang="en-US" sz="4800" dirty="0">
                <a:latin typeface="Copperplate Gothic Bold"/>
                <a:cs typeface="Arial"/>
              </a:rPr>
              <a:t>Thank-you for listening</a:t>
            </a:r>
            <a:endParaRPr lang="en-US" sz="4800" dirty="0"/>
          </a:p>
        </p:txBody>
      </p:sp>
      <p:pic>
        <p:nvPicPr>
          <p:cNvPr id="6" name="Picture 6" descr="Family of people Vector Clipart image - Free stock photo ...">
            <a:extLst>
              <a:ext uri="{FF2B5EF4-FFF2-40B4-BE49-F238E27FC236}">
                <a16:creationId xmlns:a16="http://schemas.microsoft.com/office/drawing/2014/main" id="{1D03B9CA-0026-499E-92F9-678172AEE5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36" r="9886" b="-1"/>
          <a:stretch/>
        </p:blipFill>
        <p:spPr>
          <a:xfrm>
            <a:off x="-8434" y="-3"/>
            <a:ext cx="6121303" cy="4857270"/>
          </a:xfrm>
          <a:prstGeom prst="rect">
            <a:avLst/>
          </a:prstGeom>
        </p:spPr>
      </p:pic>
      <p:cxnSp>
        <p:nvCxnSpPr>
          <p:cNvPr id="120" name="Straight Connector 119">
            <a:extLst>
              <a:ext uri="{FF2B5EF4-FFF2-40B4-BE49-F238E27FC236}">
                <a16:creationId xmlns:a16="http://schemas.microsoft.com/office/drawing/2014/main" id="{B1BF4E1B-1657-4F53-8D24-74F1C5AD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602477" y="1501254"/>
            <a:ext cx="589522" cy="53803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Multicolor bubble effects">
            <a:extLst>
              <a:ext uri="{FF2B5EF4-FFF2-40B4-BE49-F238E27FC236}">
                <a16:creationId xmlns:a16="http://schemas.microsoft.com/office/drawing/2014/main" id="{C55B90A6-A3D1-4599-B4A0-D3CF8F9465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6111"/>
          <a:stretch/>
        </p:blipFill>
        <p:spPr>
          <a:xfrm>
            <a:off x="6096000" y="-3"/>
            <a:ext cx="6104434" cy="485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509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ngleLinesVTI">
  <a:themeElements>
    <a:clrScheme name="AnalogousFromRegularSeedLeftStep">
      <a:dk1>
        <a:srgbClr val="000000"/>
      </a:dk1>
      <a:lt1>
        <a:srgbClr val="FFFFFF"/>
      </a:lt1>
      <a:dk2>
        <a:srgbClr val="261D34"/>
      </a:dk2>
      <a:lt2>
        <a:srgbClr val="E2E8E2"/>
      </a:lt2>
      <a:accent1>
        <a:srgbClr val="DE29E7"/>
      </a:accent1>
      <a:accent2>
        <a:srgbClr val="7D17D5"/>
      </a:accent2>
      <a:accent3>
        <a:srgbClr val="4029E7"/>
      </a:accent3>
      <a:accent4>
        <a:srgbClr val="174FD5"/>
      </a:accent4>
      <a:accent5>
        <a:srgbClr val="26AFE6"/>
      </a:accent5>
      <a:accent6>
        <a:srgbClr val="14B8A3"/>
      </a:accent6>
      <a:hlink>
        <a:srgbClr val="369531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</TotalTime>
  <Words>73</Words>
  <Application>Microsoft Office PowerPoint</Application>
  <PresentationFormat>Widescreen</PresentationFormat>
  <Paragraphs>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Rounded MT Bold</vt:lpstr>
      <vt:lpstr>Copperplate Gothic Bold</vt:lpstr>
      <vt:lpstr>Univers Condensed Light</vt:lpstr>
      <vt:lpstr>Walbaum Display Light</vt:lpstr>
      <vt:lpstr>AngleLinesVTI</vt:lpstr>
      <vt:lpstr>Student names/ numbers:        Noreen Akhtar 2016543      Layla white 2016838      Faiza Hersi 1913455      parisle Edward 2010405  module: bmhp5004  assignment: children, young people and families  lecturer: dr Muhammad Hossain</vt:lpstr>
      <vt:lpstr>introduction</vt:lpstr>
      <vt:lpstr>What is well-being?</vt:lpstr>
      <vt:lpstr>conclusion</vt:lpstr>
      <vt:lpstr>references</vt:lpstr>
      <vt:lpstr>Before we finish Is there any questions anyone wants to ask? </vt:lpstr>
      <vt:lpstr>Thank-you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faiza hersi</dc:creator>
  <cp:lastModifiedBy>Faiza Hersi (1913455)</cp:lastModifiedBy>
  <cp:revision>288</cp:revision>
  <dcterms:created xsi:type="dcterms:W3CDTF">2022-02-11T12:17:36Z</dcterms:created>
  <dcterms:modified xsi:type="dcterms:W3CDTF">2022-03-03T10:28:52Z</dcterms:modified>
</cp:coreProperties>
</file>