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11"/>
  </p:notesMasterIdLst>
  <p:sldIdLst>
    <p:sldId id="256" r:id="rId2"/>
    <p:sldId id="271" r:id="rId3"/>
    <p:sldId id="268" r:id="rId4"/>
    <p:sldId id="267" r:id="rId5"/>
    <p:sldId id="270" r:id="rId6"/>
    <p:sldId id="257" r:id="rId7"/>
    <p:sldId id="269" r:id="rId8"/>
    <p:sldId id="266" r:id="rId9"/>
    <p:sldId id="272"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CAC672-E4EC-4141-BF28-5B862860E4A3}" type="datetimeFigureOut">
              <a:t>12/5/24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F2D443-5827-42FF-832E-9305D532CF1E}" type="slidenum">
              <a:t>‹#›</a:t>
            </a:fld>
            <a:endParaRPr lang="en-GB"/>
          </a:p>
        </p:txBody>
      </p:sp>
    </p:spTree>
    <p:extLst>
      <p:ext uri="{BB962C8B-B14F-4D97-AF65-F5344CB8AC3E}">
        <p14:creationId xmlns:p14="http://schemas.microsoft.com/office/powerpoint/2010/main" val="16916673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So what is Anti-Social </a:t>
            </a:r>
            <a:r>
              <a:rPr lang="en-US" err="1">
                <a:ea typeface="Calibri"/>
                <a:cs typeface="Calibri"/>
              </a:rPr>
              <a:t>Behaviour</a:t>
            </a:r>
            <a:r>
              <a:rPr lang="en-US" dirty="0">
                <a:ea typeface="Calibri"/>
                <a:cs typeface="Calibri"/>
              </a:rPr>
              <a:t>, According to the metropolitan Police there are 3 types of Anti social </a:t>
            </a:r>
            <a:r>
              <a:rPr lang="en-US" err="1">
                <a:ea typeface="Calibri"/>
                <a:cs typeface="Calibri"/>
              </a:rPr>
              <a:t>behaviour</a:t>
            </a:r>
            <a:r>
              <a:rPr lang="en-US">
                <a:ea typeface="Calibri"/>
                <a:cs typeface="Calibri"/>
              </a:rPr>
              <a:t> which are (read quote) and examples of each with help from this reference </a:t>
            </a:r>
            <a:r>
              <a:rPr lang="en-US"/>
              <a:t>noise</a:t>
            </a:r>
          </a:p>
          <a:p>
            <a:r>
              <a:rPr lang="en-US" dirty="0"/>
              <a:t> </a:t>
            </a:r>
            <a:endParaRPr lang="en-US" dirty="0">
              <a:ea typeface="Calibri"/>
              <a:cs typeface="Calibri"/>
            </a:endParaRPr>
          </a:p>
          <a:p>
            <a:r>
              <a:rPr lang="en-US"/>
              <a:t>shouting, swearing and fighting</a:t>
            </a:r>
          </a:p>
          <a:p>
            <a:r>
              <a:rPr lang="en-US" dirty="0"/>
              <a:t> </a:t>
            </a:r>
            <a:endParaRPr lang="en-US" dirty="0">
              <a:ea typeface="Calibri"/>
              <a:cs typeface="Calibri"/>
            </a:endParaRPr>
          </a:p>
          <a:p>
            <a:r>
              <a:rPr lang="en-US"/>
              <a:t>intimidation of </a:t>
            </a:r>
            <a:r>
              <a:rPr lang="en-US" err="1"/>
              <a:t>neighbours</a:t>
            </a:r>
            <a:r>
              <a:rPr lang="en-US"/>
              <a:t> and others through threats or actual violence</a:t>
            </a:r>
          </a:p>
          <a:p>
            <a:r>
              <a:rPr lang="en-US" dirty="0"/>
              <a:t> </a:t>
            </a:r>
            <a:endParaRPr lang="en-US" dirty="0">
              <a:ea typeface="Calibri"/>
              <a:cs typeface="Calibri"/>
            </a:endParaRPr>
          </a:p>
          <a:p>
            <a:r>
              <a:rPr lang="en-US"/>
              <a:t>harassment, including racial harassment or sectarian aggression. More about harassment</a:t>
            </a:r>
          </a:p>
          <a:p>
            <a:r>
              <a:rPr lang="en-US" dirty="0"/>
              <a:t> </a:t>
            </a:r>
            <a:endParaRPr lang="en-US" dirty="0">
              <a:ea typeface="Calibri"/>
              <a:cs typeface="Calibri"/>
            </a:endParaRPr>
          </a:p>
          <a:p>
            <a:r>
              <a:rPr lang="en-US"/>
              <a:t>verbal abuse</a:t>
            </a:r>
          </a:p>
          <a:p>
            <a:r>
              <a:rPr lang="en-US" dirty="0"/>
              <a:t> </a:t>
            </a:r>
            <a:endParaRPr lang="en-US" dirty="0">
              <a:ea typeface="Calibri"/>
              <a:cs typeface="Calibri"/>
            </a:endParaRPr>
          </a:p>
          <a:p>
            <a:r>
              <a:rPr lang="en-US" dirty="0"/>
              <a:t>bullying of children in public recreation grounds, on the way to school or even on school grounds, if normal school disciplinary procedures do not stop the </a:t>
            </a:r>
            <a:r>
              <a:rPr lang="en-US" dirty="0" err="1"/>
              <a:t>behaviour</a:t>
            </a:r>
            <a:r>
              <a:rPr lang="en-US" dirty="0"/>
              <a:t> "abusive </a:t>
            </a:r>
            <a:r>
              <a:rPr lang="en-US" dirty="0" err="1"/>
              <a:t>behaviour</a:t>
            </a:r>
            <a:r>
              <a:rPr lang="en-US" dirty="0"/>
              <a:t> aimed at causing distress or fear to certain people, for example, elderly or disabled people, driving in an inconsiderate or careless way, for example, drivers congregating in an area for racing, dumping rubbish, animal nuisance, including dog fouling, vandalism, property damage and graffiti." </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A1F2D443-5827-42FF-832E-9305D532CF1E}" type="slidenum">
              <a:t>3</a:t>
            </a:fld>
            <a:endParaRPr lang="en-GB"/>
          </a:p>
        </p:txBody>
      </p:sp>
    </p:spTree>
    <p:extLst>
      <p:ext uri="{BB962C8B-B14F-4D97-AF65-F5344CB8AC3E}">
        <p14:creationId xmlns:p14="http://schemas.microsoft.com/office/powerpoint/2010/main" val="41354743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Samuel Peeps</a:t>
            </a:r>
          </a:p>
        </p:txBody>
      </p:sp>
      <p:sp>
        <p:nvSpPr>
          <p:cNvPr id="4" name="Slide Number Placeholder 3"/>
          <p:cNvSpPr>
            <a:spLocks noGrp="1"/>
          </p:cNvSpPr>
          <p:nvPr>
            <p:ph type="sldNum" sz="quarter" idx="5"/>
          </p:nvPr>
        </p:nvSpPr>
        <p:spPr/>
        <p:txBody>
          <a:bodyPr/>
          <a:lstStyle/>
          <a:p>
            <a:fld id="{A1F2D443-5827-42FF-832E-9305D532CF1E}" type="slidenum">
              <a:t>4</a:t>
            </a:fld>
            <a:endParaRPr lang="en-GB"/>
          </a:p>
        </p:txBody>
      </p:sp>
    </p:spTree>
    <p:extLst>
      <p:ext uri="{BB962C8B-B14F-4D97-AF65-F5344CB8AC3E}">
        <p14:creationId xmlns:p14="http://schemas.microsoft.com/office/powerpoint/2010/main" val="26944521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"civil injunctions, criminal </a:t>
            </a:r>
            <a:r>
              <a:rPr lang="en-US" err="1"/>
              <a:t>behaviour</a:t>
            </a:r>
            <a:r>
              <a:rPr lang="en-US" dirty="0"/>
              <a:t> orders, community protection notices, public spaces protection orders, new closure powers and dispersal powers" are the powers attached to ASB which are made to tackle anti-social behaviour </a:t>
            </a:r>
          </a:p>
          <a:p>
            <a:r>
              <a:rPr lang="en-US" dirty="0">
                <a:ea typeface="Calibri"/>
                <a:cs typeface="Calibri"/>
              </a:rPr>
              <a:t>'1 million anti-social </a:t>
            </a:r>
            <a:r>
              <a:rPr lang="en-US" dirty="0" err="1">
                <a:ea typeface="Calibri"/>
                <a:cs typeface="Calibri"/>
              </a:rPr>
              <a:t>behaviour</a:t>
            </a:r>
            <a:r>
              <a:rPr lang="en-US" dirty="0">
                <a:ea typeface="Calibri"/>
                <a:cs typeface="Calibri"/>
              </a:rPr>
              <a:t> crimes sent to the police in 2023 and good examples of </a:t>
            </a:r>
            <a:r>
              <a:rPr lang="en-US" dirty="0"/>
              <a:t>conflict resolution techniques</a:t>
            </a:r>
            <a:r>
              <a:rPr lang="en-US" dirty="0">
                <a:ea typeface="Calibri"/>
                <a:cs typeface="Calibri"/>
              </a:rPr>
              <a:t> used and experienced officers put to the task.</a:t>
            </a:r>
          </a:p>
        </p:txBody>
      </p:sp>
      <p:sp>
        <p:nvSpPr>
          <p:cNvPr id="4" name="Slide Number Placeholder 3"/>
          <p:cNvSpPr>
            <a:spLocks noGrp="1"/>
          </p:cNvSpPr>
          <p:nvPr>
            <p:ph type="sldNum" sz="quarter" idx="5"/>
          </p:nvPr>
        </p:nvSpPr>
        <p:spPr/>
        <p:txBody>
          <a:bodyPr/>
          <a:lstStyle/>
          <a:p>
            <a:fld id="{A1F2D443-5827-42FF-832E-9305D532CF1E}" type="slidenum">
              <a:rPr lang="en-GB"/>
              <a:t>5</a:t>
            </a:fld>
            <a:endParaRPr lang="en-GB"/>
          </a:p>
        </p:txBody>
      </p:sp>
    </p:spTree>
    <p:extLst>
      <p:ext uri="{BB962C8B-B14F-4D97-AF65-F5344CB8AC3E}">
        <p14:creationId xmlns:p14="http://schemas.microsoft.com/office/powerpoint/2010/main" val="41589363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Home Office 2023 says that (Read first quotation) so as we can see Anti-social </a:t>
            </a:r>
            <a:r>
              <a:rPr lang="en-US" dirty="0" err="1">
                <a:ea typeface="Calibri"/>
                <a:cs typeface="Calibri"/>
              </a:rPr>
              <a:t>behaviour</a:t>
            </a:r>
            <a:r>
              <a:rPr lang="en-US" dirty="0">
                <a:ea typeface="Calibri"/>
                <a:cs typeface="Calibri"/>
              </a:rPr>
              <a:t> causes many issues which could be very serious to an individual family or community especially because anti-social </a:t>
            </a:r>
            <a:r>
              <a:rPr lang="en-US" dirty="0" err="1">
                <a:ea typeface="Calibri"/>
                <a:cs typeface="Calibri"/>
              </a:rPr>
              <a:t>behaviour</a:t>
            </a:r>
            <a:r>
              <a:rPr lang="en-US">
                <a:ea typeface="Calibri"/>
                <a:cs typeface="Calibri"/>
              </a:rPr>
              <a:t> is a crime that is committed repeatedly and can draw in more serious crime (next quote) </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A1F2D443-5827-42FF-832E-9305D532CF1E}" type="slidenum">
              <a:t>6</a:t>
            </a:fld>
            <a:endParaRPr lang="en-GB"/>
          </a:p>
        </p:txBody>
      </p:sp>
    </p:spTree>
    <p:extLst>
      <p:ext uri="{BB962C8B-B14F-4D97-AF65-F5344CB8AC3E}">
        <p14:creationId xmlns:p14="http://schemas.microsoft.com/office/powerpoint/2010/main" val="37693405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History could inform the future because there are various patterns seen through time that show certain crimes will always be a trend therefore the police can always be prepared for example "Each year, there is a 40% to 50% increase in criminal activity on business during Halloween." According to Get Licensed (2021)</a:t>
            </a:r>
          </a:p>
        </p:txBody>
      </p:sp>
      <p:sp>
        <p:nvSpPr>
          <p:cNvPr id="4" name="Slide Number Placeholder 3"/>
          <p:cNvSpPr>
            <a:spLocks noGrp="1"/>
          </p:cNvSpPr>
          <p:nvPr>
            <p:ph type="sldNum" sz="quarter" idx="5"/>
          </p:nvPr>
        </p:nvSpPr>
        <p:spPr/>
        <p:txBody>
          <a:bodyPr/>
          <a:lstStyle/>
          <a:p>
            <a:fld id="{A1F2D443-5827-42FF-832E-9305D532CF1E}" type="slidenum">
              <a:rPr lang="en-GB"/>
              <a:t>7</a:t>
            </a:fld>
            <a:endParaRPr lang="en-GB"/>
          </a:p>
        </p:txBody>
      </p:sp>
    </p:spTree>
    <p:extLst>
      <p:ext uri="{BB962C8B-B14F-4D97-AF65-F5344CB8AC3E}">
        <p14:creationId xmlns:p14="http://schemas.microsoft.com/office/powerpoint/2010/main" val="38148409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dirty="0"/>
              <a:t>Click to edit Master title style</a:t>
            </a:r>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edit Master subtitle style</a:t>
            </a:r>
          </a:p>
        </p:txBody>
      </p:sp>
      <p:sp>
        <p:nvSpPr>
          <p:cNvPr id="4" name="Date Placeholder 3"/>
          <p:cNvSpPr>
            <a:spLocks noGrp="1"/>
          </p:cNvSpPr>
          <p:nvPr>
            <p:ph type="dt" sz="half" idx="10"/>
          </p:nvPr>
        </p:nvSpPr>
        <p:spPr/>
        <p:txBody>
          <a:bodyPr/>
          <a:lstStyle/>
          <a:p>
            <a:fld id="{4BDF68E2-58F2-4D09-BE8B-E3BD06533059}" type="datetimeFigureOut">
              <a:rPr lang="en-US" dirty="0"/>
              <a:t>12/5/24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854875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28FC5F6-F338-4AE4-BB23-26385BCFC423}" type="datetimeFigureOut">
              <a:rPr lang="en-US" dirty="0"/>
              <a:t>12/5/24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dirty="0"/>
              <a:t>‹#›</a:t>
            </a:fld>
            <a:endParaRPr lang="en-US" dirty="0"/>
          </a:p>
        </p:txBody>
      </p:sp>
    </p:spTree>
    <p:extLst>
      <p:ext uri="{BB962C8B-B14F-4D97-AF65-F5344CB8AC3E}">
        <p14:creationId xmlns:p14="http://schemas.microsoft.com/office/powerpoint/2010/main" val="6161631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dirty="0"/>
              <a:t>Click to edit Master title style</a:t>
            </a:r>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dirty="0"/>
              <a:t>12/5/24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8902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dirty="0"/>
              <a:t>Click to edit Master title style</a:t>
            </a:r>
          </a:p>
        </p:txBody>
      </p:sp>
      <p:sp>
        <p:nvSpPr>
          <p:cNvPr id="3" name="Content Placeholder 2"/>
          <p:cNvSpPr>
            <a:spLocks noGrp="1"/>
          </p:cNvSpPr>
          <p:nvPr>
            <p:ph sz="half" idx="1"/>
          </p:nvPr>
        </p:nvSpPr>
        <p:spPr>
          <a:xfrm>
            <a:off x="1097279" y="1845734"/>
            <a:ext cx="4937760" cy="40233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217920" y="1845735"/>
            <a:ext cx="4937760" cy="40233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19AB4D41-86C1-4908-B66A-0B50CEB3BF29}" type="datetimeFigureOut">
              <a:rPr lang="en-US" dirty="0"/>
              <a:t>12/5/24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2781606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dirty="0"/>
              <a:t>Click to edit Master title style</a:t>
            </a:r>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E6426E2C-56C1-4E0D-A793-0088A7FDD37E}" type="datetimeFigureOut">
              <a:rPr lang="en-US" dirty="0"/>
              <a:t>12/5/24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0542376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8C39B41-D8B5-4052-B551-9B5525EAA8B6}" type="datetimeFigureOut">
              <a:rPr lang="en-US" dirty="0"/>
              <a:t>12/5/24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6213407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D94136C-8742-45B2-AF27-D93DF72833A9}" type="datetimeFigureOut">
              <a:rPr lang="en-US" dirty="0"/>
              <a:t>12/5/24</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32103077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dirty="0"/>
              <a:t>Click to edit Master title style</a:t>
            </a:r>
          </a:p>
        </p:txBody>
      </p:sp>
      <p:sp>
        <p:nvSpPr>
          <p:cNvPr id="3" name="Content Placeholder 2"/>
          <p:cNvSpPr>
            <a:spLocks noGrp="1"/>
          </p:cNvSpPr>
          <p:nvPr>
            <p:ph idx="1"/>
          </p:nvPr>
        </p:nvSpPr>
        <p:spPr>
          <a:xfrm>
            <a:off x="4800600" y="731520"/>
            <a:ext cx="6492240" cy="52578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2ABBEA6-7C60-4B02-AE87-00D78D8422AF}" type="datetimeFigureOut">
              <a:rPr lang="en-US" dirty="0"/>
              <a:t>12/5/24</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13625215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dirty="0"/>
              <a:t>Click to edit Master title style</a:t>
            </a:r>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9CAD897-D46E-4AD2-BD9B-49DD3E640873}" type="datetimeFigureOut">
              <a:rPr lang="en-US" dirty="0"/>
              <a:t>12/5/24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61226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lIns="45720" tIns="0" rIns="4572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2E2D6473-DF6D-4702-B328-E0DD40540A4E}" type="datetimeFigureOut">
              <a:rPr lang="en-US" dirty="0"/>
              <a:t>12/5/24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2608926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E26F7E3A-B166-407D-9866-32884E7D5B37}" type="datetimeFigureOut">
              <a:rPr lang="en-US" dirty="0"/>
              <a:t>12/5/24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39705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8624D31-43A5-475A-80CF-332C9F6DCF35}" type="datetimeFigureOut">
              <a:rPr lang="en-US" dirty="0"/>
              <a:t>12/5/24</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50982352"/>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sv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shropshiresafeguardingcommunitypartnership.co.uk/partnership-priority-areas/community-safety-practice/anti-social-behaviour/" TargetMode="External"/><Relationship Id="rId2" Type="http://schemas.openxmlformats.org/officeDocument/2006/relationships/hyperlink" Target="https://www.gov.uk/government/publications/impacts-of-anti-social-behaviour-on-individuals-and-communities/anti-social-behaviour-impacts-on-individuals-and-local-communities#:~:text=Despite%20often%20being%20described%20as,behaviours%20and%20decreased%20economic%20productivity" TargetMode="External"/><Relationship Id="rId1" Type="http://schemas.openxmlformats.org/officeDocument/2006/relationships/slideLayout" Target="../slideLayouts/slideLayout2.xml"/><Relationship Id="rId6" Type="http://schemas.openxmlformats.org/officeDocument/2006/relationships/hyperlink" Target="https://www.citizensadvice.org.uk/scotland/housing/housing-antisocial-behaviour-s/antisocial-behaviour-s/" TargetMode="External"/><Relationship Id="rId5" Type="http://schemas.openxmlformats.org/officeDocument/2006/relationships/hyperlink" Target="https://www.voicenorthants.org/restorative/tackle-anti-social-behaviour-using-restorative-justice/" TargetMode="External"/><Relationship Id="rId4" Type="http://schemas.openxmlformats.org/officeDocument/2006/relationships/hyperlink" Target="https://nbcc.police.uk/news/anti-social-behaviour-survey-report-released"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gov.uk/government/news/government-strengthens-anti-social-behaviour-guidance-to-ensure-protection-for-victims" TargetMode="External"/><Relationship Id="rId2" Type="http://schemas.openxmlformats.org/officeDocument/2006/relationships/hyperlink" Target="https://www.ourwatch.org.uk/news/action-plan-crack-down-antisocial-behaviour-and-restore-pride-communities#:~:text=There%20is%20no%20such%20thing,a%20gateway%20into%20serious%20criminality" TargetMode="External"/><Relationship Id="rId1" Type="http://schemas.openxmlformats.org/officeDocument/2006/relationships/slideLayout" Target="../slideLayouts/slideLayout2.xml"/><Relationship Id="rId4" Type="http://schemas.openxmlformats.org/officeDocument/2006/relationships/hyperlink" Target="https://www.get-licensed.co.uk/get-daily/crime-increases-by-40-on-halloween-is-it-time-you-followed-this-advi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59855" y="439877"/>
            <a:ext cx="10541116" cy="3605863"/>
          </a:xfrm>
        </p:spPr>
        <p:txBody>
          <a:bodyPr>
            <a:noAutofit/>
          </a:bodyPr>
          <a:lstStyle/>
          <a:p>
            <a:r>
              <a:rPr lang="en-GB" dirty="0">
                <a:latin typeface="Aptos Display"/>
                <a:cs typeface="Arial"/>
              </a:rPr>
              <a:t>Anti-Social Behaviour and Crime: can history inform the future?</a:t>
            </a:r>
            <a:endParaRPr lang="en-GB" dirty="0"/>
          </a:p>
        </p:txBody>
      </p:sp>
      <p:sp>
        <p:nvSpPr>
          <p:cNvPr id="3" name="Subtitle 2"/>
          <p:cNvSpPr>
            <a:spLocks noGrp="1"/>
          </p:cNvSpPr>
          <p:nvPr>
            <p:ph type="subTitle" idx="1"/>
          </p:nvPr>
        </p:nvSpPr>
        <p:spPr>
          <a:xfrm>
            <a:off x="1100051" y="4455620"/>
            <a:ext cx="10058400" cy="1542142"/>
          </a:xfrm>
        </p:spPr>
        <p:txBody>
          <a:bodyPr vert="horz" lIns="91440" tIns="45720" rIns="91440" bIns="45720" rtlCol="0" anchor="t">
            <a:normAutofit/>
          </a:bodyPr>
          <a:lstStyle/>
          <a:p>
            <a:r>
              <a:rPr lang="en-US" dirty="0">
                <a:cs typeface="Calibri Light"/>
              </a:rPr>
              <a:t>Module code: </a:t>
            </a:r>
            <a:r>
              <a:rPr lang="en-US" dirty="0">
                <a:solidFill>
                  <a:srgbClr val="637052"/>
                </a:solidFill>
              </a:rPr>
              <a:t>BMPL5013</a:t>
            </a:r>
            <a:endParaRPr lang="en-US">
              <a:solidFill>
                <a:srgbClr val="637052"/>
              </a:solidFill>
              <a:cs typeface="Calibri Light"/>
            </a:endParaRPr>
          </a:p>
          <a:p>
            <a:r>
              <a:rPr lang="en-US" dirty="0">
                <a:cs typeface="Calibri Light"/>
              </a:rPr>
              <a:t>By Morgan Jones</a:t>
            </a:r>
          </a:p>
          <a:p>
            <a:r>
              <a:rPr lang="en-US" dirty="0">
                <a:cs typeface="Calibri Light"/>
              </a:rPr>
              <a:t>(Morgan Jones &amp; Ryan </a:t>
            </a:r>
            <a:r>
              <a:rPr lang="en-US" dirty="0" err="1">
                <a:cs typeface="Calibri Light"/>
              </a:rPr>
              <a:t>thomas</a:t>
            </a:r>
            <a:r>
              <a:rPr lang="en-US" dirty="0">
                <a:cs typeface="Calibri Light"/>
              </a:rPr>
              <a:t>)</a:t>
            </a:r>
          </a:p>
          <a:p>
            <a:endParaRPr lang="en-US" dirty="0">
              <a:cs typeface="Calibri Light"/>
            </a:endParaRPr>
          </a:p>
        </p:txBody>
      </p:sp>
      <p:pic>
        <p:nvPicPr>
          <p:cNvPr id="4" name="Picture 3" descr="Anti-Social Behaviour Survey Report Released">
            <a:extLst>
              <a:ext uri="{FF2B5EF4-FFF2-40B4-BE49-F238E27FC236}">
                <a16:creationId xmlns:a16="http://schemas.microsoft.com/office/drawing/2014/main" id="{CE9147A9-9562-393D-A090-E543F0C279A9}"/>
              </a:ext>
            </a:extLst>
          </p:cNvPr>
          <p:cNvPicPr>
            <a:picLocks noChangeAspect="1"/>
          </p:cNvPicPr>
          <p:nvPr/>
        </p:nvPicPr>
        <p:blipFill>
          <a:blip r:embed="rId2"/>
          <a:stretch>
            <a:fillRect/>
          </a:stretch>
        </p:blipFill>
        <p:spPr>
          <a:xfrm>
            <a:off x="6265454" y="3889362"/>
            <a:ext cx="5930721" cy="2970726"/>
          </a:xfrm>
          <a:prstGeom prst="rect">
            <a:avLst/>
          </a:prstGeom>
        </p:spPr>
      </p:pic>
      <p:sp>
        <p:nvSpPr>
          <p:cNvPr id="5" name="TextBox 4">
            <a:extLst>
              <a:ext uri="{FF2B5EF4-FFF2-40B4-BE49-F238E27FC236}">
                <a16:creationId xmlns:a16="http://schemas.microsoft.com/office/drawing/2014/main" id="{8CA678AD-5348-511D-F744-A8C70ED47E25}"/>
              </a:ext>
            </a:extLst>
          </p:cNvPr>
          <p:cNvSpPr txBox="1"/>
          <p:nvPr/>
        </p:nvSpPr>
        <p:spPr>
          <a:xfrm>
            <a:off x="8246302" y="3549040"/>
            <a:ext cx="394569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ea typeface="+mn-lt"/>
                <a:cs typeface="+mn-lt"/>
              </a:rPr>
              <a:t>(National Business Crime Centre 2023)</a:t>
            </a:r>
            <a:endParaRPr lang="en-US" dirty="0"/>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C0DA1-5BFE-3E76-2AF1-11E51B3DD777}"/>
              </a:ext>
            </a:extLst>
          </p:cNvPr>
          <p:cNvSpPr>
            <a:spLocks noGrp="1"/>
          </p:cNvSpPr>
          <p:nvPr>
            <p:ph type="title"/>
          </p:nvPr>
        </p:nvSpPr>
        <p:spPr>
          <a:xfrm>
            <a:off x="1097280" y="4767"/>
            <a:ext cx="10058400" cy="1158484"/>
          </a:xfrm>
        </p:spPr>
        <p:txBody>
          <a:bodyPr/>
          <a:lstStyle/>
          <a:p>
            <a:pPr algn="ctr"/>
            <a:r>
              <a:rPr lang="en-GB" dirty="0">
                <a:ea typeface="Calibri Light"/>
                <a:cs typeface="Calibri Light"/>
              </a:rPr>
              <a:t>Contents</a:t>
            </a:r>
            <a:endParaRPr lang="en-US"/>
          </a:p>
        </p:txBody>
      </p:sp>
      <p:sp>
        <p:nvSpPr>
          <p:cNvPr id="3" name="Content Placeholder 2">
            <a:extLst>
              <a:ext uri="{FF2B5EF4-FFF2-40B4-BE49-F238E27FC236}">
                <a16:creationId xmlns:a16="http://schemas.microsoft.com/office/drawing/2014/main" id="{20CC71A8-5D1B-4246-DA74-73CEE50FEEBD}"/>
              </a:ext>
            </a:extLst>
          </p:cNvPr>
          <p:cNvSpPr>
            <a:spLocks noGrp="1"/>
          </p:cNvSpPr>
          <p:nvPr>
            <p:ph idx="1"/>
          </p:nvPr>
        </p:nvSpPr>
        <p:spPr>
          <a:xfrm>
            <a:off x="324842" y="1073296"/>
            <a:ext cx="10830838" cy="4482647"/>
          </a:xfrm>
        </p:spPr>
        <p:txBody>
          <a:bodyPr vert="horz" lIns="0" tIns="45720" rIns="0" bIns="45720" rtlCol="0" anchor="t">
            <a:noAutofit/>
          </a:bodyPr>
          <a:lstStyle/>
          <a:p>
            <a:pPr>
              <a:buFont typeface="Arial" panose="020F0502020204030204" pitchFamily="34" charset="0"/>
              <a:buChar char="•"/>
            </a:pPr>
            <a:r>
              <a:rPr lang="en-GB" sz="3200" dirty="0">
                <a:ea typeface="Calibri"/>
                <a:cs typeface="Calibri"/>
              </a:rPr>
              <a:t>Introduction</a:t>
            </a:r>
            <a:endParaRPr lang="en-US">
              <a:ea typeface="Calibri" panose="020F0502020204030204"/>
              <a:cs typeface="Calibri" panose="020F0502020204030204"/>
            </a:endParaRPr>
          </a:p>
          <a:p>
            <a:pPr>
              <a:buFont typeface="Arial" panose="020F0502020204030204" pitchFamily="34" charset="0"/>
              <a:buChar char="•"/>
            </a:pPr>
            <a:r>
              <a:rPr lang="en-GB" sz="3200" dirty="0">
                <a:ea typeface="+mn-lt"/>
                <a:cs typeface="+mn-lt"/>
              </a:rPr>
              <a:t>In the context of policing is it reasonable to say that the more things change the more they stay the same</a:t>
            </a:r>
            <a:endParaRPr lang="en-GB" sz="3200" dirty="0">
              <a:ea typeface="Calibri"/>
              <a:cs typeface="Calibri"/>
            </a:endParaRPr>
          </a:p>
          <a:p>
            <a:pPr>
              <a:buFont typeface="Arial" panose="020F0502020204030204" pitchFamily="34" charset="0"/>
              <a:buChar char="•"/>
            </a:pPr>
            <a:r>
              <a:rPr lang="en-GB" sz="3200" dirty="0">
                <a:ea typeface="+mn-lt"/>
                <a:cs typeface="+mn-lt"/>
              </a:rPr>
              <a:t>Do the principles and powers attached to the tackling of anti-social behaviour hold the chance to make dramatic difference in challenged communities?</a:t>
            </a:r>
          </a:p>
          <a:p>
            <a:pPr>
              <a:buFont typeface="Arial" panose="020F0502020204030204" pitchFamily="34" charset="0"/>
              <a:buChar char="•"/>
            </a:pPr>
            <a:r>
              <a:rPr lang="en-GB" sz="3200" dirty="0">
                <a:ea typeface="+mn-lt"/>
                <a:cs typeface="+mn-lt"/>
              </a:rPr>
              <a:t>In the context of policing is it reasonable to say that the more things change the more they stay the same</a:t>
            </a:r>
          </a:p>
          <a:p>
            <a:pPr>
              <a:buFont typeface="Arial" panose="020F0502020204030204" pitchFamily="34" charset="0"/>
              <a:buChar char="•"/>
            </a:pPr>
            <a:r>
              <a:rPr lang="en-GB" sz="3200" dirty="0">
                <a:ea typeface="+mn-lt"/>
                <a:cs typeface="+mn-lt"/>
              </a:rPr>
              <a:t>Conclusion</a:t>
            </a:r>
            <a:endParaRPr lang="en-GB" sz="3200" dirty="0">
              <a:ea typeface="Calibri"/>
              <a:cs typeface="Calibri"/>
            </a:endParaRPr>
          </a:p>
          <a:p>
            <a:pPr>
              <a:buFont typeface="Arial" panose="020F0502020204030204" pitchFamily="34" charset="0"/>
              <a:buChar char="•"/>
            </a:pPr>
            <a:r>
              <a:rPr lang="en-GB" sz="3200" dirty="0">
                <a:ea typeface="+mn-lt"/>
                <a:cs typeface="+mn-lt"/>
              </a:rPr>
              <a:t>Reference list </a:t>
            </a:r>
            <a:endParaRPr lang="en-GB" sz="3200" dirty="0">
              <a:ea typeface="Calibri"/>
              <a:cs typeface="Calibri"/>
            </a:endParaRPr>
          </a:p>
        </p:txBody>
      </p:sp>
    </p:spTree>
    <p:extLst>
      <p:ext uri="{BB962C8B-B14F-4D97-AF65-F5344CB8AC3E}">
        <p14:creationId xmlns:p14="http://schemas.microsoft.com/office/powerpoint/2010/main" val="7630750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8F801-19BC-4A65-727B-773A1A7078E1}"/>
              </a:ext>
            </a:extLst>
          </p:cNvPr>
          <p:cNvSpPr>
            <a:spLocks noGrp="1"/>
          </p:cNvSpPr>
          <p:nvPr>
            <p:ph type="title"/>
          </p:nvPr>
        </p:nvSpPr>
        <p:spPr/>
        <p:txBody>
          <a:bodyPr/>
          <a:lstStyle/>
          <a:p>
            <a:pPr algn="ctr"/>
            <a:r>
              <a:rPr lang="en-US" dirty="0">
                <a:cs typeface="Calibri Light"/>
              </a:rPr>
              <a:t>Introduction</a:t>
            </a:r>
            <a:endParaRPr lang="en-US" dirty="0" err="1">
              <a:ea typeface="Calibri Light" panose="020F0302020204030204"/>
              <a:cs typeface="Calibri Light" panose="020F0302020204030204"/>
            </a:endParaRPr>
          </a:p>
        </p:txBody>
      </p:sp>
      <p:sp>
        <p:nvSpPr>
          <p:cNvPr id="3" name="Content Placeholder 2">
            <a:extLst>
              <a:ext uri="{FF2B5EF4-FFF2-40B4-BE49-F238E27FC236}">
                <a16:creationId xmlns:a16="http://schemas.microsoft.com/office/drawing/2014/main" id="{42A0C4D8-0964-0821-3817-AEC9BBDFCB43}"/>
              </a:ext>
            </a:extLst>
          </p:cNvPr>
          <p:cNvSpPr>
            <a:spLocks noGrp="1"/>
          </p:cNvSpPr>
          <p:nvPr>
            <p:ph idx="1"/>
          </p:nvPr>
        </p:nvSpPr>
        <p:spPr>
          <a:xfrm>
            <a:off x="2576" y="1867199"/>
            <a:ext cx="9199809" cy="4066289"/>
          </a:xfrm>
        </p:spPr>
        <p:txBody>
          <a:bodyPr vert="horz" lIns="0" tIns="45720" rIns="0" bIns="45720" rtlCol="0" anchor="t">
            <a:normAutofit lnSpcReduction="10000"/>
          </a:bodyPr>
          <a:lstStyle/>
          <a:p>
            <a:endParaRPr lang="en-US">
              <a:ea typeface="+mn-lt"/>
              <a:cs typeface="+mn-lt"/>
            </a:endParaRPr>
          </a:p>
          <a:p>
            <a:r>
              <a:rPr lang="en-US" sz="3200" dirty="0">
                <a:ea typeface="+mn-lt"/>
                <a:cs typeface="+mn-lt"/>
              </a:rPr>
              <a:t>"Personal anti-social behaviour is when a person targets a specific individual or group.</a:t>
            </a:r>
            <a:endParaRPr lang="en-US" sz="3200" dirty="0">
              <a:ea typeface="Calibri" panose="020F0502020204030204"/>
              <a:cs typeface="Calibri" panose="020F0502020204030204"/>
            </a:endParaRPr>
          </a:p>
          <a:p>
            <a:r>
              <a:rPr lang="en-US" sz="3200" dirty="0">
                <a:ea typeface="+mn-lt"/>
                <a:cs typeface="+mn-lt"/>
              </a:rPr>
              <a:t>Nuisance anti-social behaviour is when a person causes trouble, annoyance or suffering to a community.</a:t>
            </a:r>
            <a:endParaRPr lang="en-US" sz="3200" dirty="0">
              <a:ea typeface="Calibri"/>
              <a:cs typeface="Calibri"/>
            </a:endParaRPr>
          </a:p>
          <a:p>
            <a:r>
              <a:rPr lang="en-US" sz="3200" dirty="0">
                <a:ea typeface="+mn-lt"/>
                <a:cs typeface="+mn-lt"/>
              </a:rPr>
              <a:t>Environmental anti-social behaviour is when a person’s actions affect the wider environment, such as public spaces or buildings." (Metropolitan Police 2023)</a:t>
            </a:r>
            <a:endParaRPr lang="en-US" sz="3200" dirty="0"/>
          </a:p>
          <a:p>
            <a:endParaRPr lang="en-US" dirty="0">
              <a:ea typeface="Calibri"/>
              <a:cs typeface="Calibri"/>
            </a:endParaRPr>
          </a:p>
        </p:txBody>
      </p:sp>
      <p:pic>
        <p:nvPicPr>
          <p:cNvPr id="5" name="Picture 4" descr="Anti-Social Behaviour — Shropshire Safeguarding Community Partnership">
            <a:extLst>
              <a:ext uri="{FF2B5EF4-FFF2-40B4-BE49-F238E27FC236}">
                <a16:creationId xmlns:a16="http://schemas.microsoft.com/office/drawing/2014/main" id="{0B1095CB-00EB-0166-E004-4E9FF449049A}"/>
              </a:ext>
            </a:extLst>
          </p:cNvPr>
          <p:cNvPicPr>
            <a:picLocks noChangeAspect="1"/>
          </p:cNvPicPr>
          <p:nvPr/>
        </p:nvPicPr>
        <p:blipFill>
          <a:blip r:embed="rId3"/>
          <a:stretch>
            <a:fillRect/>
          </a:stretch>
        </p:blipFill>
        <p:spPr>
          <a:xfrm>
            <a:off x="9199810" y="2089597"/>
            <a:ext cx="3065171" cy="3054438"/>
          </a:xfrm>
          <a:prstGeom prst="rect">
            <a:avLst/>
          </a:prstGeom>
        </p:spPr>
      </p:pic>
      <p:sp>
        <p:nvSpPr>
          <p:cNvPr id="7" name="TextBox 6">
            <a:extLst>
              <a:ext uri="{FF2B5EF4-FFF2-40B4-BE49-F238E27FC236}">
                <a16:creationId xmlns:a16="http://schemas.microsoft.com/office/drawing/2014/main" id="{96A46C89-D93E-0C1E-BB60-E07B8AC63F3C}"/>
              </a:ext>
            </a:extLst>
          </p:cNvPr>
          <p:cNvSpPr txBox="1"/>
          <p:nvPr/>
        </p:nvSpPr>
        <p:spPr>
          <a:xfrm>
            <a:off x="9843369" y="1169095"/>
            <a:ext cx="2630466"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ea typeface="+mn-lt"/>
                <a:cs typeface="+mn-lt"/>
              </a:rPr>
              <a:t>(The Shropshire Community Safety Partnership, 2024)</a:t>
            </a:r>
            <a:endParaRPr lang="en-US" dirty="0"/>
          </a:p>
        </p:txBody>
      </p:sp>
    </p:spTree>
    <p:extLst>
      <p:ext uri="{BB962C8B-B14F-4D97-AF65-F5344CB8AC3E}">
        <p14:creationId xmlns:p14="http://schemas.microsoft.com/office/powerpoint/2010/main" val="8468820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49BD9A-5C5A-EEA2-9277-CB94365556C2}"/>
              </a:ext>
            </a:extLst>
          </p:cNvPr>
          <p:cNvSpPr>
            <a:spLocks noGrp="1"/>
          </p:cNvSpPr>
          <p:nvPr>
            <p:ph type="title"/>
          </p:nvPr>
        </p:nvSpPr>
        <p:spPr>
          <a:xfrm>
            <a:off x="600325" y="71256"/>
            <a:ext cx="11375333" cy="1815192"/>
          </a:xfrm>
        </p:spPr>
        <p:txBody>
          <a:bodyPr>
            <a:normAutofit fontScale="90000"/>
          </a:bodyPr>
          <a:lstStyle/>
          <a:p>
            <a:pPr algn="ctr"/>
            <a:r>
              <a:rPr lang="en-US" dirty="0">
                <a:cs typeface="Calibri Light"/>
              </a:rPr>
              <a:t>In the context of policing is it reasonable to say that the more things change the more they stay the same?</a:t>
            </a:r>
            <a:endParaRPr lang="en-US" dirty="0">
              <a:ea typeface="Calibri Light" panose="020F0302020204030204"/>
              <a:cs typeface="Calibri Light"/>
            </a:endParaRPr>
          </a:p>
        </p:txBody>
      </p:sp>
      <p:sp>
        <p:nvSpPr>
          <p:cNvPr id="3" name="Content Placeholder 2">
            <a:extLst>
              <a:ext uri="{FF2B5EF4-FFF2-40B4-BE49-F238E27FC236}">
                <a16:creationId xmlns:a16="http://schemas.microsoft.com/office/drawing/2014/main" id="{B5983C48-B458-11A4-DF4C-5070DBEDD6A5}"/>
              </a:ext>
            </a:extLst>
          </p:cNvPr>
          <p:cNvSpPr>
            <a:spLocks noGrp="1"/>
          </p:cNvSpPr>
          <p:nvPr>
            <p:ph idx="1"/>
          </p:nvPr>
        </p:nvSpPr>
        <p:spPr>
          <a:xfrm>
            <a:off x="303965" y="2119060"/>
            <a:ext cx="10760607" cy="4209321"/>
          </a:xfrm>
        </p:spPr>
        <p:txBody>
          <a:bodyPr vert="horz" lIns="0" tIns="45720" rIns="0" bIns="45720" rtlCol="0" anchor="t">
            <a:normAutofit lnSpcReduction="10000"/>
          </a:bodyPr>
          <a:lstStyle/>
          <a:p>
            <a:r>
              <a:rPr lang="en-US" sz="3200" dirty="0">
                <a:ea typeface="Calibri"/>
                <a:cs typeface="Calibri"/>
              </a:rPr>
              <a:t>Corruption in policing</a:t>
            </a:r>
          </a:p>
          <a:p>
            <a:r>
              <a:rPr lang="en-US" sz="3200" dirty="0">
                <a:ea typeface="Calibri"/>
                <a:cs typeface="Calibri"/>
              </a:rPr>
              <a:t>'a graph about individual </a:t>
            </a:r>
          </a:p>
          <a:p>
            <a:r>
              <a:rPr lang="en-US" sz="3200" dirty="0">
                <a:ea typeface="Calibri"/>
                <a:cs typeface="Calibri"/>
              </a:rPr>
              <a:t>crimes police officers have</a:t>
            </a:r>
          </a:p>
          <a:p>
            <a:r>
              <a:rPr lang="en-US" sz="3200" dirty="0">
                <a:ea typeface="Calibri"/>
                <a:cs typeface="Calibri"/>
              </a:rPr>
              <a:t>committed over the years'</a:t>
            </a:r>
          </a:p>
          <a:p>
            <a:r>
              <a:rPr lang="en-US" sz="3200" dirty="0">
                <a:ea typeface="+mn-lt"/>
                <a:cs typeface="+mn-lt"/>
              </a:rPr>
              <a:t>(His Majesty's Inspectorate </a:t>
            </a:r>
          </a:p>
          <a:p>
            <a:r>
              <a:rPr lang="en-US" sz="3200" dirty="0">
                <a:ea typeface="+mn-lt"/>
                <a:cs typeface="+mn-lt"/>
              </a:rPr>
              <a:t>of Constabulary and Fire </a:t>
            </a:r>
            <a:endParaRPr lang="en-US" sz="3200">
              <a:ea typeface="+mn-lt"/>
              <a:cs typeface="+mn-lt"/>
            </a:endParaRPr>
          </a:p>
          <a:p>
            <a:r>
              <a:rPr lang="en-US" sz="3200" dirty="0">
                <a:ea typeface="+mn-lt"/>
                <a:cs typeface="+mn-lt"/>
              </a:rPr>
              <a:t>&amp; Rescue Services 2023)</a:t>
            </a:r>
            <a:endParaRPr lang="en-US" sz="3200" dirty="0">
              <a:ea typeface="Calibri"/>
              <a:cs typeface="Calibri"/>
            </a:endParaRPr>
          </a:p>
        </p:txBody>
      </p:sp>
      <p:pic>
        <p:nvPicPr>
          <p:cNvPr id="4" name="Graphic 3" descr="State of Policing: The Annual Assessment of Policing in England and Wales  2022 - His Majesty's Inspectorate of Constabulary and Fire &amp; Rescue Services">
            <a:extLst>
              <a:ext uri="{FF2B5EF4-FFF2-40B4-BE49-F238E27FC236}">
                <a16:creationId xmlns:a16="http://schemas.microsoft.com/office/drawing/2014/main" id="{3FFFF821-BB71-4CF5-ECA4-037A3CFC942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34744" y="1883841"/>
            <a:ext cx="6456608" cy="3975847"/>
          </a:xfrm>
          <a:prstGeom prst="rect">
            <a:avLst/>
          </a:prstGeom>
        </p:spPr>
      </p:pic>
    </p:spTree>
    <p:extLst>
      <p:ext uri="{BB962C8B-B14F-4D97-AF65-F5344CB8AC3E}">
        <p14:creationId xmlns:p14="http://schemas.microsoft.com/office/powerpoint/2010/main" val="39966346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B7FB3F-13FE-62A5-5F91-28458CA67317}"/>
              </a:ext>
            </a:extLst>
          </p:cNvPr>
          <p:cNvSpPr>
            <a:spLocks noGrp="1"/>
          </p:cNvSpPr>
          <p:nvPr>
            <p:ph type="title"/>
          </p:nvPr>
        </p:nvSpPr>
        <p:spPr>
          <a:xfrm>
            <a:off x="1097280" y="129365"/>
            <a:ext cx="10058400" cy="2280523"/>
          </a:xfrm>
        </p:spPr>
        <p:txBody>
          <a:bodyPr>
            <a:normAutofit fontScale="90000"/>
          </a:bodyPr>
          <a:lstStyle/>
          <a:p>
            <a:pPr algn="ctr"/>
            <a:r>
              <a:rPr lang="en-GB" dirty="0">
                <a:ea typeface="Calibri Light"/>
                <a:cs typeface="Calibri Light"/>
              </a:rPr>
              <a:t>Do the principles and powers attached to the tackling of anti-social behaviour hold the chance to make dramatic difference in challenged communities?</a:t>
            </a:r>
            <a:endParaRPr lang="en-US"/>
          </a:p>
        </p:txBody>
      </p:sp>
      <p:pic>
        <p:nvPicPr>
          <p:cNvPr id="4" name="Content Placeholder 3" descr="Government strengthens anti-social behaviour guidance to ensure protection  for victims - GOV.UK">
            <a:extLst>
              <a:ext uri="{FF2B5EF4-FFF2-40B4-BE49-F238E27FC236}">
                <a16:creationId xmlns:a16="http://schemas.microsoft.com/office/drawing/2014/main" id="{AF4CAB98-9C2D-522B-1813-48B31D3690E9}"/>
              </a:ext>
            </a:extLst>
          </p:cNvPr>
          <p:cNvPicPr>
            <a:picLocks noGrp="1" noChangeAspect="1"/>
          </p:cNvPicPr>
          <p:nvPr>
            <p:ph idx="1"/>
          </p:nvPr>
        </p:nvPicPr>
        <p:blipFill>
          <a:blip r:embed="rId3"/>
          <a:stretch>
            <a:fillRect/>
          </a:stretch>
        </p:blipFill>
        <p:spPr>
          <a:xfrm>
            <a:off x="2471621" y="2416292"/>
            <a:ext cx="7020160" cy="4443994"/>
          </a:xfrm>
        </p:spPr>
      </p:pic>
      <p:sp>
        <p:nvSpPr>
          <p:cNvPr id="5" name="TextBox 4">
            <a:extLst>
              <a:ext uri="{FF2B5EF4-FFF2-40B4-BE49-F238E27FC236}">
                <a16:creationId xmlns:a16="http://schemas.microsoft.com/office/drawing/2014/main" id="{E11D5A50-703C-DAA4-45AF-06D068C9B971}"/>
              </a:ext>
            </a:extLst>
          </p:cNvPr>
          <p:cNvSpPr txBox="1"/>
          <p:nvPr/>
        </p:nvSpPr>
        <p:spPr>
          <a:xfrm>
            <a:off x="563670" y="5125232"/>
            <a:ext cx="1910219"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ea typeface="+mn-lt"/>
                <a:cs typeface="+mn-lt"/>
              </a:rPr>
              <a:t>(Home Office and The Rt Hon Victoria Atkins MP, 2021)</a:t>
            </a:r>
            <a:endParaRPr lang="en-US" dirty="0"/>
          </a:p>
        </p:txBody>
      </p:sp>
    </p:spTree>
    <p:extLst>
      <p:ext uri="{BB962C8B-B14F-4D97-AF65-F5344CB8AC3E}">
        <p14:creationId xmlns:p14="http://schemas.microsoft.com/office/powerpoint/2010/main" val="1705590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28D455-7B23-2A88-C778-162544FDFBC0}"/>
              </a:ext>
            </a:extLst>
          </p:cNvPr>
          <p:cNvSpPr>
            <a:spLocks noGrp="1"/>
          </p:cNvSpPr>
          <p:nvPr>
            <p:ph type="title"/>
          </p:nvPr>
        </p:nvSpPr>
        <p:spPr/>
        <p:txBody>
          <a:bodyPr>
            <a:normAutofit/>
          </a:bodyPr>
          <a:lstStyle/>
          <a:p>
            <a:pPr algn="ctr"/>
            <a:r>
              <a:rPr lang="en-GB" dirty="0">
                <a:solidFill>
                  <a:srgbClr val="404040"/>
                </a:solidFill>
                <a:latin typeface="Calibri Light"/>
                <a:cs typeface="Calibri Light"/>
              </a:rPr>
              <a:t>What aspects of anti-social behaviour offer the most pressing challenges?</a:t>
            </a:r>
            <a:endParaRPr lang="en-US"/>
          </a:p>
        </p:txBody>
      </p:sp>
      <p:sp>
        <p:nvSpPr>
          <p:cNvPr id="3" name="Content Placeholder 2">
            <a:extLst>
              <a:ext uri="{FF2B5EF4-FFF2-40B4-BE49-F238E27FC236}">
                <a16:creationId xmlns:a16="http://schemas.microsoft.com/office/drawing/2014/main" id="{263D29B5-6377-3C10-7578-15E5628DC23A}"/>
              </a:ext>
            </a:extLst>
          </p:cNvPr>
          <p:cNvSpPr>
            <a:spLocks noGrp="1"/>
          </p:cNvSpPr>
          <p:nvPr>
            <p:ph idx="1"/>
          </p:nvPr>
        </p:nvSpPr>
        <p:spPr>
          <a:xfrm>
            <a:off x="429226" y="1845734"/>
            <a:ext cx="10778645" cy="4461770"/>
          </a:xfrm>
        </p:spPr>
        <p:txBody>
          <a:bodyPr vert="horz" lIns="0" tIns="45720" rIns="0" bIns="45720" rtlCol="0" anchor="t">
            <a:normAutofit/>
          </a:bodyPr>
          <a:lstStyle/>
          <a:p>
            <a:pPr marL="0" indent="0">
              <a:buNone/>
            </a:pPr>
            <a:endParaRPr lang="en-US" dirty="0">
              <a:ea typeface="+mn-lt"/>
              <a:cs typeface="+mn-lt"/>
            </a:endParaRPr>
          </a:p>
          <a:p>
            <a:pPr marL="0" indent="0">
              <a:buNone/>
            </a:pPr>
            <a:r>
              <a:rPr lang="en-US" sz="3200" dirty="0">
                <a:ea typeface="+mn-lt"/>
                <a:cs typeface="+mn-lt"/>
              </a:rPr>
              <a:t>"Anti-social behaviour (ASB) can result in a range of negative emotional, behavioural, social, health and financial impacts" (Home Office 2023)</a:t>
            </a:r>
          </a:p>
          <a:p>
            <a:pPr marL="0" indent="0">
              <a:buNone/>
            </a:pPr>
            <a:r>
              <a:rPr lang="en-US" sz="3200" dirty="0">
                <a:ea typeface="+mn-lt"/>
                <a:cs typeface="+mn-lt"/>
              </a:rPr>
              <a:t>"not only does anti-social behaviour leave people feeling unsafe, but it can also be a gateway into </a:t>
            </a:r>
            <a:endParaRPr lang="en-US">
              <a:ea typeface="+mn-lt"/>
              <a:cs typeface="+mn-lt"/>
            </a:endParaRPr>
          </a:p>
          <a:p>
            <a:pPr marL="0" indent="0">
              <a:buNone/>
            </a:pPr>
            <a:r>
              <a:rPr lang="en-US" sz="3200" dirty="0">
                <a:ea typeface="+mn-lt"/>
                <a:cs typeface="+mn-lt"/>
              </a:rPr>
              <a:t>serious criminality" </a:t>
            </a:r>
            <a:endParaRPr lang="en-US" dirty="0">
              <a:ea typeface="+mn-lt"/>
              <a:cs typeface="+mn-lt"/>
            </a:endParaRPr>
          </a:p>
          <a:p>
            <a:pPr marL="0" indent="0">
              <a:buNone/>
            </a:pPr>
            <a:r>
              <a:rPr lang="en-US" sz="3200" dirty="0">
                <a:ea typeface="+mn-lt"/>
                <a:cs typeface="+mn-lt"/>
              </a:rPr>
              <a:t>(Neighbourhood Watch 2023)</a:t>
            </a:r>
            <a:endParaRPr lang="en-US" dirty="0">
              <a:ea typeface="Calibri"/>
              <a:cs typeface="Calibri"/>
            </a:endParaRPr>
          </a:p>
          <a:p>
            <a:pPr marL="0" indent="0">
              <a:buNone/>
            </a:pPr>
            <a:endParaRPr lang="en-US" sz="3200" dirty="0">
              <a:ea typeface="Calibri"/>
              <a:cs typeface="Calibri" panose="020F0502020204030204"/>
            </a:endParaRPr>
          </a:p>
          <a:p>
            <a:pPr marL="0" indent="0">
              <a:buNone/>
            </a:pPr>
            <a:endParaRPr lang="en-US" sz="3200" dirty="0">
              <a:ea typeface="Calibri"/>
              <a:cs typeface="Calibri" panose="020F0502020204030204"/>
            </a:endParaRPr>
          </a:p>
          <a:p>
            <a:pPr marL="0" indent="0">
              <a:buNone/>
            </a:pPr>
            <a:endParaRPr lang="en-US" sz="3200">
              <a:ea typeface="Calibri"/>
              <a:cs typeface="Calibri" panose="020F0502020204030204"/>
            </a:endParaRPr>
          </a:p>
        </p:txBody>
      </p:sp>
      <p:sp>
        <p:nvSpPr>
          <p:cNvPr id="4" name="Date Placeholder 3">
            <a:extLst>
              <a:ext uri="{FF2B5EF4-FFF2-40B4-BE49-F238E27FC236}">
                <a16:creationId xmlns:a16="http://schemas.microsoft.com/office/drawing/2014/main" id="{26C75463-83D5-C6C9-CCE7-718CB3F3249E}"/>
              </a:ext>
            </a:extLst>
          </p:cNvPr>
          <p:cNvSpPr>
            <a:spLocks noGrp="1"/>
          </p:cNvSpPr>
          <p:nvPr>
            <p:ph type="dt" sz="half" idx="10"/>
          </p:nvPr>
        </p:nvSpPr>
        <p:spPr/>
        <p:txBody>
          <a:bodyPr/>
          <a:lstStyle/>
          <a:p>
            <a:fld id="{EE095E85-3677-43F1-8F60-D96EE369692D}" type="datetime1">
              <a:t>12/5/24</a:t>
            </a:fld>
            <a:endParaRPr lang="en-US" dirty="0"/>
          </a:p>
        </p:txBody>
      </p:sp>
      <p:sp>
        <p:nvSpPr>
          <p:cNvPr id="5" name="Footer Placeholder 4">
            <a:extLst>
              <a:ext uri="{FF2B5EF4-FFF2-40B4-BE49-F238E27FC236}">
                <a16:creationId xmlns:a16="http://schemas.microsoft.com/office/drawing/2014/main" id="{9636703C-1248-BABC-1520-6316E4A864B5}"/>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1E3FF2DB-1111-6D39-06A4-8420983EA15A}"/>
              </a:ext>
            </a:extLst>
          </p:cNvPr>
          <p:cNvSpPr>
            <a:spLocks noGrp="1"/>
          </p:cNvSpPr>
          <p:nvPr>
            <p:ph type="sldNum" sz="quarter" idx="12"/>
          </p:nvPr>
        </p:nvSpPr>
        <p:spPr/>
        <p:txBody>
          <a:bodyPr/>
          <a:lstStyle/>
          <a:p>
            <a:fld id="{E30AF5A0-43BB-4336-8627-9123B9144D80}" type="slidenum">
              <a:rPr lang="en-US" dirty="0"/>
              <a:t>6</a:t>
            </a:fld>
            <a:endParaRPr lang="en-US" dirty="0"/>
          </a:p>
        </p:txBody>
      </p:sp>
      <p:pic>
        <p:nvPicPr>
          <p:cNvPr id="7" name="Picture 6" descr="How to tackle anti-social behaviour before using restorative justice |  Voice for a Restorative Northamptonshire">
            <a:extLst>
              <a:ext uri="{FF2B5EF4-FFF2-40B4-BE49-F238E27FC236}">
                <a16:creationId xmlns:a16="http://schemas.microsoft.com/office/drawing/2014/main" id="{9C2AA7B2-19A6-9C21-E861-EECAFFD9F98A}"/>
              </a:ext>
            </a:extLst>
          </p:cNvPr>
          <p:cNvPicPr>
            <a:picLocks noChangeAspect="1"/>
          </p:cNvPicPr>
          <p:nvPr/>
        </p:nvPicPr>
        <p:blipFill>
          <a:blip r:embed="rId3"/>
          <a:stretch>
            <a:fillRect/>
          </a:stretch>
        </p:blipFill>
        <p:spPr>
          <a:xfrm>
            <a:off x="8444131" y="4354104"/>
            <a:ext cx="3752044" cy="2504940"/>
          </a:xfrm>
          <a:prstGeom prst="rect">
            <a:avLst/>
          </a:prstGeom>
        </p:spPr>
      </p:pic>
      <p:sp>
        <p:nvSpPr>
          <p:cNvPr id="8" name="TextBox 7">
            <a:extLst>
              <a:ext uri="{FF2B5EF4-FFF2-40B4-BE49-F238E27FC236}">
                <a16:creationId xmlns:a16="http://schemas.microsoft.com/office/drawing/2014/main" id="{B8349B97-D725-A6F9-6860-F802D7425E85}"/>
              </a:ext>
            </a:extLst>
          </p:cNvPr>
          <p:cNvSpPr txBox="1"/>
          <p:nvPr/>
        </p:nvSpPr>
        <p:spPr>
          <a:xfrm>
            <a:off x="10131379" y="4089042"/>
            <a:ext cx="132008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ea typeface="Calibri"/>
                <a:cs typeface="Calibri"/>
              </a:rPr>
              <a:t>(Vice 2017)</a:t>
            </a:r>
            <a:endParaRPr lang="en-GB" dirty="0"/>
          </a:p>
        </p:txBody>
      </p:sp>
    </p:spTree>
    <p:extLst>
      <p:ext uri="{BB962C8B-B14F-4D97-AF65-F5344CB8AC3E}">
        <p14:creationId xmlns:p14="http://schemas.microsoft.com/office/powerpoint/2010/main" val="6818191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1893C3-6688-C979-1AD9-9AF98E527399}"/>
              </a:ext>
            </a:extLst>
          </p:cNvPr>
          <p:cNvSpPr>
            <a:spLocks noGrp="1"/>
          </p:cNvSpPr>
          <p:nvPr>
            <p:ph type="title"/>
          </p:nvPr>
        </p:nvSpPr>
        <p:spPr/>
        <p:txBody>
          <a:bodyPr/>
          <a:lstStyle/>
          <a:p>
            <a:pPr algn="ctr"/>
            <a:r>
              <a:rPr lang="en-US" dirty="0">
                <a:cs typeface="Calibri Light"/>
              </a:rPr>
              <a:t>Conclusion</a:t>
            </a:r>
            <a:endParaRPr lang="en-US" dirty="0">
              <a:ea typeface="Calibri Light" panose="020F0302020204030204"/>
              <a:cs typeface="Calibri Light"/>
            </a:endParaRPr>
          </a:p>
        </p:txBody>
      </p:sp>
      <p:sp>
        <p:nvSpPr>
          <p:cNvPr id="3" name="Content Placeholder 2">
            <a:extLst>
              <a:ext uri="{FF2B5EF4-FFF2-40B4-BE49-F238E27FC236}">
                <a16:creationId xmlns:a16="http://schemas.microsoft.com/office/drawing/2014/main" id="{332635B8-4DB5-2C3A-7E4F-4F47D2ACD723}"/>
              </a:ext>
            </a:extLst>
          </p:cNvPr>
          <p:cNvSpPr>
            <a:spLocks noGrp="1"/>
          </p:cNvSpPr>
          <p:nvPr>
            <p:ph idx="1"/>
          </p:nvPr>
        </p:nvSpPr>
        <p:spPr>
          <a:xfrm>
            <a:off x="1399661" y="2873829"/>
            <a:ext cx="10058400" cy="1301932"/>
          </a:xfrm>
        </p:spPr>
        <p:txBody>
          <a:bodyPr vert="horz" lIns="0" tIns="45720" rIns="0" bIns="45720" rtlCol="0" anchor="t">
            <a:normAutofit/>
          </a:bodyPr>
          <a:lstStyle/>
          <a:p>
            <a:r>
              <a:rPr lang="en-US" sz="6000" dirty="0">
                <a:ea typeface="Calibri"/>
                <a:cs typeface="Calibri"/>
              </a:rPr>
              <a:t>History can inform the future</a:t>
            </a:r>
          </a:p>
        </p:txBody>
      </p:sp>
      <p:pic>
        <p:nvPicPr>
          <p:cNvPr id="4" name="Picture 3" descr="The Future of Community Policing: Community-Led Policing | Future Policing  Institute">
            <a:extLst>
              <a:ext uri="{FF2B5EF4-FFF2-40B4-BE49-F238E27FC236}">
                <a16:creationId xmlns:a16="http://schemas.microsoft.com/office/drawing/2014/main" id="{6FED16E1-804A-2580-77C5-88D974173F37}"/>
              </a:ext>
            </a:extLst>
          </p:cNvPr>
          <p:cNvPicPr>
            <a:picLocks noChangeAspect="1"/>
          </p:cNvPicPr>
          <p:nvPr/>
        </p:nvPicPr>
        <p:blipFill>
          <a:blip r:embed="rId3"/>
          <a:stretch>
            <a:fillRect/>
          </a:stretch>
        </p:blipFill>
        <p:spPr>
          <a:xfrm>
            <a:off x="2926807" y="3668840"/>
            <a:ext cx="6842975" cy="3191308"/>
          </a:xfrm>
          <a:prstGeom prst="rect">
            <a:avLst/>
          </a:prstGeom>
        </p:spPr>
      </p:pic>
    </p:spTree>
    <p:extLst>
      <p:ext uri="{BB962C8B-B14F-4D97-AF65-F5344CB8AC3E}">
        <p14:creationId xmlns:p14="http://schemas.microsoft.com/office/powerpoint/2010/main" val="30223412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CF9484-E671-3E39-A0C2-550393B0EADE}"/>
              </a:ext>
            </a:extLst>
          </p:cNvPr>
          <p:cNvSpPr>
            <a:spLocks noGrp="1"/>
          </p:cNvSpPr>
          <p:nvPr>
            <p:ph type="title"/>
          </p:nvPr>
        </p:nvSpPr>
        <p:spPr>
          <a:xfrm>
            <a:off x="378823" y="286603"/>
            <a:ext cx="11429999" cy="1428986"/>
          </a:xfrm>
        </p:spPr>
        <p:txBody>
          <a:bodyPr/>
          <a:lstStyle/>
          <a:p>
            <a:pPr algn="ctr"/>
            <a:r>
              <a:rPr lang="en-US" dirty="0">
                <a:cs typeface="Calibri Light"/>
              </a:rPr>
              <a:t>Reference list</a:t>
            </a:r>
            <a:endParaRPr lang="en-US" dirty="0"/>
          </a:p>
        </p:txBody>
      </p:sp>
      <p:sp>
        <p:nvSpPr>
          <p:cNvPr id="3" name="Content Placeholder 2">
            <a:extLst>
              <a:ext uri="{FF2B5EF4-FFF2-40B4-BE49-F238E27FC236}">
                <a16:creationId xmlns:a16="http://schemas.microsoft.com/office/drawing/2014/main" id="{A232FBA2-D5F4-1F00-9EA7-2C636BEE0778}"/>
              </a:ext>
            </a:extLst>
          </p:cNvPr>
          <p:cNvSpPr>
            <a:spLocks noGrp="1"/>
          </p:cNvSpPr>
          <p:nvPr>
            <p:ph idx="1"/>
          </p:nvPr>
        </p:nvSpPr>
        <p:spPr>
          <a:xfrm>
            <a:off x="378824" y="1845734"/>
            <a:ext cx="11429998" cy="4023360"/>
          </a:xfrm>
        </p:spPr>
        <p:txBody>
          <a:bodyPr vert="horz" lIns="0" tIns="45720" rIns="0" bIns="45720" rtlCol="0" anchor="t">
            <a:normAutofit lnSpcReduction="10000"/>
          </a:bodyPr>
          <a:lstStyle/>
          <a:p>
            <a:r>
              <a:rPr lang="en-US" dirty="0">
                <a:ea typeface="+mn-lt"/>
                <a:cs typeface="+mn-lt"/>
              </a:rPr>
              <a:t>Home Office, 2023. Accessed on: </a:t>
            </a:r>
            <a:r>
              <a:rPr lang="en-US" dirty="0">
                <a:ea typeface="+mn-lt"/>
                <a:cs typeface="+mn-lt"/>
                <a:hlinkClick r:id="rId2"/>
              </a:rPr>
              <a:t>https://www.gov.uk/government/publications/impacts-of-anti-social-behaviour-on-individuals-and-communities/anti-social-behaviour-impacts-on-individuals-and-local-communities#:~:text=Despite%20often%20being%20described%20as,behaviours%20and%20decreased%20economic%20productivity</a:t>
            </a:r>
            <a:r>
              <a:rPr lang="en-US" dirty="0">
                <a:ea typeface="+mn-lt"/>
                <a:cs typeface="+mn-lt"/>
              </a:rPr>
              <a:t>. Accessed on: 08/11/2024</a:t>
            </a:r>
          </a:p>
          <a:p>
            <a:r>
              <a:rPr lang="en-US" dirty="0">
                <a:ea typeface="+mn-lt"/>
                <a:cs typeface="+mn-lt"/>
              </a:rPr>
              <a:t>The Shropshire Community Safety Partnership, 2024. Available at: </a:t>
            </a:r>
            <a:r>
              <a:rPr lang="en-US" dirty="0">
                <a:ea typeface="+mn-lt"/>
                <a:cs typeface="+mn-lt"/>
                <a:hlinkClick r:id="rId3"/>
              </a:rPr>
              <a:t>https://www.shropshiresafeguardingcommunitypartnership.co.uk/partnership-priority-areas/community-safety-practice/anti-social-behaviour/</a:t>
            </a:r>
            <a:r>
              <a:rPr lang="en-US" dirty="0">
                <a:ea typeface="+mn-lt"/>
                <a:cs typeface="+mn-lt"/>
              </a:rPr>
              <a:t> Accessed on: 08/11/2024</a:t>
            </a:r>
          </a:p>
          <a:p>
            <a:r>
              <a:rPr lang="en-US" dirty="0">
                <a:ea typeface="+mn-lt"/>
                <a:cs typeface="+mn-lt"/>
              </a:rPr>
              <a:t>National Business Crime Centre, 2023. Available at: </a:t>
            </a:r>
            <a:r>
              <a:rPr lang="en-US" dirty="0">
                <a:ea typeface="+mn-lt"/>
                <a:cs typeface="+mn-lt"/>
                <a:hlinkClick r:id="rId4"/>
              </a:rPr>
              <a:t>https://nbcc.police.uk/news/anti-social-behaviour-survey-report-released</a:t>
            </a:r>
            <a:r>
              <a:rPr lang="en-US" dirty="0">
                <a:ea typeface="+mn-lt"/>
                <a:cs typeface="+mn-lt"/>
              </a:rPr>
              <a:t> Accessed on: 08/11/2024</a:t>
            </a:r>
          </a:p>
          <a:p>
            <a:r>
              <a:rPr lang="en-US" dirty="0">
                <a:ea typeface="+mn-lt"/>
                <a:cs typeface="+mn-lt"/>
              </a:rPr>
              <a:t>Vice, 2018. Available at: </a:t>
            </a:r>
            <a:r>
              <a:rPr lang="en-US" dirty="0">
                <a:ea typeface="+mn-lt"/>
                <a:cs typeface="+mn-lt"/>
                <a:hlinkClick r:id="rId5"/>
              </a:rPr>
              <a:t>https://www.voicenorthants.org/restorative/tackle-anti-social-behaviour-using-restorative-justice/</a:t>
            </a:r>
            <a:r>
              <a:rPr lang="en-US" dirty="0">
                <a:ea typeface="+mn-lt"/>
                <a:cs typeface="+mn-lt"/>
              </a:rPr>
              <a:t> Accessed on: 08/11/2024</a:t>
            </a:r>
          </a:p>
          <a:p>
            <a:r>
              <a:rPr lang="en-US" dirty="0">
                <a:ea typeface="+mn-lt"/>
                <a:cs typeface="+mn-lt"/>
              </a:rPr>
              <a:t>Citizens Advice Scotland, 2024. Available at: </a:t>
            </a:r>
            <a:r>
              <a:rPr lang="en-US" dirty="0">
                <a:ea typeface="+mn-lt"/>
                <a:cs typeface="+mn-lt"/>
                <a:hlinkClick r:id="rId6"/>
              </a:rPr>
              <a:t>https://www.citizensadvice.org.uk/scotland/housing/housing-antisocial-behaviour-s/antisocial-behaviour-s/</a:t>
            </a:r>
            <a:r>
              <a:rPr lang="en-US" dirty="0">
                <a:ea typeface="+mn-lt"/>
                <a:cs typeface="+mn-lt"/>
              </a:rPr>
              <a:t> Accessed on:</a:t>
            </a:r>
            <a:endParaRPr lang="en-US" dirty="0">
              <a:ea typeface="Calibri"/>
              <a:cs typeface="Calibri"/>
            </a:endParaRPr>
          </a:p>
        </p:txBody>
      </p:sp>
    </p:spTree>
    <p:extLst>
      <p:ext uri="{BB962C8B-B14F-4D97-AF65-F5344CB8AC3E}">
        <p14:creationId xmlns:p14="http://schemas.microsoft.com/office/powerpoint/2010/main" val="17431394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7D0058-0E2A-E390-6759-E763D07A1267}"/>
              </a:ext>
            </a:extLst>
          </p:cNvPr>
          <p:cNvSpPr>
            <a:spLocks noGrp="1"/>
          </p:cNvSpPr>
          <p:nvPr>
            <p:ph type="title"/>
          </p:nvPr>
        </p:nvSpPr>
        <p:spPr/>
        <p:txBody>
          <a:bodyPr/>
          <a:lstStyle/>
          <a:p>
            <a:pPr algn="ctr"/>
            <a:r>
              <a:rPr lang="en-GB" dirty="0">
                <a:ea typeface="Calibri Light"/>
                <a:cs typeface="Calibri Light"/>
              </a:rPr>
              <a:t>Reference list continued</a:t>
            </a:r>
          </a:p>
        </p:txBody>
      </p:sp>
      <p:sp>
        <p:nvSpPr>
          <p:cNvPr id="3" name="Content Placeholder 2">
            <a:extLst>
              <a:ext uri="{FF2B5EF4-FFF2-40B4-BE49-F238E27FC236}">
                <a16:creationId xmlns:a16="http://schemas.microsoft.com/office/drawing/2014/main" id="{E2617386-F67D-4AD9-4CF6-DAEEF763EC5B}"/>
              </a:ext>
            </a:extLst>
          </p:cNvPr>
          <p:cNvSpPr>
            <a:spLocks noGrp="1"/>
          </p:cNvSpPr>
          <p:nvPr>
            <p:ph idx="1"/>
          </p:nvPr>
        </p:nvSpPr>
        <p:spPr/>
        <p:txBody>
          <a:bodyPr vert="horz" lIns="0" tIns="45720" rIns="0" bIns="45720" rtlCol="0" anchor="t">
            <a:normAutofit/>
          </a:bodyPr>
          <a:lstStyle/>
          <a:p>
            <a:r>
              <a:rPr lang="en-GB" dirty="0">
                <a:ea typeface="+mn-lt"/>
                <a:cs typeface="+mn-lt"/>
              </a:rPr>
              <a:t>Neighbourhood Watch, 2023. Available at: </a:t>
            </a:r>
            <a:r>
              <a:rPr lang="en-GB" dirty="0">
                <a:ea typeface="+mn-lt"/>
                <a:cs typeface="+mn-lt"/>
                <a:hlinkClick r:id="rId2"/>
              </a:rPr>
              <a:t>https://www.ourwatch.org.uk/news/action-plan-crack-down-antisocial-behaviour-and-restore-pride-communities#:~:text=There%20is%20no%20such%20thing,a%20gateway%20into%20serious%20criminality</a:t>
            </a:r>
            <a:r>
              <a:rPr lang="en-GB" dirty="0">
                <a:ea typeface="+mn-lt"/>
                <a:cs typeface="+mn-lt"/>
              </a:rPr>
              <a:t>. Accessed on: 08/11/2024</a:t>
            </a:r>
          </a:p>
          <a:p>
            <a:r>
              <a:rPr lang="en-GB" dirty="0">
                <a:ea typeface="+mn-lt"/>
                <a:cs typeface="+mn-lt"/>
              </a:rPr>
              <a:t>Home Office and The Rt Hon Victoria Atkins MP, 2021 Available at: </a:t>
            </a:r>
            <a:r>
              <a:rPr lang="en-GB" dirty="0">
                <a:ea typeface="+mn-lt"/>
                <a:cs typeface="+mn-lt"/>
                <a:hlinkClick r:id="rId3"/>
              </a:rPr>
              <a:t>https://www.gov.uk/government/news/government-strengthens-anti-social-behaviour-guidance-to-ensure-protection-for-victims</a:t>
            </a:r>
            <a:r>
              <a:rPr lang="en-GB" dirty="0">
                <a:ea typeface="+mn-lt"/>
                <a:cs typeface="+mn-lt"/>
              </a:rPr>
              <a:t> Accessed on: 08/11/2024</a:t>
            </a:r>
          </a:p>
          <a:p>
            <a:r>
              <a:rPr lang="en-GB" dirty="0">
                <a:ea typeface="+mn-lt"/>
                <a:cs typeface="+mn-lt"/>
              </a:rPr>
              <a:t>Get Licensed, 2021. Available at: </a:t>
            </a:r>
            <a:r>
              <a:rPr lang="en-GB" dirty="0">
                <a:ea typeface="+mn-lt"/>
                <a:cs typeface="+mn-lt"/>
                <a:hlinkClick r:id="rId4"/>
              </a:rPr>
              <a:t>https://www.get-licensed.co.uk/get-daily/crime-increases-by-40-on-halloween-is-it-time-you-followed-this-advice/</a:t>
            </a:r>
            <a:r>
              <a:rPr lang="en-GB" dirty="0">
                <a:ea typeface="+mn-lt"/>
                <a:cs typeface="+mn-lt"/>
              </a:rPr>
              <a:t> Accessed on: 08/11/2024</a:t>
            </a:r>
          </a:p>
        </p:txBody>
      </p:sp>
    </p:spTree>
    <p:extLst>
      <p:ext uri="{BB962C8B-B14F-4D97-AF65-F5344CB8AC3E}">
        <p14:creationId xmlns:p14="http://schemas.microsoft.com/office/powerpoint/2010/main" val="3152503043"/>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9</Slides>
  <Notes>5</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Retrospect</vt:lpstr>
      <vt:lpstr>Anti-Social Behaviour and Crime: can history inform the future?</vt:lpstr>
      <vt:lpstr>Contents</vt:lpstr>
      <vt:lpstr>Introduction</vt:lpstr>
      <vt:lpstr>In the context of policing is it reasonable to say that the more things change the more they stay the same?</vt:lpstr>
      <vt:lpstr>Do the principles and powers attached to the tackling of anti-social behaviour hold the chance to make dramatic difference in challenged communities?</vt:lpstr>
      <vt:lpstr>What aspects of anti-social behaviour offer the most pressing challenges?</vt:lpstr>
      <vt:lpstr>Conclusion</vt:lpstr>
      <vt:lpstr>Reference list</vt:lpstr>
      <vt:lpstr>Reference list continued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Anti-Social Behaviour and Crime: can history inform the future?</dc:title>
  <dc:creator/>
  <cp:lastModifiedBy>Morgan Jones (2300429)</cp:lastModifiedBy>
  <cp:revision>422</cp:revision>
  <dcterms:created xsi:type="dcterms:W3CDTF">2024-10-14T10:05:23Z</dcterms:created>
  <dcterms:modified xsi:type="dcterms:W3CDTF">2024-12-05T14:07:50Z</dcterms:modified>
</cp:coreProperties>
</file>