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9" r:id="rId3"/>
    <p:sldId id="258" r:id="rId4"/>
    <p:sldId id="257" r:id="rId5"/>
    <p:sldId id="268" r:id="rId6"/>
    <p:sldId id="260" r:id="rId7"/>
    <p:sldId id="261" r:id="rId8"/>
    <p:sldId id="271" r:id="rId9"/>
    <p:sldId id="262" r:id="rId10"/>
    <p:sldId id="263" r:id="rId11"/>
    <p:sldId id="272" r:id="rId12"/>
    <p:sldId id="264" r:id="rId13"/>
    <p:sldId id="273" r:id="rId14"/>
    <p:sldId id="265" r:id="rId15"/>
    <p:sldId id="266" r:id="rId16"/>
    <p:sldId id="267" r:id="rId17"/>
    <p:sldId id="269" r:id="rId18"/>
    <p:sldId id="27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AD556D3-609C-4DCB-B837-BE8058BBA293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D99674D-4D81-49C1-9253-640F74205B23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772816"/>
            <a:ext cx="7270576" cy="1944216"/>
          </a:xfrm>
        </p:spPr>
        <p:txBody>
          <a:bodyPr>
            <a:normAutofit fontScale="90000"/>
          </a:bodyPr>
          <a:lstStyle/>
          <a:p>
            <a:r>
              <a:rPr lang="en-GB" dirty="0"/>
              <a:t>BSc (Hons) Health and Social Care</a:t>
            </a:r>
            <a:br>
              <a:rPr lang="en-GB" dirty="0"/>
            </a:br>
            <a:r>
              <a:rPr lang="en-GB" dirty="0"/>
              <a:t>Independent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3717032"/>
            <a:ext cx="7160840" cy="204063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Dissertation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Maya Hadzhieva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ID: 1818829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 Name: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Eleni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Koutsogeorgou</a:t>
            </a:r>
            <a:endParaRPr lang="en-GB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image1.jpe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31820" y="476672"/>
            <a:ext cx="2880360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6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1772816"/>
            <a:ext cx="7776864" cy="4680520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latin typeface="Arial" pitchFamily="34" charset="0"/>
                <a:cs typeface="Arial" pitchFamily="34" charset="0"/>
              </a:rPr>
              <a:t>Analysis of Advance Care Planning as an opportunity for improving person-centred healthcare for individuals with dementia in the UK care homes 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4" name="image1.jpe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31820" y="476672"/>
            <a:ext cx="2880360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780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58032" cy="10849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CHAPTER 1: INTRODUCTION </a:t>
            </a:r>
            <a:r>
              <a:rPr lang="en-GB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sz="3600" dirty="0">
                <a:effectLst/>
                <a:latin typeface="Arial" pitchFamily="34" charset="0"/>
                <a:cs typeface="Arial" pitchFamily="34" charset="0"/>
              </a:rPr>
            </a:br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Definition of main concepts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005536"/>
          </a:xfrm>
        </p:spPr>
        <p:txBody>
          <a:bodyPr>
            <a:noAutofit/>
          </a:bodyPr>
          <a:lstStyle/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Advance care planning (ACP) delivers the base for providing person-centred care based on the individuals with dementia preferences and wishes (Green, 2021). </a:t>
            </a:r>
          </a:p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Dementia is an umbrella term for a collection of clinical patterns that has numerous aspects of the individual’s cognitive function such as vascular dementia, Alzheimer’s disease, and mixed dementia (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Traynor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, 2021). </a:t>
            </a:r>
          </a:p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Person-centred care planning is a process of articulating healthcare and supports the requirements of people with dementia (Harris, 2021). </a:t>
            </a:r>
          </a:p>
        </p:txBody>
      </p:sp>
    </p:spTree>
    <p:extLst>
      <p:ext uri="{BB962C8B-B14F-4D97-AF65-F5344CB8AC3E}">
        <p14:creationId xmlns:p14="http://schemas.microsoft.com/office/powerpoint/2010/main" val="2014573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58032" cy="10849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CHAPTER 1: INTRODUCTION </a:t>
            </a:r>
            <a:r>
              <a:rPr lang="en-GB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sz="3600" dirty="0">
                <a:effectLst/>
                <a:latin typeface="Arial" pitchFamily="34" charset="0"/>
                <a:cs typeface="Arial" pitchFamily="34" charset="0"/>
              </a:rPr>
            </a:br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Aim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728" y="1556792"/>
            <a:ext cx="6336704" cy="5198756"/>
          </a:xfrm>
        </p:spPr>
        <p:txBody>
          <a:bodyPr>
            <a:noAutofit/>
          </a:bodyPr>
          <a:lstStyle/>
          <a:p>
            <a:pPr marL="82296" indent="0" algn="just"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The aim of the study is the examination of Advance Care Planning as an opportunity for person-centred care for individuals with dementia with the UK care homes. </a:t>
            </a:r>
          </a:p>
          <a:p>
            <a:pPr marL="82296" indent="0" algn="just">
              <a:buNone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0105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58032" cy="10849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CHAPTER 1: INTRODUCTION </a:t>
            </a:r>
            <a:r>
              <a:rPr lang="en-GB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sz="3600" dirty="0">
                <a:effectLst/>
                <a:latin typeface="Arial" pitchFamily="34" charset="0"/>
                <a:cs typeface="Arial" pitchFamily="34" charset="0"/>
              </a:rPr>
            </a:br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Objectives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124744"/>
            <a:ext cx="8082270" cy="5774820"/>
          </a:xfrm>
        </p:spPr>
        <p:txBody>
          <a:bodyPr>
            <a:noAutofit/>
          </a:bodyPr>
          <a:lstStyle/>
          <a:p>
            <a:pPr marL="82296" indent="0" algn="just"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The objectives are: </a:t>
            </a:r>
          </a:p>
          <a:p>
            <a:pPr lvl="0" algn="just"/>
            <a:r>
              <a:rPr lang="en-GB" sz="2600" dirty="0">
                <a:latin typeface="Arial" pitchFamily="34" charset="0"/>
                <a:cs typeface="Arial" pitchFamily="34" charset="0"/>
              </a:rPr>
              <a:t>To define Advance Care Planning and examine it as an opportunity for person-centred care for individuals with dementia in the UK care homes.</a:t>
            </a:r>
          </a:p>
          <a:p>
            <a:pPr lvl="0" algn="just"/>
            <a:r>
              <a:rPr lang="en-GB" sz="2600" dirty="0">
                <a:latin typeface="Arial" pitchFamily="34" charset="0"/>
                <a:cs typeface="Arial" pitchFamily="34" charset="0"/>
              </a:rPr>
              <a:t>To analyse the current academic work published in relation to Advanced Care Planning as an opportunity for person-centred care in the UK care homes.</a:t>
            </a:r>
          </a:p>
          <a:p>
            <a:pPr lvl="0" algn="just"/>
            <a:r>
              <a:rPr lang="en-GB" sz="2600" dirty="0">
                <a:latin typeface="Arial" pitchFamily="34" charset="0"/>
                <a:cs typeface="Arial" pitchFamily="34" charset="0"/>
              </a:rPr>
              <a:t>To evaluate the current practices in the UK care home for Advance Care Planning.</a:t>
            </a:r>
          </a:p>
          <a:p>
            <a:pPr lvl="0" algn="just"/>
            <a:r>
              <a:rPr lang="en-GB" sz="2600" dirty="0">
                <a:latin typeface="Arial" pitchFamily="34" charset="0"/>
                <a:cs typeface="Arial" pitchFamily="34" charset="0"/>
              </a:rPr>
              <a:t>To provide recommendations for improvement for Advanced Care Planning in healthcare homes.</a:t>
            </a:r>
          </a:p>
          <a:p>
            <a:pPr algn="just"/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134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58032" cy="1084982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</a:rPr>
              <a:t>CHAPTER 2: BACKGROUND</a:t>
            </a:r>
            <a:br>
              <a:rPr lang="en-GB" sz="3200" b="1" dirty="0">
                <a:effectLst/>
              </a:rPr>
            </a:br>
            <a:r>
              <a:rPr lang="en-GB" sz="3200" b="1" dirty="0">
                <a:effectLst/>
              </a:rPr>
              <a:t>Theoretical background </a:t>
            </a:r>
            <a:endParaRPr lang="en-GB" sz="3200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ACP is a process with reflection on communication, preferences for future care, values, wishes, and end-of-life care (Van, 2022). </a:t>
            </a: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ACP defines discussions, recordings of wishes, values, and preferences for future healthcare, between patients with dementia, their families, and healthcare providers (Sampson, 2019). </a:t>
            </a: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ACP promotes the wishes and preferences of the individual with dementia but balance is required with the healthcare staff (Feldman, 2018). </a:t>
            </a:r>
          </a:p>
        </p:txBody>
      </p:sp>
    </p:spTree>
    <p:extLst>
      <p:ext uri="{BB962C8B-B14F-4D97-AF65-F5344CB8AC3E}">
        <p14:creationId xmlns:p14="http://schemas.microsoft.com/office/powerpoint/2010/main" val="243344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58032" cy="1084982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</a:rPr>
              <a:t>CHAPTER 2: BACKGROUND</a:t>
            </a:r>
            <a:br>
              <a:rPr lang="en-GB" sz="3200" b="1" dirty="0">
                <a:effectLst/>
              </a:rPr>
            </a:br>
            <a:r>
              <a:rPr lang="en-GB" sz="3200" b="1" dirty="0">
                <a:effectLst/>
              </a:rPr>
              <a:t>International and National context</a:t>
            </a:r>
            <a:endParaRPr lang="en-GB" sz="3200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International context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 the USA, person-centred is quality improvement in the individual’s healthcare and makes proposals how to be promoted (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Runacres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, 2022). It is a vital part of US legislation such as the Affordable Act 2010. In Europe, person-centred care provides an evolution of healthcare organisations.  In Australia, it is part of a wider range of federal and state initiatives such as the Australian Safety</a:t>
            </a:r>
          </a:p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National context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Advance Care Planning (ACP) is a process that allows many individuals to go ahead if they can’t make decisions in the future and their purposes to be known (Hayward, 2021). It is a part of the NHS official policy as NHS End of Life Care Planning. </a:t>
            </a:r>
          </a:p>
        </p:txBody>
      </p:sp>
    </p:spTree>
    <p:extLst>
      <p:ext uri="{BB962C8B-B14F-4D97-AF65-F5344CB8AC3E}">
        <p14:creationId xmlns:p14="http://schemas.microsoft.com/office/powerpoint/2010/main" val="712796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59E39B-C068-4F63-AB44-6E85A68F1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76672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CHAPTER 3: METHODS</a:t>
            </a:r>
            <a:br>
              <a:rPr lang="en-GB" sz="3600" b="1" dirty="0">
                <a:effectLst/>
                <a:latin typeface="Arial" pitchFamily="34" charset="0"/>
                <a:cs typeface="Arial" pitchFamily="34" charset="0"/>
              </a:rPr>
            </a:br>
            <a:r>
              <a:rPr lang="en-GB" sz="3600" b="1" dirty="0">
                <a:effectLst/>
                <a:latin typeface="Arial" pitchFamily="34" charset="0"/>
                <a:cs typeface="Arial" pitchFamily="34" charset="0"/>
              </a:rPr>
              <a:t>Methodology and Methods</a:t>
            </a:r>
            <a:br>
              <a:rPr lang="en-GB" sz="3600" b="1" dirty="0">
                <a:effectLst/>
                <a:latin typeface="Arial" pitchFamily="34" charset="0"/>
                <a:cs typeface="Arial" pitchFamily="34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A59016B-BC86-4949-8258-8BA8B14A4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1640" y="1916832"/>
            <a:ext cx="7602048" cy="4331568"/>
          </a:xfrm>
        </p:spPr>
        <p:txBody>
          <a:bodyPr/>
          <a:lstStyle/>
          <a:p>
            <a:r>
              <a:rPr lang="en-GB" b="1" dirty="0"/>
              <a:t>Research design: </a:t>
            </a:r>
            <a:r>
              <a:rPr lang="en-GB" dirty="0"/>
              <a:t>The study was based on a qualitative approach. </a:t>
            </a:r>
          </a:p>
          <a:p>
            <a:r>
              <a:rPr lang="en-GB" b="1" dirty="0"/>
              <a:t>Data collection: (secondary research) </a:t>
            </a:r>
            <a:r>
              <a:rPr lang="en-GB" dirty="0"/>
              <a:t>A </a:t>
            </a:r>
            <a:r>
              <a:rPr lang="en-GB" b="1" dirty="0"/>
              <a:t>systematic literature review </a:t>
            </a:r>
            <a:r>
              <a:rPr lang="en-GB" dirty="0"/>
              <a:t>was carried out.  </a:t>
            </a:r>
          </a:p>
          <a:p>
            <a:r>
              <a:rPr lang="en-GB" b="1" dirty="0"/>
              <a:t>10 articles </a:t>
            </a:r>
            <a:r>
              <a:rPr lang="en-GB" dirty="0"/>
              <a:t>based on primary studies were selected for the systematic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931044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CHAPTER 3: METHODS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r>
              <a:rPr lang="en-GB" sz="3100" b="1" dirty="0">
                <a:effectLst/>
                <a:latin typeface="Arial" pitchFamily="34" charset="0"/>
                <a:cs typeface="Arial" pitchFamily="34" charset="0"/>
              </a:rPr>
              <a:t>Inclusion and Exclusion criteria for selective articles (PRISMA)</a:t>
            </a: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Inclusion Criteria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Academic Articles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Period from 2017 to 2022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Secondary data research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English language literature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Advance Care Planning 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Dementia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Person-Centred Healthcare</a:t>
            </a:r>
          </a:p>
          <a:p>
            <a:pPr algn="just"/>
            <a:r>
              <a:rPr lang="en-GB" sz="2400" dirty="0">
                <a:latin typeface="Arial" pitchFamily="34" charset="0"/>
                <a:cs typeface="Arial" pitchFamily="34" charset="0"/>
              </a:rPr>
              <a:t>Exclusion Criteria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Academic articles before 2017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Books, interviews, Dissertations</a:t>
            </a:r>
          </a:p>
          <a:p>
            <a:pPr marL="82296" indent="0" algn="just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Literature from Non-English language</a:t>
            </a:r>
          </a:p>
        </p:txBody>
      </p:sp>
    </p:spTree>
    <p:extLst>
      <p:ext uri="{BB962C8B-B14F-4D97-AF65-F5344CB8AC3E}">
        <p14:creationId xmlns:p14="http://schemas.microsoft.com/office/powerpoint/2010/main" val="666713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CHAPTER 3: METHODS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r>
              <a:rPr lang="en-GB" sz="3100" b="1" dirty="0">
                <a:effectLst/>
                <a:latin typeface="Arial" pitchFamily="34" charset="0"/>
                <a:cs typeface="Arial" pitchFamily="34" charset="0"/>
              </a:rPr>
              <a:t>Data analysis</a:t>
            </a: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The process of the ACP is to avoid dehumanising treatment and care for individuals with dementia (Tong, 2019). </a:t>
            </a:r>
          </a:p>
          <a:p>
            <a:pPr algn="just"/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The ACP provides a treatment that has been ignored by healthcare staff (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Alnes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2018). </a:t>
            </a:r>
          </a:p>
          <a:p>
            <a:pPr marL="82296" indent="0" algn="just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Data analysis is extremely important because it reveals the importance of preparations before starting the ACP discussions (Brazil, 2018). </a:t>
            </a:r>
          </a:p>
        </p:txBody>
      </p:sp>
    </p:spTree>
    <p:extLst>
      <p:ext uri="{BB962C8B-B14F-4D97-AF65-F5344CB8AC3E}">
        <p14:creationId xmlns:p14="http://schemas.microsoft.com/office/powerpoint/2010/main" val="3724162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767D01-B951-4D67-96F5-192A153E1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A308A20-EC02-4549-BD94-B875E17E2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608" y="1988840"/>
            <a:ext cx="7498080" cy="4259560"/>
          </a:xfrm>
        </p:spPr>
        <p:txBody>
          <a:bodyPr/>
          <a:lstStyle/>
          <a:p>
            <a:r>
              <a:rPr lang="en-GB" dirty="0"/>
              <a:t>Honesty and integrity in reporting methodology, data, results and conclusion. </a:t>
            </a:r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013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CHAPTER 4: RESULTS AND DISCUSSION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r>
              <a:rPr lang="en-GB" sz="3100" b="1" dirty="0">
                <a:effectLst/>
                <a:latin typeface="Arial" pitchFamily="34" charset="0"/>
                <a:cs typeface="Arial" pitchFamily="34" charset="0"/>
              </a:rPr>
              <a:t>Themes Identified</a:t>
            </a: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800" b="1" dirty="0">
                <a:latin typeface="Arial" pitchFamily="34" charset="0"/>
                <a:cs typeface="Arial" pitchFamily="34" charset="0"/>
              </a:rPr>
              <a:t>Theme 1: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Advance care planning is improving person-centred care</a:t>
            </a:r>
          </a:p>
          <a:p>
            <a:pPr marL="82296" indent="0" algn="just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82296" indent="0" algn="just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2800" b="1" dirty="0">
                <a:latin typeface="Arial" pitchFamily="34" charset="0"/>
                <a:cs typeface="Arial" pitchFamily="34" charset="0"/>
              </a:rPr>
              <a:t>Theme 2: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Importance of training</a:t>
            </a:r>
          </a:p>
          <a:p>
            <a:pPr marL="82296" indent="0" algn="just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82296" indent="0" algn="just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2800" b="1" dirty="0">
                <a:latin typeface="Arial" pitchFamily="34" charset="0"/>
                <a:cs typeface="Arial" pitchFamily="34" charset="0"/>
              </a:rPr>
              <a:t>Theme 3: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Importance of effective communication and service users’ rights in advance care planning</a:t>
            </a:r>
          </a:p>
          <a:p>
            <a:pPr algn="just"/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97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48B708-DC95-466B-9A55-BD73CC5E8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Limitations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3DD671-F1F4-42F5-97B9-E4E5CC574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Secondary research may not give us all the information we need. </a:t>
            </a:r>
          </a:p>
          <a:p>
            <a:endParaRPr lang="en-GB" dirty="0"/>
          </a:p>
          <a:p>
            <a:r>
              <a:rPr lang="en-GB" dirty="0"/>
              <a:t>Secondary data not always answer the specific research question. </a:t>
            </a:r>
          </a:p>
          <a:p>
            <a:endParaRPr lang="en-GB" dirty="0"/>
          </a:p>
          <a:p>
            <a:r>
              <a:rPr lang="en-GB" dirty="0"/>
              <a:t>Suggestions for improvement for further research: Collecting primary data (e.g. interviews, observations, questionnaires). </a:t>
            </a:r>
          </a:p>
        </p:txBody>
      </p:sp>
    </p:spTree>
    <p:extLst>
      <p:ext uri="{BB962C8B-B14F-4D97-AF65-F5344CB8AC3E}">
        <p14:creationId xmlns:p14="http://schemas.microsoft.com/office/powerpoint/2010/main" val="995421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CHAPTER 5: Recommendations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ACP must be integrated as soon as possible to improve the person-centred care for individuals with dementia (Sampson, 2019). </a:t>
            </a: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ACP discussions to be initiated on early-stage after the diagnosis of dementia because the decision-making capability may lose early on the disease trajectory (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Terlutter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2022). </a:t>
            </a:r>
          </a:p>
          <a:p>
            <a:pPr algn="just"/>
            <a:r>
              <a:rPr lang="en-GB" sz="2800" dirty="0">
                <a:latin typeface="Arial" pitchFamily="34" charset="0"/>
                <a:cs typeface="Arial" pitchFamily="34" charset="0"/>
              </a:rPr>
              <a:t>The direction of improving the process of ACP is the open engagement of the individuals with dementia in the reflection process (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Bidmon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1976841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CHAPTER 5: Conclusion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8082270" cy="5486788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The process of the ACP is the core aspect of providing person-centred care for individuals with dementia because it delivers significant opportunities for considerations and expression of their preferences and wishes for future healthcare. </a:t>
            </a:r>
          </a:p>
          <a:p>
            <a:pPr algn="just"/>
            <a:r>
              <a:rPr lang="en-GB" sz="2800" dirty="0"/>
              <a:t>The ACP-related educational programmes are vital for the effectiveness of the whole process of improving person-centred care. </a:t>
            </a:r>
          </a:p>
          <a:p>
            <a:pPr algn="just"/>
            <a:r>
              <a:rPr lang="en-GB" sz="2800" dirty="0"/>
              <a:t>The ACP process improves person-centred care for individuals with dementia. 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021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References 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25878" cy="6134860"/>
          </a:xfrm>
        </p:spPr>
        <p:txBody>
          <a:bodyPr>
            <a:noAutofit/>
          </a:bodyPr>
          <a:lstStyle/>
          <a:p>
            <a:pPr marL="82296" indent="0" algn="just">
              <a:buNone/>
            </a:pPr>
            <a:r>
              <a:rPr lang="en-GB" sz="2000" dirty="0" err="1">
                <a:latin typeface="Arial" pitchFamily="34" charset="0"/>
                <a:cs typeface="Arial" pitchFamily="34" charset="0"/>
              </a:rPr>
              <a:t>Alnes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R.,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Midtnust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M.,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Lykkeslet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E., and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Gjengedal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E.,  (2018). "Perceived barriers and facilitators in providing palliative care for people with severe dementia: the healthcare professionals' experiences". 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BMC Health Services Research, 709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(18), pp. 13-20.</a:t>
            </a:r>
          </a:p>
          <a:p>
            <a:pPr marL="82296" indent="0" algn="just">
              <a:buNone/>
            </a:pPr>
            <a:r>
              <a:rPr lang="en-GB" sz="2000" dirty="0" err="1">
                <a:latin typeface="Arial" pitchFamily="34" charset="0"/>
                <a:cs typeface="Arial" pitchFamily="34" charset="0"/>
              </a:rPr>
              <a:t>Bidmon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S.,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Terlutter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R., and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Diegelman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S.,  (2022). "Promoting advance care planning via mediated heath resources: A systematic mixed studies review". 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Patient Education and </a:t>
            </a:r>
            <a:r>
              <a:rPr lang="en-GB" sz="2000" i="1" dirty="0" err="1">
                <a:latin typeface="Arial" pitchFamily="34" charset="0"/>
                <a:cs typeface="Arial" pitchFamily="34" charset="0"/>
              </a:rPr>
              <a:t>Counseling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, 105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(1), pp. 15-25.</a:t>
            </a:r>
          </a:p>
          <a:p>
            <a:pPr marL="82296" indent="0" algn="just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Brazil, K.,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Froggatt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K., </a:t>
            </a:r>
            <a:r>
              <a:rPr lang="en-GB" sz="2000" dirty="0" err="1">
                <a:latin typeface="Arial" pitchFamily="34" charset="0"/>
                <a:cs typeface="Arial" pitchFamily="34" charset="0"/>
              </a:rPr>
              <a:t>Passmore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, P., Hudson, P., and Cardwell, C.,  (2018). "Effectiveness of advance care planning with family carers in dementia nursing homes: A paired cluster randomized controlled trial". 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Palliative Medicine, 32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(3), pp. 603-612.</a:t>
            </a:r>
          </a:p>
          <a:p>
            <a:pPr marL="82296" indent="0" algn="just">
              <a:buNone/>
            </a:pPr>
            <a:r>
              <a:rPr lang="en-GB" sz="2000" dirty="0"/>
              <a:t>Feldman, G., and Jenkins, C.,  (2018). "recognition of preclinical signs of dementia: A qualitative study exploring the experiences of family carers and professional care assistants". </a:t>
            </a:r>
            <a:r>
              <a:rPr lang="en-GB" sz="2000" i="1" dirty="0"/>
              <a:t>Journal of Clinical Nursing, 9</a:t>
            </a:r>
            <a:r>
              <a:rPr lang="en-GB" sz="2000" dirty="0"/>
              <a:t>(10), pp. 1931-1940.</a:t>
            </a:r>
          </a:p>
          <a:p>
            <a:pPr marL="82296" indent="0" algn="just">
              <a:buNone/>
            </a:pPr>
            <a:r>
              <a:rPr lang="en-GB" sz="2000" dirty="0"/>
              <a:t>Green, J., </a:t>
            </a:r>
            <a:r>
              <a:rPr lang="en-GB" sz="2000" dirty="0" err="1"/>
              <a:t>Dening</a:t>
            </a:r>
            <a:r>
              <a:rPr lang="en-GB" sz="2000" dirty="0"/>
              <a:t>, K., and </a:t>
            </a:r>
            <a:r>
              <a:rPr lang="en-GB" sz="2000" dirty="0" err="1"/>
              <a:t>Mountford</a:t>
            </a:r>
            <a:r>
              <a:rPr lang="en-GB" sz="2000" dirty="0"/>
              <a:t>, W., (2021). "Advance care planning and decision-making in dementia care: a literature review. </a:t>
            </a:r>
            <a:r>
              <a:rPr lang="en-GB" sz="2000" i="1" dirty="0"/>
              <a:t>Nursing Older People, 33</a:t>
            </a:r>
            <a:r>
              <a:rPr lang="en-GB" sz="2000" dirty="0"/>
              <a:t>(1), pp. 13-21.</a:t>
            </a:r>
          </a:p>
          <a:p>
            <a:pPr marL="82296" indent="0" algn="just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2296" indent="0" algn="just">
              <a:buNone/>
            </a:pPr>
            <a:endParaRPr lang="en-GB" sz="2800" dirty="0"/>
          </a:p>
          <a:p>
            <a:pPr algn="just"/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81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References 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25878" cy="6134860"/>
          </a:xfrm>
        </p:spPr>
        <p:txBody>
          <a:bodyPr>
            <a:noAutofit/>
          </a:bodyPr>
          <a:lstStyle/>
          <a:p>
            <a:pPr marL="82296" indent="0">
              <a:buNone/>
            </a:pPr>
            <a:r>
              <a:rPr lang="en-GB" sz="2000" dirty="0"/>
              <a:t>Harris, M. (2021). </a:t>
            </a:r>
            <a:r>
              <a:rPr lang="en-GB" sz="2000" i="1" dirty="0"/>
              <a:t>Understanding Person-Centred Care for Nursing Associates.</a:t>
            </a:r>
            <a:r>
              <a:rPr lang="en-GB" sz="2000" dirty="0"/>
              <a:t> London: SAGE.</a:t>
            </a:r>
          </a:p>
          <a:p>
            <a:pPr marL="82296" indent="0">
              <a:buNone/>
            </a:pPr>
            <a:r>
              <a:rPr lang="en-GB" sz="2000" dirty="0"/>
              <a:t>Hayward, A., </a:t>
            </a:r>
            <a:r>
              <a:rPr lang="en-GB" sz="2000" dirty="0" err="1"/>
              <a:t>Sussman</a:t>
            </a:r>
            <a:r>
              <a:rPr lang="en-GB" sz="2000" dirty="0"/>
              <a:t>, T., and </a:t>
            </a:r>
            <a:r>
              <a:rPr lang="en-GB" sz="2000" dirty="0" err="1"/>
              <a:t>Pimienta</a:t>
            </a:r>
            <a:r>
              <a:rPr lang="en-GB" sz="2000" dirty="0"/>
              <a:t>, R.,  (2021). "Engaging persons with dementia in advance care planning: Challenges and opportunities". </a:t>
            </a:r>
            <a:r>
              <a:rPr lang="en-GB" sz="2000" i="1" dirty="0"/>
              <a:t>Dementia, 13</a:t>
            </a:r>
            <a:r>
              <a:rPr lang="en-GB" sz="2000" dirty="0"/>
              <a:t>(12), pp. 1859-1874.</a:t>
            </a:r>
          </a:p>
          <a:p>
            <a:pPr marL="82296" indent="0" algn="just">
              <a:buNone/>
            </a:pPr>
            <a:r>
              <a:rPr lang="en-GB" sz="2000" dirty="0"/>
              <a:t>Sampson, E., </a:t>
            </a:r>
            <a:r>
              <a:rPr lang="en-GB" sz="2000" dirty="0" err="1"/>
              <a:t>Vries</a:t>
            </a:r>
            <a:r>
              <a:rPr lang="en-GB" sz="2000" dirty="0"/>
              <a:t>, K., and </a:t>
            </a:r>
            <a:r>
              <a:rPr lang="en-GB" sz="2000" dirty="0" err="1"/>
              <a:t>Dening</a:t>
            </a:r>
            <a:r>
              <a:rPr lang="en-GB" sz="2000" dirty="0"/>
              <a:t>, H.,  (2019). "Advance care planning in dementia: recommendations for healthcare professionals". </a:t>
            </a:r>
            <a:r>
              <a:rPr lang="en-GB" sz="2000" i="1" dirty="0"/>
              <a:t>Palliative Care: Research and Treatment</a:t>
            </a:r>
            <a:r>
              <a:rPr lang="en-GB" sz="2000" dirty="0"/>
              <a:t>, pp. 123-138.</a:t>
            </a:r>
          </a:p>
          <a:p>
            <a:pPr marL="82296" indent="0" algn="just">
              <a:buNone/>
            </a:pPr>
            <a:r>
              <a:rPr lang="en-GB" sz="2000" dirty="0" err="1"/>
              <a:t>Terlutter</a:t>
            </a:r>
            <a:r>
              <a:rPr lang="en-GB" sz="2000" dirty="0"/>
              <a:t>, R., </a:t>
            </a:r>
            <a:r>
              <a:rPr lang="en-GB" sz="2000" dirty="0" err="1"/>
              <a:t>Bidmon</a:t>
            </a:r>
            <a:r>
              <a:rPr lang="en-GB" sz="2000" dirty="0"/>
              <a:t>, S., and </a:t>
            </a:r>
            <a:r>
              <a:rPr lang="en-GB" sz="2000" dirty="0" err="1"/>
              <a:t>Diegelman</a:t>
            </a:r>
            <a:r>
              <a:rPr lang="en-GB" sz="2000" dirty="0"/>
              <a:t>, S., (2022). "Promoting advance care planning via mediated health resources: A systematic mixed studies review". Patient Education and Counselling, 105(1), pp. 15-29.</a:t>
            </a:r>
          </a:p>
          <a:p>
            <a:pPr marL="82296" indent="0">
              <a:buNone/>
            </a:pPr>
            <a:r>
              <a:rPr lang="en-GB" sz="2000" dirty="0"/>
              <a:t>Tong, A., Chung, O., </a:t>
            </a:r>
            <a:r>
              <a:rPr lang="en-GB" sz="2000" dirty="0" err="1"/>
              <a:t>Sellars</a:t>
            </a:r>
            <a:r>
              <a:rPr lang="en-GB" sz="2000" dirty="0"/>
              <a:t>, M., Nolte, L., </a:t>
            </a:r>
            <a:r>
              <a:rPr lang="en-GB" sz="2000" dirty="0" err="1"/>
              <a:t>McInerney</a:t>
            </a:r>
            <a:r>
              <a:rPr lang="en-GB" sz="2000" dirty="0"/>
              <a:t>, F., Sinclair, C., and </a:t>
            </a:r>
            <a:r>
              <a:rPr lang="en-GB" sz="2000" dirty="0" err="1"/>
              <a:t>Detering</a:t>
            </a:r>
            <a:r>
              <a:rPr lang="en-GB" sz="2000" dirty="0"/>
              <a:t>, K.,  (2018). "Perspectives of people with dementia and carers on advance care planning and end-of-life care: A systematic review and thematic synthesis of qualitative studies". </a:t>
            </a:r>
            <a:r>
              <a:rPr lang="en-GB" sz="2000" i="1" dirty="0"/>
              <a:t>Palliative Medicine, 33</a:t>
            </a:r>
            <a:r>
              <a:rPr lang="en-GB" sz="2000" dirty="0"/>
              <a:t>(3), pp. 274-290.</a:t>
            </a:r>
          </a:p>
          <a:p>
            <a:pPr marL="82296" indent="0">
              <a:buNone/>
            </a:pPr>
            <a:r>
              <a:rPr lang="en-GB" sz="2000" dirty="0" err="1"/>
              <a:t>Traynor</a:t>
            </a:r>
            <a:r>
              <a:rPr lang="en-GB" sz="2000" dirty="0"/>
              <a:t>, V., </a:t>
            </a:r>
            <a:r>
              <a:rPr lang="en-GB" sz="2000" dirty="0" err="1"/>
              <a:t>Busche</a:t>
            </a:r>
            <a:r>
              <a:rPr lang="en-GB" sz="2000" dirty="0"/>
              <a:t> A., McKellar, D., and Chang, C.,  (2021). "Promoting Person-Centred Care for Older People". </a:t>
            </a:r>
            <a:r>
              <a:rPr lang="en-GB" sz="2000" i="1" dirty="0"/>
              <a:t>International Practice Development in Health and Social Care, 27</a:t>
            </a:r>
            <a:r>
              <a:rPr lang="en-GB" sz="2000" dirty="0"/>
              <a:t>(26), pp. 52-64.</a:t>
            </a:r>
          </a:p>
          <a:p>
            <a:pPr marL="82296" indent="0" algn="just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82296" indent="0" algn="just">
              <a:buNone/>
            </a:pPr>
            <a:endParaRPr lang="en-GB" sz="2800" dirty="0"/>
          </a:p>
          <a:p>
            <a:pPr algn="just"/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60219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890080" cy="141763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/>
                <a:latin typeface="Arial" pitchFamily="34" charset="0"/>
                <a:cs typeface="Arial" pitchFamily="34" charset="0"/>
              </a:rPr>
              <a:t>References </a:t>
            </a:r>
            <a:r>
              <a:rPr lang="en-GB" sz="3200" b="1" dirty="0">
                <a:effectLst/>
              </a:rPr>
              <a:t/>
            </a:r>
            <a:br>
              <a:rPr lang="en-GB" sz="3200" b="1" dirty="0">
                <a:effectLst/>
              </a:rPr>
            </a:br>
            <a:endParaRPr lang="en-GB" sz="31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25878" cy="6134860"/>
          </a:xfrm>
        </p:spPr>
        <p:txBody>
          <a:bodyPr>
            <a:noAutofit/>
          </a:bodyPr>
          <a:lstStyle/>
          <a:p>
            <a:pPr marL="82296" indent="0" algn="just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Van, B., Sampson, E., Liao, J., Smith, L., and Chen, P., (2022). "Impact of home healthcare on end-of-life outcomes for people with dementia: a systematic review". 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BMC geriatrics, 22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(1), pp.1-4.</a:t>
            </a:r>
          </a:p>
          <a:p>
            <a:pPr marL="82296" indent="0"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3352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116</TotalTime>
  <Words>1393</Words>
  <Application>Microsoft Office PowerPoint</Application>
  <PresentationFormat>On-screen Show (4:3)</PresentationFormat>
  <Paragraphs>94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Solstice</vt:lpstr>
      <vt:lpstr>BSc (Hons) Health and Social Care Independent Project</vt:lpstr>
      <vt:lpstr>Analysis of Advance Care Planning as an opportunity for improving person-centred healthcare for individuals with dementia in the UK care homes  </vt:lpstr>
      <vt:lpstr>CHAPTER 1: INTRODUCTION  Definition of main concepts </vt:lpstr>
      <vt:lpstr>CHAPTER 1: INTRODUCTION  Aim </vt:lpstr>
      <vt:lpstr>CHAPTER 1: INTRODUCTION  Objectives </vt:lpstr>
      <vt:lpstr>CHAPTER 2: BACKGROUND Theoretical background </vt:lpstr>
      <vt:lpstr>CHAPTER 2: BACKGROUND International and National context</vt:lpstr>
      <vt:lpstr>CHAPTER 3: METHODS Methodology and Methods </vt:lpstr>
      <vt:lpstr>CHAPTER 3: METHODS Inclusion and Exclusion criteria for selective articles (PRISMA)</vt:lpstr>
      <vt:lpstr>CHAPTER 3: METHODS Data analysis</vt:lpstr>
      <vt:lpstr>Ethical considerations </vt:lpstr>
      <vt:lpstr>CHAPTER 4: RESULTS AND DISCUSSION Themes Identified</vt:lpstr>
      <vt:lpstr>Limitations of the study </vt:lpstr>
      <vt:lpstr>CHAPTER 5: Recommendations </vt:lpstr>
      <vt:lpstr>CHAPTER 5: Conclusion </vt:lpstr>
      <vt:lpstr>References  </vt:lpstr>
      <vt:lpstr>References  </vt:lpstr>
      <vt:lpstr>References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Health and Social Care Independent Project</dc:title>
  <dc:creator>Acer</dc:creator>
  <cp:lastModifiedBy>Acer</cp:lastModifiedBy>
  <cp:revision>9</cp:revision>
  <dcterms:created xsi:type="dcterms:W3CDTF">2022-03-10T16:39:27Z</dcterms:created>
  <dcterms:modified xsi:type="dcterms:W3CDTF">2022-04-19T18:26:14Z</dcterms:modified>
</cp:coreProperties>
</file>