
<file path=[Content_Types].xml><?xml version="1.0" encoding="utf-8"?>
<Types xmlns="http://schemas.openxmlformats.org/package/2006/content-types">
  <Default Extension="bin" ContentType="application/vnd.ms-office.vbaProject"/>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40" r:id="rId4"/>
  </p:sldMasterIdLst>
  <p:notesMasterIdLst>
    <p:notesMasterId r:id="rId22"/>
  </p:notesMasterIdLst>
  <p:handoutMasterIdLst>
    <p:handoutMasterId r:id="rId23"/>
  </p:handoutMasterIdLst>
  <p:sldIdLst>
    <p:sldId id="421" r:id="rId5"/>
    <p:sldId id="418" r:id="rId6"/>
    <p:sldId id="419" r:id="rId7"/>
    <p:sldId id="264" r:id="rId8"/>
    <p:sldId id="304" r:id="rId9"/>
    <p:sldId id="414" r:id="rId10"/>
    <p:sldId id="415" r:id="rId11"/>
    <p:sldId id="416" r:id="rId12"/>
    <p:sldId id="417" r:id="rId13"/>
    <p:sldId id="327" r:id="rId14"/>
    <p:sldId id="326" r:id="rId15"/>
    <p:sldId id="328" r:id="rId16"/>
    <p:sldId id="329" r:id="rId17"/>
    <p:sldId id="330" r:id="rId18"/>
    <p:sldId id="333" r:id="rId19"/>
    <p:sldId id="334" r:id="rId20"/>
    <p:sldId id="337" r:id="rId21"/>
  </p:sldIdLst>
  <p:sldSz cx="9144000" cy="6858000" type="screen4x3"/>
  <p:notesSz cx="6797675" cy="9926638"/>
  <p:embeddedFontLst>
    <p:embeddedFont>
      <p:font typeface="Gill Sans MT" panose="020B0502020104020203" pitchFamily="34" charset="0"/>
      <p:regular r:id="rId24"/>
      <p:bold r:id="rId25"/>
      <p:italic r:id="rId26"/>
      <p:boldItalic r:id="rId27"/>
    </p:embeddedFont>
    <p:embeddedFont>
      <p:font typeface="Rdg Vesta" panose="020B0604020202020204" charset="0"/>
      <p:regular r:id="rId28"/>
      <p:bold r:id="rId29"/>
      <p:italic r:id="rId30"/>
      <p:boldItalic r:id="rId3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FFFF"/>
    <a:srgbClr val="BF0071"/>
    <a:srgbClr val="D799A1"/>
    <a:srgbClr val="7EAF35"/>
    <a:srgbClr val="F3F3F3"/>
    <a:srgbClr val="F0F0F0"/>
    <a:srgbClr val="EEEEEE"/>
    <a:srgbClr val="FDFDF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692" autoAdjust="0"/>
    <p:restoredTop sz="95789" autoAdjust="0"/>
  </p:normalViewPr>
  <p:slideViewPr>
    <p:cSldViewPr showGuides="1">
      <p:cViewPr varScale="1">
        <p:scale>
          <a:sx n="98" d="100"/>
          <a:sy n="98" d="100"/>
        </p:scale>
        <p:origin x="705"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79" d="100"/>
          <a:sy n="79" d="100"/>
        </p:scale>
        <p:origin x="4096" y="21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3.fntdata"/><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2.fntdata"/><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6.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1.fntdata"/><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font" Target="fonts/font5.fntdata"/><Relationship Id="rId36" Type="http://schemas.microsoft.com/office/2006/relationships/vbaProject" Target="vbaProject.bin"/><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8.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tableStyles" Target="tableStyle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9778" name="Rectangle 2"/>
          <p:cNvSpPr>
            <a:spLocks noGrp="1" noChangeArrowheads="1"/>
          </p:cNvSpPr>
          <p:nvPr>
            <p:ph type="hdr" sz="quarter"/>
          </p:nvPr>
        </p:nvSpPr>
        <p:spPr bwMode="auto">
          <a:xfrm>
            <a:off x="1" y="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193" tIns="46095" rIns="92193" bIns="46095" numCol="1" anchor="ctr" anchorCtr="0" compatLnSpc="1">
            <a:prstTxWarp prst="textNoShape">
              <a:avLst/>
            </a:prstTxWarp>
          </a:bodyPr>
          <a:lstStyle>
            <a:lvl1pPr>
              <a:defRPr sz="1200">
                <a:solidFill>
                  <a:schemeClr val="bg1"/>
                </a:solidFill>
              </a:defRPr>
            </a:lvl1pPr>
          </a:lstStyle>
          <a:p>
            <a:endParaRPr lang="en-GB" dirty="0">
              <a:solidFill>
                <a:srgbClr val="BF0071"/>
              </a:solidFill>
            </a:endParaRPr>
          </a:p>
        </p:txBody>
      </p:sp>
      <p:sp>
        <p:nvSpPr>
          <p:cNvPr id="459779" name="Rectangle 3"/>
          <p:cNvSpPr>
            <a:spLocks noGrp="1" noChangeArrowheads="1"/>
          </p:cNvSpPr>
          <p:nvPr>
            <p:ph type="dt" sz="quarter" idx="1"/>
          </p:nvPr>
        </p:nvSpPr>
        <p:spPr bwMode="auto">
          <a:xfrm>
            <a:off x="3851802" y="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193" tIns="46095" rIns="92193" bIns="46095" numCol="1" anchor="ctr" anchorCtr="0" compatLnSpc="1">
            <a:prstTxWarp prst="textNoShape">
              <a:avLst/>
            </a:prstTxWarp>
          </a:bodyPr>
          <a:lstStyle>
            <a:lvl1pPr algn="r">
              <a:defRPr sz="1200">
                <a:solidFill>
                  <a:schemeClr val="bg1"/>
                </a:solidFill>
              </a:defRPr>
            </a:lvl1pPr>
          </a:lstStyle>
          <a:p>
            <a:endParaRPr lang="en-GB" dirty="0">
              <a:solidFill>
                <a:srgbClr val="BF0071"/>
              </a:solidFill>
            </a:endParaRPr>
          </a:p>
        </p:txBody>
      </p:sp>
      <p:sp>
        <p:nvSpPr>
          <p:cNvPr id="459780" name="Rectangle 4"/>
          <p:cNvSpPr>
            <a:spLocks noGrp="1" noChangeArrowheads="1"/>
          </p:cNvSpPr>
          <p:nvPr>
            <p:ph type="ftr" sz="quarter" idx="2"/>
          </p:nvPr>
        </p:nvSpPr>
        <p:spPr bwMode="auto">
          <a:xfrm>
            <a:off x="1" y="9429987"/>
            <a:ext cx="2945873" cy="496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193" tIns="46095" rIns="92193" bIns="46095" numCol="1" anchor="b" anchorCtr="0" compatLnSpc="1">
            <a:prstTxWarp prst="textNoShape">
              <a:avLst/>
            </a:prstTxWarp>
          </a:bodyPr>
          <a:lstStyle>
            <a:lvl1pPr>
              <a:defRPr sz="1200">
                <a:solidFill>
                  <a:schemeClr val="bg1"/>
                </a:solidFill>
              </a:defRPr>
            </a:lvl1pPr>
          </a:lstStyle>
          <a:p>
            <a:endParaRPr lang="en-GB" dirty="0">
              <a:solidFill>
                <a:srgbClr val="BF0071"/>
              </a:solidFill>
            </a:endParaRPr>
          </a:p>
        </p:txBody>
      </p:sp>
      <p:sp>
        <p:nvSpPr>
          <p:cNvPr id="459781" name="Rectangle 5"/>
          <p:cNvSpPr>
            <a:spLocks noGrp="1" noChangeArrowheads="1"/>
          </p:cNvSpPr>
          <p:nvPr>
            <p:ph type="sldNum" sz="quarter" idx="3"/>
          </p:nvPr>
        </p:nvSpPr>
        <p:spPr bwMode="auto">
          <a:xfrm>
            <a:off x="3851802" y="9429987"/>
            <a:ext cx="2945873" cy="496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193" tIns="46095" rIns="92193" bIns="46095" numCol="1" anchor="b" anchorCtr="0" compatLnSpc="1">
            <a:prstTxWarp prst="textNoShape">
              <a:avLst/>
            </a:prstTxWarp>
          </a:bodyPr>
          <a:lstStyle>
            <a:lvl1pPr algn="r">
              <a:defRPr sz="1200">
                <a:solidFill>
                  <a:schemeClr val="bg1"/>
                </a:solidFill>
              </a:defRPr>
            </a:lvl1pPr>
          </a:lstStyle>
          <a:p>
            <a:fld id="{E2DCF08D-6481-43DA-8A15-15EA1A6A8146}" type="slidenum">
              <a:rPr lang="en-GB">
                <a:solidFill>
                  <a:srgbClr val="BF0071"/>
                </a:solidFill>
              </a:rPr>
              <a:pPr/>
              <a:t>‹#›</a:t>
            </a:fld>
            <a:endParaRPr lang="en-GB" dirty="0">
              <a:solidFill>
                <a:srgbClr val="BF0071"/>
              </a:solidFill>
            </a:endParaRPr>
          </a:p>
        </p:txBody>
      </p:sp>
    </p:spTree>
    <p:extLst>
      <p:ext uri="{BB962C8B-B14F-4D97-AF65-F5344CB8AC3E}">
        <p14:creationId xmlns:p14="http://schemas.microsoft.com/office/powerpoint/2010/main" val="3543131987"/>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9T17:33:24.498"/>
    </inkml:context>
    <inkml:brush xml:id="br0">
      <inkml:brushProperty name="width" value="0.05" units="cm"/>
      <inkml:brushProperty name="height" value="0.05" units="cm"/>
      <inkml:brushProperty name="color" value="#E71224"/>
    </inkml:brush>
  </inkml:definitions>
  <inkml:trace contextRef="#ctx0" brushRef="#br0">1 1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9T17:35:10.453"/>
    </inkml:context>
    <inkml:brush xml:id="br0">
      <inkml:brushProperty name="width" value="0.05" units="cm"/>
      <inkml:brushProperty name="height" value="0.05" units="cm"/>
      <inkml:brushProperty name="color" value="#E71224"/>
    </inkml:brush>
  </inkml:definitions>
  <inkml:trace contextRef="#ctx0" brushRef="#br0">0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1" y="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t" anchorCtr="0" compatLnSpc="1">
            <a:prstTxWarp prst="textNoShape">
              <a:avLst/>
            </a:prstTxWarp>
          </a:bodyPr>
          <a:lstStyle>
            <a:lvl1pPr>
              <a:defRPr sz="1200"/>
            </a:lvl1pPr>
          </a:lstStyle>
          <a:p>
            <a:endParaRPr lang="en-GB"/>
          </a:p>
        </p:txBody>
      </p:sp>
      <p:sp>
        <p:nvSpPr>
          <p:cNvPr id="9219" name="Rectangle 3"/>
          <p:cNvSpPr>
            <a:spLocks noGrp="1" noChangeArrowheads="1"/>
          </p:cNvSpPr>
          <p:nvPr>
            <p:ph type="dt" idx="1"/>
          </p:nvPr>
        </p:nvSpPr>
        <p:spPr bwMode="auto">
          <a:xfrm>
            <a:off x="3850197" y="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t" anchorCtr="0" compatLnSpc="1">
            <a:prstTxWarp prst="textNoShape">
              <a:avLst/>
            </a:prstTxWarp>
          </a:bodyPr>
          <a:lstStyle>
            <a:lvl1pPr algn="r">
              <a:defRPr sz="1200"/>
            </a:lvl1pPr>
          </a:lstStyle>
          <a:p>
            <a:endParaRPr lang="en-GB"/>
          </a:p>
        </p:txBody>
      </p:sp>
      <p:sp>
        <p:nvSpPr>
          <p:cNvPr id="9220" name="Rectangle 4"/>
          <p:cNvSpPr>
            <a:spLocks noGrp="1" noRot="1" noChangeAspect="1" noChangeArrowheads="1" noTextEdit="1"/>
          </p:cNvSpPr>
          <p:nvPr>
            <p:ph type="sldImg" idx="2"/>
          </p:nvPr>
        </p:nvSpPr>
        <p:spPr bwMode="auto">
          <a:xfrm>
            <a:off x="919163" y="744538"/>
            <a:ext cx="4962525" cy="3722687"/>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9221" name="Rectangle 5"/>
          <p:cNvSpPr>
            <a:spLocks noGrp="1" noChangeArrowheads="1"/>
          </p:cNvSpPr>
          <p:nvPr>
            <p:ph type="body" sz="quarter" idx="3"/>
          </p:nvPr>
        </p:nvSpPr>
        <p:spPr bwMode="auto">
          <a:xfrm>
            <a:off x="679447" y="4715793"/>
            <a:ext cx="5438783" cy="44666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9222" name="Rectangle 6"/>
          <p:cNvSpPr>
            <a:spLocks noGrp="1" noChangeArrowheads="1"/>
          </p:cNvSpPr>
          <p:nvPr>
            <p:ph type="ftr" sz="quarter" idx="4"/>
          </p:nvPr>
        </p:nvSpPr>
        <p:spPr bwMode="auto">
          <a:xfrm>
            <a:off x="1" y="942839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b" anchorCtr="0" compatLnSpc="1">
            <a:prstTxWarp prst="textNoShape">
              <a:avLst/>
            </a:prstTxWarp>
          </a:bodyPr>
          <a:lstStyle>
            <a:lvl1pPr>
              <a:defRPr sz="1200"/>
            </a:lvl1pPr>
          </a:lstStyle>
          <a:p>
            <a:endParaRPr lang="en-GB"/>
          </a:p>
        </p:txBody>
      </p:sp>
      <p:sp>
        <p:nvSpPr>
          <p:cNvPr id="9223" name="Rectangle 7"/>
          <p:cNvSpPr>
            <a:spLocks noGrp="1" noChangeArrowheads="1"/>
          </p:cNvSpPr>
          <p:nvPr>
            <p:ph type="sldNum" sz="quarter" idx="5"/>
          </p:nvPr>
        </p:nvSpPr>
        <p:spPr bwMode="auto">
          <a:xfrm>
            <a:off x="3850197" y="942839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b" anchorCtr="0" compatLnSpc="1">
            <a:prstTxWarp prst="textNoShape">
              <a:avLst/>
            </a:prstTxWarp>
          </a:bodyPr>
          <a:lstStyle>
            <a:lvl1pPr algn="r">
              <a:defRPr sz="1200"/>
            </a:lvl1pPr>
          </a:lstStyle>
          <a:p>
            <a:fld id="{9447E8B6-FA9F-46D1-9616-8ECF1D3221B0}" type="slidenum">
              <a:rPr lang="en-GB"/>
              <a:pPr/>
              <a:t>‹#›</a:t>
            </a:fld>
            <a:endParaRPr lang="en-GB"/>
          </a:p>
        </p:txBody>
      </p:sp>
    </p:spTree>
    <p:extLst>
      <p:ext uri="{BB962C8B-B14F-4D97-AF65-F5344CB8AC3E}">
        <p14:creationId xmlns:p14="http://schemas.microsoft.com/office/powerpoint/2010/main" val="330077306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Rdg Vesta" pitchFamily="2" charset="0"/>
        <a:ea typeface="+mn-ea"/>
        <a:cs typeface="+mn-cs"/>
      </a:defRPr>
    </a:lvl1pPr>
    <a:lvl2pPr marL="457200" algn="l" rtl="0" fontAlgn="base">
      <a:spcBef>
        <a:spcPct val="30000"/>
      </a:spcBef>
      <a:spcAft>
        <a:spcPct val="0"/>
      </a:spcAft>
      <a:defRPr sz="1200" kern="1200">
        <a:solidFill>
          <a:schemeClr val="tx1"/>
        </a:solidFill>
        <a:latin typeface="Rdg Vesta" pitchFamily="2" charset="0"/>
        <a:ea typeface="+mn-ea"/>
        <a:cs typeface="+mn-cs"/>
      </a:defRPr>
    </a:lvl2pPr>
    <a:lvl3pPr marL="914400" algn="l" rtl="0" fontAlgn="base">
      <a:spcBef>
        <a:spcPct val="30000"/>
      </a:spcBef>
      <a:spcAft>
        <a:spcPct val="0"/>
      </a:spcAft>
      <a:defRPr sz="1200" kern="1200">
        <a:solidFill>
          <a:schemeClr val="tx1"/>
        </a:solidFill>
        <a:latin typeface="Rdg Vesta" pitchFamily="2" charset="0"/>
        <a:ea typeface="+mn-ea"/>
        <a:cs typeface="+mn-cs"/>
      </a:defRPr>
    </a:lvl3pPr>
    <a:lvl4pPr marL="1371600" algn="l" rtl="0" fontAlgn="base">
      <a:spcBef>
        <a:spcPct val="30000"/>
      </a:spcBef>
      <a:spcAft>
        <a:spcPct val="0"/>
      </a:spcAft>
      <a:defRPr sz="1200" kern="1200">
        <a:solidFill>
          <a:schemeClr val="tx1"/>
        </a:solidFill>
        <a:latin typeface="Rdg Vesta" pitchFamily="2" charset="0"/>
        <a:ea typeface="+mn-ea"/>
        <a:cs typeface="+mn-cs"/>
      </a:defRPr>
    </a:lvl4pPr>
    <a:lvl5pPr marL="1828800" algn="l" rtl="0" fontAlgn="base">
      <a:spcBef>
        <a:spcPct val="30000"/>
      </a:spcBef>
      <a:spcAft>
        <a:spcPct val="0"/>
      </a:spcAft>
      <a:defRPr sz="1200" kern="1200">
        <a:solidFill>
          <a:schemeClr val="tx1"/>
        </a:solidFill>
        <a:latin typeface="Rdg Vesta" pitchFamily="2"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9447E8B6-FA9F-46D1-9616-8ECF1D3221B0}" type="slidenum">
              <a:rPr lang="en-GB" smtClean="0"/>
              <a:pPr/>
              <a:t>5</a:t>
            </a:fld>
            <a:endParaRPr lang="en-GB"/>
          </a:p>
        </p:txBody>
      </p:sp>
    </p:spTree>
    <p:extLst>
      <p:ext uri="{BB962C8B-B14F-4D97-AF65-F5344CB8AC3E}">
        <p14:creationId xmlns:p14="http://schemas.microsoft.com/office/powerpoint/2010/main" val="8122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9447E8B6-FA9F-46D1-9616-8ECF1D3221B0}" type="slidenum">
              <a:rPr lang="en-GB" smtClean="0"/>
              <a:pPr/>
              <a:t>6</a:t>
            </a:fld>
            <a:endParaRPr lang="en-GB"/>
          </a:p>
        </p:txBody>
      </p:sp>
    </p:spTree>
    <p:extLst>
      <p:ext uri="{BB962C8B-B14F-4D97-AF65-F5344CB8AC3E}">
        <p14:creationId xmlns:p14="http://schemas.microsoft.com/office/powerpoint/2010/main" val="990280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9447E8B6-FA9F-46D1-9616-8ECF1D3221B0}" type="slidenum">
              <a:rPr lang="en-GB" smtClean="0"/>
              <a:pPr/>
              <a:t>7</a:t>
            </a:fld>
            <a:endParaRPr lang="en-GB"/>
          </a:p>
        </p:txBody>
      </p:sp>
    </p:spTree>
    <p:extLst>
      <p:ext uri="{BB962C8B-B14F-4D97-AF65-F5344CB8AC3E}">
        <p14:creationId xmlns:p14="http://schemas.microsoft.com/office/powerpoint/2010/main" val="171096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9447E8B6-FA9F-46D1-9616-8ECF1D3221B0}" type="slidenum">
              <a:rPr lang="en-GB" smtClean="0"/>
              <a:pPr/>
              <a:t>8</a:t>
            </a:fld>
            <a:endParaRPr lang="en-GB"/>
          </a:p>
        </p:txBody>
      </p:sp>
    </p:spTree>
    <p:extLst>
      <p:ext uri="{BB962C8B-B14F-4D97-AF65-F5344CB8AC3E}">
        <p14:creationId xmlns:p14="http://schemas.microsoft.com/office/powerpoint/2010/main" val="10138623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9447E8B6-FA9F-46D1-9616-8ECF1D3221B0}" type="slidenum">
              <a:rPr lang="en-GB" smtClean="0"/>
              <a:pPr/>
              <a:t>9</a:t>
            </a:fld>
            <a:endParaRPr lang="en-GB"/>
          </a:p>
        </p:txBody>
      </p:sp>
    </p:spTree>
    <p:extLst>
      <p:ext uri="{BB962C8B-B14F-4D97-AF65-F5344CB8AC3E}">
        <p14:creationId xmlns:p14="http://schemas.microsoft.com/office/powerpoint/2010/main" val="2022954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9447E8B6-FA9F-46D1-9616-8ECF1D3221B0}" type="slidenum">
              <a:rPr lang="en-GB" smtClean="0"/>
              <a:pPr/>
              <a:t>10</a:t>
            </a:fld>
            <a:endParaRPr lang="en-GB"/>
          </a:p>
        </p:txBody>
      </p:sp>
    </p:spTree>
    <p:extLst>
      <p:ext uri="{BB962C8B-B14F-4D97-AF65-F5344CB8AC3E}">
        <p14:creationId xmlns:p14="http://schemas.microsoft.com/office/powerpoint/2010/main" val="6390105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47E8B6-FA9F-46D1-9616-8ECF1D3221B0}" type="slidenum">
              <a:rPr lang="en-GB" smtClean="0"/>
              <a:pPr/>
              <a:t>12</a:t>
            </a:fld>
            <a:endParaRPr lang="en-GB"/>
          </a:p>
        </p:txBody>
      </p:sp>
    </p:spTree>
    <p:extLst>
      <p:ext uri="{BB962C8B-B14F-4D97-AF65-F5344CB8AC3E}">
        <p14:creationId xmlns:p14="http://schemas.microsoft.com/office/powerpoint/2010/main" val="5011902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9447E8B6-FA9F-46D1-9616-8ECF1D3221B0}" type="slidenum">
              <a:rPr lang="en-GB" smtClean="0"/>
              <a:pPr/>
              <a:t>13</a:t>
            </a:fld>
            <a:endParaRPr lang="en-GB"/>
          </a:p>
        </p:txBody>
      </p:sp>
    </p:spTree>
    <p:extLst>
      <p:ext uri="{BB962C8B-B14F-4D97-AF65-F5344CB8AC3E}">
        <p14:creationId xmlns:p14="http://schemas.microsoft.com/office/powerpoint/2010/main" val="639116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9447E8B6-FA9F-46D1-9616-8ECF1D3221B0}" type="slidenum">
              <a:rPr lang="en-GB" smtClean="0"/>
              <a:pPr/>
              <a:t>14</a:t>
            </a:fld>
            <a:endParaRPr lang="en-GB"/>
          </a:p>
        </p:txBody>
      </p:sp>
    </p:spTree>
    <p:extLst>
      <p:ext uri="{BB962C8B-B14F-4D97-AF65-F5344CB8AC3E}">
        <p14:creationId xmlns:p14="http://schemas.microsoft.com/office/powerpoint/2010/main" val="26565638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16</a:t>
            </a:fld>
            <a:endParaRPr lang="en-GB"/>
          </a:p>
        </p:txBody>
      </p:sp>
    </p:spTree>
    <p:extLst>
      <p:ext uri="{BB962C8B-B14F-4D97-AF65-F5344CB8AC3E}">
        <p14:creationId xmlns:p14="http://schemas.microsoft.com/office/powerpoint/2010/main" val="2903511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17</a:t>
            </a:fld>
            <a:endParaRPr lang="en-GB"/>
          </a:p>
        </p:txBody>
      </p:sp>
    </p:spTree>
    <p:extLst>
      <p:ext uri="{BB962C8B-B14F-4D97-AF65-F5344CB8AC3E}">
        <p14:creationId xmlns:p14="http://schemas.microsoft.com/office/powerpoint/2010/main" val="10260962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pPr/>
              <a:t>3/12/2024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EA406C1-2B80-4660-856E-9D94CAFFB47A}" type="slidenum">
              <a:rPr lang="en-GB" smtClean="0"/>
              <a:pPr/>
              <a:t>‹#›</a:t>
            </a:fld>
            <a:endParaRPr lang="en-GB" dirty="0"/>
          </a:p>
        </p:txBody>
      </p:sp>
      <p:pic>
        <p:nvPicPr>
          <p:cNvPr id="10" name="Picture 9">
            <a:extLst>
              <a:ext uri="{FF2B5EF4-FFF2-40B4-BE49-F238E27FC236}">
                <a16:creationId xmlns:a16="http://schemas.microsoft.com/office/drawing/2014/main" id="{79D7A04D-21B6-BF46-9BDC-382A2BD35BE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4653136"/>
            <a:ext cx="9144000" cy="3781866"/>
          </a:xfrm>
          <a:prstGeom prst="rect">
            <a:avLst/>
          </a:prstGeom>
        </p:spPr>
      </p:pic>
    </p:spTree>
    <p:extLst>
      <p:ext uri="{BB962C8B-B14F-4D97-AF65-F5344CB8AC3E}">
        <p14:creationId xmlns:p14="http://schemas.microsoft.com/office/powerpoint/2010/main" val="4185998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2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5"/>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smtClean="0"/>
              <a:t>3/12/2024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25783409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charRg st="4294967295" end="4294967295"/>
                                            </p:txEl>
                                          </p:spTgt>
                                        </p:tgtEl>
                                        <p:attrNameLst>
                                          <p:attrName>style.visibility</p:attrName>
                                        </p:attrNameLst>
                                      </p:cBhvr>
                                      <p:to>
                                        <p:strVal val="visible"/>
                                      </p:to>
                                    </p:set>
                                    <p:animEffect transition="in" filter="fade">
                                      <p:cBhvr>
                                        <p:cTn id="7" dur="1000"/>
                                        <p:tgtEl>
                                          <p:spTgt spid="2">
                                            <p:txEl>
                                              <p:charRg st="4294967295" end="429496729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smtClean="0"/>
              <a:pPr/>
              <a:t>3/12/2024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1433351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smtClean="0"/>
              <a:t>3/12/2024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403668973"/>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smtClean="0"/>
              <a:t>3/12/2024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EA406C1-2B80-4660-856E-9D94CAFFB47A}" type="slidenum">
              <a:rPr lang="en-GB" smtClean="0"/>
              <a:pPr/>
              <a:t>‹#›</a:t>
            </a:fld>
            <a:endParaRPr lang="en-GB"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39815764"/>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3/12/2024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2148071795"/>
      </p:ext>
    </p:extLst>
  </p:cSld>
  <p:clrMapOvr>
    <a:masterClrMapping/>
  </p:clrMapOvr>
  <p:hf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3/12/2024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2536884559"/>
      </p:ext>
    </p:extLst>
  </p:cSld>
  <p:clrMapOvr>
    <a:masterClrMapping/>
  </p:clrMapOvr>
  <p:hf hdr="0" ft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2"/>
      </p:bgRef>
    </p:bg>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smtClean="0"/>
              <a:t>3/12/2024</a:t>
            </a:fld>
            <a:endParaRPr lang="en-US" dirty="0"/>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829061009"/>
      </p:ext>
    </p:extLst>
  </p:cSld>
  <p:clrMapOvr>
    <a:overrideClrMapping bg1="dk1" tx1="lt1" bg2="dk2" tx2="lt2" accent1="accent1" accent2="accent2" accent3="accent3" accent4="accent4" accent5="accent5" accent6="accent6" hlink="hlink" folHlink="folHlink"/>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572000" y="0"/>
            <a:ext cx="4576573" cy="6858000"/>
          </a:xfrm>
          <a:solidFill>
            <a:schemeClr val="tx1"/>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smtClean="0"/>
              <a:t>3/12/2024</a:t>
            </a:fld>
            <a:endParaRPr lang="en-US" dirty="0"/>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361164510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156046304"/>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1288228285"/>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1_Title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4653136"/>
            <a:ext cx="9144000" cy="3781866"/>
          </a:xfrm>
          <a:prstGeom prst="rect">
            <a:avLst/>
          </a:prstGeom>
        </p:spPr>
      </p:pic>
      <p:sp>
        <p:nvSpPr>
          <p:cNvPr id="26" name="Rectangle 12"/>
          <p:cNvSpPr>
            <a:spLocks noGrp="1" noChangeArrowheads="1"/>
          </p:cNvSpPr>
          <p:nvPr>
            <p:ph type="subTitle" idx="1"/>
          </p:nvPr>
        </p:nvSpPr>
        <p:spPr>
          <a:xfrm>
            <a:off x="755650" y="2844280"/>
            <a:ext cx="7920038" cy="647600"/>
          </a:xfrm>
          <a:prstGeom prst="rect">
            <a:avLst/>
          </a:prstGeom>
        </p:spPr>
        <p:txBody>
          <a:bodyPr/>
          <a:lstStyle>
            <a:lvl1pPr marL="0" indent="0">
              <a:buFontTx/>
              <a:buNone/>
              <a:defRPr sz="3600">
                <a:solidFill>
                  <a:srgbClr val="000000"/>
                </a:solidFill>
              </a:defRPr>
            </a:lvl1pPr>
          </a:lstStyle>
          <a:p>
            <a:pPr lvl="0"/>
            <a:r>
              <a:rPr lang="en-US" noProof="0"/>
              <a:t>Click to edit Master subtitle style</a:t>
            </a:r>
            <a:endParaRPr lang="en-GB" noProof="0" dirty="0"/>
          </a:p>
        </p:txBody>
      </p:sp>
      <p:sp>
        <p:nvSpPr>
          <p:cNvPr id="3" name="Title 2"/>
          <p:cNvSpPr>
            <a:spLocks noGrp="1"/>
          </p:cNvSpPr>
          <p:nvPr>
            <p:ph type="title"/>
          </p:nvPr>
        </p:nvSpPr>
        <p:spPr>
          <a:xfrm>
            <a:off x="755576" y="1124744"/>
            <a:ext cx="7983538" cy="1719064"/>
          </a:xfrm>
        </p:spPr>
        <p:txBody>
          <a:bodyPr wrap="square"/>
          <a:lstStyle>
            <a:lvl1pPr>
              <a:lnSpc>
                <a:spcPct val="90000"/>
              </a:lnSpc>
              <a:defRPr sz="4800"/>
            </a:lvl1pPr>
          </a:lstStyle>
          <a:p>
            <a:r>
              <a:rPr lang="en-US"/>
              <a:t>Click to edit Master title style</a:t>
            </a:r>
            <a:endParaRPr lang="en-GB" dirty="0"/>
          </a:p>
        </p:txBody>
      </p:sp>
      <p:sp>
        <p:nvSpPr>
          <p:cNvPr id="5" name="Slide Number Placeholder 4">
            <a:extLst>
              <a:ext uri="{FF2B5EF4-FFF2-40B4-BE49-F238E27FC236}">
                <a16:creationId xmlns:a16="http://schemas.microsoft.com/office/drawing/2014/main" id="{B6C1B392-042E-7A4F-A3C8-F714D3F98DF6}"/>
              </a:ext>
            </a:extLst>
          </p:cNvPr>
          <p:cNvSpPr>
            <a:spLocks noGrp="1"/>
          </p:cNvSpPr>
          <p:nvPr>
            <p:ph type="sldNum" sz="quarter" idx="10"/>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287345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250"/>
                                  </p:stCondLst>
                                  <p:childTnLst>
                                    <p:set>
                                      <p:cBhvr>
                                        <p:cTn id="10" dur="1" fill="hold">
                                          <p:stCondLst>
                                            <p:cond delay="0"/>
                                          </p:stCondLst>
                                        </p:cTn>
                                        <p:tgtEl>
                                          <p:spTgt spid="26">
                                            <p:txEl>
                                              <p:pRg st="0" end="0"/>
                                            </p:txEl>
                                          </p:spTgt>
                                        </p:tgtEl>
                                        <p:attrNameLst>
                                          <p:attrName>style.visibility</p:attrName>
                                        </p:attrNameLst>
                                      </p:cBhvr>
                                      <p:to>
                                        <p:strVal val="visible"/>
                                      </p:to>
                                    </p:set>
                                    <p:animEffect transition="in" filter="fade">
                                      <p:cBhvr>
                                        <p:cTn id="11" dur="1000"/>
                                        <p:tgtEl>
                                          <p:spTgt spid="2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bldLvl="5">
        <p:tmplLst>
          <p:tmpl lvl="1">
            <p:tnLst>
              <p:par>
                <p:cTn presetID="10" presetClass="entr" presetSubtype="0" fill="hold" nodeType="afterEffect">
                  <p:stCondLst>
                    <p:cond delay="250"/>
                  </p:stCondLst>
                  <p:childTnLst>
                    <p:set>
                      <p:cBhvr>
                        <p:cTn dur="1" fill="hold">
                          <p:stCondLst>
                            <p:cond delay="0"/>
                          </p:stCondLst>
                        </p:cTn>
                        <p:tgtEl>
                          <p:spTgt spid="26"/>
                        </p:tgtEl>
                        <p:attrNameLst>
                          <p:attrName>style.visibility</p:attrName>
                        </p:attrNameLst>
                      </p:cBhvr>
                      <p:to>
                        <p:strVal val="visible"/>
                      </p:to>
                    </p:set>
                    <p:animEffect transition="in" filter="fade">
                      <p:cBhvr>
                        <p:cTn dur="1000"/>
                        <p:tgtEl>
                          <p:spTgt spid="26"/>
                        </p:tgtEl>
                      </p:cBhvr>
                    </p:animEffect>
                  </p:childTnLst>
                </p:cTn>
              </p:par>
            </p:tnLst>
          </p:tmpl>
        </p:tmplLst>
      </p:bldP>
      <p:bldP spid="3"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1600200"/>
            <a:ext cx="7992888" cy="4525963"/>
          </a:xfrm>
          <a:prstGeom prst="rect">
            <a:avLst/>
          </a:prstGeom>
        </p:spPr>
        <p:txBody>
          <a:bodyPr/>
          <a:lstStyle>
            <a:lvl1pPr>
              <a:buClr>
                <a:schemeClr val="tx2"/>
              </a:buClr>
              <a:defRPr/>
            </a:lvl1pPr>
            <a:lvl2pPr>
              <a:buClr>
                <a:schemeClr val="tx2"/>
              </a:buClr>
              <a:defRPr/>
            </a:lvl2pPr>
            <a:lvl3pPr>
              <a:buClr>
                <a:schemeClr val="tx2"/>
              </a:buClr>
              <a:defRPr/>
            </a:lvl3pPr>
            <a:lvl4pPr>
              <a:buClr>
                <a:schemeClr val="tx2"/>
              </a:buClr>
              <a:defRPr/>
            </a:lvl4pPr>
            <a:lvl5pPr>
              <a:buClr>
                <a:schemeClr val="tx2"/>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7" name="Rectangle 13"/>
          <p:cNvSpPr>
            <a:spLocks noGrp="1" noChangeArrowheads="1"/>
          </p:cNvSpPr>
          <p:nvPr>
            <p:ph type="sldNum" sz="quarter" idx="4"/>
          </p:nvPr>
        </p:nvSpPr>
        <p:spPr bwMode="auto">
          <a:xfrm>
            <a:off x="8072438" y="6519863"/>
            <a:ext cx="676275"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5EA406C1-2B80-4660-856E-9D94CAFFB47A}" type="slidenum">
              <a:rPr lang="en-GB" smtClean="0"/>
              <a:pPr/>
              <a:t>‹#›</a:t>
            </a:fld>
            <a:endParaRPr lang="en-GB" dirty="0"/>
          </a:p>
        </p:txBody>
      </p:sp>
      <p:sp>
        <p:nvSpPr>
          <p:cNvPr id="6" name="Rectangle 2"/>
          <p:cNvSpPr>
            <a:spLocks noGrp="1" noChangeArrowheads="1"/>
          </p:cNvSpPr>
          <p:nvPr>
            <p:ph type="title"/>
          </p:nvPr>
        </p:nvSpPr>
        <p:spPr bwMode="auto">
          <a:xfrm>
            <a:off x="755650" y="274638"/>
            <a:ext cx="6192838"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US"/>
              <a:t>Click to edit Master title style</a:t>
            </a:r>
            <a:endParaRPr lang="en-GB" dirty="0"/>
          </a:p>
        </p:txBody>
      </p:sp>
    </p:spTree>
    <p:extLst>
      <p:ext uri="{BB962C8B-B14F-4D97-AF65-F5344CB8AC3E}">
        <p14:creationId xmlns:p14="http://schemas.microsoft.com/office/powerpoint/2010/main" val="40363725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11" name="Content Placeholder 2"/>
          <p:cNvSpPr>
            <a:spLocks noGrp="1"/>
          </p:cNvSpPr>
          <p:nvPr>
            <p:ph sz="half" idx="11"/>
          </p:nvPr>
        </p:nvSpPr>
        <p:spPr>
          <a:xfrm>
            <a:off x="457200" y="2390899"/>
            <a:ext cx="4038600" cy="4134445"/>
          </a:xfrm>
          <a:prstGeom prst="rect">
            <a:avLst/>
          </a:prstGeom>
        </p:spPr>
        <p:txBody>
          <a:bodyPr/>
          <a:lstStyle>
            <a:lvl1pPr>
              <a:buClr>
                <a:schemeClr val="tx2"/>
              </a:buClr>
              <a:defRPr sz="2800"/>
            </a:lvl1pPr>
            <a:lvl2pPr>
              <a:buClr>
                <a:schemeClr val="tx2"/>
              </a:buClr>
              <a:defRPr sz="2400"/>
            </a:lvl2pPr>
            <a:lvl3pPr>
              <a:buClr>
                <a:schemeClr val="tx2"/>
              </a:buClr>
              <a:defRPr sz="2000"/>
            </a:lvl3pPr>
            <a:lvl4pPr>
              <a:buClr>
                <a:schemeClr val="tx2"/>
              </a:buClr>
              <a:defRPr sz="1800"/>
            </a:lvl4pPr>
            <a:lvl5pPr>
              <a:buClr>
                <a:schemeClr val="tx2"/>
              </a:buCl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2" name="Title 1"/>
          <p:cNvSpPr>
            <a:spLocks noGrp="1"/>
          </p:cNvSpPr>
          <p:nvPr>
            <p:ph type="title"/>
          </p:nvPr>
        </p:nvSpPr>
        <p:spPr>
          <a:xfrm>
            <a:off x="457200" y="274638"/>
            <a:ext cx="6923112"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751137"/>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5025" y="1751137"/>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13"/>
          <p:cNvSpPr>
            <a:spLocks noGrp="1" noChangeArrowheads="1"/>
          </p:cNvSpPr>
          <p:nvPr>
            <p:ph type="sldNum" sz="quarter" idx="10"/>
          </p:nvPr>
        </p:nvSpPr>
        <p:spPr bwMode="auto">
          <a:xfrm>
            <a:off x="8072438" y="6519863"/>
            <a:ext cx="676275"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5EA406C1-2B80-4660-856E-9D94CAFFB47A}" type="slidenum">
              <a:rPr lang="en-GB" smtClean="0"/>
              <a:pPr/>
              <a:t>‹#›</a:t>
            </a:fld>
            <a:endParaRPr lang="en-GB" dirty="0"/>
          </a:p>
        </p:txBody>
      </p:sp>
      <p:sp>
        <p:nvSpPr>
          <p:cNvPr id="12" name="Content Placeholder 3"/>
          <p:cNvSpPr>
            <a:spLocks noGrp="1"/>
          </p:cNvSpPr>
          <p:nvPr>
            <p:ph sz="half" idx="12"/>
          </p:nvPr>
        </p:nvSpPr>
        <p:spPr>
          <a:xfrm>
            <a:off x="4648200" y="2390899"/>
            <a:ext cx="4038600" cy="4134445"/>
          </a:xfrm>
          <a:prstGeom prst="rect">
            <a:avLst/>
          </a:prstGeom>
        </p:spPr>
        <p:txBody>
          <a:bodyPr/>
          <a:lstStyle>
            <a:lvl1pPr>
              <a:buClr>
                <a:schemeClr val="tx2"/>
              </a:buClr>
              <a:defRPr sz="2800"/>
            </a:lvl1pPr>
            <a:lvl2pPr>
              <a:buClr>
                <a:schemeClr val="tx2"/>
              </a:buClr>
              <a:defRPr sz="2400"/>
            </a:lvl2pPr>
            <a:lvl3pPr>
              <a:buClr>
                <a:schemeClr val="tx2"/>
              </a:buClr>
              <a:defRPr sz="2000"/>
            </a:lvl3pPr>
            <a:lvl4pPr>
              <a:buClr>
                <a:schemeClr val="tx2"/>
              </a:buClr>
              <a:defRPr sz="1800"/>
            </a:lvl4pPr>
            <a:lvl5pPr>
              <a:buClr>
                <a:schemeClr val="tx2"/>
              </a:buCl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17199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chemeClr val="bg2">
              <a:lumMod val="60000"/>
              <a:lumOff val="40000"/>
              <a:alpha val="15000"/>
            </a:schemeClr>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1160EA64-D806-43AC-9DF2-F8C432F32B4C}" type="datetimeFigureOut">
              <a:rPr lang="en-US" smtClean="0"/>
              <a:pPr/>
              <a:t>3/12/2024</a:t>
            </a:fld>
            <a:endParaRPr lang="en-US"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2588664953"/>
      </p:ext>
    </p:extLst>
  </p:cSld>
  <p:clrMap bg1="dk1" tx1="lt1" bg2="dk2" tx2="lt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19" r:id="rId12"/>
    <p:sldLayoutId id="2147483720" r:id="rId13"/>
    <p:sldLayoutId id="2147483723" r:id="rId14"/>
  </p:sldLayoutIdLst>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charRg st="4294967295" end="4294967295"/>
                                            </p:txEl>
                                          </p:spTgt>
                                        </p:tgtEl>
                                        <p:attrNameLst>
                                          <p:attrName>style.visibility</p:attrName>
                                        </p:attrNameLst>
                                      </p:cBhvr>
                                      <p:to>
                                        <p:strVal val="visible"/>
                                      </p:to>
                                    </p:set>
                                    <p:animEffect transition="in" filter="fade">
                                      <p:cBhvr>
                                        <p:cTn id="7" dur="1000"/>
                                        <p:tgtEl>
                                          <p:spTgt spid="2">
                                            <p:txEl>
                                              <p:charRg st="4294967295" end="4294967295"/>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1000"/>
                                        <p:tgtEl>
                                          <p:spTgt spid="3">
                                            <p:txEl>
                                              <p:pRg st="3" end="3"/>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bldLvl="5"/>
    </p:bldLst>
  </p:timing>
  <p:hf hdr="0" ftr="0"/>
  <p:txStyles>
    <p:titleStyle>
      <a:lvl1pPr algn="ctr" defTabSz="914400" rtl="0" eaLnBrk="1" latinLnBrk="0" hangingPunct="1">
        <a:lnSpc>
          <a:spcPct val="90000"/>
        </a:lnSpc>
        <a:spcBef>
          <a:spcPct val="0"/>
        </a:spcBef>
        <a:buNone/>
        <a:defRPr sz="26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customXml" Target="../ink/ink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74C4A-E861-4A46-98E4-4BAF1374E4D4}"/>
              </a:ext>
            </a:extLst>
          </p:cNvPr>
          <p:cNvSpPr>
            <a:spLocks noGrp="1"/>
          </p:cNvSpPr>
          <p:nvPr>
            <p:ph type="title"/>
          </p:nvPr>
        </p:nvSpPr>
        <p:spPr/>
        <p:txBody>
          <a:bodyPr/>
          <a:lstStyle/>
          <a:p>
            <a:r>
              <a:rPr lang="en-US" dirty="0"/>
              <a:t>Standard Costing</a:t>
            </a:r>
          </a:p>
        </p:txBody>
      </p:sp>
      <p:sp>
        <p:nvSpPr>
          <p:cNvPr id="4" name="Date Placeholder 3">
            <a:extLst>
              <a:ext uri="{FF2B5EF4-FFF2-40B4-BE49-F238E27FC236}">
                <a16:creationId xmlns:a16="http://schemas.microsoft.com/office/drawing/2014/main" id="{D35D1FBD-893E-7C43-83B5-F7297D70FB37}"/>
              </a:ext>
            </a:extLst>
          </p:cNvPr>
          <p:cNvSpPr>
            <a:spLocks noGrp="1"/>
          </p:cNvSpPr>
          <p:nvPr>
            <p:ph type="dt" sz="half" idx="10"/>
          </p:nvPr>
        </p:nvSpPr>
        <p:spPr/>
        <p:txBody>
          <a:bodyPr/>
          <a:lstStyle/>
          <a:p>
            <a:fld id="{34906FC6-D971-AA49-97B1-A6578C0E5645}" type="datetime1">
              <a:rPr lang="en-US" smtClean="0"/>
              <a:t>3/12/2024</a:t>
            </a:fld>
            <a:endParaRPr lang="en-US" dirty="0"/>
          </a:p>
        </p:txBody>
      </p:sp>
      <p:sp>
        <p:nvSpPr>
          <p:cNvPr id="5" name="Slide Number Placeholder 4">
            <a:extLst>
              <a:ext uri="{FF2B5EF4-FFF2-40B4-BE49-F238E27FC236}">
                <a16:creationId xmlns:a16="http://schemas.microsoft.com/office/drawing/2014/main" id="{6896D55A-02FF-2741-8083-7D26CF0EAAE4}"/>
              </a:ext>
            </a:extLst>
          </p:cNvPr>
          <p:cNvSpPr>
            <a:spLocks noGrp="1"/>
          </p:cNvSpPr>
          <p:nvPr>
            <p:ph type="sldNum" sz="quarter" idx="12"/>
          </p:nvPr>
        </p:nvSpPr>
        <p:spPr/>
        <p:txBody>
          <a:bodyPr/>
          <a:lstStyle/>
          <a:p>
            <a:fld id="{5EA406C1-2B80-4660-856E-9D94CAFFB47A}" type="slidenum">
              <a:rPr lang="en-GB" smtClean="0"/>
              <a:pPr/>
              <a:t>1</a:t>
            </a:fld>
            <a:endParaRPr lang="en-GB" dirty="0"/>
          </a:p>
        </p:txBody>
      </p:sp>
    </p:spTree>
    <p:extLst>
      <p:ext uri="{BB962C8B-B14F-4D97-AF65-F5344CB8AC3E}">
        <p14:creationId xmlns:p14="http://schemas.microsoft.com/office/powerpoint/2010/main" val="4168299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04379E-548C-9A4A-A25E-8F203B812ABC}"/>
              </a:ext>
            </a:extLst>
          </p:cNvPr>
          <p:cNvSpPr>
            <a:spLocks noGrp="1"/>
          </p:cNvSpPr>
          <p:nvPr>
            <p:ph type="title"/>
          </p:nvPr>
        </p:nvSpPr>
        <p:spPr/>
        <p:txBody>
          <a:bodyPr/>
          <a:lstStyle/>
          <a:p>
            <a:r>
              <a:rPr lang="en-US" dirty="0"/>
              <a:t>Previously we have looked at…</a:t>
            </a:r>
          </a:p>
        </p:txBody>
      </p:sp>
      <p:sp>
        <p:nvSpPr>
          <p:cNvPr id="2" name="Content Placeholder 1">
            <a:extLst>
              <a:ext uri="{FF2B5EF4-FFF2-40B4-BE49-F238E27FC236}">
                <a16:creationId xmlns:a16="http://schemas.microsoft.com/office/drawing/2014/main" id="{E19816CB-E82A-1444-900A-D38C856A11E2}"/>
              </a:ext>
            </a:extLst>
          </p:cNvPr>
          <p:cNvSpPr>
            <a:spLocks noGrp="1"/>
          </p:cNvSpPr>
          <p:nvPr>
            <p:ph idx="1"/>
          </p:nvPr>
        </p:nvSpPr>
        <p:spPr/>
        <p:txBody>
          <a:bodyPr/>
          <a:lstStyle/>
          <a:p>
            <a:r>
              <a:rPr lang="en-US" sz="2000" dirty="0">
                <a:latin typeface="Arial" panose="020B0604020202020204" pitchFamily="34" charset="0"/>
                <a:cs typeface="Arial" panose="020B0604020202020204" pitchFamily="34" charset="0"/>
              </a:rPr>
              <a:t>Introduced Financial Management</a:t>
            </a:r>
          </a:p>
          <a:p>
            <a:r>
              <a:rPr lang="en-US" sz="2000" dirty="0">
                <a:latin typeface="Arial" panose="020B0604020202020204" pitchFamily="34" charset="0"/>
                <a:cs typeface="Arial" panose="020B0604020202020204" pitchFamily="34" charset="0"/>
              </a:rPr>
              <a:t>Accounting Terms</a:t>
            </a:r>
          </a:p>
          <a:p>
            <a:r>
              <a:rPr lang="en-US" sz="2000" dirty="0">
                <a:latin typeface="Arial" panose="020B0604020202020204" pitchFamily="34" charset="0"/>
                <a:cs typeface="Arial" panose="020B0604020202020204" pitchFamily="34" charset="0"/>
              </a:rPr>
              <a:t>Budgets </a:t>
            </a:r>
          </a:p>
          <a:p>
            <a:r>
              <a:rPr lang="en-US" sz="2000" dirty="0">
                <a:latin typeface="Arial" panose="020B0604020202020204" pitchFamily="34" charset="0"/>
                <a:cs typeface="Arial" panose="020B0604020202020204" pitchFamily="34" charset="0"/>
              </a:rPr>
              <a:t>Cash Management</a:t>
            </a:r>
          </a:p>
          <a:p>
            <a:r>
              <a:rPr lang="en-US" sz="2000" dirty="0">
                <a:latin typeface="Arial" panose="020B0604020202020204" pitchFamily="34" charset="0"/>
                <a:cs typeface="Arial" panose="020B0604020202020204" pitchFamily="34" charset="0"/>
              </a:rPr>
              <a:t>Key Performance Indicators</a:t>
            </a:r>
          </a:p>
          <a:p>
            <a:r>
              <a:rPr lang="en-US" sz="2000" dirty="0">
                <a:latin typeface="Arial" panose="020B0604020202020204" pitchFamily="34" charset="0"/>
                <a:cs typeface="Arial" panose="020B0604020202020204" pitchFamily="34" charset="0"/>
              </a:rPr>
              <a:t>Ratio Analysis</a:t>
            </a:r>
          </a:p>
          <a:p>
            <a:endParaRPr lang="en-US" dirty="0"/>
          </a:p>
        </p:txBody>
      </p:sp>
    </p:spTree>
    <p:extLst>
      <p:ext uri="{BB962C8B-B14F-4D97-AF65-F5344CB8AC3E}">
        <p14:creationId xmlns:p14="http://schemas.microsoft.com/office/powerpoint/2010/main" val="261529315"/>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3E754C4-2BA0-A341-A960-C1C835AF67FD}"/>
              </a:ext>
            </a:extLst>
          </p:cNvPr>
          <p:cNvSpPr>
            <a:spLocks noGrp="1"/>
          </p:cNvSpPr>
          <p:nvPr>
            <p:ph type="title"/>
          </p:nvPr>
        </p:nvSpPr>
        <p:spPr/>
        <p:txBody>
          <a:bodyPr/>
          <a:lstStyle/>
          <a:p>
            <a:r>
              <a:rPr lang="en-US" dirty="0"/>
              <a:t>This week we will…..</a:t>
            </a:r>
          </a:p>
        </p:txBody>
      </p:sp>
      <p:sp>
        <p:nvSpPr>
          <p:cNvPr id="2" name="Content Placeholder 1">
            <a:extLst>
              <a:ext uri="{FF2B5EF4-FFF2-40B4-BE49-F238E27FC236}">
                <a16:creationId xmlns:a16="http://schemas.microsoft.com/office/drawing/2014/main" id="{09922401-A4BB-314F-BAA5-CBB20A5C57E7}"/>
              </a:ext>
            </a:extLst>
          </p:cNvPr>
          <p:cNvSpPr>
            <a:spLocks noGrp="1"/>
          </p:cNvSpPr>
          <p:nvPr>
            <p:ph idx="1"/>
          </p:nvPr>
        </p:nvSpPr>
        <p:spPr>
          <a:xfrm>
            <a:off x="755576" y="2348880"/>
            <a:ext cx="7850296" cy="4234799"/>
          </a:xfrm>
        </p:spPr>
        <p:txBody>
          <a:bodyPr>
            <a:normAutofit/>
          </a:bodyPr>
          <a:lstStyle/>
          <a:p>
            <a:r>
              <a:rPr lang="en-GB" sz="2000" dirty="0">
                <a:latin typeface="Arial" panose="020B0604020202020204" pitchFamily="34" charset="0"/>
                <a:cs typeface="Arial" panose="020B0604020202020204" pitchFamily="34" charset="0"/>
              </a:rPr>
              <a:t>Explain the nature and purpose of an operational control system and the role of budgets, standards and variances. </a:t>
            </a:r>
          </a:p>
          <a:p>
            <a:r>
              <a:rPr lang="en-GB" sz="2000" dirty="0">
                <a:latin typeface="Arial" panose="020B0604020202020204" pitchFamily="34" charset="0"/>
                <a:cs typeface="Arial" panose="020B0604020202020204" pitchFamily="34" charset="0"/>
              </a:rPr>
              <a:t>Set standard costs for product/service</a:t>
            </a:r>
          </a:p>
          <a:p>
            <a:r>
              <a:rPr lang="en-GB" sz="2000" dirty="0">
                <a:latin typeface="Arial" panose="020B0604020202020204" pitchFamily="34" charset="0"/>
                <a:cs typeface="Arial" panose="020B0604020202020204" pitchFamily="34" charset="0"/>
              </a:rPr>
              <a:t>Discuss how Organisations reconcile budgeted profit with actual profit </a:t>
            </a:r>
          </a:p>
          <a:p>
            <a:r>
              <a:rPr lang="en-GB" sz="2000" dirty="0">
                <a:latin typeface="Arial" panose="020B0604020202020204" pitchFamily="34" charset="0"/>
                <a:cs typeface="Arial" panose="020B0604020202020204" pitchFamily="34" charset="0"/>
              </a:rPr>
              <a:t>Analyse causes of variances and the need for their investigation </a:t>
            </a:r>
          </a:p>
          <a:p>
            <a:r>
              <a:rPr lang="en-GB" sz="2000" dirty="0">
                <a:latin typeface="Arial" panose="020B0604020202020204" pitchFamily="34" charset="0"/>
                <a:cs typeface="Arial" panose="020B0604020202020204" pitchFamily="34" charset="0"/>
              </a:rPr>
              <a:t>Explain the limitations of traditional standard costing systems, especially in relation to performance measurement and management </a:t>
            </a:r>
          </a:p>
          <a:p>
            <a:r>
              <a:rPr lang="en-GB" sz="2000" dirty="0">
                <a:latin typeface="Arial" panose="020B0604020202020204" pitchFamily="34" charset="0"/>
                <a:cs typeface="Arial" panose="020B0604020202020204" pitchFamily="34" charset="0"/>
              </a:rPr>
              <a:t>Go through a Budget – As per the assignment – to recap the methods</a:t>
            </a:r>
          </a:p>
          <a:p>
            <a:endParaRPr lang="en-US" dirty="0"/>
          </a:p>
        </p:txBody>
      </p:sp>
    </p:spTree>
    <p:extLst>
      <p:ext uri="{BB962C8B-B14F-4D97-AF65-F5344CB8AC3E}">
        <p14:creationId xmlns:p14="http://schemas.microsoft.com/office/powerpoint/2010/main" val="2797442793"/>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650" y="274638"/>
            <a:ext cx="6624662" cy="1143000"/>
          </a:xfrm>
        </p:spPr>
        <p:style>
          <a:lnRef idx="0">
            <a:schemeClr val="accent1"/>
          </a:lnRef>
          <a:fillRef idx="3">
            <a:schemeClr val="accent1"/>
          </a:fillRef>
          <a:effectRef idx="3">
            <a:schemeClr val="accent1"/>
          </a:effectRef>
          <a:fontRef idx="minor">
            <a:schemeClr val="lt1"/>
          </a:fontRef>
        </p:style>
        <p:txBody>
          <a:bodyPr/>
          <a:lstStyle/>
          <a:p>
            <a:r>
              <a:rPr lang="en-GB" dirty="0"/>
              <a:t>The control Process</a:t>
            </a:r>
          </a:p>
        </p:txBody>
      </p:sp>
      <p:sp>
        <p:nvSpPr>
          <p:cNvPr id="3" name="Content Placeholder 2"/>
          <p:cNvSpPr>
            <a:spLocks noGrp="1"/>
          </p:cNvSpPr>
          <p:nvPr>
            <p:ph idx="1"/>
          </p:nvPr>
        </p:nvSpPr>
        <p:spPr/>
        <p:txBody>
          <a:bodyPr>
            <a:normAutofit/>
          </a:bodyPr>
          <a:lstStyle/>
          <a:p>
            <a:pPr marL="514350" indent="-514350">
              <a:buAutoNum type="arabicPeriod"/>
            </a:pPr>
            <a:r>
              <a:rPr lang="en-GB" sz="2400" dirty="0">
                <a:latin typeface="Arial" panose="020B0604020202020204" pitchFamily="34" charset="0"/>
                <a:cs typeface="Arial" panose="020B0604020202020204" pitchFamily="34" charset="0"/>
              </a:rPr>
              <a:t>Set Standards</a:t>
            </a:r>
          </a:p>
          <a:p>
            <a:pPr marL="514350" indent="-514350">
              <a:buAutoNum type="arabicPeriod"/>
            </a:pPr>
            <a:r>
              <a:rPr lang="en-GB" sz="2400" dirty="0">
                <a:latin typeface="Arial" panose="020B0604020202020204" pitchFamily="34" charset="0"/>
                <a:cs typeface="Arial" panose="020B0604020202020204" pitchFamily="34" charset="0"/>
              </a:rPr>
              <a:t>Obtain actual results</a:t>
            </a:r>
          </a:p>
          <a:p>
            <a:pPr marL="514350" indent="-514350">
              <a:buAutoNum type="arabicPeriod"/>
            </a:pPr>
            <a:r>
              <a:rPr lang="en-GB" sz="2400" dirty="0">
                <a:latin typeface="Arial" panose="020B0604020202020204" pitchFamily="34" charset="0"/>
                <a:cs typeface="Arial" panose="020B0604020202020204" pitchFamily="34" charset="0"/>
              </a:rPr>
              <a:t>Compare actual with standards</a:t>
            </a:r>
          </a:p>
          <a:p>
            <a:pPr marL="514350" indent="-514350">
              <a:buAutoNum type="arabicPeriod"/>
            </a:pPr>
            <a:r>
              <a:rPr lang="en-GB" sz="2400" dirty="0">
                <a:latin typeface="Arial" panose="020B0604020202020204" pitchFamily="34" charset="0"/>
                <a:cs typeface="Arial" panose="020B0604020202020204" pitchFamily="34" charset="0"/>
              </a:rPr>
              <a:t>Identify variances</a:t>
            </a:r>
          </a:p>
          <a:p>
            <a:pPr marL="514350" indent="-514350">
              <a:buAutoNum type="arabicPeriod"/>
            </a:pPr>
            <a:r>
              <a:rPr lang="en-GB" sz="2400" dirty="0">
                <a:latin typeface="Arial" panose="020B0604020202020204" pitchFamily="34" charset="0"/>
                <a:cs typeface="Arial" panose="020B0604020202020204" pitchFamily="34" charset="0"/>
              </a:rPr>
              <a:t>Take corrective actions</a:t>
            </a:r>
          </a:p>
        </p:txBody>
      </p:sp>
    </p:spTree>
    <p:extLst>
      <p:ext uri="{BB962C8B-B14F-4D97-AF65-F5344CB8AC3E}">
        <p14:creationId xmlns:p14="http://schemas.microsoft.com/office/powerpoint/2010/main" val="1903482777"/>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STANDARD COSTING - BASICS</a:t>
            </a:r>
          </a:p>
        </p:txBody>
      </p:sp>
      <p:sp>
        <p:nvSpPr>
          <p:cNvPr id="2" name="Content Placeholder 1"/>
          <p:cNvSpPr>
            <a:spLocks noGrp="1"/>
          </p:cNvSpPr>
          <p:nvPr>
            <p:ph idx="1"/>
          </p:nvPr>
        </p:nvSpPr>
        <p:spPr/>
        <p:txBody>
          <a:bodyPr/>
          <a:lstStyle/>
          <a:p>
            <a:r>
              <a:rPr lang="en-GB" sz="2400" b="1" dirty="0">
                <a:solidFill>
                  <a:srgbClr val="002060"/>
                </a:solidFill>
                <a:latin typeface="Arial" panose="020B0604020202020204" pitchFamily="34" charset="0"/>
                <a:cs typeface="Arial" panose="020B0604020202020204" pitchFamily="34" charset="0"/>
              </a:rPr>
              <a:t>Budget</a:t>
            </a:r>
            <a:r>
              <a:rPr lang="en-GB" sz="2400" dirty="0">
                <a:solidFill>
                  <a:srgbClr val="002060"/>
                </a:solidFill>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 target costs for a total activity or cost centre (we will be looking at original and flexed budgets today) </a:t>
            </a:r>
          </a:p>
          <a:p>
            <a:endParaRPr lang="en-GB" sz="2400" dirty="0">
              <a:latin typeface="Arial" panose="020B0604020202020204" pitchFamily="34" charset="0"/>
              <a:cs typeface="Arial" panose="020B0604020202020204" pitchFamily="34" charset="0"/>
            </a:endParaRPr>
          </a:p>
          <a:p>
            <a:r>
              <a:rPr lang="en-GB" sz="2400" b="1" dirty="0">
                <a:solidFill>
                  <a:srgbClr val="002060"/>
                </a:solidFill>
                <a:latin typeface="Arial" panose="020B0604020202020204" pitchFamily="34" charset="0"/>
                <a:cs typeface="Arial" panose="020B0604020202020204" pitchFamily="34" charset="0"/>
              </a:rPr>
              <a:t>Standard cost </a:t>
            </a:r>
            <a:r>
              <a:rPr lang="en-GB" sz="2400" dirty="0">
                <a:latin typeface="Arial" panose="020B0604020202020204" pitchFamily="34" charset="0"/>
                <a:cs typeface="Arial" panose="020B0604020202020204" pitchFamily="34" charset="0"/>
              </a:rPr>
              <a:t>– a predetermined target cost for a unit of activity </a:t>
            </a:r>
          </a:p>
          <a:p>
            <a:pPr marL="0" indent="0">
              <a:buNone/>
            </a:pPr>
            <a:endParaRPr lang="en-GB" sz="1500" dirty="0"/>
          </a:p>
        </p:txBody>
      </p:sp>
    </p:spTree>
    <p:extLst>
      <p:ext uri="{BB962C8B-B14F-4D97-AF65-F5344CB8AC3E}">
        <p14:creationId xmlns:p14="http://schemas.microsoft.com/office/powerpoint/2010/main" val="3628699131"/>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55D2FCD-AF0B-CA42-80F1-6DA53BAFE837}"/>
              </a:ext>
            </a:extLst>
          </p:cNvPr>
          <p:cNvSpPr>
            <a:spLocks noGrp="1"/>
          </p:cNvSpPr>
          <p:nvPr>
            <p:ph type="title"/>
          </p:nvPr>
        </p:nvSpPr>
        <p:spPr/>
        <p:txBody>
          <a:bodyPr/>
          <a:lstStyle/>
          <a:p>
            <a:r>
              <a:rPr lang="en-US" dirty="0"/>
              <a:t>Standard Costing </a:t>
            </a:r>
          </a:p>
        </p:txBody>
      </p:sp>
      <p:sp>
        <p:nvSpPr>
          <p:cNvPr id="2" name="Content Placeholder 1">
            <a:extLst>
              <a:ext uri="{FF2B5EF4-FFF2-40B4-BE49-F238E27FC236}">
                <a16:creationId xmlns:a16="http://schemas.microsoft.com/office/drawing/2014/main" id="{30D965F3-6BED-0848-B4CE-727AFDAA9A3C}"/>
              </a:ext>
            </a:extLst>
          </p:cNvPr>
          <p:cNvSpPr>
            <a:spLocks noGrp="1"/>
          </p:cNvSpPr>
          <p:nvPr>
            <p:ph idx="1"/>
          </p:nvPr>
        </p:nvSpPr>
        <p:spPr>
          <a:xfrm>
            <a:off x="971601" y="2492897"/>
            <a:ext cx="7128792" cy="3888432"/>
          </a:xfrm>
        </p:spPr>
        <p:txBody>
          <a:bodyPr>
            <a:normAutofit fontScale="92500" lnSpcReduction="20000"/>
          </a:bodyPr>
          <a:lstStyle/>
          <a:p>
            <a:r>
              <a:rPr lang="en-GB" sz="2000" dirty="0">
                <a:latin typeface="Arial" panose="020B0604020202020204" pitchFamily="34" charset="0"/>
                <a:cs typeface="Arial" panose="020B0604020202020204" pitchFamily="34" charset="0"/>
              </a:rPr>
              <a:t>There are four main types of performance standard: </a:t>
            </a:r>
          </a:p>
          <a:p>
            <a:pPr marL="457200" indent="-457200">
              <a:buAutoNum type="arabicPeriod"/>
            </a:pPr>
            <a:r>
              <a:rPr lang="en-GB" sz="2000" dirty="0">
                <a:solidFill>
                  <a:srgbClr val="002060"/>
                </a:solidFill>
                <a:latin typeface="Arial" panose="020B0604020202020204" pitchFamily="34" charset="0"/>
                <a:cs typeface="Arial" panose="020B0604020202020204" pitchFamily="34" charset="0"/>
              </a:rPr>
              <a:t>Ideal standard </a:t>
            </a:r>
            <a:r>
              <a:rPr lang="en-GB" sz="2000" dirty="0">
                <a:latin typeface="Arial" panose="020B0604020202020204" pitchFamily="34" charset="0"/>
                <a:cs typeface="Arial" panose="020B0604020202020204" pitchFamily="34" charset="0"/>
              </a:rPr>
              <a:t>– assumes perfect performance (unrealistic and demotivating?) </a:t>
            </a:r>
          </a:p>
          <a:p>
            <a:pPr marL="457200" indent="-457200">
              <a:buAutoNum type="arabicPeriod"/>
            </a:pPr>
            <a:r>
              <a:rPr lang="en-GB" sz="2000" dirty="0">
                <a:solidFill>
                  <a:srgbClr val="002060"/>
                </a:solidFill>
                <a:latin typeface="Arial" panose="020B0604020202020204" pitchFamily="34" charset="0"/>
                <a:cs typeface="Arial" panose="020B0604020202020204" pitchFamily="34" charset="0"/>
              </a:rPr>
              <a:t>Expected standard </a:t>
            </a:r>
            <a:r>
              <a:rPr lang="en-GB" sz="2000" dirty="0">
                <a:latin typeface="Arial" panose="020B0604020202020204" pitchFamily="34" charset="0"/>
                <a:cs typeface="Arial" panose="020B0604020202020204" pitchFamily="34" charset="0"/>
              </a:rPr>
              <a:t>– assumes challenging performance conditions (stretching but achievable?) </a:t>
            </a:r>
          </a:p>
          <a:p>
            <a:pPr marL="457200" indent="-457200">
              <a:buAutoNum type="arabicPeriod"/>
            </a:pPr>
            <a:r>
              <a:rPr lang="en-GB" sz="2000" dirty="0">
                <a:solidFill>
                  <a:srgbClr val="002060"/>
                </a:solidFill>
                <a:latin typeface="Arial" panose="020B0604020202020204" pitchFamily="34" charset="0"/>
                <a:cs typeface="Arial" panose="020B0604020202020204" pitchFamily="34" charset="0"/>
              </a:rPr>
              <a:t>Currently attainable standard </a:t>
            </a:r>
            <a:r>
              <a:rPr lang="en-GB" sz="2000" dirty="0">
                <a:latin typeface="Arial" panose="020B0604020202020204" pitchFamily="34" charset="0"/>
                <a:cs typeface="Arial" panose="020B0604020202020204" pitchFamily="34" charset="0"/>
              </a:rPr>
              <a:t>– based on current performance levels (no incentive to improve?) </a:t>
            </a:r>
          </a:p>
          <a:p>
            <a:pPr marL="457200" indent="-457200">
              <a:buAutoNum type="arabicPeriod"/>
            </a:pPr>
            <a:r>
              <a:rPr lang="en-GB" sz="2000" dirty="0">
                <a:solidFill>
                  <a:srgbClr val="002060"/>
                </a:solidFill>
                <a:latin typeface="Arial" panose="020B0604020202020204" pitchFamily="34" charset="0"/>
                <a:cs typeface="Arial" panose="020B0604020202020204" pitchFamily="34" charset="0"/>
              </a:rPr>
              <a:t>Basic standard </a:t>
            </a:r>
            <a:r>
              <a:rPr lang="en-GB" sz="2000" dirty="0">
                <a:latin typeface="Arial" panose="020B0604020202020204" pitchFamily="34" charset="0"/>
                <a:cs typeface="Arial" panose="020B0604020202020204" pitchFamily="34" charset="0"/>
              </a:rPr>
              <a:t>– based on long term performance (out of date?) </a:t>
            </a:r>
          </a:p>
          <a:p>
            <a:pPr lvl="1"/>
            <a:r>
              <a:rPr lang="en-GB" sz="1600" dirty="0">
                <a:solidFill>
                  <a:srgbClr val="002060"/>
                </a:solidFill>
                <a:latin typeface="Arial" panose="020B0604020202020204" pitchFamily="34" charset="0"/>
                <a:cs typeface="Arial" panose="020B0604020202020204" pitchFamily="34" charset="0"/>
              </a:rPr>
              <a:t>Variance analysis </a:t>
            </a:r>
            <a:r>
              <a:rPr lang="en-GB" sz="1600" dirty="0">
                <a:latin typeface="Arial" panose="020B0604020202020204" pitchFamily="34" charset="0"/>
                <a:cs typeface="Arial" panose="020B0604020202020204" pitchFamily="34" charset="0"/>
              </a:rPr>
              <a:t>– the process of comparing budget and actual data and investigating significant differences </a:t>
            </a:r>
          </a:p>
          <a:p>
            <a:pPr lvl="1"/>
            <a:r>
              <a:rPr lang="en-GB" sz="1600" b="1" dirty="0">
                <a:solidFill>
                  <a:srgbClr val="002060"/>
                </a:solidFill>
                <a:latin typeface="Arial" panose="020B0604020202020204" pitchFamily="34" charset="0"/>
                <a:cs typeface="Arial" panose="020B0604020202020204" pitchFamily="34" charset="0"/>
              </a:rPr>
              <a:t>A variance</a:t>
            </a:r>
            <a:r>
              <a:rPr lang="en-GB" sz="1600" dirty="0">
                <a:solidFill>
                  <a:srgbClr val="002060"/>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is the difference between a planned, budgeted or standard cost and the actual</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1421828"/>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F69853F-7840-FD43-97F2-EA78F2343F21}"/>
              </a:ext>
            </a:extLst>
          </p:cNvPr>
          <p:cNvSpPr>
            <a:spLocks noGrp="1"/>
          </p:cNvSpPr>
          <p:nvPr>
            <p:ph type="title"/>
          </p:nvPr>
        </p:nvSpPr>
        <p:spPr>
          <a:xfrm>
            <a:off x="1603122" y="290894"/>
            <a:ext cx="5937755" cy="1188720"/>
          </a:xfrm>
        </p:spPr>
        <p:txBody>
          <a:bodyPr>
            <a:normAutofit fontScale="90000"/>
          </a:bodyPr>
          <a:lstStyle/>
          <a:p>
            <a:r>
              <a:rPr lang="en-US" dirty="0"/>
              <a:t>Standard Costing </a:t>
            </a:r>
            <a:r>
              <a:rPr lang="en-US" dirty="0" err="1"/>
              <a:t>Analysed</a:t>
            </a:r>
            <a:r>
              <a:rPr lang="en-US" dirty="0"/>
              <a:t> by Operations and Products</a:t>
            </a:r>
          </a:p>
        </p:txBody>
      </p:sp>
      <p:sp>
        <p:nvSpPr>
          <p:cNvPr id="2" name="Content Placeholder 1">
            <a:extLst>
              <a:ext uri="{FF2B5EF4-FFF2-40B4-BE49-F238E27FC236}">
                <a16:creationId xmlns:a16="http://schemas.microsoft.com/office/drawing/2014/main" id="{BCFCD98A-7875-9C4E-9AC6-5EEE49F408DA}"/>
              </a:ext>
            </a:extLst>
          </p:cNvPr>
          <p:cNvSpPr>
            <a:spLocks noGrp="1"/>
          </p:cNvSpPr>
          <p:nvPr>
            <p:ph idx="1"/>
          </p:nvPr>
        </p:nvSpPr>
        <p:spPr>
          <a:xfrm>
            <a:off x="179512" y="1600200"/>
            <a:ext cx="8856984" cy="4525963"/>
          </a:xfrm>
        </p:spPr>
        <p:txBody>
          <a:bodyPr/>
          <a:lstStyle/>
          <a:p>
            <a:pPr marL="0" indent="0">
              <a:lnSpc>
                <a:spcPct val="100000"/>
              </a:lnSpc>
              <a:buNone/>
            </a:pPr>
            <a:r>
              <a:rPr lang="en-US" sz="20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 </a:t>
            </a:r>
          </a:p>
        </p:txBody>
      </p:sp>
      <p:graphicFrame>
        <p:nvGraphicFramePr>
          <p:cNvPr id="5" name="Table 4">
            <a:extLst>
              <a:ext uri="{FF2B5EF4-FFF2-40B4-BE49-F238E27FC236}">
                <a16:creationId xmlns:a16="http://schemas.microsoft.com/office/drawing/2014/main" id="{09A1D862-45CA-1E4C-88DF-96D14291FC0A}"/>
              </a:ext>
            </a:extLst>
          </p:cNvPr>
          <p:cNvGraphicFramePr>
            <a:graphicFrameLocks noGrp="1"/>
          </p:cNvGraphicFramePr>
          <p:nvPr>
            <p:extLst>
              <p:ext uri="{D42A27DB-BD31-4B8C-83A1-F6EECF244321}">
                <p14:modId xmlns:p14="http://schemas.microsoft.com/office/powerpoint/2010/main" val="1440173911"/>
              </p:ext>
            </p:extLst>
          </p:nvPr>
        </p:nvGraphicFramePr>
        <p:xfrm>
          <a:off x="395537" y="1988840"/>
          <a:ext cx="8353181" cy="4229083"/>
        </p:xfrm>
        <a:graphic>
          <a:graphicData uri="http://schemas.openxmlformats.org/drawingml/2006/table">
            <a:tbl>
              <a:tblPr>
                <a:tableStyleId>{5C22544A-7EE6-4342-B048-85BDC9FD1C3A}</a:tableStyleId>
              </a:tblPr>
              <a:tblGrid>
                <a:gridCol w="605774">
                  <a:extLst>
                    <a:ext uri="{9D8B030D-6E8A-4147-A177-3AD203B41FA5}">
                      <a16:colId xmlns:a16="http://schemas.microsoft.com/office/drawing/2014/main" val="2353449131"/>
                    </a:ext>
                  </a:extLst>
                </a:gridCol>
                <a:gridCol w="605774">
                  <a:extLst>
                    <a:ext uri="{9D8B030D-6E8A-4147-A177-3AD203B41FA5}">
                      <a16:colId xmlns:a16="http://schemas.microsoft.com/office/drawing/2014/main" val="1444973989"/>
                    </a:ext>
                  </a:extLst>
                </a:gridCol>
                <a:gridCol w="900536">
                  <a:extLst>
                    <a:ext uri="{9D8B030D-6E8A-4147-A177-3AD203B41FA5}">
                      <a16:colId xmlns:a16="http://schemas.microsoft.com/office/drawing/2014/main" val="4131461125"/>
                    </a:ext>
                  </a:extLst>
                </a:gridCol>
                <a:gridCol w="605774">
                  <a:extLst>
                    <a:ext uri="{9D8B030D-6E8A-4147-A177-3AD203B41FA5}">
                      <a16:colId xmlns:a16="http://schemas.microsoft.com/office/drawing/2014/main" val="4244026647"/>
                    </a:ext>
                  </a:extLst>
                </a:gridCol>
                <a:gridCol w="605774">
                  <a:extLst>
                    <a:ext uri="{9D8B030D-6E8A-4147-A177-3AD203B41FA5}">
                      <a16:colId xmlns:a16="http://schemas.microsoft.com/office/drawing/2014/main" val="1262032872"/>
                    </a:ext>
                  </a:extLst>
                </a:gridCol>
                <a:gridCol w="605774">
                  <a:extLst>
                    <a:ext uri="{9D8B030D-6E8A-4147-A177-3AD203B41FA5}">
                      <a16:colId xmlns:a16="http://schemas.microsoft.com/office/drawing/2014/main" val="4088192216"/>
                    </a:ext>
                  </a:extLst>
                </a:gridCol>
                <a:gridCol w="605774">
                  <a:extLst>
                    <a:ext uri="{9D8B030D-6E8A-4147-A177-3AD203B41FA5}">
                      <a16:colId xmlns:a16="http://schemas.microsoft.com/office/drawing/2014/main" val="1737680089"/>
                    </a:ext>
                  </a:extLst>
                </a:gridCol>
                <a:gridCol w="605774">
                  <a:extLst>
                    <a:ext uri="{9D8B030D-6E8A-4147-A177-3AD203B41FA5}">
                      <a16:colId xmlns:a16="http://schemas.microsoft.com/office/drawing/2014/main" val="119361867"/>
                    </a:ext>
                  </a:extLst>
                </a:gridCol>
                <a:gridCol w="605774">
                  <a:extLst>
                    <a:ext uri="{9D8B030D-6E8A-4147-A177-3AD203B41FA5}">
                      <a16:colId xmlns:a16="http://schemas.microsoft.com/office/drawing/2014/main" val="2829751620"/>
                    </a:ext>
                  </a:extLst>
                </a:gridCol>
                <a:gridCol w="605774">
                  <a:extLst>
                    <a:ext uri="{9D8B030D-6E8A-4147-A177-3AD203B41FA5}">
                      <a16:colId xmlns:a16="http://schemas.microsoft.com/office/drawing/2014/main" val="4166058797"/>
                    </a:ext>
                  </a:extLst>
                </a:gridCol>
                <a:gridCol w="605774">
                  <a:extLst>
                    <a:ext uri="{9D8B030D-6E8A-4147-A177-3AD203B41FA5}">
                      <a16:colId xmlns:a16="http://schemas.microsoft.com/office/drawing/2014/main" val="3577321256"/>
                    </a:ext>
                  </a:extLst>
                </a:gridCol>
                <a:gridCol w="605774">
                  <a:extLst>
                    <a:ext uri="{9D8B030D-6E8A-4147-A177-3AD203B41FA5}">
                      <a16:colId xmlns:a16="http://schemas.microsoft.com/office/drawing/2014/main" val="3643415789"/>
                    </a:ext>
                  </a:extLst>
                </a:gridCol>
                <a:gridCol w="789131">
                  <a:extLst>
                    <a:ext uri="{9D8B030D-6E8A-4147-A177-3AD203B41FA5}">
                      <a16:colId xmlns:a16="http://schemas.microsoft.com/office/drawing/2014/main" val="3518812704"/>
                    </a:ext>
                  </a:extLst>
                </a:gridCol>
              </a:tblGrid>
              <a:tr h="312384">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000" u="none" strike="noStrike">
                          <a:effectLst/>
                        </a:rPr>
                        <a:t>Operations No</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100" u="none" strike="noStrike">
                          <a:effectLst/>
                        </a:rPr>
                        <a:t>Total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3454084942"/>
                  </a:ext>
                </a:extLst>
              </a:tr>
              <a:tr h="312384">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000" u="none" strike="noStrike">
                          <a:effectLst/>
                        </a:rPr>
                        <a:t>and Standard</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100" u="none" strike="noStrike">
                          <a:effectLst/>
                        </a:rPr>
                        <a:t>Standard</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3337995882"/>
                  </a:ext>
                </a:extLst>
              </a:tr>
              <a:tr h="312384">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000" u="none" strike="noStrike">
                          <a:effectLst/>
                        </a:rPr>
                        <a:t>Cost</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gridSpan="2">
                  <a:txBody>
                    <a:bodyPr/>
                    <a:lstStyle/>
                    <a:p>
                      <a:pPr algn="l" fontAlgn="b"/>
                      <a:r>
                        <a:rPr lang="en-GB" sz="1100" u="none" strike="noStrike">
                          <a:effectLst/>
                        </a:rPr>
                        <a:t>Products</a:t>
                      </a:r>
                      <a:endParaRPr lang="en-GB" sz="1100" b="1" i="0" u="none" strike="noStrike">
                        <a:solidFill>
                          <a:srgbClr val="000000"/>
                        </a:solidFill>
                        <a:effectLst/>
                        <a:latin typeface="Calibri" panose="020F0502020204030204" pitchFamily="34" charset="0"/>
                      </a:endParaRPr>
                    </a:p>
                  </a:txBody>
                  <a:tcPr marL="6631" marR="6631" marT="6631" marB="0" anchor="b"/>
                </a:tc>
                <a:tc hMerge="1">
                  <a:txBody>
                    <a:bodyPr/>
                    <a:lstStyle/>
                    <a:p>
                      <a:endParaRPr lang="en-US"/>
                    </a:p>
                  </a:txBody>
                  <a:tcPr/>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100" u="none" strike="noStrike">
                          <a:effectLst/>
                        </a:rPr>
                        <a:t>Cost</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1138650596"/>
                  </a:ext>
                </a:extLst>
              </a:tr>
              <a:tr h="297507">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1577860776"/>
                  </a:ext>
                </a:extLst>
              </a:tr>
              <a:tr h="582373">
                <a:tc gridSpan="2">
                  <a:txBody>
                    <a:bodyPr/>
                    <a:lstStyle/>
                    <a:p>
                      <a:pPr algn="l" fontAlgn="b"/>
                      <a:r>
                        <a:rPr lang="en-GB" sz="1100" u="none" strike="noStrike">
                          <a:effectLst/>
                        </a:rPr>
                        <a:t>Responsibility centre</a:t>
                      </a:r>
                      <a:endParaRPr lang="en-GB" sz="1100" b="1" i="0" u="none" strike="noStrike">
                        <a:solidFill>
                          <a:srgbClr val="000000"/>
                        </a:solidFill>
                        <a:effectLst/>
                        <a:latin typeface="Calibri" panose="020F0502020204030204" pitchFamily="34" charset="0"/>
                      </a:endParaRPr>
                    </a:p>
                  </a:txBody>
                  <a:tcPr marL="6631" marR="6631" marT="6631" marB="0" anchor="b"/>
                </a:tc>
                <a:tc hMerge="1">
                  <a:txBody>
                    <a:bodyPr/>
                    <a:lstStyle/>
                    <a:p>
                      <a:endParaRPr lang="en-US"/>
                    </a:p>
                  </a:txBody>
                  <a:tcPr/>
                </a:tc>
                <a:tc>
                  <a:txBody>
                    <a:bodyPr/>
                    <a:lstStyle/>
                    <a:p>
                      <a:pPr algn="ctr" fontAlgn="b"/>
                      <a:r>
                        <a:rPr lang="en-GB" sz="1000" u="none" strike="noStrike">
                          <a:effectLst/>
                        </a:rPr>
                        <a:t>No.</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101</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102</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103</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104</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105</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106</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100" u="none" strike="noStrike">
                          <a:effectLst/>
                        </a:rPr>
                        <a:t>Actual Cost</a:t>
                      </a:r>
                      <a:endParaRPr lang="en-GB" sz="1100" b="1"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4248415396"/>
                  </a:ext>
                </a:extLst>
              </a:tr>
              <a:tr h="312384">
                <a:tc>
                  <a:txBody>
                    <a:bodyPr/>
                    <a:lstStyle/>
                    <a:p>
                      <a:pPr algn="l" fontAlgn="b"/>
                      <a:r>
                        <a:rPr lang="en-GB" sz="1100" u="none" strike="noStrike">
                          <a:effectLst/>
                        </a:rPr>
                        <a:t>A</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200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1,200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94700912"/>
                  </a:ext>
                </a:extLst>
              </a:tr>
              <a:tr h="312384">
                <a:tc>
                  <a:txBody>
                    <a:bodyPr/>
                    <a:lstStyle/>
                    <a:p>
                      <a:pPr algn="l" fontAlgn="b"/>
                      <a:r>
                        <a:rPr lang="en-GB" sz="1100" u="none" strike="noStrike">
                          <a:effectLst/>
                        </a:rPr>
                        <a:t>B</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2</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300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900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2128139504"/>
                  </a:ext>
                </a:extLst>
              </a:tr>
              <a:tr h="312384">
                <a:tc>
                  <a:txBody>
                    <a:bodyPr/>
                    <a:lstStyle/>
                    <a:p>
                      <a:pPr algn="l" fontAlgn="b"/>
                      <a:r>
                        <a:rPr lang="en-GB" sz="1100" u="none" strike="noStrike">
                          <a:effectLst/>
                        </a:rPr>
                        <a:t>C</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3</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400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1,200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3305970146"/>
                  </a:ext>
                </a:extLst>
              </a:tr>
              <a:tr h="312384">
                <a:tc>
                  <a:txBody>
                    <a:bodyPr/>
                    <a:lstStyle/>
                    <a:p>
                      <a:pPr algn="l" fontAlgn="b"/>
                      <a:r>
                        <a:rPr lang="en-GB" sz="1100" u="none" strike="noStrike">
                          <a:effectLst/>
                        </a:rPr>
                        <a:t>D</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4</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500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2,000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286940382"/>
                  </a:ext>
                </a:extLst>
              </a:tr>
              <a:tr h="327259">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668132825"/>
                  </a:ext>
                </a:extLst>
              </a:tr>
              <a:tr h="582373">
                <a:tc gridSpan="2">
                  <a:txBody>
                    <a:bodyPr/>
                    <a:lstStyle/>
                    <a:p>
                      <a:pPr algn="l" fontAlgn="b"/>
                      <a:r>
                        <a:rPr lang="en-GB" sz="1100" u="none" strike="noStrike">
                          <a:effectLst/>
                        </a:rPr>
                        <a:t>Standard Product Cost</a:t>
                      </a:r>
                      <a:endParaRPr lang="en-GB" sz="1100" b="1" i="0" u="none" strike="noStrike">
                        <a:solidFill>
                          <a:srgbClr val="000000"/>
                        </a:solidFill>
                        <a:effectLst/>
                        <a:latin typeface="Calibri" panose="020F0502020204030204" pitchFamily="34" charset="0"/>
                      </a:endParaRPr>
                    </a:p>
                  </a:txBody>
                  <a:tcPr marL="6631" marR="6631" marT="6631" marB="0" anchor="b"/>
                </a:tc>
                <a:tc hMerge="1">
                  <a:txBody>
                    <a:bodyPr/>
                    <a:lstStyle/>
                    <a:p>
                      <a:endParaRPr lang="en-US"/>
                    </a:p>
                  </a:txBody>
                  <a:tcPr/>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£1,100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£900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£500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£600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£500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£700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5,300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1445395440"/>
                  </a:ext>
                </a:extLst>
              </a:tr>
              <a:tr h="252883">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dirty="0">
                          <a:effectLst/>
                        </a:rPr>
                        <a:t> </a:t>
                      </a:r>
                      <a:endParaRPr lang="en-GB" sz="800" b="0" i="0" u="none" strike="noStrike" dirty="0">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2803251012"/>
                  </a:ext>
                </a:extLst>
              </a:tr>
            </a:tbl>
          </a:graphicData>
        </a:graphic>
      </p:graphicFrame>
    </p:spTree>
    <p:extLst>
      <p:ext uri="{BB962C8B-B14F-4D97-AF65-F5344CB8AC3E}">
        <p14:creationId xmlns:p14="http://schemas.microsoft.com/office/powerpoint/2010/main" val="3541653096"/>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a:extLst>
              <a:ext uri="{FF2B5EF4-FFF2-40B4-BE49-F238E27FC236}">
                <a16:creationId xmlns:a16="http://schemas.microsoft.com/office/drawing/2014/main" id="{792F9BBD-B277-4E4B-AA89-09D30392D1FE}"/>
              </a:ext>
            </a:extLst>
          </p:cNvPr>
          <p:cNvGraphicFramePr>
            <a:graphicFrameLocks noGrp="1"/>
          </p:cNvGraphicFramePr>
          <p:nvPr>
            <p:ph idx="1"/>
            <p:extLst>
              <p:ext uri="{D42A27DB-BD31-4B8C-83A1-F6EECF244321}">
                <p14:modId xmlns:p14="http://schemas.microsoft.com/office/powerpoint/2010/main" val="4144976190"/>
              </p:ext>
            </p:extLst>
          </p:nvPr>
        </p:nvGraphicFramePr>
        <p:xfrm>
          <a:off x="755650" y="548681"/>
          <a:ext cx="7632777" cy="5577475"/>
        </p:xfrm>
        <a:graphic>
          <a:graphicData uri="http://schemas.openxmlformats.org/drawingml/2006/table">
            <a:tbl>
              <a:tblPr>
                <a:tableStyleId>{5C22544A-7EE6-4342-B048-85BDC9FD1C3A}</a:tableStyleId>
              </a:tblPr>
              <a:tblGrid>
                <a:gridCol w="804911">
                  <a:extLst>
                    <a:ext uri="{9D8B030D-6E8A-4147-A177-3AD203B41FA5}">
                      <a16:colId xmlns:a16="http://schemas.microsoft.com/office/drawing/2014/main" val="2893458266"/>
                    </a:ext>
                  </a:extLst>
                </a:gridCol>
                <a:gridCol w="1193489">
                  <a:extLst>
                    <a:ext uri="{9D8B030D-6E8A-4147-A177-3AD203B41FA5}">
                      <a16:colId xmlns:a16="http://schemas.microsoft.com/office/drawing/2014/main" val="750328034"/>
                    </a:ext>
                  </a:extLst>
                </a:gridCol>
                <a:gridCol w="804911">
                  <a:extLst>
                    <a:ext uri="{9D8B030D-6E8A-4147-A177-3AD203B41FA5}">
                      <a16:colId xmlns:a16="http://schemas.microsoft.com/office/drawing/2014/main" val="1265467564"/>
                    </a:ext>
                  </a:extLst>
                </a:gridCol>
                <a:gridCol w="804911">
                  <a:extLst>
                    <a:ext uri="{9D8B030D-6E8A-4147-A177-3AD203B41FA5}">
                      <a16:colId xmlns:a16="http://schemas.microsoft.com/office/drawing/2014/main" val="341883877"/>
                    </a:ext>
                  </a:extLst>
                </a:gridCol>
                <a:gridCol w="804911">
                  <a:extLst>
                    <a:ext uri="{9D8B030D-6E8A-4147-A177-3AD203B41FA5}">
                      <a16:colId xmlns:a16="http://schemas.microsoft.com/office/drawing/2014/main" val="3174168403"/>
                    </a:ext>
                  </a:extLst>
                </a:gridCol>
                <a:gridCol w="804911">
                  <a:extLst>
                    <a:ext uri="{9D8B030D-6E8A-4147-A177-3AD203B41FA5}">
                      <a16:colId xmlns:a16="http://schemas.microsoft.com/office/drawing/2014/main" val="2373994818"/>
                    </a:ext>
                  </a:extLst>
                </a:gridCol>
                <a:gridCol w="804911">
                  <a:extLst>
                    <a:ext uri="{9D8B030D-6E8A-4147-A177-3AD203B41FA5}">
                      <a16:colId xmlns:a16="http://schemas.microsoft.com/office/drawing/2014/main" val="3193855877"/>
                    </a:ext>
                  </a:extLst>
                </a:gridCol>
                <a:gridCol w="804911">
                  <a:extLst>
                    <a:ext uri="{9D8B030D-6E8A-4147-A177-3AD203B41FA5}">
                      <a16:colId xmlns:a16="http://schemas.microsoft.com/office/drawing/2014/main" val="3928427899"/>
                    </a:ext>
                  </a:extLst>
                </a:gridCol>
                <a:gridCol w="804911">
                  <a:extLst>
                    <a:ext uri="{9D8B030D-6E8A-4147-A177-3AD203B41FA5}">
                      <a16:colId xmlns:a16="http://schemas.microsoft.com/office/drawing/2014/main" val="2185041975"/>
                    </a:ext>
                  </a:extLst>
                </a:gridCol>
              </a:tblGrid>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l" fontAlgn="b"/>
                      <a:r>
                        <a:rPr lang="en-GB" sz="900" b="1" u="none" strike="noStrike" dirty="0">
                          <a:effectLst/>
                          <a:latin typeface="Arial" panose="020B0604020202020204" pitchFamily="34" charset="0"/>
                          <a:cs typeface="Arial" panose="020B0604020202020204" pitchFamily="34" charset="0"/>
                        </a:rPr>
                        <a:t>An Overview of a Standard Costing System </a:t>
                      </a:r>
                      <a:endParaRPr lang="en-GB" sz="900" b="1" i="0" u="none" strike="noStrike" dirty="0">
                        <a:solidFill>
                          <a:srgbClr val="000000"/>
                        </a:solidFill>
                        <a:effectLst/>
                        <a:latin typeface="Arial" panose="020B0604020202020204" pitchFamily="34" charset="0"/>
                        <a:cs typeface="Arial" panose="020B060402020202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902282279"/>
                  </a:ext>
                </a:extLst>
              </a:tr>
              <a:tr h="208184">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991193815"/>
                  </a:ext>
                </a:extLst>
              </a:tr>
              <a:tr h="538216">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Standard Cost of actual</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 </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Actual Costs traced to</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81942985"/>
                  </a:ext>
                </a:extLst>
              </a:tr>
              <a:tr h="538216">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output recorded for each</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 </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each responsibility centre</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066137637"/>
                  </a:ext>
                </a:extLst>
              </a:tr>
              <a:tr h="361872">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responsibility centre</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 </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536913042"/>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631076388"/>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25784566"/>
                  </a:ext>
                </a:extLst>
              </a:tr>
              <a:tr h="208184">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dirty="0">
                          <a:effectLst/>
                        </a:rPr>
                        <a:t> </a:t>
                      </a:r>
                      <a:endParaRPr lang="en-GB" sz="900" b="0"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950672563"/>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675691466"/>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872385905"/>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Standards and actual</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71317487"/>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costs compared and variances</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107892694"/>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analysed and reported</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341561318"/>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dirty="0">
                          <a:effectLst/>
                        </a:rPr>
                        <a:t> </a:t>
                      </a:r>
                      <a:endParaRPr lang="en-GB" sz="900" b="0"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337279977"/>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411471523"/>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Variances investigated and</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867921079"/>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corrective action taken</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128588335"/>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dirty="0">
                          <a:effectLst/>
                        </a:rPr>
                        <a:t> </a:t>
                      </a:r>
                      <a:endParaRPr lang="en-GB" sz="900" b="0"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644057149"/>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349016312"/>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Standards mentioned and</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54957493"/>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adjusted to reflect changes</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885261021"/>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4">
                  <a:txBody>
                    <a:bodyPr/>
                    <a:lstStyle/>
                    <a:p>
                      <a:pPr algn="ctr" fontAlgn="b"/>
                      <a:r>
                        <a:rPr lang="en-GB" sz="900" u="none" strike="noStrike" dirty="0">
                          <a:effectLst/>
                        </a:rPr>
                        <a:t>                   in standard usages and/or price</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540647497"/>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990330957"/>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dirty="0">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726325106"/>
                  </a:ext>
                </a:extLst>
              </a:tr>
            </a:tbl>
          </a:graphicData>
        </a:graphic>
      </p:graphicFrame>
      <p:sp>
        <p:nvSpPr>
          <p:cNvPr id="3" name="Slide Number Placeholder 2">
            <a:extLst>
              <a:ext uri="{FF2B5EF4-FFF2-40B4-BE49-F238E27FC236}">
                <a16:creationId xmlns:a16="http://schemas.microsoft.com/office/drawing/2014/main" id="{E87743C1-CEB3-D541-8290-F39F923E0ABC}"/>
              </a:ext>
            </a:extLst>
          </p:cNvPr>
          <p:cNvSpPr>
            <a:spLocks noGrp="1"/>
          </p:cNvSpPr>
          <p:nvPr>
            <p:ph type="sldNum" sz="quarter" idx="12"/>
          </p:nvPr>
        </p:nvSpPr>
        <p:spPr/>
        <p:txBody>
          <a:bodyPr/>
          <a:lstStyle/>
          <a:p>
            <a:fld id="{5EA406C1-2B80-4660-856E-9D94CAFFB47A}" type="slidenum">
              <a:rPr lang="en-GB" smtClean="0"/>
              <a:pPr/>
              <a:t>8</a:t>
            </a:fld>
            <a:endParaRPr lang="en-GB" dirty="0"/>
          </a:p>
        </p:txBody>
      </p:sp>
      <mc:AlternateContent xmlns:mc="http://schemas.openxmlformats.org/markup-compatibility/2006" xmlns:p14="http://schemas.microsoft.com/office/powerpoint/2010/main">
        <mc:Choice Requires="p14">
          <p:contentPart p14:bwMode="auto" r:id="rId3">
            <p14:nvContentPartPr>
              <p14:cNvPr id="16" name="Ink 15">
                <a:extLst>
                  <a:ext uri="{FF2B5EF4-FFF2-40B4-BE49-F238E27FC236}">
                    <a16:creationId xmlns:a16="http://schemas.microsoft.com/office/drawing/2014/main" id="{E191193B-95B5-B045-A58C-13E284ADC0E7}"/>
                  </a:ext>
                </a:extLst>
              </p14:cNvPr>
              <p14:cNvContentPartPr/>
              <p14:nvPr/>
            </p14:nvContentPartPr>
            <p14:xfrm>
              <a:off x="-646592" y="3271502"/>
              <a:ext cx="360" cy="360"/>
            </p14:xfrm>
          </p:contentPart>
        </mc:Choice>
        <mc:Fallback xmlns="">
          <p:pic>
            <p:nvPicPr>
              <p:cNvPr id="16" name="Ink 15">
                <a:extLst>
                  <a:ext uri="{FF2B5EF4-FFF2-40B4-BE49-F238E27FC236}">
                    <a16:creationId xmlns:a16="http://schemas.microsoft.com/office/drawing/2014/main" id="{E191193B-95B5-B045-A58C-13E284ADC0E7}"/>
                  </a:ext>
                </a:extLst>
              </p:cNvPr>
              <p:cNvPicPr/>
              <p:nvPr/>
            </p:nvPicPr>
            <p:blipFill>
              <a:blip r:embed="rId4"/>
              <a:stretch>
                <a:fillRect/>
              </a:stretch>
            </p:blipFill>
            <p:spPr>
              <a:xfrm>
                <a:off x="-655232" y="3262862"/>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2" name="Ink 21">
                <a:extLst>
                  <a:ext uri="{FF2B5EF4-FFF2-40B4-BE49-F238E27FC236}">
                    <a16:creationId xmlns:a16="http://schemas.microsoft.com/office/drawing/2014/main" id="{1CA28D26-F1FD-1C4E-9B64-FAF0DC9692D1}"/>
                  </a:ext>
                </a:extLst>
              </p14:cNvPr>
              <p14:cNvContentPartPr/>
              <p14:nvPr/>
            </p14:nvContentPartPr>
            <p14:xfrm>
              <a:off x="4468451" y="3377929"/>
              <a:ext cx="360" cy="360"/>
            </p14:xfrm>
          </p:contentPart>
        </mc:Choice>
        <mc:Fallback xmlns="">
          <p:pic>
            <p:nvPicPr>
              <p:cNvPr id="22" name="Ink 21">
                <a:extLst>
                  <a:ext uri="{FF2B5EF4-FFF2-40B4-BE49-F238E27FC236}">
                    <a16:creationId xmlns:a16="http://schemas.microsoft.com/office/drawing/2014/main" id="{1CA28D26-F1FD-1C4E-9B64-FAF0DC9692D1}"/>
                  </a:ext>
                </a:extLst>
              </p:cNvPr>
              <p:cNvPicPr/>
              <p:nvPr/>
            </p:nvPicPr>
            <p:blipFill>
              <a:blip r:embed="rId4"/>
              <a:stretch>
                <a:fillRect/>
              </a:stretch>
            </p:blipFill>
            <p:spPr>
              <a:xfrm>
                <a:off x="4459451" y="3368929"/>
                <a:ext cx="18000" cy="18000"/>
              </a:xfrm>
              <a:prstGeom prst="rect">
                <a:avLst/>
              </a:prstGeom>
            </p:spPr>
          </p:pic>
        </mc:Fallback>
      </mc:AlternateContent>
    </p:spTree>
    <p:extLst>
      <p:ext uri="{BB962C8B-B14F-4D97-AF65-F5344CB8AC3E}">
        <p14:creationId xmlns:p14="http://schemas.microsoft.com/office/powerpoint/2010/main" val="2247474301"/>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344071B-D960-1A47-9EFA-BB536AB06356}"/>
              </a:ext>
            </a:extLst>
          </p:cNvPr>
          <p:cNvSpPr>
            <a:spLocks noGrp="1"/>
          </p:cNvSpPr>
          <p:nvPr>
            <p:ph type="title"/>
          </p:nvPr>
        </p:nvSpPr>
        <p:spPr/>
        <p:txBody>
          <a:bodyPr/>
          <a:lstStyle/>
          <a:p>
            <a:r>
              <a:rPr lang="en-US" dirty="0"/>
              <a:t>Controlling Costs</a:t>
            </a:r>
          </a:p>
        </p:txBody>
      </p:sp>
      <p:sp>
        <p:nvSpPr>
          <p:cNvPr id="2" name="Content Placeholder 1">
            <a:extLst>
              <a:ext uri="{FF2B5EF4-FFF2-40B4-BE49-F238E27FC236}">
                <a16:creationId xmlns:a16="http://schemas.microsoft.com/office/drawing/2014/main" id="{01A6384C-EE97-0449-8404-24DACC1B15D0}"/>
              </a:ext>
            </a:extLst>
          </p:cNvPr>
          <p:cNvSpPr>
            <a:spLocks noGrp="1"/>
          </p:cNvSpPr>
          <p:nvPr>
            <p:ph idx="1"/>
          </p:nvPr>
        </p:nvSpPr>
        <p:spPr/>
        <p:txBody>
          <a:bodyPr/>
          <a:lstStyle/>
          <a:p>
            <a:r>
              <a:rPr lang="en-US" dirty="0"/>
              <a:t>Management will be particularly interested in any significant ‘adverse’ variances which will be highlighted in financial reports</a:t>
            </a:r>
          </a:p>
          <a:p>
            <a:r>
              <a:rPr lang="en-US" dirty="0"/>
              <a:t>The system, which singles out those variances which management should look at carefully, is known as management by exception</a:t>
            </a:r>
          </a:p>
        </p:txBody>
      </p:sp>
      <p:sp>
        <p:nvSpPr>
          <p:cNvPr id="3" name="Slide Number Placeholder 2">
            <a:extLst>
              <a:ext uri="{FF2B5EF4-FFF2-40B4-BE49-F238E27FC236}">
                <a16:creationId xmlns:a16="http://schemas.microsoft.com/office/drawing/2014/main" id="{6359631B-A802-FB4E-A04F-16069F1EE77F}"/>
              </a:ext>
            </a:extLst>
          </p:cNvPr>
          <p:cNvSpPr>
            <a:spLocks noGrp="1"/>
          </p:cNvSpPr>
          <p:nvPr>
            <p:ph type="sldNum" sz="quarter" idx="12"/>
          </p:nvPr>
        </p:nvSpPr>
        <p:spPr/>
        <p:txBody>
          <a:bodyPr/>
          <a:lstStyle/>
          <a:p>
            <a:fld id="{5EA406C1-2B80-4660-856E-9D94CAFFB47A}" type="slidenum">
              <a:rPr lang="en-GB" smtClean="0"/>
              <a:pPr/>
              <a:t>9</a:t>
            </a:fld>
            <a:endParaRPr lang="en-GB" dirty="0"/>
          </a:p>
        </p:txBody>
      </p:sp>
    </p:spTree>
    <p:extLst>
      <p:ext uri="{BB962C8B-B14F-4D97-AF65-F5344CB8AC3E}">
        <p14:creationId xmlns:p14="http://schemas.microsoft.com/office/powerpoint/2010/main" val="3861981745"/>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Difference between Fixed and Flexed Budget</a:t>
            </a:r>
          </a:p>
        </p:txBody>
      </p:sp>
      <p:sp>
        <p:nvSpPr>
          <p:cNvPr id="2" name="Content Placeholder 1"/>
          <p:cNvSpPr>
            <a:spLocks noGrp="1"/>
          </p:cNvSpPr>
          <p:nvPr>
            <p:ph idx="1"/>
          </p:nvPr>
        </p:nvSpPr>
        <p:spPr/>
        <p:txBody>
          <a:bodyPr>
            <a:normAutofit fontScale="85000" lnSpcReduction="20000"/>
          </a:bodyPr>
          <a:lstStyle/>
          <a:p>
            <a:r>
              <a:rPr lang="en-GB" sz="2000" i="1" dirty="0"/>
              <a:t>Fixed budget – budget based upon forecast output</a:t>
            </a:r>
            <a:endParaRPr lang="en-GB" sz="2000" dirty="0"/>
          </a:p>
          <a:p>
            <a:r>
              <a:rPr lang="en-GB" sz="2000" i="1" dirty="0"/>
              <a:t>Flexible budget – original budget restated at actual output</a:t>
            </a:r>
            <a:endParaRPr lang="en-GB" sz="2000" dirty="0"/>
          </a:p>
          <a:p>
            <a:r>
              <a:rPr lang="en-GB" sz="2000" dirty="0"/>
              <a:t>Flexing the budget depends on a good knowledge of cost behaviour at different levels of sales. </a:t>
            </a:r>
          </a:p>
          <a:p>
            <a:r>
              <a:rPr lang="en-GB" sz="2000" dirty="0"/>
              <a:t>FIXED costs should NOT change if actual sales go above or below budgeted levels </a:t>
            </a:r>
          </a:p>
          <a:p>
            <a:r>
              <a:rPr lang="en-GB" sz="2000" dirty="0"/>
              <a:t>VARIABLE costs SHOULD change (increasing in total if sales go up and decreasing if sales are lower than the original budget) </a:t>
            </a:r>
          </a:p>
          <a:p>
            <a:r>
              <a:rPr lang="en-GB" sz="2000" dirty="0"/>
              <a:t>Flexible budgets isolate effects of changes in output from changes in price/efficiency</a:t>
            </a:r>
          </a:p>
          <a:p>
            <a:endParaRPr lang="en-GB" sz="2000" dirty="0"/>
          </a:p>
          <a:p>
            <a:pPr marL="0" indent="0">
              <a:buNone/>
            </a:pPr>
            <a:endParaRPr lang="en-GB" sz="2600" dirty="0"/>
          </a:p>
          <a:p>
            <a:endParaRPr lang="en-GB" dirty="0"/>
          </a:p>
        </p:txBody>
      </p:sp>
      <p:sp>
        <p:nvSpPr>
          <p:cNvPr id="3" name="Slide Number Placeholder 2"/>
          <p:cNvSpPr>
            <a:spLocks noGrp="1"/>
          </p:cNvSpPr>
          <p:nvPr>
            <p:ph type="sldNum" sz="quarter" idx="12"/>
          </p:nvPr>
        </p:nvSpPr>
        <p:spPr/>
        <p:txBody>
          <a:bodyPr/>
          <a:lstStyle/>
          <a:p>
            <a:fld id="{5EA406C1-2B80-4660-856E-9D94CAFFB47A}" type="slidenum">
              <a:rPr lang="en-GB" smtClean="0"/>
              <a:pPr/>
              <a:t>10</a:t>
            </a:fld>
            <a:endParaRPr lang="en-GB" dirty="0"/>
          </a:p>
        </p:txBody>
      </p:sp>
      <p:pic>
        <p:nvPicPr>
          <p:cNvPr id="5" name="Picture 2" descr="University of Wales Trinity Saint David">
            <a:extLst>
              <a:ext uri="{FF2B5EF4-FFF2-40B4-BE49-F238E27FC236}">
                <a16:creationId xmlns:a16="http://schemas.microsoft.com/office/drawing/2014/main" id="{80B00EB6-E70B-9C45-A826-ECDFAD77AE1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1075007"/>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Relationship between Budgeted and Actual profit</a:t>
            </a:r>
          </a:p>
        </p:txBody>
      </p:sp>
      <p:sp>
        <p:nvSpPr>
          <p:cNvPr id="2" name="Content Placeholder 1"/>
          <p:cNvSpPr>
            <a:spLocks noGrp="1"/>
          </p:cNvSpPr>
          <p:nvPr>
            <p:ph idx="1"/>
          </p:nvPr>
        </p:nvSpPr>
        <p:spPr/>
        <p:txBody>
          <a:bodyPr/>
          <a:lstStyle/>
          <a:p>
            <a:pPr marL="0" indent="0">
              <a:buNone/>
            </a:pPr>
            <a:r>
              <a:rPr lang="en-GB" dirty="0"/>
              <a:t>					£</a:t>
            </a:r>
          </a:p>
          <a:p>
            <a:pPr marL="0" indent="0">
              <a:buNone/>
            </a:pPr>
            <a:r>
              <a:rPr lang="en-GB" dirty="0"/>
              <a:t>Budgeted profit				XX</a:t>
            </a:r>
          </a:p>
          <a:p>
            <a:pPr marL="0" indent="0">
              <a:buNone/>
            </a:pPr>
            <a:r>
              <a:rPr lang="en-GB" i="1" dirty="0">
                <a:solidFill>
                  <a:srgbClr val="00B0F0"/>
                </a:solidFill>
              </a:rPr>
              <a:t>Add</a:t>
            </a:r>
            <a:r>
              <a:rPr lang="en-GB" dirty="0"/>
              <a:t> favourable variances			</a:t>
            </a:r>
            <a:r>
              <a:rPr lang="en-GB" dirty="0">
                <a:solidFill>
                  <a:srgbClr val="00B0F0"/>
                </a:solidFill>
              </a:rPr>
              <a:t>XX</a:t>
            </a:r>
          </a:p>
          <a:p>
            <a:pPr marL="0" indent="0">
              <a:buNone/>
            </a:pPr>
            <a:r>
              <a:rPr lang="en-GB" i="1" dirty="0">
                <a:solidFill>
                  <a:srgbClr val="FF0000"/>
                </a:solidFill>
              </a:rPr>
              <a:t>Less</a:t>
            </a:r>
            <a:r>
              <a:rPr lang="en-GB" dirty="0"/>
              <a:t> adverse variances	         		(</a:t>
            </a:r>
            <a:r>
              <a:rPr lang="en-GB" dirty="0">
                <a:solidFill>
                  <a:srgbClr val="FF0000"/>
                </a:solidFill>
              </a:rPr>
              <a:t>XX</a:t>
            </a:r>
            <a:r>
              <a:rPr lang="en-GB" dirty="0"/>
              <a:t>)</a:t>
            </a:r>
          </a:p>
          <a:p>
            <a:pPr marL="0" indent="0">
              <a:buNone/>
            </a:pPr>
            <a:r>
              <a:rPr lang="en-GB" dirty="0"/>
              <a:t>                                                               	___</a:t>
            </a:r>
          </a:p>
          <a:p>
            <a:pPr marL="0" indent="0">
              <a:buNone/>
            </a:pPr>
            <a:r>
              <a:rPr lang="en-GB" dirty="0"/>
              <a:t>Actual profit				</a:t>
            </a:r>
            <a:r>
              <a:rPr lang="en-GB" u="sng" dirty="0"/>
              <a:t>XX</a:t>
            </a:r>
          </a:p>
        </p:txBody>
      </p:sp>
      <p:sp>
        <p:nvSpPr>
          <p:cNvPr id="3" name="Slide Number Placeholder 2"/>
          <p:cNvSpPr>
            <a:spLocks noGrp="1"/>
          </p:cNvSpPr>
          <p:nvPr>
            <p:ph type="sldNum" sz="quarter" idx="12"/>
          </p:nvPr>
        </p:nvSpPr>
        <p:spPr/>
        <p:txBody>
          <a:bodyPr/>
          <a:lstStyle/>
          <a:p>
            <a:fld id="{5EA406C1-2B80-4660-856E-9D94CAFFB47A}" type="slidenum">
              <a:rPr lang="en-GB" smtClean="0"/>
              <a:pPr/>
              <a:t>11</a:t>
            </a:fld>
            <a:endParaRPr lang="en-GB" dirty="0"/>
          </a:p>
        </p:txBody>
      </p:sp>
      <p:pic>
        <p:nvPicPr>
          <p:cNvPr id="5" name="Picture 2" descr="University of Wales Trinity Saint David">
            <a:extLst>
              <a:ext uri="{FF2B5EF4-FFF2-40B4-BE49-F238E27FC236}">
                <a16:creationId xmlns:a16="http://schemas.microsoft.com/office/drawing/2014/main" id="{C84D1435-8F41-6F47-8AC1-BD10C97CAAB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297690"/>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Fixed and Flexed Budgets</a:t>
            </a:r>
          </a:p>
        </p:txBody>
      </p:sp>
      <p:sp>
        <p:nvSpPr>
          <p:cNvPr id="2" name="Content Placeholder 1"/>
          <p:cNvSpPr>
            <a:spLocks noGrp="1"/>
          </p:cNvSpPr>
          <p:nvPr>
            <p:ph idx="1"/>
          </p:nvPr>
        </p:nvSpPr>
        <p:spPr/>
        <p:txBody>
          <a:bodyPr>
            <a:normAutofit fontScale="92500" lnSpcReduction="20000"/>
          </a:bodyPr>
          <a:lstStyle/>
          <a:p>
            <a:pPr marL="0" indent="0">
              <a:buNone/>
            </a:pPr>
            <a:r>
              <a:rPr lang="en-GB" sz="2000" dirty="0"/>
              <a:t>We will look at a flexed budget in relation to the month of September 2015, Present calculations of variances, and comment on possible matters to investigate in relation to each variance.</a:t>
            </a:r>
          </a:p>
          <a:p>
            <a:pPr marL="0" indent="0">
              <a:buNone/>
            </a:pPr>
            <a:r>
              <a:rPr lang="en-GB" sz="2000" b="1" dirty="0">
                <a:solidFill>
                  <a:srgbClr val="0070C0"/>
                </a:solidFill>
              </a:rPr>
              <a:t>To flex the budget we will look at: </a:t>
            </a:r>
          </a:p>
          <a:p>
            <a:r>
              <a:rPr lang="en-GB" sz="2000" dirty="0"/>
              <a:t>Sales revenue = actual units sold </a:t>
            </a:r>
            <a:r>
              <a:rPr lang="en-GB" sz="2000" dirty="0">
                <a:solidFill>
                  <a:srgbClr val="FF0000"/>
                </a:solidFill>
              </a:rPr>
              <a:t>x</a:t>
            </a:r>
            <a:r>
              <a:rPr lang="en-GB" sz="2000" dirty="0"/>
              <a:t> budgeted selling price per unit </a:t>
            </a:r>
          </a:p>
          <a:p>
            <a:r>
              <a:rPr lang="en-GB" sz="2000" dirty="0"/>
              <a:t>All variable costs = actual units produced and sold </a:t>
            </a:r>
            <a:r>
              <a:rPr lang="en-GB" sz="2000" dirty="0">
                <a:solidFill>
                  <a:srgbClr val="FF0000"/>
                </a:solidFill>
              </a:rPr>
              <a:t>x</a:t>
            </a:r>
            <a:r>
              <a:rPr lang="en-GB" sz="2000" dirty="0"/>
              <a:t> budgeted variable cost per unit </a:t>
            </a:r>
          </a:p>
          <a:p>
            <a:r>
              <a:rPr lang="en-GB" sz="2000" dirty="0"/>
              <a:t>All fixed costs = unchanged </a:t>
            </a:r>
          </a:p>
          <a:p>
            <a:pPr marL="0" indent="0">
              <a:buNone/>
            </a:pPr>
            <a:endParaRPr lang="en-GB" sz="2400" dirty="0"/>
          </a:p>
        </p:txBody>
      </p:sp>
      <p:sp>
        <p:nvSpPr>
          <p:cNvPr id="3" name="Slide Number Placeholder 2"/>
          <p:cNvSpPr>
            <a:spLocks noGrp="1"/>
          </p:cNvSpPr>
          <p:nvPr>
            <p:ph type="sldNum" sz="quarter" idx="12"/>
          </p:nvPr>
        </p:nvSpPr>
        <p:spPr/>
        <p:txBody>
          <a:bodyPr/>
          <a:lstStyle/>
          <a:p>
            <a:fld id="{5EA406C1-2B80-4660-856E-9D94CAFFB47A}" type="slidenum">
              <a:rPr lang="en-GB" smtClean="0"/>
              <a:pPr/>
              <a:t>12</a:t>
            </a:fld>
            <a:endParaRPr lang="en-GB" dirty="0"/>
          </a:p>
        </p:txBody>
      </p:sp>
      <p:pic>
        <p:nvPicPr>
          <p:cNvPr id="5" name="Picture 2" descr="University of Wales Trinity Saint David">
            <a:extLst>
              <a:ext uri="{FF2B5EF4-FFF2-40B4-BE49-F238E27FC236}">
                <a16:creationId xmlns:a16="http://schemas.microsoft.com/office/drawing/2014/main" id="{77D98960-B254-FD47-A12E-DD1CC3F989A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399778"/>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sz="2400" b="1" dirty="0">
                <a:solidFill>
                  <a:srgbClr val="002060"/>
                </a:solidFill>
              </a:rPr>
              <a:t>Twist Ltd</a:t>
            </a:r>
            <a:br>
              <a:rPr lang="en-GB" sz="2400" b="1" dirty="0">
                <a:solidFill>
                  <a:srgbClr val="002060"/>
                </a:solidFill>
              </a:rPr>
            </a:br>
            <a:r>
              <a:rPr lang="en-GB" sz="2400" b="1" dirty="0">
                <a:solidFill>
                  <a:srgbClr val="002060"/>
                </a:solidFill>
              </a:rPr>
              <a:t>Variance Analysis Report for September 2021</a:t>
            </a:r>
            <a:endParaRPr lang="en-GB" sz="2400" dirty="0">
              <a:solidFill>
                <a:srgbClr val="002060"/>
              </a:solidFill>
            </a:endParaRPr>
          </a:p>
        </p:txBody>
      </p:sp>
      <p:sp>
        <p:nvSpPr>
          <p:cNvPr id="2" name="Content Placeholder 1"/>
          <p:cNvSpPr>
            <a:spLocks noGrp="1"/>
          </p:cNvSpPr>
          <p:nvPr>
            <p:ph idx="1"/>
          </p:nvPr>
        </p:nvSpPr>
        <p:spPr>
          <a:xfrm>
            <a:off x="467545" y="2492897"/>
            <a:ext cx="7920880" cy="4090784"/>
          </a:xfrm>
        </p:spPr>
        <p:txBody>
          <a:bodyPr>
            <a:normAutofit fontScale="92500"/>
          </a:bodyPr>
          <a:lstStyle/>
          <a:p>
            <a:pPr marL="0" indent="0">
              <a:buNone/>
            </a:pPr>
            <a:r>
              <a:rPr lang="en-GB" sz="1200" i="1" dirty="0"/>
              <a:t>				Budget                   	Flexed budget         Actual        Variance</a:t>
            </a:r>
          </a:p>
          <a:p>
            <a:pPr marL="0" indent="0">
              <a:buNone/>
            </a:pPr>
            <a:r>
              <a:rPr lang="en-GB" sz="1200" i="1" dirty="0"/>
              <a:t>				1,000 units   	Per unit           	700 units      	700 units</a:t>
            </a:r>
            <a:endParaRPr lang="en-GB" sz="1200" dirty="0"/>
          </a:p>
          <a:p>
            <a:pPr marL="0" indent="0">
              <a:buNone/>
            </a:pPr>
            <a:r>
              <a:rPr lang="en-GB" sz="1200" dirty="0"/>
              <a:t>		                                                            £             	£                      	£                    	£</a:t>
            </a:r>
          </a:p>
          <a:p>
            <a:pPr marL="0" indent="0">
              <a:buNone/>
            </a:pPr>
            <a:r>
              <a:rPr lang="en-GB" sz="1200" dirty="0"/>
              <a:t>Sales                                            			20,000           20              	14,000           14,200          200 (F)</a:t>
            </a:r>
          </a:p>
          <a:p>
            <a:pPr marL="0" indent="0">
              <a:buNone/>
            </a:pPr>
            <a:r>
              <a:rPr lang="en-GB" sz="1200" dirty="0"/>
              <a:t>Variable cost of sales:</a:t>
            </a:r>
          </a:p>
          <a:p>
            <a:pPr marL="0" indent="0">
              <a:buNone/>
            </a:pPr>
            <a:r>
              <a:rPr lang="en-GB" sz="1200" dirty="0"/>
              <a:t>Direct materials                             		   8,000             8                	   5,600             5,200          400 (F)</a:t>
            </a:r>
          </a:p>
          <a:p>
            <a:pPr marL="0" indent="0">
              <a:buNone/>
            </a:pPr>
            <a:r>
              <a:rPr lang="en-GB" sz="1200" dirty="0"/>
              <a:t>Direct labour                                  		   4,000             4                 	   2,800             3,100          300 (A)</a:t>
            </a:r>
          </a:p>
          <a:p>
            <a:pPr marL="0" indent="0">
              <a:buNone/>
            </a:pPr>
            <a:r>
              <a:rPr lang="en-GB" sz="1200" dirty="0"/>
              <a:t>Variable production Overhead       		   </a:t>
            </a:r>
            <a:r>
              <a:rPr lang="en-GB" sz="1200" u="sng" dirty="0"/>
              <a:t>2,000</a:t>
            </a:r>
            <a:r>
              <a:rPr lang="en-GB" sz="1200" dirty="0"/>
              <a:t>             </a:t>
            </a:r>
            <a:r>
              <a:rPr lang="en-GB" sz="1200" u="sng" dirty="0"/>
              <a:t>2</a:t>
            </a:r>
            <a:r>
              <a:rPr lang="en-GB" sz="1200" dirty="0"/>
              <a:t>                	   </a:t>
            </a:r>
            <a:r>
              <a:rPr lang="en-GB" sz="1200" u="sng" dirty="0"/>
              <a:t>1,400</a:t>
            </a:r>
            <a:r>
              <a:rPr lang="en-GB" sz="1200" dirty="0"/>
              <a:t>             </a:t>
            </a:r>
            <a:r>
              <a:rPr lang="en-GB" sz="1200" u="sng" dirty="0"/>
              <a:t>1,500</a:t>
            </a:r>
            <a:r>
              <a:rPr lang="en-GB" sz="1200" dirty="0"/>
              <a:t>         100 (A)</a:t>
            </a:r>
          </a:p>
          <a:p>
            <a:pPr marL="0" indent="0">
              <a:buNone/>
            </a:pPr>
            <a:r>
              <a:rPr lang="en-GB" sz="1200" dirty="0"/>
              <a:t>                                                     			</a:t>
            </a:r>
            <a:r>
              <a:rPr lang="en-GB" sz="1200" u="sng" dirty="0"/>
              <a:t>14,000</a:t>
            </a:r>
            <a:r>
              <a:rPr lang="en-GB" sz="1200" dirty="0"/>
              <a:t>          </a:t>
            </a:r>
            <a:r>
              <a:rPr lang="en-GB" sz="1200" u="sng" dirty="0"/>
              <a:t>14 </a:t>
            </a:r>
            <a:r>
              <a:rPr lang="en-GB" sz="1200" dirty="0"/>
              <a:t>               	   </a:t>
            </a:r>
            <a:r>
              <a:rPr lang="en-GB" sz="1200" u="sng" dirty="0"/>
              <a:t>9,800</a:t>
            </a:r>
            <a:r>
              <a:rPr lang="en-GB" sz="1200" dirty="0"/>
              <a:t>             </a:t>
            </a:r>
            <a:r>
              <a:rPr lang="en-GB" sz="1200" u="sng" dirty="0"/>
              <a:t>9,800</a:t>
            </a:r>
            <a:endParaRPr lang="en-GB" sz="1200" dirty="0"/>
          </a:p>
          <a:p>
            <a:pPr marL="0" indent="0">
              <a:buNone/>
            </a:pPr>
            <a:r>
              <a:rPr lang="en-GB" sz="1200" dirty="0"/>
              <a:t>Contribution                                   		  6,000             6                	   4,200             4,400</a:t>
            </a:r>
          </a:p>
          <a:p>
            <a:pPr marL="0" indent="0">
              <a:buNone/>
            </a:pPr>
            <a:r>
              <a:rPr lang="en-GB" sz="1200" dirty="0"/>
              <a:t>Fixed production overhead            		  </a:t>
            </a:r>
            <a:r>
              <a:rPr lang="en-GB" sz="1200" u="sng" dirty="0"/>
              <a:t>5,000</a:t>
            </a:r>
            <a:r>
              <a:rPr lang="en-GB" sz="1200" dirty="0"/>
              <a:t>                               	   </a:t>
            </a:r>
            <a:r>
              <a:rPr lang="en-GB" sz="1200" u="sng" dirty="0"/>
              <a:t>5,000 </a:t>
            </a:r>
            <a:r>
              <a:rPr lang="en-GB" sz="1200" dirty="0"/>
              <a:t>            </a:t>
            </a:r>
            <a:r>
              <a:rPr lang="en-GB" sz="1200" u="sng" dirty="0"/>
              <a:t>5,400</a:t>
            </a:r>
            <a:r>
              <a:rPr lang="en-GB" sz="1200" dirty="0"/>
              <a:t>         400 (A)</a:t>
            </a:r>
          </a:p>
          <a:p>
            <a:pPr marL="0" indent="0">
              <a:buNone/>
            </a:pPr>
            <a:r>
              <a:rPr lang="en-GB" sz="1200" dirty="0"/>
              <a:t>		                                                           </a:t>
            </a:r>
            <a:r>
              <a:rPr lang="en-GB" sz="1200" u="sng" dirty="0"/>
              <a:t>1,000</a:t>
            </a:r>
            <a:r>
              <a:rPr lang="en-GB" sz="1200" dirty="0"/>
              <a:t>                                                </a:t>
            </a:r>
            <a:r>
              <a:rPr lang="en-GB" sz="1200" u="sng" dirty="0"/>
              <a:t>(800)</a:t>
            </a:r>
            <a:r>
              <a:rPr lang="en-GB" sz="1200" dirty="0"/>
              <a:t>           </a:t>
            </a:r>
            <a:r>
              <a:rPr lang="en-GB" sz="1200" u="sng" dirty="0"/>
              <a:t>(1,000)</a:t>
            </a:r>
            <a:r>
              <a:rPr lang="en-GB" sz="1200" dirty="0"/>
              <a:t>       200 (A)</a:t>
            </a:r>
          </a:p>
          <a:p>
            <a:endParaRPr lang="en-GB" sz="1200" dirty="0"/>
          </a:p>
        </p:txBody>
      </p:sp>
      <p:pic>
        <p:nvPicPr>
          <p:cNvPr id="5" name="Picture 2" descr="University of Wales Trinity Saint David">
            <a:extLst>
              <a:ext uri="{FF2B5EF4-FFF2-40B4-BE49-F238E27FC236}">
                <a16:creationId xmlns:a16="http://schemas.microsoft.com/office/drawing/2014/main" id="{4E33916A-F588-6D45-991A-944163E8702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3235421"/>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6045" y="752822"/>
            <a:ext cx="5937755" cy="1400590"/>
          </a:xfrm>
        </p:spPr>
        <p:txBody>
          <a:bodyPr>
            <a:normAutofit fontScale="90000"/>
          </a:bodyPr>
          <a:lstStyle/>
          <a:p>
            <a:pPr algn="ctr"/>
            <a:r>
              <a:rPr lang="en-GB" sz="2400" b="1" dirty="0">
                <a:solidFill>
                  <a:srgbClr val="002060"/>
                </a:solidFill>
              </a:rPr>
              <a:t>Twist Ltd</a:t>
            </a:r>
            <a:br>
              <a:rPr lang="en-GB" sz="2400" b="1" dirty="0">
                <a:solidFill>
                  <a:srgbClr val="002060"/>
                </a:solidFill>
              </a:rPr>
            </a:br>
            <a:r>
              <a:rPr lang="en-GB" sz="2400" b="1" dirty="0">
                <a:solidFill>
                  <a:srgbClr val="002060"/>
                </a:solidFill>
              </a:rPr>
              <a:t>Variance Analysis Report for September 2021 (continued)</a:t>
            </a:r>
            <a:endParaRPr lang="en-GB" sz="2400" dirty="0">
              <a:solidFill>
                <a:srgbClr val="002060"/>
              </a:solidFill>
            </a:endParaRPr>
          </a:p>
        </p:txBody>
      </p:sp>
      <p:sp>
        <p:nvSpPr>
          <p:cNvPr id="2" name="Content Placeholder 1"/>
          <p:cNvSpPr>
            <a:spLocks noGrp="1"/>
          </p:cNvSpPr>
          <p:nvPr>
            <p:ph idx="1"/>
          </p:nvPr>
        </p:nvSpPr>
        <p:spPr/>
        <p:txBody>
          <a:bodyPr>
            <a:normAutofit fontScale="77500" lnSpcReduction="20000"/>
          </a:bodyPr>
          <a:lstStyle/>
          <a:p>
            <a:r>
              <a:rPr lang="en-GB" sz="1500" dirty="0"/>
              <a:t>Sales price variance indicates that the selling price exceeded the expected £20 per unit.</a:t>
            </a:r>
          </a:p>
          <a:p>
            <a:r>
              <a:rPr lang="en-GB" sz="1500" dirty="0"/>
              <a:t>Direct material cost variance is favourable because the actual cost was less than the flexible budget amount. The cause could lie in the cost per unit being less than expected, or the amount of material used being less than would be expected for output of 700 units.</a:t>
            </a:r>
          </a:p>
          <a:p>
            <a:r>
              <a:rPr lang="en-GB" sz="1500" dirty="0"/>
              <a:t>Direct labour cost variance is adverse because the actual cost was greater than the flexible budget amount. The cause could lie in the rate of pay being greater than expected (higher wage rates or higher grade of employee) or it could lie in the workforce making less efficient use of their time. </a:t>
            </a:r>
          </a:p>
          <a:p>
            <a:r>
              <a:rPr lang="en-GB" sz="1500" dirty="0"/>
              <a:t>Variable production overhead cost variance is adverse because the actual cost was greater than expected. The cause could lie in the overhead cost rate being greater than expected or it could lie in the workforce being less efficient and causing more overheads to be incurred. </a:t>
            </a:r>
          </a:p>
          <a:p>
            <a:r>
              <a:rPr lang="en-GB" sz="1500" dirty="0"/>
              <a:t> The volume of activity does not affect the fixed production overhead cost. Any difference between budgeted and actual expenditure is therefore a spending (expenditure) variance</a:t>
            </a:r>
          </a:p>
        </p:txBody>
      </p:sp>
      <p:sp>
        <p:nvSpPr>
          <p:cNvPr id="3" name="Slide Number Placeholder 2"/>
          <p:cNvSpPr>
            <a:spLocks noGrp="1"/>
          </p:cNvSpPr>
          <p:nvPr>
            <p:ph type="sldNum" sz="quarter" idx="12"/>
          </p:nvPr>
        </p:nvSpPr>
        <p:spPr/>
        <p:txBody>
          <a:bodyPr/>
          <a:lstStyle/>
          <a:p>
            <a:fld id="{5EA406C1-2B80-4660-856E-9D94CAFFB47A}" type="slidenum">
              <a:rPr lang="en-GB" smtClean="0"/>
              <a:pPr/>
              <a:t>14</a:t>
            </a:fld>
            <a:endParaRPr lang="en-GB" dirty="0"/>
          </a:p>
        </p:txBody>
      </p:sp>
      <p:pic>
        <p:nvPicPr>
          <p:cNvPr id="5" name="Picture 2" descr="University of Wales Trinity Saint David">
            <a:extLst>
              <a:ext uri="{FF2B5EF4-FFF2-40B4-BE49-F238E27FC236}">
                <a16:creationId xmlns:a16="http://schemas.microsoft.com/office/drawing/2014/main" id="{4A3CB249-B1A6-E94D-AD7F-B9BA56A08BF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7225197"/>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Advantages of Standard Costing System</a:t>
            </a:r>
          </a:p>
        </p:txBody>
      </p:sp>
      <p:sp>
        <p:nvSpPr>
          <p:cNvPr id="2" name="Content Placeholder 1"/>
          <p:cNvSpPr>
            <a:spLocks noGrp="1"/>
          </p:cNvSpPr>
          <p:nvPr>
            <p:ph idx="1"/>
          </p:nvPr>
        </p:nvSpPr>
        <p:spPr/>
        <p:txBody>
          <a:bodyPr>
            <a:normAutofit fontScale="85000" lnSpcReduction="20000"/>
          </a:bodyPr>
          <a:lstStyle/>
          <a:p>
            <a:r>
              <a:rPr lang="en-GB" sz="2000" dirty="0"/>
              <a:t>At the start of a period there is no actual performance information therefore for any kind of budget process we need to use budgeted (i.e. standard) cost information </a:t>
            </a:r>
          </a:p>
          <a:p>
            <a:r>
              <a:rPr lang="en-GB" sz="2000" dirty="0"/>
              <a:t>Standard costs are used to value inventory and to cost production (using both marginal and absorption costing) </a:t>
            </a:r>
          </a:p>
          <a:p>
            <a:r>
              <a:rPr lang="en-GB" sz="2000" dirty="0"/>
              <a:t>They provide information about expected future costs that can be useful for management decision making purposes </a:t>
            </a:r>
          </a:p>
          <a:p>
            <a:r>
              <a:rPr lang="en-GB" sz="2000" dirty="0"/>
              <a:t>When set appropriately standard costs provide stretching targets which should motivate staff to achieve higher levels of performance </a:t>
            </a:r>
          </a:p>
          <a:p>
            <a:r>
              <a:rPr lang="en-GB" sz="2000" dirty="0"/>
              <a:t>Standard costs are a key part of a budgetary control system </a:t>
            </a:r>
          </a:p>
          <a:p>
            <a:endParaRPr lang="en-GB" sz="2000" dirty="0"/>
          </a:p>
        </p:txBody>
      </p:sp>
      <p:sp>
        <p:nvSpPr>
          <p:cNvPr id="3" name="Slide Number Placeholder 2"/>
          <p:cNvSpPr>
            <a:spLocks noGrp="1"/>
          </p:cNvSpPr>
          <p:nvPr>
            <p:ph type="sldNum" sz="quarter" idx="12"/>
          </p:nvPr>
        </p:nvSpPr>
        <p:spPr/>
        <p:txBody>
          <a:bodyPr/>
          <a:lstStyle/>
          <a:p>
            <a:fld id="{5EA406C1-2B80-4660-856E-9D94CAFFB47A}" type="slidenum">
              <a:rPr lang="en-GB" smtClean="0"/>
              <a:pPr/>
              <a:t>15</a:t>
            </a:fld>
            <a:endParaRPr lang="en-GB" dirty="0"/>
          </a:p>
        </p:txBody>
      </p:sp>
      <p:pic>
        <p:nvPicPr>
          <p:cNvPr id="5" name="Picture 2" descr="University of Wales Trinity Saint David">
            <a:extLst>
              <a:ext uri="{FF2B5EF4-FFF2-40B4-BE49-F238E27FC236}">
                <a16:creationId xmlns:a16="http://schemas.microsoft.com/office/drawing/2014/main" id="{28F94430-E319-5F44-87E9-23CAB0F3FF2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8592288"/>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br>
              <a:rPr lang="en-GB" dirty="0"/>
            </a:br>
            <a:r>
              <a:rPr lang="en-GB" dirty="0"/>
              <a:t>Which variances require investigation? </a:t>
            </a:r>
          </a:p>
        </p:txBody>
      </p:sp>
      <p:sp>
        <p:nvSpPr>
          <p:cNvPr id="2" name="Content Placeholder 1"/>
          <p:cNvSpPr>
            <a:spLocks noGrp="1"/>
          </p:cNvSpPr>
          <p:nvPr>
            <p:ph idx="1"/>
          </p:nvPr>
        </p:nvSpPr>
        <p:spPr/>
        <p:txBody>
          <a:bodyPr/>
          <a:lstStyle/>
          <a:p>
            <a:r>
              <a:rPr lang="en-GB" dirty="0"/>
              <a:t>Significant adverse variances may indicate a fault that could prove very costly </a:t>
            </a:r>
          </a:p>
          <a:p>
            <a:r>
              <a:rPr lang="en-GB" dirty="0"/>
              <a:t>Cost-benefit analysis – keep insignificant variances under review </a:t>
            </a:r>
          </a:p>
          <a:p>
            <a:r>
              <a:rPr lang="en-GB" dirty="0"/>
              <a:t>Significant favourable variances should also be investigated </a:t>
            </a:r>
          </a:p>
          <a:p>
            <a:endParaRPr lang="en-GB" dirty="0"/>
          </a:p>
        </p:txBody>
      </p:sp>
      <p:sp>
        <p:nvSpPr>
          <p:cNvPr id="3" name="Slide Number Placeholder 2"/>
          <p:cNvSpPr>
            <a:spLocks noGrp="1"/>
          </p:cNvSpPr>
          <p:nvPr>
            <p:ph type="sldNum" sz="quarter" idx="12"/>
          </p:nvPr>
        </p:nvSpPr>
        <p:spPr/>
        <p:txBody>
          <a:bodyPr/>
          <a:lstStyle/>
          <a:p>
            <a:fld id="{5EA406C1-2B80-4660-856E-9D94CAFFB47A}" type="slidenum">
              <a:rPr lang="en-GB" smtClean="0"/>
              <a:pPr/>
              <a:t>16</a:t>
            </a:fld>
            <a:endParaRPr lang="en-GB" dirty="0"/>
          </a:p>
        </p:txBody>
      </p:sp>
      <p:pic>
        <p:nvPicPr>
          <p:cNvPr id="5" name="Picture 2" descr="University of Wales Trinity Saint David">
            <a:extLst>
              <a:ext uri="{FF2B5EF4-FFF2-40B4-BE49-F238E27FC236}">
                <a16:creationId xmlns:a16="http://schemas.microsoft.com/office/drawing/2014/main" id="{0871CB34-7A32-A440-A182-990AA2C1FCE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1355238"/>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3000" dirty="0"/>
              <a:t>ANALYSIS OF VARIANCES: </a:t>
            </a:r>
            <a:br>
              <a:rPr lang="en-GB" sz="3000" dirty="0"/>
            </a:br>
            <a:r>
              <a:rPr lang="en-GB" sz="3000" dirty="0"/>
              <a:t>Planning and Operational Variances</a:t>
            </a:r>
          </a:p>
        </p:txBody>
      </p:sp>
      <p:sp>
        <p:nvSpPr>
          <p:cNvPr id="2" name="Content Placeholder 1"/>
          <p:cNvSpPr>
            <a:spLocks noGrp="1"/>
          </p:cNvSpPr>
          <p:nvPr>
            <p:ph idx="1"/>
          </p:nvPr>
        </p:nvSpPr>
        <p:spPr/>
        <p:txBody>
          <a:bodyPr>
            <a:normAutofit fontScale="85000" lnSpcReduction="10000"/>
          </a:bodyPr>
          <a:lstStyle/>
          <a:p>
            <a:r>
              <a:rPr lang="en-GB" sz="2000" dirty="0"/>
              <a:t>Managers need to understand why a variance occurred to be able to take remedial action (if the variance is controllable) or factor it in to future budgets (if the variance is uncontrollable) </a:t>
            </a:r>
          </a:p>
          <a:p>
            <a:r>
              <a:rPr lang="en-GB" sz="2000" dirty="0">
                <a:solidFill>
                  <a:srgbClr val="002060"/>
                </a:solidFill>
              </a:rPr>
              <a:t>Example of a controllable variance: </a:t>
            </a:r>
            <a:r>
              <a:rPr lang="en-GB" sz="2000" dirty="0"/>
              <a:t>Using an old machine may result in inefficiencies in the production process (idle time / wastage of material) leading to adverse variances. A rigorous maintenance schedule could significantly reduce the inefficiencies </a:t>
            </a:r>
          </a:p>
          <a:p>
            <a:r>
              <a:rPr lang="en-GB" sz="2000" dirty="0">
                <a:solidFill>
                  <a:srgbClr val="002060"/>
                </a:solidFill>
              </a:rPr>
              <a:t>Example of an uncontrollable variance: </a:t>
            </a:r>
            <a:r>
              <a:rPr lang="en-GB" sz="2000" dirty="0"/>
              <a:t>A shortage of material is likely to increase the price of the material that is available leading to an adverse materials price variance </a:t>
            </a:r>
          </a:p>
          <a:p>
            <a:pPr marL="0" indent="0">
              <a:buNone/>
            </a:pPr>
            <a:endParaRPr lang="en-GB" dirty="0"/>
          </a:p>
        </p:txBody>
      </p:sp>
      <p:sp>
        <p:nvSpPr>
          <p:cNvPr id="3" name="Slide Number Placeholder 2"/>
          <p:cNvSpPr>
            <a:spLocks noGrp="1"/>
          </p:cNvSpPr>
          <p:nvPr>
            <p:ph type="sldNum" sz="quarter" idx="12"/>
          </p:nvPr>
        </p:nvSpPr>
        <p:spPr/>
        <p:txBody>
          <a:bodyPr/>
          <a:lstStyle/>
          <a:p>
            <a:fld id="{5EA406C1-2B80-4660-856E-9D94CAFFB47A}" type="slidenum">
              <a:rPr lang="en-GB" smtClean="0"/>
              <a:pPr/>
              <a:t>17</a:t>
            </a:fld>
            <a:endParaRPr lang="en-GB" dirty="0"/>
          </a:p>
        </p:txBody>
      </p:sp>
      <p:pic>
        <p:nvPicPr>
          <p:cNvPr id="5" name="Picture 2" descr="University of Wales Trinity Saint David">
            <a:extLst>
              <a:ext uri="{FF2B5EF4-FFF2-40B4-BE49-F238E27FC236}">
                <a16:creationId xmlns:a16="http://schemas.microsoft.com/office/drawing/2014/main" id="{35284D87-78D9-7542-A2D7-8C4AB5E0877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617249"/>
      </p:ext>
    </p:extLst>
  </p:cSld>
  <p:clrMapOvr>
    <a:masterClrMapping/>
  </p:clrMapOvr>
  <p:transition>
    <p:fade/>
  </p:transition>
</p:sld>
</file>

<file path=ppt/theme/theme1.xml><?xml version="1.0" encoding="utf-8"?>
<a:theme xmlns:a="http://schemas.openxmlformats.org/drawingml/2006/main" name="Parcel">
  <a:themeElements>
    <a:clrScheme name="Parcel">
      <a:dk1>
        <a:srgbClr val="000000"/>
      </a:dk1>
      <a:lt1>
        <a:srgbClr val="FFFFFF"/>
      </a:lt1>
      <a:dk2>
        <a:srgbClr val="635D4D"/>
      </a:dk2>
      <a:lt2>
        <a:srgbClr val="D8D6BA"/>
      </a:lt2>
      <a:accent1>
        <a:srgbClr val="9CBEBD"/>
      </a:accent1>
      <a:accent2>
        <a:srgbClr val="D2CB6C"/>
      </a:accent2>
      <a:accent3>
        <a:srgbClr val="9D9A93"/>
      </a:accent3>
      <a:accent4>
        <a:srgbClr val="C89F5D"/>
      </a:accent4>
      <a:accent5>
        <a:srgbClr val="A9A57C"/>
      </a:accent5>
      <a:accent6>
        <a:srgbClr val="95A39D"/>
      </a:accent6>
      <a:hlink>
        <a:srgbClr val="D25814"/>
      </a:hlink>
      <a:folHlink>
        <a:srgbClr val="849A0A"/>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0BDC4BB7-8AF9-46FD-8C32-AB93AC9C410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A3782AA626B4E4A817C4D2E5C256C25" ma:contentTypeVersion="7" ma:contentTypeDescription="Create a new document." ma:contentTypeScope="" ma:versionID="ef2e76d63c4571579a4ff5db7f79915e">
  <xsd:schema xmlns:xsd="http://www.w3.org/2001/XMLSchema" xmlns:xs="http://www.w3.org/2001/XMLSchema" xmlns:p="http://schemas.microsoft.com/office/2006/metadata/properties" xmlns:ns2="78edbb4d-c425-4b9e-9ff5-53075b991b4f" targetNamespace="http://schemas.microsoft.com/office/2006/metadata/properties" ma:root="true" ma:fieldsID="70c6fdda38af680fc7daa67ccdf0ea2d" ns2:_="">
    <xsd:import namespace="78edbb4d-c425-4b9e-9ff5-53075b991b4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8edbb4d-c425-4b9e-9ff5-53075b991b4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SearchProperties" ma:index="1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44533A-1E66-4680-926A-E231B30ADC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8edbb4d-c425-4b9e-9ff5-53075b991b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2BA0A68-541E-4B29-918C-E83AA8838D83}">
  <ds:schemaRefs>
    <ds:schemaRef ds:uri="http://schemas.microsoft.com/sharepoint/v3/contenttype/forms"/>
  </ds:schemaRefs>
</ds:datastoreItem>
</file>

<file path=customXml/itemProps3.xml><?xml version="1.0" encoding="utf-8"?>
<ds:datastoreItem xmlns:ds="http://schemas.openxmlformats.org/officeDocument/2006/customXml" ds:itemID="{CA065EE9-EC3B-41DB-93B4-FB180888133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{9F5A43D9-1F63-0249-AB5A-8C2D83B4C05F}tf10001120</Template>
  <TotalTime>0</TotalTime>
  <Words>1431</Words>
  <Application>Microsoft Office PowerPoint</Application>
  <PresentationFormat>On-screen Show (4:3)</PresentationFormat>
  <Paragraphs>324</Paragraphs>
  <Slides>17</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Rdg Vesta</vt:lpstr>
      <vt:lpstr>Calibri</vt:lpstr>
      <vt:lpstr>Gill Sans MT</vt:lpstr>
      <vt:lpstr>Parcel</vt:lpstr>
      <vt:lpstr>Standard Costing</vt:lpstr>
      <vt:lpstr>Previously we have looked at…</vt:lpstr>
      <vt:lpstr>This week we will…..</vt:lpstr>
      <vt:lpstr>The control Process</vt:lpstr>
      <vt:lpstr>STANDARD COSTING - BASICS</vt:lpstr>
      <vt:lpstr>Standard Costing </vt:lpstr>
      <vt:lpstr>Standard Costing Analysed by Operations and Products</vt:lpstr>
      <vt:lpstr>PowerPoint Presentation</vt:lpstr>
      <vt:lpstr>Controlling Costs</vt:lpstr>
      <vt:lpstr>Difference between Fixed and Flexed Budget</vt:lpstr>
      <vt:lpstr>Relationship between Budgeted and Actual profit</vt:lpstr>
      <vt:lpstr>Fixed and Flexed Budgets</vt:lpstr>
      <vt:lpstr>Twist Ltd Variance Analysis Report for September 2021</vt:lpstr>
      <vt:lpstr>Twist Ltd Variance Analysis Report for September 2021 (continued)</vt:lpstr>
      <vt:lpstr>Advantages of Standard Costing System</vt:lpstr>
      <vt:lpstr> Which variances require investigation? </vt:lpstr>
      <vt:lpstr>ANALYSIS OF VARIANCES:  Planning and Operational Variances</vt:lpstr>
    </vt:vector>
  </TitlesOfParts>
  <Company>University of Reading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Elizabeth Becker</dc:creator>
  <cp:keywords>University of Reading</cp:keywords>
  <cp:lastModifiedBy>Marie Pitson</cp:lastModifiedBy>
  <cp:revision>149</cp:revision>
  <cp:lastPrinted>2015-10-14T16:11:12Z</cp:lastPrinted>
  <dcterms:created xsi:type="dcterms:W3CDTF">2013-01-23T10:03:01Z</dcterms:created>
  <dcterms:modified xsi:type="dcterms:W3CDTF">2024-03-12T07:12:08Z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0x0101002A3782AA626B4E4A817C4D2E5C256C25</vt:lpwstr>
  </property>
</Properties>
</file>