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3" r:id="rId1"/>
  </p:sldMasterIdLst>
  <p:sldIdLst>
    <p:sldId id="256" r:id="rId2"/>
    <p:sldId id="257" r:id="rId3"/>
    <p:sldId id="258" r:id="rId4"/>
    <p:sldId id="261" r:id="rId5"/>
    <p:sldId id="260" r:id="rId6"/>
    <p:sldId id="259" r:id="rId7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CD76D47-CB8A-DE26-AE83-8637ACA70312}" v="102" dt="2023-11-29T22:29:23.209"/>
    <p1510:client id="{154222E1-E09F-FD0C-E0BF-444E7C397261}" v="3" dt="2023-11-29T22:33:34.878"/>
    <p1510:client id="{36A464AA-639A-DA9F-9BD1-030F23B6C9D6}" v="31" dt="2023-11-29T22:38:08.540"/>
    <p1510:client id="{74185E93-C0A1-B74B-C9DB-EF0A571104F5}" v="5" dt="2023-12-07T22:24:41.482"/>
    <p1510:client id="{A06129F5-3128-53C2-5438-F3B6AA15598B}" v="97" dt="2023-11-30T10:36:59.692"/>
    <p1510:client id="{D1344BF2-5ED4-DADE-1E26-A4AAD32880D9}" v="27" dt="2023-11-30T21:47:06.258"/>
    <p1510:client id="{D2AD0309-DEA1-4D26-9385-05DA1BCB3CF0}" v="136" dt="2023-11-29T19:22:56.255"/>
    <p1510:client id="{FBC70B1D-173E-4849-17A0-CFD25F29356E}" v="62" dt="2023-11-29T21:33:47.892"/>
    <p1510:client id="{FEF4ADFB-4CF2-50AA-20F2-727CC5573FFB}" v="2" dt="2023-12-04T17:45:35.94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12/7/2023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8878388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12/7/2023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194454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12/7/2023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335486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12/7/2023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167448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12/7/2023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540637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12/7/2023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245305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12/7/2023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874530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12/7/2023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95753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12/7/2023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768494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12/7/2023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552410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12/7/2023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84841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12/7/2023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78795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4" r:id="rId1"/>
    <p:sldLayoutId id="2147483715" r:id="rId2"/>
    <p:sldLayoutId id="2147483716" r:id="rId3"/>
    <p:sldLayoutId id="2147483717" r:id="rId4"/>
    <p:sldLayoutId id="2147483718" r:id="rId5"/>
    <p:sldLayoutId id="2147483719" r:id="rId6"/>
    <p:sldLayoutId id="2147483720" r:id="rId7"/>
    <p:sldLayoutId id="2147483721" r:id="rId8"/>
    <p:sldLayoutId id="2147483722" r:id="rId9"/>
    <p:sldLayoutId id="2147483723" r:id="rId10"/>
    <p:sldLayoutId id="2147483724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94714483-7072-431F-9DBE-87F44E4D44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495892E1-F4A5-4991-AC52-4F417B14A2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tx1">
              <a:alpha val="5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5" name="Group 24">
            <a:extLst>
              <a:ext uri="{FF2B5EF4-FFF2-40B4-BE49-F238E27FC236}">
                <a16:creationId xmlns:a16="http://schemas.microsoft.com/office/drawing/2014/main" id="{ACF597F8-76AA-44FA-8E6A-06223B66C0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2075420"/>
            <a:ext cx="12048729" cy="4093306"/>
            <a:chOff x="1" y="2075420"/>
            <a:chExt cx="12048729" cy="4093306"/>
          </a:xfrm>
        </p:grpSpPr>
        <p:sp>
          <p:nvSpPr>
            <p:cNvPr id="26" name="Oval 25">
              <a:extLst>
                <a:ext uri="{FF2B5EF4-FFF2-40B4-BE49-F238E27FC236}">
                  <a16:creationId xmlns:a16="http://schemas.microsoft.com/office/drawing/2014/main" id="{A6E12753-0A63-43EE-B28A-C989D033EA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7942191" y="2507571"/>
              <a:ext cx="3563871" cy="3563871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Oval 26">
              <a:extLst>
                <a:ext uri="{FF2B5EF4-FFF2-40B4-BE49-F238E27FC236}">
                  <a16:creationId xmlns:a16="http://schemas.microsoft.com/office/drawing/2014/main" id="{B26FA385-76DA-40E9-9257-AA3E07FF61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435065" y="4048931"/>
              <a:ext cx="1381607" cy="1381607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>
              <a:extLst>
                <a:ext uri="{FF2B5EF4-FFF2-40B4-BE49-F238E27FC236}">
                  <a16:creationId xmlns:a16="http://schemas.microsoft.com/office/drawing/2014/main" id="{262D75CA-F374-4878-8106-3EA5E970D6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2075420"/>
              <a:ext cx="3144364" cy="3144364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20000"/>
                  </a:schemeClr>
                </a:gs>
                <a:gs pos="100000">
                  <a:schemeClr val="tx2">
                    <a:lumMod val="50000"/>
                    <a:alpha val="1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>
              <a:extLst>
                <a:ext uri="{FF2B5EF4-FFF2-40B4-BE49-F238E27FC236}">
                  <a16:creationId xmlns:a16="http://schemas.microsoft.com/office/drawing/2014/main" id="{938667A5-74E3-4EFD-8C45-F48F47427C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2600000">
              <a:off x="10150845" y="4270841"/>
              <a:ext cx="1897885" cy="1897885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10000"/>
                  </a:schemeClr>
                </a:gs>
                <a:gs pos="100000">
                  <a:schemeClr val="tx2">
                    <a:lumMod val="75000"/>
                    <a:alpha val="2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0" name="Oval 29">
              <a:extLst>
                <a:ext uri="{FF2B5EF4-FFF2-40B4-BE49-F238E27FC236}">
                  <a16:creationId xmlns:a16="http://schemas.microsoft.com/office/drawing/2014/main" id="{31512EE2-F4CC-4E18-9CDA-B92C111224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046780" y="3040492"/>
              <a:ext cx="2579322" cy="2579322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>
              <a:extLst>
                <a:ext uri="{FF2B5EF4-FFF2-40B4-BE49-F238E27FC236}">
                  <a16:creationId xmlns:a16="http://schemas.microsoft.com/office/drawing/2014/main" id="{B99E503B-9B4D-4EE3-A50F-15AC374F61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224640" y="3193975"/>
              <a:ext cx="2243193" cy="2243193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10000"/>
                    </a:schemeClr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3" name="Rectangle 32">
            <a:extLst>
              <a:ext uri="{FF2B5EF4-FFF2-40B4-BE49-F238E27FC236}">
                <a16:creationId xmlns:a16="http://schemas.microsoft.com/office/drawing/2014/main" id="{E2683E3F-F855-4549-84F8-42064EC0F2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438146" y="1042605"/>
            <a:ext cx="2796461" cy="711252"/>
          </a:xfrm>
          <a:prstGeom prst="rect">
            <a:avLst/>
          </a:prstGeom>
          <a:gradFill flip="none" rotWithShape="1">
            <a:gsLst>
              <a:gs pos="0">
                <a:schemeClr val="tx2">
                  <a:lumMod val="40000"/>
                  <a:lumOff val="60000"/>
                  <a:alpha val="0"/>
                </a:schemeClr>
              </a:gs>
              <a:gs pos="100000">
                <a:schemeClr val="tx2">
                  <a:lumMod val="75000"/>
                  <a:alpha val="1000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5" name="Group 34">
            <a:extLst>
              <a:ext uri="{FF2B5EF4-FFF2-40B4-BE49-F238E27FC236}">
                <a16:creationId xmlns:a16="http://schemas.microsoft.com/office/drawing/2014/main" id="{8FC90B1E-0223-4440-AF22-8F32F6F0C7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259539" y="317578"/>
            <a:ext cx="548640" cy="549007"/>
            <a:chOff x="7029447" y="3514725"/>
            <a:chExt cx="1285875" cy="549007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A2D2E879-0004-4D84-8137-1C09334038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43BE75A2-0D83-4F8E-84CC-D3BCD565B1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E90F7F49-1039-49EF-A9BD-153DB590B6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9E85F508-9EA4-4B4D-8171-648670650E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1" name="Rectangle 40">
            <a:extLst>
              <a:ext uri="{FF2B5EF4-FFF2-40B4-BE49-F238E27FC236}">
                <a16:creationId xmlns:a16="http://schemas.microsoft.com/office/drawing/2014/main" id="{832F3179-0CD5-40C8-9939-D8355006F7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" y="6140785"/>
            <a:ext cx="6095997" cy="711252"/>
          </a:xfrm>
          <a:prstGeom prst="rect">
            <a:avLst/>
          </a:prstGeom>
          <a:gradFill flip="none" rotWithShape="1">
            <a:gsLst>
              <a:gs pos="10000">
                <a:schemeClr val="tx2">
                  <a:lumMod val="50000"/>
                  <a:alpha val="10000"/>
                </a:schemeClr>
              </a:gs>
              <a:gs pos="100000">
                <a:schemeClr val="tx2">
                  <a:lumMod val="60000"/>
                  <a:lumOff val="40000"/>
                  <a:alpha val="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3" name="Group 42">
            <a:extLst>
              <a:ext uri="{FF2B5EF4-FFF2-40B4-BE49-F238E27FC236}">
                <a16:creationId xmlns:a16="http://schemas.microsoft.com/office/drawing/2014/main" id="{11CE155D-684B-4F5E-B835-C52765E310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616345" y="5940560"/>
            <a:ext cx="1285875" cy="549007"/>
            <a:chOff x="7029447" y="3514725"/>
            <a:chExt cx="1285875" cy="549007"/>
          </a:xfrm>
        </p:grpSpPr>
        <p:cxnSp>
          <p:nvCxnSpPr>
            <p:cNvPr id="44" name="Straight Connector 43">
              <a:extLst>
                <a:ext uri="{FF2B5EF4-FFF2-40B4-BE49-F238E27FC236}">
                  <a16:creationId xmlns:a16="http://schemas.microsoft.com/office/drawing/2014/main" id="{04F84AF8-E1A7-41D4-A102-8F87CAE37E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>
              <a:extLst>
                <a:ext uri="{FF2B5EF4-FFF2-40B4-BE49-F238E27FC236}">
                  <a16:creationId xmlns:a16="http://schemas.microsoft.com/office/drawing/2014/main" id="{4ED126F1-DB23-4314-B6C7-FE89E3C581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8ACB2B6F-8883-4A00-88DD-98CDDD46B8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>
              <a:extLst>
                <a:ext uri="{FF2B5EF4-FFF2-40B4-BE49-F238E27FC236}">
                  <a16:creationId xmlns:a16="http://schemas.microsoft.com/office/drawing/2014/main" id="{3B9A2180-808A-4423-BB2B-6464B29000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16" name="Picture 15">
            <a:extLst>
              <a:ext uri="{FF2B5EF4-FFF2-40B4-BE49-F238E27FC236}">
                <a16:creationId xmlns:a16="http://schemas.microsoft.com/office/drawing/2014/main" id="{A88E7503-C253-F0E3-3850-6BEB5E1DA98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prstClr val="black"/>
              <a:schemeClr val="bg1">
                <a:tint val="45000"/>
                <a:satMod val="400000"/>
              </a:schemeClr>
            </a:duotone>
            <a:alphaModFix amt="25000"/>
          </a:blip>
          <a:srcRect t="35515" r="-3" b="8253"/>
          <a:stretch/>
        </p:blipFill>
        <p:spPr>
          <a:xfrm>
            <a:off x="780797" y="29548"/>
            <a:ext cx="10695023" cy="6013845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18173" y="630936"/>
            <a:ext cx="7315200" cy="2702018"/>
          </a:xfrm>
          <a:noFill/>
        </p:spPr>
        <p:txBody>
          <a:bodyPr anchor="b">
            <a:normAutofit/>
          </a:bodyPr>
          <a:lstStyle/>
          <a:p>
            <a:r>
              <a:rPr lang="en-GB" sz="4800">
                <a:solidFill>
                  <a:schemeClr val="bg1"/>
                </a:solidFill>
                <a:ea typeface="Calibri Light"/>
                <a:cs typeface="Calibri Light"/>
              </a:rPr>
              <a:t>BUILDING A SUSTAINABLE MARKETING RELATIONSHIP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18174" y="3427487"/>
            <a:ext cx="7315200" cy="2615906"/>
          </a:xfrm>
          <a:noFill/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solidFill>
                  <a:schemeClr val="bg1"/>
                </a:solidFill>
                <a:ea typeface="Calibri"/>
                <a:cs typeface="Calibri"/>
              </a:rPr>
              <a:t>      Lecturer: Maria Heffernan</a:t>
            </a:r>
          </a:p>
          <a:p>
            <a:r>
              <a:rPr lang="en-GB" dirty="0">
                <a:solidFill>
                  <a:schemeClr val="bg1"/>
                </a:solidFill>
                <a:ea typeface="Calibri"/>
                <a:cs typeface="Calibri"/>
              </a:rPr>
              <a:t>                        Student name: Flavius-Florin Filimon</a:t>
            </a:r>
          </a:p>
          <a:p>
            <a:r>
              <a:rPr lang="en-GB" dirty="0">
                <a:solidFill>
                  <a:schemeClr val="bg1"/>
                </a:solidFill>
                <a:ea typeface="Calibri"/>
                <a:cs typeface="Calibri"/>
              </a:rPr>
              <a:t>     Student number:2208335</a:t>
            </a:r>
            <a:endParaRPr lang="en-GB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  <a:ea typeface="Calibri"/>
                <a:cs typeface="Calibri"/>
              </a:rPr>
              <a:t>        Date: 12 of December 2023</a:t>
            </a:r>
          </a:p>
          <a:p>
            <a:endParaRPr lang="en-GB">
              <a:solidFill>
                <a:schemeClr val="bg1"/>
              </a:solidFill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1471CA-F61E-F8D2-1560-890B18E9E4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cs typeface="Calibri Light"/>
              </a:rPr>
              <a:t>Digital Marketing Definition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0A1933-588B-961F-7425-6D7C127944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644490"/>
            <a:ext cx="10515600" cy="3532473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i="1" dirty="0">
                <a:solidFill>
                  <a:srgbClr val="26272C"/>
                </a:solidFill>
                <a:ea typeface="+mn-lt"/>
                <a:cs typeface="+mn-lt"/>
              </a:rPr>
              <a:t>"Digital marketing means using digital channels, like search engines, social media, email, mobile apps, and websites, to promote a product or service" (neilpatel.com, 2023)</a:t>
            </a:r>
            <a:endParaRPr lang="en-GB" i="1" dirty="0"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268556833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BDEDA6-1396-583F-485A-33A07D0A7C2C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307474" y="325020"/>
            <a:ext cx="11451390" cy="6219004"/>
          </a:xfrm>
        </p:spPr>
        <p:txBody>
          <a:bodyPr>
            <a:normAutofit/>
          </a:bodyPr>
          <a:lstStyle/>
          <a:p>
            <a:r>
              <a:rPr lang="en-GB" sz="3200" b="1" dirty="0">
                <a:latin typeface="Calibri"/>
                <a:cs typeface="Calibri Light"/>
              </a:rPr>
              <a:t>Benefit of using digital marketing</a:t>
            </a:r>
            <a:br>
              <a:rPr lang="en-GB" dirty="0">
                <a:cs typeface="Calibri Light"/>
              </a:rPr>
            </a:br>
            <a:br>
              <a:rPr lang="en-GB" dirty="0">
                <a:cs typeface="+mj-lt"/>
              </a:rPr>
            </a:br>
            <a:r>
              <a:rPr lang="en-GB" sz="2800" i="1" dirty="0">
                <a:ea typeface="+mj-lt"/>
                <a:cs typeface="+mj-lt"/>
              </a:rPr>
              <a:t>"Stay updated with products or services - Digital marketing technologies allow the consumers to stay with the company information updated</a:t>
            </a:r>
            <a:r>
              <a:rPr lang="en-GB" sz="2800" i="1" dirty="0">
                <a:latin typeface="Calibri Light"/>
                <a:ea typeface="+mj-lt"/>
                <a:cs typeface="Calibri Light"/>
              </a:rPr>
              <a:t>" </a:t>
            </a:r>
            <a:r>
              <a:rPr lang="en-GB" sz="2400" dirty="0">
                <a:latin typeface="Calibri"/>
                <a:ea typeface="+mj-lt"/>
                <a:cs typeface="Calibri"/>
              </a:rPr>
              <a:t>(Bala &amp; Verma., 2018 p.335)</a:t>
            </a:r>
            <a:br>
              <a:rPr lang="en-GB" sz="2400" dirty="0">
                <a:latin typeface="Calibri"/>
                <a:cs typeface="Calibri"/>
              </a:rPr>
            </a:br>
            <a:br>
              <a:rPr lang="en-GB" sz="2400" dirty="0">
                <a:latin typeface="Calibri"/>
                <a:cs typeface="Calibri"/>
              </a:rPr>
            </a:br>
            <a:r>
              <a:rPr lang="en-GB" sz="3200" b="1" dirty="0">
                <a:latin typeface="Calibri"/>
                <a:cs typeface="Calibri"/>
              </a:rPr>
              <a:t>Dis-advantage of using digital marketing</a:t>
            </a:r>
            <a:br>
              <a:rPr lang="en-GB" sz="2400" dirty="0">
                <a:latin typeface="Calibri"/>
                <a:cs typeface="Calibri"/>
              </a:rPr>
            </a:br>
            <a:br>
              <a:rPr lang="en-GB" sz="2800" dirty="0">
                <a:cs typeface="Calibri Light"/>
              </a:rPr>
            </a:br>
            <a:r>
              <a:rPr lang="en-GB" sz="2800" i="1" dirty="0">
                <a:ea typeface="+mj-lt"/>
                <a:cs typeface="+mj-lt"/>
              </a:rPr>
              <a:t>"The copyright: internet marketing campaigns can be easily copied by a competitor. Trademarks or logos can be used to defraud customers" (Todor, 2016 p.53)</a:t>
            </a:r>
            <a:endParaRPr lang="en-GB" sz="2800" i="1" dirty="0"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130548690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3B1943-3B48-74C9-167A-19927B2960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875033" cy="5504847"/>
          </a:xfrm>
        </p:spPr>
        <p:txBody>
          <a:bodyPr>
            <a:normAutofit/>
          </a:bodyPr>
          <a:lstStyle/>
          <a:p>
            <a:r>
              <a:rPr lang="en-GB" sz="3200" b="1" dirty="0">
                <a:cs typeface="Calibri Light"/>
              </a:rPr>
              <a:t>Benefit of social media</a:t>
            </a:r>
            <a:br>
              <a:rPr lang="en-GB" dirty="0">
                <a:cs typeface="Calibri Light"/>
              </a:rPr>
            </a:br>
            <a:br>
              <a:rPr lang="en-GB" dirty="0">
                <a:cs typeface="+mj-lt"/>
              </a:rPr>
            </a:br>
            <a:r>
              <a:rPr lang="en-GB" sz="2800" i="1" dirty="0">
                <a:ea typeface="+mj-lt"/>
                <a:cs typeface="+mj-lt"/>
              </a:rPr>
              <a:t>"The main advantage of social media marketing is cost-related. The financial barriers to social media marketing are quite low compared to others" </a:t>
            </a:r>
            <a:r>
              <a:rPr lang="en-GB" sz="2800" dirty="0">
                <a:ea typeface="+mj-lt"/>
                <a:cs typeface="+mj-lt"/>
              </a:rPr>
              <a:t>( </a:t>
            </a:r>
            <a:r>
              <a:rPr lang="en-GB" sz="2800" err="1">
                <a:ea typeface="+mj-lt"/>
                <a:cs typeface="+mj-lt"/>
              </a:rPr>
              <a:t>Nadaraja</a:t>
            </a:r>
            <a:r>
              <a:rPr lang="en-GB" sz="2800" dirty="0">
                <a:ea typeface="+mj-lt"/>
                <a:cs typeface="+mj-lt"/>
              </a:rPr>
              <a:t> and </a:t>
            </a:r>
            <a:r>
              <a:rPr lang="en-GB" sz="2800" err="1">
                <a:ea typeface="+mj-lt"/>
                <a:cs typeface="+mj-lt"/>
              </a:rPr>
              <a:t>Yazdanifard</a:t>
            </a:r>
            <a:r>
              <a:rPr lang="en-GB" sz="2800" dirty="0">
                <a:ea typeface="+mj-lt"/>
                <a:cs typeface="+mj-lt"/>
              </a:rPr>
              <a:t> , 2013 p.4)</a:t>
            </a:r>
            <a:br>
              <a:rPr lang="en-GB" sz="2800" dirty="0">
                <a:ea typeface="+mj-lt"/>
                <a:cs typeface="+mj-lt"/>
              </a:rPr>
            </a:br>
            <a:br>
              <a:rPr lang="en-GB" sz="2800" dirty="0">
                <a:ea typeface="+mj-lt"/>
                <a:cs typeface="+mj-lt"/>
              </a:rPr>
            </a:br>
            <a:r>
              <a:rPr lang="en-GB" sz="3200" dirty="0">
                <a:ea typeface="+mj-lt"/>
                <a:cs typeface="+mj-lt"/>
              </a:rPr>
              <a:t>Dis-advantaje of social media</a:t>
            </a:r>
            <a:br>
              <a:rPr lang="en-GB" sz="2800" dirty="0">
                <a:ea typeface="+mj-lt"/>
                <a:cs typeface="+mj-lt"/>
              </a:rPr>
            </a:br>
            <a:br>
              <a:rPr lang="en-GB" sz="2800" dirty="0">
                <a:ea typeface="+mj-lt"/>
                <a:cs typeface="+mj-lt"/>
              </a:rPr>
            </a:br>
            <a:r>
              <a:rPr lang="en-GB" sz="2800" dirty="0">
                <a:ea typeface="+mj-lt"/>
                <a:cs typeface="+mj-lt"/>
              </a:rPr>
              <a:t>"</a:t>
            </a:r>
            <a:r>
              <a:rPr lang="en-GB" sz="2800" i="1" dirty="0">
                <a:ea typeface="+mj-lt"/>
                <a:cs typeface="+mj-lt"/>
              </a:rPr>
              <a:t>Many of the large organization have fallen victim to the hackers" </a:t>
            </a:r>
            <a:r>
              <a:rPr lang="en-GB" sz="2800" dirty="0">
                <a:ea typeface="+mj-lt"/>
                <a:cs typeface="+mj-lt"/>
              </a:rPr>
              <a:t>(Siddiqui and Singh, 2016 p.73)</a:t>
            </a:r>
          </a:p>
          <a:p>
            <a:endParaRPr lang="en-GB" sz="2800" dirty="0">
              <a:ea typeface="+mj-lt"/>
              <a:cs typeface="+mj-lt"/>
            </a:endParaRPr>
          </a:p>
          <a:p>
            <a:endParaRPr lang="en-GB" sz="2800" i="1" dirty="0">
              <a:cs typeface="Calibri Light" panose="020F03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242301110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9EAC6F-7F22-18EE-C176-8B91F2776A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cs typeface="Calibri Light"/>
              </a:rPr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5756BE-125F-28B7-C57B-A7D1E6E1472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pPr marL="342900" indent="-342900"/>
            <a:r>
              <a:rPr lang="en-GB" sz="2000" dirty="0">
                <a:cs typeface="Calibri" panose="020F0502020204030204"/>
              </a:rPr>
              <a:t>Patel, N., 2023. What Is Digital Marketing? [Online] </a:t>
            </a:r>
            <a:br>
              <a:rPr lang="en-GB" sz="2000" dirty="0">
                <a:cs typeface="Calibri" panose="020F0502020204030204"/>
              </a:rPr>
            </a:br>
            <a:r>
              <a:rPr lang="en-GB" sz="2000" dirty="0">
                <a:cs typeface="Calibri" panose="020F0502020204030204"/>
              </a:rPr>
              <a:t>Available at: https://neilpatel.com/what-is-digital-marketing/</a:t>
            </a:r>
            <a:br>
              <a:rPr lang="en-GB" sz="2000" dirty="0">
                <a:cs typeface="Calibri" panose="020F0502020204030204"/>
              </a:rPr>
            </a:br>
            <a:r>
              <a:rPr lang="en-GB" sz="2000" dirty="0">
                <a:cs typeface="Calibri" panose="020F0502020204030204"/>
              </a:rPr>
              <a:t> [Accessed 28 November 2023].</a:t>
            </a:r>
            <a:endParaRPr lang="en-US" sz="2000" dirty="0">
              <a:cs typeface="Calibri"/>
            </a:endParaRPr>
          </a:p>
          <a:p>
            <a:pPr marL="342900" indent="-342900"/>
            <a:r>
              <a:rPr lang="en-US" sz="2000" dirty="0">
                <a:cs typeface="Calibri"/>
              </a:rPr>
              <a:t>Bala, M. &amp; Verma., D., 2018. A critical review of digital marketing. </a:t>
            </a:r>
            <a:r>
              <a:rPr lang="en-US" sz="2000" i="1" dirty="0">
                <a:cs typeface="Calibri"/>
              </a:rPr>
              <a:t>A Critical Review of Digital Marketing. International Journal of Management, IT &amp; Engineering , </a:t>
            </a:r>
            <a:r>
              <a:rPr lang="en-US" sz="2000" dirty="0">
                <a:cs typeface="Calibri"/>
              </a:rPr>
              <a:t>8(10), pp. 321-339.</a:t>
            </a:r>
            <a:endParaRPr lang="en-GB" sz="2000" dirty="0">
              <a:cs typeface="Calibri"/>
            </a:endParaRPr>
          </a:p>
          <a:p>
            <a:pPr marL="342900" indent="-342900"/>
            <a:r>
              <a:rPr lang="en-US" sz="2000" dirty="0">
                <a:cs typeface="Calibri"/>
              </a:rPr>
              <a:t>Todor, R. D., 2016. Blending traditional and digital marketing.. </a:t>
            </a:r>
            <a:r>
              <a:rPr lang="en-US" sz="2000" i="1" dirty="0">
                <a:cs typeface="Calibri"/>
              </a:rPr>
              <a:t>Bulletin of the </a:t>
            </a:r>
            <a:r>
              <a:rPr lang="en-US" sz="2000" i="1" err="1">
                <a:cs typeface="Calibri"/>
              </a:rPr>
              <a:t>Transilvania</a:t>
            </a:r>
            <a:r>
              <a:rPr lang="en-US" sz="2000" i="1" dirty="0">
                <a:cs typeface="Calibri"/>
              </a:rPr>
              <a:t> University of Brasov. Series V: Economic Sciences, </a:t>
            </a:r>
            <a:r>
              <a:rPr lang="en-US" sz="2000" dirty="0">
                <a:cs typeface="Calibri"/>
              </a:rPr>
              <a:t>pp. 51-56.</a:t>
            </a:r>
            <a:endParaRPr lang="en-GB" sz="2000" dirty="0">
              <a:cs typeface="Calibri"/>
            </a:endParaRPr>
          </a:p>
          <a:p>
            <a:pPr marL="342900" indent="-342900"/>
            <a:endParaRPr lang="en-US" sz="2000" dirty="0">
              <a:cs typeface="Calibri"/>
            </a:endParaRPr>
          </a:p>
          <a:p>
            <a:r>
              <a:rPr lang="en-US" sz="2000" err="1">
                <a:ea typeface="+mn-lt"/>
                <a:cs typeface="+mn-lt"/>
              </a:rPr>
              <a:t>Nadaraja</a:t>
            </a:r>
            <a:r>
              <a:rPr lang="en-US" sz="2000" dirty="0">
                <a:ea typeface="+mn-lt"/>
                <a:cs typeface="+mn-lt"/>
              </a:rPr>
              <a:t>, R. &amp; </a:t>
            </a:r>
            <a:r>
              <a:rPr lang="en-US" sz="2000" err="1">
                <a:ea typeface="+mn-lt"/>
                <a:cs typeface="+mn-lt"/>
              </a:rPr>
              <a:t>Yazdanifard</a:t>
            </a:r>
            <a:r>
              <a:rPr lang="en-US" sz="2000" dirty="0">
                <a:ea typeface="+mn-lt"/>
                <a:cs typeface="+mn-lt"/>
              </a:rPr>
              <a:t>, R., 2013. Social media marketing: advantages and disadvantages. </a:t>
            </a:r>
            <a:r>
              <a:rPr lang="en-US" sz="2000" i="1" dirty="0">
                <a:ea typeface="+mn-lt"/>
                <a:cs typeface="+mn-lt"/>
              </a:rPr>
              <a:t>Center of Southern New </a:t>
            </a:r>
            <a:r>
              <a:rPr lang="en-US" sz="2000" i="1" err="1">
                <a:ea typeface="+mn-lt"/>
                <a:cs typeface="+mn-lt"/>
              </a:rPr>
              <a:t>Hempshire</a:t>
            </a:r>
            <a:r>
              <a:rPr lang="en-US" sz="2000" i="1" dirty="0">
                <a:ea typeface="+mn-lt"/>
                <a:cs typeface="+mn-lt"/>
              </a:rPr>
              <a:t> University, </a:t>
            </a:r>
            <a:r>
              <a:rPr lang="en-US" sz="2000" dirty="0">
                <a:ea typeface="+mn-lt"/>
                <a:cs typeface="+mn-lt"/>
              </a:rPr>
              <a:t>pp. 1-10.</a:t>
            </a:r>
            <a:endParaRPr lang="en-GB" sz="2000" dirty="0">
              <a:cs typeface="Calibri"/>
            </a:endParaRPr>
          </a:p>
          <a:p>
            <a:pPr marL="0" indent="0">
              <a:buNone/>
            </a:pPr>
            <a:endParaRPr lang="en-US" sz="2000" dirty="0">
              <a:ea typeface="+mn-lt"/>
              <a:cs typeface="+mn-lt"/>
            </a:endParaRPr>
          </a:p>
          <a:p>
            <a:r>
              <a:rPr lang="en-US" sz="2000" dirty="0">
                <a:ea typeface="+mn-lt"/>
                <a:cs typeface="+mn-lt"/>
              </a:rPr>
              <a:t>Siddiqui, S. &amp; Singh, T., 2016. Social media its impact with positive and negative aspects. </a:t>
            </a:r>
            <a:r>
              <a:rPr lang="en-US" sz="2000" i="1" dirty="0">
                <a:ea typeface="+mn-lt"/>
                <a:cs typeface="+mn-lt"/>
              </a:rPr>
              <a:t>International journal of computer applications technology and research, </a:t>
            </a:r>
            <a:r>
              <a:rPr lang="en-US" sz="2000" dirty="0">
                <a:ea typeface="+mn-lt"/>
                <a:cs typeface="+mn-lt"/>
              </a:rPr>
              <a:t>5(2), pp. 71-75.</a:t>
            </a:r>
            <a:endParaRPr lang="en-GB" sz="2000" dirty="0">
              <a:cs typeface="Calibri"/>
            </a:endParaRPr>
          </a:p>
          <a:p>
            <a:endParaRPr lang="en-GB"/>
          </a:p>
          <a:p>
            <a:endParaRPr lang="en-GB" dirty="0">
              <a:cs typeface="Calibri"/>
            </a:endParaRPr>
          </a:p>
          <a:p>
            <a:endParaRPr lang="en-GB"/>
          </a:p>
          <a:p>
            <a:endParaRPr lang="en-GB">
              <a:cs typeface="Calibri"/>
            </a:endParaRPr>
          </a:p>
          <a:p>
            <a:endParaRPr lang="en-GB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97560977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63683696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Office Theme</vt:lpstr>
      <vt:lpstr>BUILDING A SUSTAINABLE MARKETING RELATIONSHIP</vt:lpstr>
      <vt:lpstr>Digital Marketing Definition</vt:lpstr>
      <vt:lpstr>Benefit of using digital marketing  "Stay updated with products or services - Digital marketing technologies allow the consumers to stay with the company information updated" (Bala &amp; Verma., 2018 p.335)  Dis-advantage of using digital marketing  "The copyright: internet marketing campaigns can be easily copied by a competitor. Trademarks or logos can be used to defraud customers" (Todor, 2016 p.53)</vt:lpstr>
      <vt:lpstr>Benefit of social media  "The main advantage of social media marketing is cost-related. The financial barriers to social media marketing are quite low compared to others" ( Nadaraja and Yazdanifard , 2013 p.4)  Dis-advantaje of social media  "Many of the large organization have fallen victim to the hackers" (Siddiqui and Singh, 2016 p.73)  </vt:lpstr>
      <vt:lpstr>Reference list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234</cp:revision>
  <dcterms:created xsi:type="dcterms:W3CDTF">2023-11-29T19:02:31Z</dcterms:created>
  <dcterms:modified xsi:type="dcterms:W3CDTF">2023-12-07T22:25:18Z</dcterms:modified>
</cp:coreProperties>
</file>