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6" r:id="rId1"/>
  </p:sldMasterIdLst>
  <p:notesMasterIdLst>
    <p:notesMasterId r:id="rId10"/>
  </p:notes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B26BA9-127A-994A-9DC0-D6F8B3191F96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A9319-EE39-B440-A050-A910EDB720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517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3900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208929"/>
            <a:ext cx="5458968" cy="1048684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257800"/>
            <a:ext cx="5458968" cy="62179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90525"/>
            <a:ext cx="5504688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2200" b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8688" y="6356350"/>
            <a:ext cx="4736592" cy="365125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6494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2560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9" y="4171950"/>
            <a:ext cx="5457919" cy="1085850"/>
          </a:xfrm>
        </p:spPr>
        <p:txBody>
          <a:bodyPr>
            <a:normAutofit/>
          </a:bodyPr>
          <a:lstStyle>
            <a:lvl1pPr>
              <a:defRPr sz="46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1" y="5257799"/>
            <a:ext cx="5457918" cy="618565"/>
          </a:xfrm>
        </p:spPr>
        <p:txBody>
          <a:bodyPr>
            <a:normAutofit/>
          </a:bodyPr>
          <a:lstStyle>
            <a:lvl1pPr marL="0" indent="0" algn="l">
              <a:spcBef>
                <a:spcPct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spcBef>
                <a:spcPct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89965"/>
            <a:ext cx="5499847" cy="365125"/>
          </a:xfrm>
        </p:spPr>
        <p:txBody>
          <a:bodyPr/>
          <a:lstStyle>
            <a:lvl1pPr>
              <a:defRPr sz="2200" b="0" baseline="0">
                <a:solidFill>
                  <a:schemeClr val="bg1"/>
                </a:solidFill>
              </a:defRPr>
            </a:lvl1pPr>
          </a:lstStyle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3847" y="6356350"/>
            <a:ext cx="473411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5459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200400" y="2877671"/>
            <a:ext cx="5646867" cy="128016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,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423" y="914400"/>
            <a:ext cx="6508377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423" y="2209800"/>
            <a:ext cx="6508377" cy="3916363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8423" y="6356350"/>
            <a:ext cx="492685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1694" y="361016"/>
            <a:ext cx="506506" cy="365125"/>
          </a:xfrm>
        </p:spPr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5" y="1976718"/>
            <a:ext cx="1645920" cy="46257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58952" y="268288"/>
            <a:ext cx="1099073" cy="635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1" y="3429000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1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600" y="6356350"/>
            <a:ext cx="1622612" cy="365125"/>
          </a:xfrm>
        </p:spPr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531158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17A8-0E06-4059-AC45-433E2E67A85D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4773706"/>
            <a:ext cx="2971800" cy="18445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354" y="3429001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354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1212" y="6104965"/>
            <a:ext cx="506506" cy="365125"/>
          </a:xfrm>
        </p:spPr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4" y="268288"/>
            <a:ext cx="2971800" cy="443865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244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883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79391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79391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2214562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57199" y="4224973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052" y="990600"/>
            <a:ext cx="3566160" cy="51355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746811" y="268288"/>
            <a:ext cx="4114800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1365" y="6124014"/>
            <a:ext cx="1752600" cy="365125"/>
          </a:xfrm>
        </p:spPr>
        <p:txBody>
          <a:bodyPr/>
          <a:lstStyle>
            <a:lvl1pPr algn="l">
              <a:defRPr/>
            </a:lvl1pPr>
          </a:lstStyle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386378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760258" y="990600"/>
            <a:ext cx="4096512" cy="561181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16775" y="268288"/>
            <a:ext cx="1639457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6858000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35471" y="268288"/>
            <a:ext cx="720761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3006726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352800" y="268288"/>
            <a:ext cx="47019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/>
          </p:nvPr>
        </p:nvSpPr>
        <p:spPr>
          <a:xfrm>
            <a:off x="33528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/>
          </p:nvPr>
        </p:nvSpPr>
        <p:spPr>
          <a:xfrm>
            <a:off x="57505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43799" y="1035424"/>
            <a:ext cx="1322295" cy="5090739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35424"/>
            <a:ext cx="6019800" cy="5109789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FE46F2C7-78D5-AC4D-BC7B-CE943DE41A6B}" type="datetimeFigureOut">
              <a:rPr lang="en-US" smtClean="0"/>
              <a:pPr/>
              <a:t>13-Oct-18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494" y="361016"/>
            <a:ext cx="5065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00" b="1">
                <a:solidFill>
                  <a:schemeClr val="bg1"/>
                </a:solidFill>
              </a:defRPr>
            </a:lvl1pPr>
          </a:lstStyle>
          <a:p>
            <a:fld id="{0D82B290-5875-4D46-BD42-41C9B3AC15F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  <p:sldLayoutId id="2147483723" r:id="rId17"/>
    <p:sldLayoutId id="2147483724" r:id="rId18"/>
    <p:sldLayoutId id="2147483725" r:id="rId19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Clr>
          <a:schemeClr val="accent1"/>
        </a:buClr>
        <a:buSzPct val="100000"/>
        <a:buFont typeface="Wingdings 2" pitchFamily="18" charset="2"/>
        <a:buChar char="¡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733458"/>
            <a:ext cx="5458968" cy="104868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Monitoring and Assessment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879592"/>
            <a:ext cx="5458968" cy="621792"/>
          </a:xfrm>
        </p:spPr>
        <p:txBody>
          <a:bodyPr/>
          <a:lstStyle/>
          <a:p>
            <a:r>
              <a:rPr lang="en-US" dirty="0" smtClean="0"/>
              <a:t>PGCE PTE1 </a:t>
            </a:r>
          </a:p>
          <a:p>
            <a:r>
              <a:rPr lang="en-US" dirty="0" smtClean="0"/>
              <a:t>2018-19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M&amp;A Expectations on </a:t>
            </a:r>
            <a:r>
              <a:rPr lang="en-GB" sz="3200" dirty="0" smtClean="0"/>
              <a:t>PTE1</a:t>
            </a:r>
            <a:br>
              <a:rPr lang="en-GB" sz="3200" dirty="0" smtClean="0"/>
            </a:br>
            <a:r>
              <a:rPr lang="en-GB" sz="3200" dirty="0" smtClean="0"/>
              <a:t>Marking/giving feedback to learners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 the school’s marking policy carefully and make sure you understand it.</a:t>
            </a:r>
            <a:endParaRPr lang="en-GB" dirty="0"/>
          </a:p>
          <a:p>
            <a:r>
              <a:rPr lang="en-GB" dirty="0" smtClean="0"/>
              <a:t>Complete any marking/assessing on the same day as the activity – it’s particularly important to do this with young children, as they will have forgotten by the next day. </a:t>
            </a:r>
          </a:p>
          <a:p>
            <a:r>
              <a:rPr lang="en-GB" dirty="0" smtClean="0"/>
              <a:t>Follow the school’s marking process closely.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591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M&amp;A Expectations on PTE1</a:t>
            </a:r>
            <a:br>
              <a:rPr lang="en-GB" dirty="0" smtClean="0"/>
            </a:br>
            <a:r>
              <a:rPr lang="en-GB" dirty="0" smtClean="0"/>
              <a:t>1. Tracking </a:t>
            </a:r>
            <a:r>
              <a:rPr lang="en-GB" dirty="0" smtClean="0"/>
              <a:t>Record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Complete tracking record for ALL learners. </a:t>
            </a:r>
            <a:r>
              <a:rPr lang="en-GB" i="1" dirty="0" smtClean="0"/>
              <a:t>If you are teaching different groups for different curricular areas, you may prepare records for each group.</a:t>
            </a:r>
          </a:p>
          <a:p>
            <a:r>
              <a:rPr lang="en-GB" dirty="0" smtClean="0"/>
              <a:t>Consider the most appropriate ‘traffic light’ colour for each learner’s response to the task.</a:t>
            </a:r>
          </a:p>
          <a:p>
            <a:pPr lvl="0"/>
            <a:r>
              <a:rPr lang="en-GB" dirty="0"/>
              <a:t>If it is relevant, make a comment to support the ‘traffic light’ colour (e.g. the written element of the task was too difficult).</a:t>
            </a:r>
          </a:p>
          <a:p>
            <a:r>
              <a:rPr lang="en-GB" dirty="0" smtClean="0"/>
              <a:t>Use the record to identify PATTERNS in response to activities, both whole group and individual. </a:t>
            </a:r>
            <a:r>
              <a:rPr lang="en-GB" i="1" dirty="0" smtClean="0"/>
              <a:t>Use the information to support planning for future activities (e.g. if a child constantly shows as ‘red’, consider how you can make the task more appropriate for him).</a:t>
            </a:r>
          </a:p>
        </p:txBody>
      </p:sp>
    </p:spTree>
    <p:extLst>
      <p:ext uri="{BB962C8B-B14F-4D97-AF65-F5344CB8AC3E}">
        <p14:creationId xmlns:p14="http://schemas.microsoft.com/office/powerpoint/2010/main" val="100523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solidFill>
                  <a:prstClr val="black"/>
                </a:solidFill>
              </a:rPr>
              <a:t>M&amp;A Expectations on </a:t>
            </a:r>
            <a:r>
              <a:rPr lang="en-GB" sz="4000" dirty="0" smtClean="0">
                <a:solidFill>
                  <a:prstClr val="black"/>
                </a:solidFill>
              </a:rPr>
              <a:t>PTE1</a:t>
            </a:r>
            <a:br>
              <a:rPr lang="en-GB" sz="4000" dirty="0" smtClean="0">
                <a:solidFill>
                  <a:prstClr val="black"/>
                </a:solidFill>
              </a:rPr>
            </a:br>
            <a:r>
              <a:rPr lang="en-GB" sz="4000" dirty="0" smtClean="0">
                <a:solidFill>
                  <a:prstClr val="black"/>
                </a:solidFill>
              </a:rPr>
              <a:t>2. Observational Notes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Use </a:t>
            </a:r>
            <a:r>
              <a:rPr lang="en-GB" i="1" dirty="0" smtClean="0"/>
              <a:t>either </a:t>
            </a:r>
            <a:r>
              <a:rPr lang="en-GB" dirty="0" smtClean="0"/>
              <a:t>copies of </a:t>
            </a:r>
            <a:r>
              <a:rPr lang="en-GB" dirty="0" smtClean="0"/>
              <a:t>the </a:t>
            </a:r>
            <a:r>
              <a:rPr lang="en-GB" i="1" dirty="0" smtClean="0"/>
              <a:t>or </a:t>
            </a:r>
            <a:r>
              <a:rPr lang="en-GB" dirty="0" smtClean="0"/>
              <a:t>a notebook including a page or two for each learner in your class (</a:t>
            </a:r>
            <a:r>
              <a:rPr lang="en-GB" i="1" dirty="0" smtClean="0"/>
              <a:t>or your ‘main class’ if you work with a range of groups</a:t>
            </a:r>
            <a:r>
              <a:rPr lang="en-GB" dirty="0" smtClean="0"/>
              <a:t>) to capture </a:t>
            </a:r>
            <a:r>
              <a:rPr lang="en-GB" i="1" dirty="0" smtClean="0"/>
              <a:t>interesting </a:t>
            </a:r>
            <a:r>
              <a:rPr lang="en-GB" dirty="0" smtClean="0"/>
              <a:t>observations for EVERY child. </a:t>
            </a:r>
          </a:p>
          <a:p>
            <a:r>
              <a:rPr lang="en-GB" dirty="0" smtClean="0"/>
              <a:t>You can refer to academic, social, physical or behavioural aspects of the learners in your notes.</a:t>
            </a:r>
          </a:p>
          <a:p>
            <a:r>
              <a:rPr lang="en-GB" dirty="0" smtClean="0"/>
              <a:t>Make the notes often and ensure that you are commenting on ALL children regularly.</a:t>
            </a:r>
          </a:p>
          <a:p>
            <a:r>
              <a:rPr lang="en-GB" dirty="0" smtClean="0"/>
              <a:t>Use the information to support planning for future activities (</a:t>
            </a:r>
            <a:r>
              <a:rPr lang="en-GB" i="1" dirty="0" smtClean="0"/>
              <a:t>e.g. if a child always returns to the class after lunch in a disruptive mood, consider how you can deal with this without it affecting the lesson).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712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M&amp;A Expectations on </a:t>
            </a:r>
            <a:r>
              <a:rPr lang="en-GB" sz="3600" dirty="0" smtClean="0">
                <a:solidFill>
                  <a:prstClr val="black"/>
                </a:solidFill>
              </a:rPr>
              <a:t>PTE1</a:t>
            </a:r>
            <a:br>
              <a:rPr lang="en-GB" sz="3600" dirty="0" smtClean="0">
                <a:solidFill>
                  <a:prstClr val="black"/>
                </a:solidFill>
              </a:rPr>
            </a:br>
            <a:r>
              <a:rPr lang="en-GB" sz="3600" dirty="0" smtClean="0">
                <a:solidFill>
                  <a:prstClr val="black"/>
                </a:solidFill>
              </a:rPr>
              <a:t>3. Reading assessment/monitoring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Listen to </a:t>
            </a:r>
            <a:r>
              <a:rPr lang="en-GB" i="1" dirty="0" smtClean="0"/>
              <a:t>your </a:t>
            </a:r>
            <a:r>
              <a:rPr lang="en-GB" i="1" dirty="0" smtClean="0"/>
              <a:t>2 </a:t>
            </a:r>
            <a:r>
              <a:rPr lang="en-GB" i="1" dirty="0" smtClean="0"/>
              <a:t>target children </a:t>
            </a:r>
            <a:r>
              <a:rPr lang="en-GB" dirty="0" smtClean="0"/>
              <a:t>read regularly and write appropriate comments using </a:t>
            </a:r>
            <a:r>
              <a:rPr lang="en-GB" dirty="0" smtClean="0"/>
              <a:t>the reading record form OR the school’s recording system.</a:t>
            </a:r>
            <a:endParaRPr lang="en-GB" dirty="0" smtClean="0"/>
          </a:p>
          <a:p>
            <a:r>
              <a:rPr lang="en-GB" dirty="0" smtClean="0"/>
              <a:t>Refer to the school’s reading assessment policy </a:t>
            </a:r>
            <a:r>
              <a:rPr lang="en-GB" i="1" dirty="0" smtClean="0"/>
              <a:t>(if available) </a:t>
            </a:r>
            <a:r>
              <a:rPr lang="en-GB" dirty="0" smtClean="0"/>
              <a:t>to ensure that you are following the accepted approach.</a:t>
            </a:r>
          </a:p>
          <a:p>
            <a:r>
              <a:rPr lang="en-GB" dirty="0" smtClean="0"/>
              <a:t>Use any information that you gain from this activity (</a:t>
            </a:r>
            <a:r>
              <a:rPr lang="en-GB" i="1" dirty="0" smtClean="0"/>
              <a:t>e.g. favourite topics</a:t>
            </a:r>
            <a:r>
              <a:rPr lang="en-GB" dirty="0" smtClean="0"/>
              <a:t>) to inform your planning.</a:t>
            </a:r>
          </a:p>
          <a:p>
            <a:pPr marL="0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3639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M&amp;A Expectations on </a:t>
            </a:r>
            <a:r>
              <a:rPr lang="en-GB" sz="3600" dirty="0" smtClean="0">
                <a:solidFill>
                  <a:prstClr val="black"/>
                </a:solidFill>
              </a:rPr>
              <a:t>PTE1</a:t>
            </a:r>
            <a:br>
              <a:rPr lang="en-GB" sz="3600" dirty="0" smtClean="0">
                <a:solidFill>
                  <a:prstClr val="black"/>
                </a:solidFill>
              </a:rPr>
            </a:br>
            <a:r>
              <a:rPr lang="en-GB" sz="3600" dirty="0" smtClean="0">
                <a:solidFill>
                  <a:prstClr val="black"/>
                </a:solidFill>
              </a:rPr>
              <a:t>4. Portfolios of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Choose your </a:t>
            </a:r>
            <a:r>
              <a:rPr lang="en-GB" dirty="0" smtClean="0"/>
              <a:t>2 </a:t>
            </a:r>
            <a:r>
              <a:rPr lang="en-GB" dirty="0" smtClean="0"/>
              <a:t>target pupils carefully, asking your class mentor for support in your decision. </a:t>
            </a:r>
            <a:r>
              <a:rPr lang="en-GB" i="1" dirty="0" smtClean="0"/>
              <a:t>Make sure that you will have regular opportunities to collect work samples.</a:t>
            </a:r>
          </a:p>
          <a:p>
            <a:r>
              <a:rPr lang="en-GB" i="1" dirty="0" smtClean="0"/>
              <a:t>From the beginning of the PTE, </a:t>
            </a:r>
            <a:r>
              <a:rPr lang="en-GB" dirty="0" smtClean="0"/>
              <a:t>collect/photocopy examples of the pupils’ completed work; take photographs to demonstrate response to activities; ask other adults to collect information (if relevant).</a:t>
            </a:r>
          </a:p>
          <a:p>
            <a:r>
              <a:rPr lang="en-GB" b="1" dirty="0" smtClean="0"/>
              <a:t>Annotate</a:t>
            </a:r>
            <a:r>
              <a:rPr lang="en-GB" dirty="0" smtClean="0"/>
              <a:t> the work samples/photographs with the date, the activity (learning objective), the child’s response to the activity (</a:t>
            </a:r>
            <a:r>
              <a:rPr lang="en-GB" i="1" dirty="0" smtClean="0"/>
              <a:t>including any difficulties/wow moments) </a:t>
            </a:r>
            <a:r>
              <a:rPr lang="en-GB" dirty="0" smtClean="0"/>
              <a:t>and the level of support the child received.</a:t>
            </a:r>
          </a:p>
          <a:p>
            <a:r>
              <a:rPr lang="en-GB" dirty="0" smtClean="0"/>
              <a:t>Also include observational notes as appropriate.</a:t>
            </a:r>
          </a:p>
          <a:p>
            <a:r>
              <a:rPr lang="en-GB" dirty="0" smtClean="0"/>
              <a:t>Include evidence that you have regularly assessed the reading skills of your target learners.</a:t>
            </a:r>
          </a:p>
          <a:p>
            <a:r>
              <a:rPr lang="en-GB" dirty="0" smtClean="0"/>
              <a:t>Your portfolios of work should demonstrate the rate of progress the individuals are making in their learning across the curriculum.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946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M&amp;A Expectations on </a:t>
            </a:r>
            <a:r>
              <a:rPr lang="en-GB" sz="3200" dirty="0" smtClean="0">
                <a:solidFill>
                  <a:prstClr val="black"/>
                </a:solidFill>
              </a:rPr>
              <a:t>PTE1</a:t>
            </a:r>
            <a:br>
              <a:rPr lang="en-GB" sz="3200" dirty="0" smtClean="0">
                <a:solidFill>
                  <a:prstClr val="black"/>
                </a:solidFill>
              </a:rPr>
            </a:br>
            <a:r>
              <a:rPr lang="en-GB" sz="3200" dirty="0" smtClean="0">
                <a:solidFill>
                  <a:prstClr val="black"/>
                </a:solidFill>
              </a:rPr>
              <a:t>5.Pupil Profiles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i="1" dirty="0" smtClean="0"/>
              <a:t>Towards the end of each block of the PTE</a:t>
            </a:r>
            <a:r>
              <a:rPr lang="en-GB" dirty="0" smtClean="0"/>
              <a:t>, study the evidence in the portfolios and consider the progress that the </a:t>
            </a:r>
            <a:r>
              <a:rPr lang="en-GB" dirty="0" smtClean="0"/>
              <a:t>2 </a:t>
            </a:r>
            <a:r>
              <a:rPr lang="en-GB" dirty="0" smtClean="0"/>
              <a:t>children have made throughout the experience.</a:t>
            </a:r>
          </a:p>
          <a:p>
            <a:r>
              <a:rPr lang="en-GB" dirty="0" smtClean="0"/>
              <a:t>Write a summative commentary for each curriculum area that you have collected evidence for. </a:t>
            </a:r>
            <a:r>
              <a:rPr lang="en-GB" i="1" dirty="0" smtClean="0"/>
              <a:t>Use the relevant curriculum level descriptors to support your comments.</a:t>
            </a:r>
          </a:p>
          <a:p>
            <a:r>
              <a:rPr lang="en-GB" dirty="0" smtClean="0"/>
              <a:t>Consider the ‘next steps’ for each of the learners in each curriculum area. </a:t>
            </a:r>
            <a:r>
              <a:rPr lang="en-GB" i="1" dirty="0" smtClean="0"/>
              <a:t>You may want to identify ‘gaps’ within outcomes/level descriptors </a:t>
            </a:r>
            <a:r>
              <a:rPr lang="en-GB" b="1" i="1" dirty="0" smtClean="0"/>
              <a:t>or</a:t>
            </a:r>
            <a:r>
              <a:rPr lang="en-GB" i="1" dirty="0" smtClean="0"/>
              <a:t> attend to difficulties identified in the evidence.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19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M&amp;A Expectations on </a:t>
            </a:r>
            <a:r>
              <a:rPr lang="en-GB" sz="3200" dirty="0" smtClean="0">
                <a:solidFill>
                  <a:prstClr val="black"/>
                </a:solidFill>
              </a:rPr>
              <a:t>PTE1</a:t>
            </a:r>
            <a:br>
              <a:rPr lang="en-GB" sz="3200" dirty="0" smtClean="0">
                <a:solidFill>
                  <a:prstClr val="black"/>
                </a:solidFill>
              </a:rPr>
            </a:br>
            <a:r>
              <a:rPr lang="en-GB" sz="3200" dirty="0" smtClean="0">
                <a:solidFill>
                  <a:prstClr val="black"/>
                </a:solidFill>
              </a:rPr>
              <a:t>6. Celebrating Children’s 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Prepare a </a:t>
            </a:r>
            <a:r>
              <a:rPr lang="en-GB" i="1" dirty="0"/>
              <a:t>l</a:t>
            </a:r>
            <a:r>
              <a:rPr lang="en-GB" i="1" dirty="0" smtClean="0"/>
              <a:t>earning </a:t>
            </a:r>
            <a:r>
              <a:rPr lang="en-GB" i="1" dirty="0"/>
              <a:t>j</a:t>
            </a:r>
            <a:r>
              <a:rPr lang="en-GB" i="1" dirty="0" smtClean="0"/>
              <a:t>ourney or display </a:t>
            </a:r>
            <a:r>
              <a:rPr lang="en-GB" dirty="0" smtClean="0"/>
              <a:t>that </a:t>
            </a:r>
            <a:r>
              <a:rPr lang="en-GB" b="1" dirty="0" smtClean="0"/>
              <a:t>celebrates</a:t>
            </a:r>
            <a:r>
              <a:rPr lang="en-GB" dirty="0" smtClean="0"/>
              <a:t> the learning </a:t>
            </a:r>
            <a:r>
              <a:rPr lang="en-GB" i="1" dirty="0" smtClean="0"/>
              <a:t>of the whole class </a:t>
            </a:r>
            <a:r>
              <a:rPr lang="en-GB" dirty="0" smtClean="0"/>
              <a:t>through a topic, a particular event or activity or during the whole PTE period.</a:t>
            </a:r>
          </a:p>
          <a:p>
            <a:r>
              <a:rPr lang="en-GB" dirty="0" smtClean="0"/>
              <a:t>Consider </a:t>
            </a:r>
            <a:r>
              <a:rPr lang="en-GB" i="1" dirty="0" smtClean="0"/>
              <a:t>innovative</a:t>
            </a:r>
            <a:r>
              <a:rPr lang="en-GB" dirty="0" smtClean="0"/>
              <a:t> ways to display the learning – using an app (</a:t>
            </a:r>
            <a:r>
              <a:rPr lang="en-GB" i="1" dirty="0" smtClean="0"/>
              <a:t>e.g. Book Creator</a:t>
            </a:r>
            <a:r>
              <a:rPr lang="en-GB" dirty="0" smtClean="0"/>
              <a:t>), using a slide show, creating a film, etc.</a:t>
            </a:r>
          </a:p>
          <a:p>
            <a:r>
              <a:rPr lang="en-GB" dirty="0" smtClean="0"/>
              <a:t>Ensure that children can interact with the learning </a:t>
            </a:r>
            <a:r>
              <a:rPr lang="en-GB" dirty="0"/>
              <a:t>j</a:t>
            </a:r>
            <a:r>
              <a:rPr lang="en-GB" dirty="0" smtClean="0"/>
              <a:t>ourney/display, e.g. through using questions, sound buttons (</a:t>
            </a:r>
            <a:r>
              <a:rPr lang="en-GB" i="1" dirty="0" smtClean="0"/>
              <a:t>to provide a commentary</a:t>
            </a:r>
            <a:r>
              <a:rPr lang="en-GB" dirty="0" smtClean="0"/>
              <a:t>) or challenges.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80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za">
  <a:themeElements>
    <a:clrScheme name="Plaza">
      <a:dk1>
        <a:sysClr val="windowText" lastClr="000000"/>
      </a:dk1>
      <a:lt1>
        <a:sysClr val="window" lastClr="FFFFFF"/>
      </a:lt1>
      <a:dk2>
        <a:srgbClr val="333333"/>
      </a:dk2>
      <a:lt2>
        <a:srgbClr val="CCCCCC"/>
      </a:lt2>
      <a:accent1>
        <a:srgbClr val="990000"/>
      </a:accent1>
      <a:accent2>
        <a:srgbClr val="580101"/>
      </a:accent2>
      <a:accent3>
        <a:srgbClr val="E94A00"/>
      </a:accent3>
      <a:accent4>
        <a:srgbClr val="EB8F00"/>
      </a:accent4>
      <a:accent5>
        <a:srgbClr val="A4A4A4"/>
      </a:accent5>
      <a:accent6>
        <a:srgbClr val="666666"/>
      </a:accent6>
      <a:hlink>
        <a:srgbClr val="D01010"/>
      </a:hlink>
      <a:folHlink>
        <a:srgbClr val="E6682E"/>
      </a:folHlink>
    </a:clrScheme>
    <a:fontScheme name="Plaza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laza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Plaza.thmx</Template>
  <TotalTime>47</TotalTime>
  <Words>707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Plaza</vt:lpstr>
      <vt:lpstr>Monitoring and Assessment</vt:lpstr>
      <vt:lpstr>M&amp;A Expectations on PTE1 Marking/giving feedback to learners</vt:lpstr>
      <vt:lpstr>M&amp;A Expectations on PTE1 1. Tracking Record</vt:lpstr>
      <vt:lpstr>M&amp;A Expectations on PTE1 2. Observational Notes</vt:lpstr>
      <vt:lpstr>M&amp;A Expectations on PTE1 3. Reading assessment/monitoring</vt:lpstr>
      <vt:lpstr>M&amp;A Expectations on PTE1 4. Portfolios of Work</vt:lpstr>
      <vt:lpstr>M&amp;A Expectations on PTE1 5.Pupil Profiles</vt:lpstr>
      <vt:lpstr>M&amp;A Expectations on PTE1 6. Celebrating Children’s Work</vt:lpstr>
    </vt:vector>
  </TitlesOfParts>
  <Company>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Monitoring and Assessment</dc:title>
  <dc:creator>swwcte23</dc:creator>
  <cp:lastModifiedBy>Bleasdale</cp:lastModifiedBy>
  <cp:revision>5</cp:revision>
  <dcterms:created xsi:type="dcterms:W3CDTF">2017-10-23T18:42:16Z</dcterms:created>
  <dcterms:modified xsi:type="dcterms:W3CDTF">2018-10-13T10:47:40Z</dcterms:modified>
</cp:coreProperties>
</file>