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1" r:id="rId5"/>
    <p:sldId id="262" r:id="rId6"/>
    <p:sldId id="263" r:id="rId7"/>
    <p:sldId id="264" r:id="rId8"/>
    <p:sldId id="285" r:id="rId9"/>
    <p:sldId id="286" r:id="rId10"/>
    <p:sldId id="287" r:id="rId11"/>
    <p:sldId id="288"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59" autoAdjust="0"/>
    <p:restoredTop sz="94660"/>
  </p:normalViewPr>
  <p:slideViewPr>
    <p:cSldViewPr>
      <p:cViewPr varScale="1">
        <p:scale>
          <a:sx n="69" d="100"/>
          <a:sy n="69" d="100"/>
        </p:scale>
        <p:origin x="-144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BA6C56-584C-485F-8350-52E8352D2B6B}"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675337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BA6C56-584C-485F-8350-52E8352D2B6B}"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2688810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BA6C56-584C-485F-8350-52E8352D2B6B}"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2198632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BA6C56-584C-485F-8350-52E8352D2B6B}"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746378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BA6C56-584C-485F-8350-52E8352D2B6B}" type="datetimeFigureOut">
              <a:rPr lang="en-GB" smtClean="0"/>
              <a:t>31/10/2016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4135454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BA6C56-584C-485F-8350-52E8352D2B6B}" type="datetimeFigureOut">
              <a:rPr lang="en-GB" smtClean="0"/>
              <a:t>31/10/2016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3603812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BA6C56-584C-485F-8350-52E8352D2B6B}" type="datetimeFigureOut">
              <a:rPr lang="en-GB" smtClean="0"/>
              <a:t>31/10/2016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1849460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BA6C56-584C-485F-8350-52E8352D2B6B}"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1067984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BA6C56-584C-485F-8350-52E8352D2B6B}"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1456469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BA6C56-584C-485F-8350-52E8352D2B6B}"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169719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BA6C56-584C-485F-8350-52E8352D2B6B}"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B18A3-153F-4937-B3A0-AFED9BF1C677}" type="slidenum">
              <a:rPr lang="en-GB" smtClean="0"/>
              <a:t>‹#›</a:t>
            </a:fld>
            <a:endParaRPr lang="en-GB"/>
          </a:p>
        </p:txBody>
      </p:sp>
    </p:spTree>
    <p:extLst>
      <p:ext uri="{BB962C8B-B14F-4D97-AF65-F5344CB8AC3E}">
        <p14:creationId xmlns:p14="http://schemas.microsoft.com/office/powerpoint/2010/main" val="69625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BA6C56-584C-485F-8350-52E8352D2B6B}" type="datetimeFigureOut">
              <a:rPr lang="en-GB" smtClean="0"/>
              <a:t>31/10/2016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5B18A3-153F-4937-B3A0-AFED9BF1C677}" type="slidenum">
              <a:rPr lang="en-GB" smtClean="0"/>
              <a:t>‹#›</a:t>
            </a:fld>
            <a:endParaRPr lang="en-GB"/>
          </a:p>
        </p:txBody>
      </p:sp>
    </p:spTree>
    <p:extLst>
      <p:ext uri="{BB962C8B-B14F-4D97-AF65-F5344CB8AC3E}">
        <p14:creationId xmlns:p14="http://schemas.microsoft.com/office/powerpoint/2010/main" val="1442283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ec.europa.eu/transport/marcopolo/"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ec.europa.eu/transport/marcopolo/about/in-law/work-programmes/index_en.htm" TargetMode="Externa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eur-lex.europa.eu/smartapi/cgi/sga_doc?smartapi!celexplus!prod!DocNumber&amp;type_doc=Decision&amp;an_doc=2004&amp;nu_doc=0884&amp;lg=en"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superport.co.uk/news/kick-off-meeting-for-atlantis-motorways-of-the-sea-project/"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superport.co.uk/wp-content/uploads/2015/11/tent.png"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ec.europa.eu/inea/ten-t/ten-t-projects/projects-by-priority-project/priority-project-21"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ec.europa.eu/index_en.htm" TargetMode="External"/><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hyperlink" Target="http://ec.europa.eu/transport/marcopolo/in-action/traffic-avoidance/index_en.htm"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ec.europa.eu/transport/marcopolo/in-action/common-learning/index_en.htm"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eur-lex.europa.eu/legal-content/EN/TXT/?uri=CELEX:52013DC0278" TargetMode="External"/><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LOGISTICS OPERATIONS</a:t>
            </a:r>
            <a:endParaRPr lang="en-GB" dirty="0"/>
          </a:p>
        </p:txBody>
      </p:sp>
      <p:sp>
        <p:nvSpPr>
          <p:cNvPr id="3" name="Subtitle 2"/>
          <p:cNvSpPr>
            <a:spLocks noGrp="1"/>
          </p:cNvSpPr>
          <p:nvPr>
            <p:ph type="subTitle" idx="1"/>
          </p:nvPr>
        </p:nvSpPr>
        <p:spPr/>
        <p:txBody>
          <a:bodyPr/>
          <a:lstStyle/>
          <a:p>
            <a:r>
              <a:rPr lang="en-GB" dirty="0" smtClean="0"/>
              <a:t>EU Marco Polo Programme:</a:t>
            </a:r>
            <a:endParaRPr lang="en-GB" dirty="0"/>
          </a:p>
        </p:txBody>
      </p:sp>
    </p:spTree>
    <p:extLst>
      <p:ext uri="{BB962C8B-B14F-4D97-AF65-F5344CB8AC3E}">
        <p14:creationId xmlns:p14="http://schemas.microsoft.com/office/powerpoint/2010/main" val="594851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8640"/>
            <a:ext cx="8280920" cy="6336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6290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60648"/>
            <a:ext cx="8136904"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063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116632"/>
            <a:ext cx="8496945"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9202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620688"/>
            <a:ext cx="8640960"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8639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548680"/>
            <a:ext cx="8568953"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5845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476672"/>
            <a:ext cx="8640961"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5984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692696"/>
            <a:ext cx="8496943" cy="47032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949280"/>
            <a:ext cx="8496943" cy="369332"/>
          </a:xfrm>
          <a:prstGeom prst="rect">
            <a:avLst/>
          </a:prstGeom>
          <a:noFill/>
        </p:spPr>
        <p:txBody>
          <a:bodyPr wrap="square" rtlCol="0">
            <a:spAutoFit/>
          </a:bodyPr>
          <a:lstStyle/>
          <a:p>
            <a:r>
              <a:rPr lang="en-GB" dirty="0">
                <a:hlinkClick r:id="rId3"/>
              </a:rPr>
              <a:t>http://ec.europa.eu/transport/marcopolo</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17864141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6672"/>
            <a:ext cx="8496944" cy="5616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3897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88640"/>
            <a:ext cx="8352928"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0784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8352928"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021288"/>
            <a:ext cx="8352928" cy="646331"/>
          </a:xfrm>
          <a:prstGeom prst="rect">
            <a:avLst/>
          </a:prstGeom>
          <a:noFill/>
        </p:spPr>
        <p:txBody>
          <a:bodyPr wrap="square" rtlCol="0">
            <a:spAutoFit/>
          </a:bodyPr>
          <a:lstStyle/>
          <a:p>
            <a:r>
              <a:rPr lang="en-GB" dirty="0">
                <a:hlinkClick r:id="rId3"/>
              </a:rPr>
              <a:t>http://</a:t>
            </a:r>
            <a:r>
              <a:rPr lang="en-GB" dirty="0" smtClean="0">
                <a:hlinkClick r:id="rId3"/>
              </a:rPr>
              <a:t>ec.europa.eu/transport/marcopolo/about/in-law/work-programmes/index_en.htm</a:t>
            </a:r>
            <a:r>
              <a:rPr lang="en-GB" dirty="0" smtClean="0"/>
              <a:t> </a:t>
            </a:r>
            <a:endParaRPr lang="en-GB" dirty="0"/>
          </a:p>
        </p:txBody>
      </p:sp>
    </p:spTree>
    <p:extLst>
      <p:ext uri="{BB962C8B-B14F-4D97-AF65-F5344CB8AC3E}">
        <p14:creationId xmlns:p14="http://schemas.microsoft.com/office/powerpoint/2010/main" val="276135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836712"/>
            <a:ext cx="8352928" cy="4524315"/>
          </a:xfrm>
          <a:prstGeom prst="rect">
            <a:avLst/>
          </a:prstGeom>
        </p:spPr>
        <p:txBody>
          <a:bodyPr wrap="square">
            <a:spAutoFit/>
          </a:bodyPr>
          <a:lstStyle/>
          <a:p>
            <a:pPr algn="just"/>
            <a:r>
              <a:rPr lang="en-GB" dirty="0"/>
              <a:t>The “Motorways of the Sea” concept aims to introduce new intermodal maritime-based logistics chains in Europe, which should improve our transport organisation within the years to come</a:t>
            </a:r>
            <a:r>
              <a:rPr lang="en-GB" dirty="0" smtClean="0"/>
              <a:t>.</a:t>
            </a:r>
          </a:p>
          <a:p>
            <a:pPr algn="just"/>
            <a:endParaRPr lang="en-GB" dirty="0"/>
          </a:p>
          <a:p>
            <a:pPr algn="just"/>
            <a:r>
              <a:rPr lang="en-GB" dirty="0" smtClean="0"/>
              <a:t>These </a:t>
            </a:r>
            <a:r>
              <a:rPr lang="en-GB" dirty="0"/>
              <a:t>chains will be more sustainable, and should be commercially more efficient than road-only transport. Motorways of the Sea will thus improve access to markets throughout Europe, and bring relief to our over-stretched European road system. For this purpose, fuller use will have to be made not only of our maritime transport resources, but also of our potential in rail and inland waterways, as part of an integrated transport chain</a:t>
            </a:r>
            <a:r>
              <a:rPr lang="en-GB" dirty="0" smtClean="0"/>
              <a:t>.</a:t>
            </a:r>
          </a:p>
          <a:p>
            <a:pPr algn="just"/>
            <a:endParaRPr lang="en-GB" dirty="0"/>
          </a:p>
          <a:p>
            <a:pPr algn="just"/>
            <a:r>
              <a:rPr lang="en-GB" dirty="0"/>
              <a:t>The concept was introduced with the 2001 Transport White Paper- European transport policy for 2010: time to decide. The European  Commission proposed the development of “Motorways of the Sea” as a “real competitive alternative to land transport The White Paper also defined that the Motorways of the Sea should be part of the trans-European network (TEN-T) and funds should be made available for its development.</a:t>
            </a:r>
          </a:p>
        </p:txBody>
      </p:sp>
    </p:spTree>
    <p:extLst>
      <p:ext uri="{BB962C8B-B14F-4D97-AF65-F5344CB8AC3E}">
        <p14:creationId xmlns:p14="http://schemas.microsoft.com/office/powerpoint/2010/main" val="1424777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ec.europa.eu/transport/modes/maritime/images/header_mos.jpg"/>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196752"/>
            <a:ext cx="6696744" cy="4176464"/>
          </a:xfrm>
          <a:prstGeom prst="rect">
            <a:avLst/>
          </a:prstGeom>
          <a:noFill/>
          <a:ln>
            <a:noFill/>
          </a:ln>
        </p:spPr>
      </p:pic>
    </p:spTree>
    <p:extLst>
      <p:ext uri="{BB962C8B-B14F-4D97-AF65-F5344CB8AC3E}">
        <p14:creationId xmlns:p14="http://schemas.microsoft.com/office/powerpoint/2010/main" val="528871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64" descr="http://ec.europa.eu/transport/_static/images/content/ext-link.png">
            <a:hlinkClick r:id="rId2" tooltip="&quot;Article 12a of the TEN-T guidelines&quo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123825" cy="1143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55576" y="836712"/>
            <a:ext cx="7416824" cy="3693319"/>
          </a:xfrm>
          <a:prstGeom prst="rect">
            <a:avLst/>
          </a:prstGeom>
        </p:spPr>
        <p:txBody>
          <a:bodyPr wrap="square">
            <a:spAutoFit/>
          </a:bodyPr>
          <a:lstStyle/>
          <a:p>
            <a:pPr algn="ctr"/>
            <a:r>
              <a:rPr lang="en-GB" sz="2400" dirty="0" smtClean="0">
                <a:latin typeface="Arial" panose="020B0604020202020204" pitchFamily="34" charset="0"/>
                <a:cs typeface="Arial" panose="020B0604020202020204" pitchFamily="34" charset="0"/>
              </a:rPr>
              <a:t>Three </a:t>
            </a:r>
            <a:r>
              <a:rPr lang="en-GB" sz="2400" dirty="0">
                <a:latin typeface="Arial" panose="020B0604020202020204" pitchFamily="34" charset="0"/>
                <a:cs typeface="Arial" panose="020B0604020202020204" pitchFamily="34" charset="0"/>
              </a:rPr>
              <a:t>main objectives for the sea motorways projects</a:t>
            </a:r>
            <a:r>
              <a:rPr lang="en-GB" sz="2400" dirty="0" smtClean="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342900" indent="-342900">
              <a:buAutoNum type="arabicParenBoth"/>
            </a:pPr>
            <a:r>
              <a:rPr lang="en-GB" sz="2400" dirty="0" smtClean="0">
                <a:latin typeface="Arial" panose="020B0604020202020204" pitchFamily="34" charset="0"/>
                <a:cs typeface="Arial" panose="020B0604020202020204" pitchFamily="34" charset="0"/>
              </a:rPr>
              <a:t>freight </a:t>
            </a:r>
            <a:r>
              <a:rPr lang="en-GB" sz="2400" dirty="0">
                <a:latin typeface="Arial" panose="020B0604020202020204" pitchFamily="34" charset="0"/>
                <a:cs typeface="Arial" panose="020B0604020202020204" pitchFamily="34" charset="0"/>
              </a:rPr>
              <a:t>flow concentration on sea-based logistical routes</a:t>
            </a:r>
            <a:r>
              <a:rPr lang="en-GB" sz="2400" dirty="0" smtClean="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(2) increasing cohesion</a:t>
            </a:r>
            <a:r>
              <a:rPr lang="en-GB" sz="2400" dirty="0" smtClean="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(3) reducing road congestion through modal shift</a:t>
            </a:r>
            <a:r>
              <a:rPr lang="en-GB" sz="2400" dirty="0" smtClean="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200832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474345"/>
            <a:ext cx="7200800" cy="5355312"/>
          </a:xfrm>
          <a:prstGeom prst="rect">
            <a:avLst/>
          </a:prstGeom>
        </p:spPr>
        <p:txBody>
          <a:bodyPr wrap="square">
            <a:spAutoFit/>
          </a:bodyPr>
          <a:lstStyle/>
          <a:p>
            <a:pPr algn="ctr"/>
            <a:r>
              <a:rPr lang="en-GB" b="1" dirty="0">
                <a:latin typeface="Arial" panose="020B0604020202020204" pitchFamily="34" charset="0"/>
                <a:cs typeface="Arial" panose="020B0604020202020204" pitchFamily="34" charset="0"/>
              </a:rPr>
              <a:t>Four corridors were designated for the setting up of projects of European interest</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Motorway of the Baltic Sea (linking the Baltic Sea Member States with Member States in Central and Western Europe, including the route through the North Sea/Baltic Sea canal) (by 2010</a:t>
            </a:r>
            <a:r>
              <a:rPr lang="en-GB"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Motorway of the Sea of western Europe (leading from Portugal and Spain via the Atlantic Arc to the North Sea and the Irish Sea) (by 2010</a:t>
            </a:r>
            <a:r>
              <a:rPr lang="en-GB"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Motorway of the Sea of south-east Europe (connecting the Adriatic Sea to the Ionian Sea and the Eastern Mediterranean, including Cyprus) (by 2010</a:t>
            </a:r>
            <a:r>
              <a:rPr lang="en-GB"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Motorway of the Sea of south-west Europe (western Mediterranean, connecting Spain, France, Italy and including Malta and linking with the Motorway of the Sea of south-east Europe and including links to the Black Sea) (by 2010).</a:t>
            </a:r>
          </a:p>
        </p:txBody>
      </p:sp>
    </p:spTree>
    <p:extLst>
      <p:ext uri="{BB962C8B-B14F-4D97-AF65-F5344CB8AC3E}">
        <p14:creationId xmlns:p14="http://schemas.microsoft.com/office/powerpoint/2010/main" val="4008053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424936" cy="6247864"/>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The 2001 Transport White Paper also introduced the involvement of a European Coordinator for the Motorways of the Sea with the task to facilitate the dialogue between the Member States, evaluate the progress of the program as a TEN-T Priority Project and make recommendations for its effective development and implementation</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 </a:t>
            </a:r>
            <a:r>
              <a:rPr lang="en-GB" sz="2000" dirty="0">
                <a:latin typeface="Arial" panose="020B0604020202020204" pitchFamily="34" charset="0"/>
                <a:cs typeface="Arial" panose="020B0604020202020204" pitchFamily="34" charset="0"/>
              </a:rPr>
              <a:t>Coordinator also produces an annual report on the progress achieved by Motorways of the Sea projects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In 2006, five Task Forces were created covering the Baltic Sea, the North Sea, the Atlantic, the Eastern Mediterranean and the Western Mediterranean Sea. Their mission was to facilitate the implementation of </a:t>
            </a:r>
            <a:r>
              <a:rPr lang="en-GB" sz="2000" dirty="0" err="1">
                <a:latin typeface="Arial" panose="020B0604020202020204" pitchFamily="34" charset="0"/>
                <a:cs typeface="Arial" panose="020B0604020202020204" pitchFamily="34" charset="0"/>
              </a:rPr>
              <a:t>MoS</a:t>
            </a:r>
            <a:r>
              <a:rPr lang="en-GB" sz="2000" dirty="0">
                <a:latin typeface="Arial" panose="020B0604020202020204" pitchFamily="34" charset="0"/>
                <a:cs typeface="Arial" panose="020B0604020202020204" pitchFamily="34" charset="0"/>
              </a:rPr>
              <a:t> projects by providing the coordination to the Member States so as to identify and evaluate joint project proposals as well as plan and develop projects in their respective areas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task forces have produced Motorways of the Sea Master plans which provide a framework for the identification of Motorways of the Sea projects through calls for proposals and for their subsequent deployment</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57693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9" name="Picture 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640959"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36741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76673"/>
            <a:ext cx="8640960" cy="4338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5373216"/>
            <a:ext cx="8640960" cy="646331"/>
          </a:xfrm>
          <a:prstGeom prst="rect">
            <a:avLst/>
          </a:prstGeom>
          <a:noFill/>
        </p:spPr>
        <p:txBody>
          <a:bodyPr wrap="square" rtlCol="0">
            <a:spAutoFit/>
          </a:bodyPr>
          <a:lstStyle/>
          <a:p>
            <a:r>
              <a:rPr lang="en-GB" dirty="0">
                <a:hlinkClick r:id="rId3"/>
              </a:rPr>
              <a:t>http://www.superport.co.uk/news/kick-off-meeting-for-atlantis-motorways-of-the-sea-project/</a:t>
            </a:r>
            <a:r>
              <a:rPr lang="en-GB" dirty="0"/>
              <a:t> </a:t>
            </a:r>
          </a:p>
        </p:txBody>
      </p:sp>
    </p:spTree>
    <p:extLst>
      <p:ext uri="{BB962C8B-B14F-4D97-AF65-F5344CB8AC3E}">
        <p14:creationId xmlns:p14="http://schemas.microsoft.com/office/powerpoint/2010/main" val="2045607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nt">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323528" y="188640"/>
            <a:ext cx="8568952" cy="6336704"/>
          </a:xfrm>
          <a:prstGeom prst="rect">
            <a:avLst/>
          </a:prstGeom>
          <a:noFill/>
          <a:ln>
            <a:noFill/>
          </a:ln>
        </p:spPr>
      </p:pic>
    </p:spTree>
    <p:extLst>
      <p:ext uri="{BB962C8B-B14F-4D97-AF65-F5344CB8AC3E}">
        <p14:creationId xmlns:p14="http://schemas.microsoft.com/office/powerpoint/2010/main" val="7375504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784976" cy="6408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04933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908720"/>
            <a:ext cx="8784976" cy="3348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377538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208912"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02552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60648"/>
            <a:ext cx="8064896" cy="6408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68612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548680"/>
            <a:ext cx="8496944"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877272"/>
            <a:ext cx="8496944" cy="646331"/>
          </a:xfrm>
          <a:prstGeom prst="rect">
            <a:avLst/>
          </a:prstGeom>
          <a:noFill/>
        </p:spPr>
        <p:txBody>
          <a:bodyPr wrap="square" rtlCol="0">
            <a:spAutoFit/>
          </a:bodyPr>
          <a:lstStyle/>
          <a:p>
            <a:r>
              <a:rPr lang="en-GB" u="sng" dirty="0">
                <a:hlinkClick r:id="rId3"/>
              </a:rPr>
              <a:t>https://ec.europa.eu/inea/ten-t/ten-t-projects/projects-by-priority-project/priority-project-21</a:t>
            </a:r>
            <a:endParaRPr lang="en-GB" dirty="0"/>
          </a:p>
        </p:txBody>
      </p:sp>
    </p:spTree>
    <p:extLst>
      <p:ext uri="{BB962C8B-B14F-4D97-AF65-F5344CB8AC3E}">
        <p14:creationId xmlns:p14="http://schemas.microsoft.com/office/powerpoint/2010/main" val="26704931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9"/>
            <a:ext cx="8784975" cy="5487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6093296"/>
            <a:ext cx="8784975" cy="646331"/>
          </a:xfrm>
          <a:prstGeom prst="rect">
            <a:avLst/>
          </a:prstGeom>
          <a:noFill/>
        </p:spPr>
        <p:txBody>
          <a:bodyPr wrap="square" rtlCol="0">
            <a:spAutoFit/>
          </a:bodyPr>
          <a:lstStyle/>
          <a:p>
            <a:r>
              <a:rPr lang="en-GB" u="sng" dirty="0">
                <a:hlinkClick r:id="rId3"/>
              </a:rPr>
              <a:t>European Commission</a:t>
            </a:r>
            <a:r>
              <a:rPr lang="en-GB" dirty="0"/>
              <a:t>   Traffic-avoidance </a:t>
            </a:r>
          </a:p>
          <a:p>
            <a:r>
              <a:rPr lang="en-GB" u="sng" dirty="0">
                <a:hlinkClick r:id="rId4"/>
              </a:rPr>
              <a:t>http://ec.europa.eu/transport/marcopolo/in-action/traffic-avoidance/index_en.htm</a:t>
            </a:r>
            <a:endParaRPr lang="en-GB" dirty="0"/>
          </a:p>
        </p:txBody>
      </p:sp>
    </p:spTree>
    <p:extLst>
      <p:ext uri="{BB962C8B-B14F-4D97-AF65-F5344CB8AC3E}">
        <p14:creationId xmlns:p14="http://schemas.microsoft.com/office/powerpoint/2010/main" val="40336024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2656"/>
            <a:ext cx="9143999"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76143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908720"/>
            <a:ext cx="7776864" cy="646331"/>
          </a:xfrm>
          <a:prstGeom prst="rect">
            <a:avLst/>
          </a:prstGeom>
          <a:noFill/>
        </p:spPr>
        <p:txBody>
          <a:bodyPr wrap="square" rtlCol="0">
            <a:spAutoFit/>
          </a:bodyPr>
          <a:lstStyle/>
          <a:p>
            <a:r>
              <a:rPr lang="en-GB" dirty="0" smtClean="0">
                <a:hlinkClick r:id="rId2"/>
              </a:rPr>
              <a:t>http://ec.europa.eu/transport/marcopolo/in-action/common-learning/index_en.htm</a:t>
            </a:r>
            <a:r>
              <a:rPr lang="en-GB" dirty="0" smtClean="0"/>
              <a:t> </a:t>
            </a:r>
            <a:endParaRPr lang="en-GB" dirty="0"/>
          </a:p>
        </p:txBody>
      </p:sp>
    </p:spTree>
    <p:extLst>
      <p:ext uri="{BB962C8B-B14F-4D97-AF65-F5344CB8AC3E}">
        <p14:creationId xmlns:p14="http://schemas.microsoft.com/office/powerpoint/2010/main" val="21313986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613" y="332657"/>
            <a:ext cx="8486775"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8613" y="6021288"/>
            <a:ext cx="8486775" cy="369332"/>
          </a:xfrm>
          <a:prstGeom prst="rect">
            <a:avLst/>
          </a:prstGeom>
          <a:noFill/>
        </p:spPr>
        <p:txBody>
          <a:bodyPr wrap="square" rtlCol="0">
            <a:spAutoFit/>
          </a:bodyPr>
          <a:lstStyle/>
          <a:p>
            <a:r>
              <a:rPr lang="en-GB" dirty="0" smtClean="0">
                <a:hlinkClick r:id="rId3"/>
              </a:rPr>
              <a:t>http://eur-lex.europa.eu/legal-content/EN/TXT/?uri=CELEX%3A52013DC0278</a:t>
            </a:r>
            <a:r>
              <a:rPr lang="en-GB" dirty="0" smtClean="0"/>
              <a:t> </a:t>
            </a:r>
            <a:endParaRPr lang="en-GB" dirty="0"/>
          </a:p>
        </p:txBody>
      </p:sp>
    </p:spTree>
    <p:extLst>
      <p:ext uri="{BB962C8B-B14F-4D97-AF65-F5344CB8AC3E}">
        <p14:creationId xmlns:p14="http://schemas.microsoft.com/office/powerpoint/2010/main" val="30262300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463" y="476672"/>
            <a:ext cx="8601075" cy="5472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39099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888" y="260648"/>
            <a:ext cx="8658225"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21931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938" y="116632"/>
            <a:ext cx="8620125" cy="6552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50987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713" y="188640"/>
            <a:ext cx="8410575"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9847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313" y="476672"/>
            <a:ext cx="8715375"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59133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332656"/>
            <a:ext cx="8782050"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069830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788" y="188640"/>
            <a:ext cx="8734425"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560447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188640"/>
            <a:ext cx="8763000"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14384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213" y="188640"/>
            <a:ext cx="8791575"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43394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313" y="188640"/>
            <a:ext cx="8715375"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63367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25" y="332656"/>
            <a:ext cx="8743950"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10378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 y="116632"/>
            <a:ext cx="8705850"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45407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25" y="188640"/>
            <a:ext cx="8743950"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53664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938" y="980728"/>
            <a:ext cx="8620125" cy="432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21934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628800"/>
            <a:ext cx="4336064"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924944"/>
            <a:ext cx="4392488" cy="38847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260648"/>
            <a:ext cx="7776864"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72837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TotalTime>
  <Words>522</Words>
  <Application>Microsoft Office PowerPoint</Application>
  <PresentationFormat>On-screen Show (4:3)</PresentationFormat>
  <Paragraphs>39</Paragraphs>
  <Slides>43</Slides>
  <Notes>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SUSTAINABLE LOGISTICS OPERATIONS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LOGISTICS OPERATIONS</dc:title>
  <dc:creator>Windows</dc:creator>
  <cp:lastModifiedBy>Windows</cp:lastModifiedBy>
  <cp:revision>11</cp:revision>
  <dcterms:created xsi:type="dcterms:W3CDTF">2016-10-26T13:32:29Z</dcterms:created>
  <dcterms:modified xsi:type="dcterms:W3CDTF">2016-10-31T15:19:33Z</dcterms:modified>
</cp:coreProperties>
</file>