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59" r:id="rId6"/>
    <p:sldId id="274" r:id="rId7"/>
    <p:sldId id="276" r:id="rId8"/>
    <p:sldId id="260" r:id="rId9"/>
    <p:sldId id="270" r:id="rId10"/>
    <p:sldId id="261" r:id="rId11"/>
    <p:sldId id="269" r:id="rId12"/>
    <p:sldId id="272" r:id="rId13"/>
    <p:sldId id="271" r:id="rId14"/>
    <p:sldId id="262" r:id="rId15"/>
    <p:sldId id="263" r:id="rId16"/>
    <p:sldId id="264" r:id="rId17"/>
    <p:sldId id="273" r:id="rId18"/>
    <p:sldId id="277" r:id="rId19"/>
    <p:sldId id="266" r:id="rId20"/>
    <p:sldId id="278"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63F4E-C61E-0863-8901-84807C2A8826}" v="143" dt="2024-03-18T09:50:17.191"/>
    <p1510:client id="{35FB9AA9-61EA-1090-9A8C-37B5450DE408}" v="642" dt="2024-03-19T23:37:11.226"/>
    <p1510:client id="{9C4EB40B-B334-C9DE-2070-9E385C88A86B}" v="59" dt="2024-03-20T09:14:06.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9768" y="368348"/>
            <a:ext cx="11201400" cy="903750"/>
          </a:xfrm>
        </p:spPr>
        <p:txBody>
          <a:bodyPr vert="horz" lIns="91440" tIns="45720" rIns="91440" bIns="45720" rtlCol="0" anchor="ctr">
            <a:normAutofit/>
          </a:bodyPr>
          <a:lstStyle/>
          <a:p>
            <a:r>
              <a:rPr lang="en-US" sz="2400" b="1" dirty="0">
                <a:latin typeface="Arial"/>
                <a:cs typeface="Arial"/>
              </a:rPr>
              <a:t>Title</a:t>
            </a:r>
            <a:r>
              <a:rPr lang="en-US" sz="2400" dirty="0">
                <a:latin typeface="Arial"/>
                <a:cs typeface="Arial"/>
              </a:rPr>
              <a:t>: "Effective Managerial </a:t>
            </a:r>
            <a:r>
              <a:rPr lang="en-US" sz="2400" err="1">
                <a:latin typeface="Arial"/>
                <a:cs typeface="Arial"/>
              </a:rPr>
              <a:t>Behaviours</a:t>
            </a:r>
            <a:r>
              <a:rPr lang="en-US" sz="2400" dirty="0">
                <a:latin typeface="Arial"/>
                <a:cs typeface="Arial"/>
              </a:rPr>
              <a:t> and Organizational Success"</a:t>
            </a:r>
            <a:endParaRPr lang="en-US"/>
          </a:p>
          <a:p>
            <a:r>
              <a:rPr lang="en-US" sz="2400" b="1" dirty="0">
                <a:latin typeface="Arial"/>
                <a:cs typeface="Arial"/>
              </a:rPr>
              <a:t>Subtitle</a:t>
            </a:r>
            <a:r>
              <a:rPr lang="en-US" sz="2400" dirty="0">
                <a:latin typeface="Arial"/>
                <a:cs typeface="Arial"/>
              </a:rPr>
              <a:t>: "Exploring Principles, Functions, Roles, and Implications"</a:t>
            </a:r>
          </a:p>
          <a:p>
            <a:pPr algn="l"/>
            <a:endParaRPr lang="en-US" sz="3100"/>
          </a:p>
        </p:txBody>
      </p:sp>
      <p:sp>
        <p:nvSpPr>
          <p:cNvPr id="53" name="Rectangle 5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alent Management Strategies | BOB Search">
            <a:extLst>
              <a:ext uri="{FF2B5EF4-FFF2-40B4-BE49-F238E27FC236}">
                <a16:creationId xmlns:a16="http://schemas.microsoft.com/office/drawing/2014/main" id="{078423E6-3018-B807-C61B-688AAE5B3A0D}"/>
              </a:ext>
            </a:extLst>
          </p:cNvPr>
          <p:cNvPicPr>
            <a:picLocks noChangeAspect="1"/>
          </p:cNvPicPr>
          <p:nvPr/>
        </p:nvPicPr>
        <p:blipFill rotWithShape="1">
          <a:blip r:embed="rId2"/>
          <a:srcRect t="5998" b="5597"/>
          <a:stretch/>
        </p:blipFill>
        <p:spPr>
          <a:xfrm>
            <a:off x="429768" y="1844825"/>
            <a:ext cx="6704891" cy="4078108"/>
          </a:xfrm>
          <a:prstGeom prst="rect">
            <a:avLst/>
          </a:prstGeom>
        </p:spPr>
      </p:pic>
      <p:sp useBgFill="1">
        <p:nvSpPr>
          <p:cNvPr id="54" name="Rectangle 5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7975623" y="2082275"/>
            <a:ext cx="3455097" cy="3959352"/>
          </a:xfrm>
        </p:spPr>
        <p:txBody>
          <a:bodyPr vert="horz" lIns="91440" tIns="45720" rIns="91440" bIns="45720" rtlCol="0" anchor="ctr">
            <a:noAutofit/>
          </a:bodyPr>
          <a:lstStyle/>
          <a:p>
            <a:pPr indent="-228600" algn="l">
              <a:buFont typeface="Arial" panose="020B0604020202020204" pitchFamily="34" charset="0"/>
              <a:buChar char="•"/>
            </a:pPr>
            <a:r>
              <a:rPr lang="en-US" sz="1400" dirty="0">
                <a:latin typeface="Arial"/>
                <a:cs typeface="Arial"/>
              </a:rPr>
              <a:t>Group leader: Corina Seni 2217836</a:t>
            </a:r>
          </a:p>
          <a:p>
            <a:pPr indent="-228600" algn="l">
              <a:buFont typeface="Arial" panose="020B0604020202020204" pitchFamily="34" charset="0"/>
              <a:buChar char="•"/>
            </a:pPr>
            <a:r>
              <a:rPr lang="en-US" sz="1400" dirty="0">
                <a:latin typeface="Arial"/>
                <a:cs typeface="Arial"/>
              </a:rPr>
              <a:t>Erika </a:t>
            </a:r>
            <a:r>
              <a:rPr lang="en-US" sz="1400" err="1">
                <a:latin typeface="Arial"/>
                <a:cs typeface="Arial"/>
              </a:rPr>
              <a:t>Stecca</a:t>
            </a:r>
            <a:r>
              <a:rPr lang="en-US" sz="1400" dirty="0">
                <a:latin typeface="Arial"/>
                <a:cs typeface="Arial"/>
              </a:rPr>
              <a:t> 2314517</a:t>
            </a:r>
          </a:p>
          <a:p>
            <a:pPr indent="-228600" algn="l">
              <a:buFont typeface="Arial" panose="020B0604020202020204" pitchFamily="34" charset="0"/>
              <a:buChar char="•"/>
            </a:pPr>
            <a:r>
              <a:rPr lang="en-US" sz="1400" dirty="0">
                <a:latin typeface="Arial"/>
                <a:cs typeface="Arial"/>
              </a:rPr>
              <a:t>Adrian Daniel Roman 2312879</a:t>
            </a:r>
          </a:p>
          <a:p>
            <a:pPr indent="-228600" algn="l">
              <a:buFont typeface="Arial" panose="020B0604020202020204" pitchFamily="34" charset="0"/>
              <a:buChar char="•"/>
            </a:pPr>
            <a:r>
              <a:rPr lang="en-US" sz="1400" dirty="0">
                <a:latin typeface="Arial"/>
                <a:cs typeface="Arial"/>
              </a:rPr>
              <a:t>Marcel Lican 1816333</a:t>
            </a:r>
          </a:p>
          <a:p>
            <a:pPr indent="-228600" algn="l">
              <a:buFont typeface="Arial" panose="020B0604020202020204" pitchFamily="34" charset="0"/>
              <a:buChar char="•"/>
            </a:pPr>
            <a:endParaRPr lang="en-US" sz="1400" dirty="0">
              <a:latin typeface="Arial"/>
              <a:cs typeface="Arial"/>
            </a:endParaRPr>
          </a:p>
          <a:p>
            <a:pPr indent="-228600" algn="l">
              <a:buFont typeface="Arial" panose="020B0604020202020204" pitchFamily="34" charset="0"/>
              <a:buChar char="•"/>
            </a:pPr>
            <a:r>
              <a:rPr lang="en-US" sz="1400" dirty="0">
                <a:latin typeface="Arial"/>
                <a:cs typeface="Arial"/>
              </a:rPr>
              <a:t>Module code: LCBB4008</a:t>
            </a:r>
          </a:p>
          <a:p>
            <a:pPr indent="-228600" algn="l">
              <a:buFont typeface="Arial" panose="020B0604020202020204" pitchFamily="34" charset="0"/>
              <a:buChar char="•"/>
            </a:pPr>
            <a:r>
              <a:rPr lang="en-US" sz="1400" dirty="0">
                <a:latin typeface="Arial"/>
                <a:cs typeface="Arial"/>
              </a:rPr>
              <a:t>Module name: Introduction to Leadership and Management</a:t>
            </a:r>
          </a:p>
          <a:p>
            <a:pPr indent="-228600" algn="l">
              <a:buFont typeface="Arial" panose="020B0604020202020204" pitchFamily="34" charset="0"/>
              <a:buChar char="•"/>
            </a:pPr>
            <a:r>
              <a:rPr lang="en-US" sz="1400" dirty="0">
                <a:latin typeface="Arial"/>
                <a:cs typeface="Arial"/>
              </a:rPr>
              <a:t>Assignment number: Component 2</a:t>
            </a:r>
          </a:p>
          <a:p>
            <a:pPr indent="-228600" algn="l">
              <a:buFont typeface="Arial" panose="020B0604020202020204" pitchFamily="34" charset="0"/>
              <a:buChar char="•"/>
            </a:pPr>
            <a:r>
              <a:rPr lang="en-US" sz="1400" dirty="0">
                <a:latin typeface="Arial"/>
                <a:cs typeface="Arial"/>
              </a:rPr>
              <a:t>Lecturer name: Dr Liyanage Rodrigo (Sampath)</a:t>
            </a:r>
          </a:p>
          <a:p>
            <a:pPr indent="-228600" algn="l">
              <a:buFont typeface="Arial" panose="020B0604020202020204" pitchFamily="34" charset="0"/>
              <a:buChar char="•"/>
            </a:pPr>
            <a:r>
              <a:rPr lang="en-US" sz="1400" dirty="0">
                <a:latin typeface="Arial"/>
                <a:cs typeface="Arial"/>
              </a:rPr>
              <a:t>Submission date: 22/03/2024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5284-705D-0D13-508B-1CBCE2055E77}"/>
              </a:ext>
            </a:extLst>
          </p:cNvPr>
          <p:cNvSpPr>
            <a:spLocks noGrp="1"/>
          </p:cNvSpPr>
          <p:nvPr>
            <p:ph type="title"/>
          </p:nvPr>
        </p:nvSpPr>
        <p:spPr>
          <a:xfrm>
            <a:off x="876693" y="741391"/>
            <a:ext cx="4597747" cy="1616203"/>
          </a:xfrm>
        </p:spPr>
        <p:txBody>
          <a:bodyPr anchor="b">
            <a:normAutofit/>
          </a:bodyPr>
          <a:lstStyle/>
          <a:p>
            <a:r>
              <a:rPr lang="en-GB" sz="3200" b="1">
                <a:latin typeface="Arial"/>
                <a:cs typeface="Calibri Light"/>
              </a:rPr>
              <a:t>Contents</a:t>
            </a:r>
            <a:endParaRPr lang="en-GB" sz="3200" b="1">
              <a:latin typeface="Arial"/>
            </a:endParaRPr>
          </a:p>
        </p:txBody>
      </p:sp>
      <p:sp>
        <p:nvSpPr>
          <p:cNvPr id="3" name="Content Placeholder 2">
            <a:extLst>
              <a:ext uri="{FF2B5EF4-FFF2-40B4-BE49-F238E27FC236}">
                <a16:creationId xmlns:a16="http://schemas.microsoft.com/office/drawing/2014/main" id="{D727B2CE-36A8-B974-F1C9-E8C1DA86646A}"/>
              </a:ext>
            </a:extLst>
          </p:cNvPr>
          <p:cNvSpPr>
            <a:spLocks noGrp="1"/>
          </p:cNvSpPr>
          <p:nvPr>
            <p:ph idx="1"/>
          </p:nvPr>
        </p:nvSpPr>
        <p:spPr>
          <a:xfrm>
            <a:off x="876693" y="2533476"/>
            <a:ext cx="4597746" cy="3447832"/>
          </a:xfrm>
        </p:spPr>
        <p:txBody>
          <a:bodyPr vert="horz" lIns="91440" tIns="45720" rIns="91440" bIns="45720" rtlCol="0" anchor="t">
            <a:normAutofit/>
          </a:bodyPr>
          <a:lstStyle/>
          <a:p>
            <a:r>
              <a:rPr lang="en-GB" sz="1700">
                <a:latin typeface="Arial"/>
                <a:cs typeface="Calibri"/>
              </a:rPr>
              <a:t>Introduction</a:t>
            </a:r>
          </a:p>
          <a:p>
            <a:r>
              <a:rPr lang="en-GB" sz="1700">
                <a:latin typeface="Arial"/>
                <a:cs typeface="Calibri"/>
              </a:rPr>
              <a:t>Managerial Principles</a:t>
            </a:r>
          </a:p>
          <a:p>
            <a:r>
              <a:rPr lang="en-GB" sz="1700">
                <a:latin typeface="Arial"/>
                <a:cs typeface="Calibri"/>
              </a:rPr>
              <a:t>Managerial Functions</a:t>
            </a:r>
          </a:p>
          <a:p>
            <a:r>
              <a:rPr lang="en-GB" sz="1700">
                <a:latin typeface="Arial"/>
                <a:cs typeface="Calibri"/>
              </a:rPr>
              <a:t>Managerial Roles</a:t>
            </a:r>
          </a:p>
          <a:p>
            <a:r>
              <a:rPr lang="en-GB" sz="1700">
                <a:latin typeface="Arial"/>
                <a:cs typeface="Calibri"/>
              </a:rPr>
              <a:t>Crucial Managerial Behaviours</a:t>
            </a:r>
          </a:p>
          <a:p>
            <a:r>
              <a:rPr lang="en-GB" sz="1700">
                <a:latin typeface="Arial"/>
                <a:cs typeface="Calibri"/>
              </a:rPr>
              <a:t>Implications on Employees</a:t>
            </a:r>
          </a:p>
          <a:p>
            <a:r>
              <a:rPr lang="en-GB" sz="1700">
                <a:latin typeface="Arial"/>
                <a:cs typeface="Calibri"/>
              </a:rPr>
              <a:t>Examples from Organizations</a:t>
            </a:r>
          </a:p>
          <a:p>
            <a:r>
              <a:rPr lang="en-GB" sz="1700">
                <a:latin typeface="Arial"/>
                <a:cs typeface="Calibri"/>
              </a:rPr>
              <a:t>Conclusion</a:t>
            </a:r>
          </a:p>
          <a:p>
            <a:r>
              <a:rPr lang="en-GB" sz="1700">
                <a:latin typeface="Arial"/>
                <a:cs typeface="Calibri"/>
              </a:rPr>
              <a:t>Reference List</a:t>
            </a:r>
          </a:p>
          <a:p>
            <a:endParaRPr lang="en-GB" sz="1700">
              <a:cs typeface="Calibri"/>
            </a:endParaRPr>
          </a:p>
        </p:txBody>
      </p:sp>
      <p:pic>
        <p:nvPicPr>
          <p:cNvPr id="5" name="Picture 4" descr="Strategic management theories: supporting leaders to achieve their business  objectives - University of York">
            <a:extLst>
              <a:ext uri="{FF2B5EF4-FFF2-40B4-BE49-F238E27FC236}">
                <a16:creationId xmlns:a16="http://schemas.microsoft.com/office/drawing/2014/main" id="{19CFE864-589A-75BD-3AFF-C8EEC3893D4E}"/>
              </a:ext>
            </a:extLst>
          </p:cNvPr>
          <p:cNvPicPr>
            <a:picLocks noChangeAspect="1"/>
          </p:cNvPicPr>
          <p:nvPr/>
        </p:nvPicPr>
        <p:blipFill>
          <a:blip r:embed="rId2"/>
          <a:stretch>
            <a:fillRect/>
          </a:stretch>
        </p:blipFill>
        <p:spPr>
          <a:xfrm>
            <a:off x="6096001" y="1902122"/>
            <a:ext cx="5319062" cy="2978674"/>
          </a:xfrm>
          <a:prstGeom prst="rect">
            <a:avLst/>
          </a:prstGeom>
        </p:spPr>
      </p:pic>
      <p:grpSp>
        <p:nvGrpSpPr>
          <p:cNvPr id="20" name="Group 1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07366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47DA6-18F4-20E8-6E01-B54F820049ED}"/>
              </a:ext>
            </a:extLst>
          </p:cNvPr>
          <p:cNvSpPr>
            <a:spLocks noGrp="1"/>
          </p:cNvSpPr>
          <p:nvPr>
            <p:ph type="title"/>
          </p:nvPr>
        </p:nvSpPr>
        <p:spPr>
          <a:xfrm>
            <a:off x="572493" y="238539"/>
            <a:ext cx="11047013" cy="1434415"/>
          </a:xfrm>
        </p:spPr>
        <p:txBody>
          <a:bodyPr anchor="b">
            <a:normAutofit/>
          </a:bodyPr>
          <a:lstStyle/>
          <a:p>
            <a:r>
              <a:rPr lang="en-GB" sz="5400" b="1">
                <a:latin typeface="Arial"/>
                <a:cs typeface="Calibri Light"/>
              </a:rPr>
              <a:t>Introduction</a:t>
            </a:r>
            <a:endParaRPr lang="en-GB" sz="5400" b="1">
              <a:latin typeface="Arial"/>
            </a:endParaRPr>
          </a:p>
        </p:txBody>
      </p:sp>
      <p:sp>
        <p:nvSpPr>
          <p:cNvPr id="32"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ntroduction to Management Course | Zoe Talent Solutions">
            <a:extLst>
              <a:ext uri="{FF2B5EF4-FFF2-40B4-BE49-F238E27FC236}">
                <a16:creationId xmlns:a16="http://schemas.microsoft.com/office/drawing/2014/main" id="{9ED8FC39-61BF-EECC-C679-155719F343AD}"/>
              </a:ext>
            </a:extLst>
          </p:cNvPr>
          <p:cNvPicPr>
            <a:picLocks noChangeAspect="1"/>
          </p:cNvPicPr>
          <p:nvPr/>
        </p:nvPicPr>
        <p:blipFill rotWithShape="1">
          <a:blip r:embed="rId2"/>
          <a:srcRect l="32557" r="10887"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15E078F0-E723-CFBD-7AA1-7555A5086B8A}"/>
              </a:ext>
            </a:extLst>
          </p:cNvPr>
          <p:cNvSpPr>
            <a:spLocks noGrp="1"/>
          </p:cNvSpPr>
          <p:nvPr>
            <p:ph idx="1"/>
          </p:nvPr>
        </p:nvSpPr>
        <p:spPr>
          <a:xfrm>
            <a:off x="4905955" y="2071316"/>
            <a:ext cx="6713552" cy="4114800"/>
          </a:xfrm>
        </p:spPr>
        <p:txBody>
          <a:bodyPr vert="horz" lIns="91440" tIns="45720" rIns="91440" bIns="45720" rtlCol="0" anchor="t">
            <a:normAutofit/>
          </a:bodyPr>
          <a:lstStyle/>
          <a:p>
            <a:pPr marL="0" indent="0">
              <a:buNone/>
            </a:pPr>
            <a:r>
              <a:rPr lang="en-GB" sz="2200">
                <a:latin typeface="Arial"/>
                <a:ea typeface="+mn-lt"/>
                <a:cs typeface="+mn-lt"/>
              </a:rPr>
              <a:t>To understand the essence of being an effective manager, we must unpack the concepts involved. Our goal is to provide you with an understanding of the fundamental principles that guide managerial behaviour, the core functions that managers must perform, the various roles they assume within an organization, and the critical behaviours managers need to display in order to lead their teams to success. We shall examine how these elements interact to drive organizational success and the profound impact they have on employee job satisfaction, motivation, and performance. </a:t>
            </a:r>
            <a:endParaRPr lang="en-US" sz="2200">
              <a:latin typeface="Arial"/>
            </a:endParaRPr>
          </a:p>
        </p:txBody>
      </p:sp>
    </p:spTree>
    <p:extLst>
      <p:ext uri="{BB962C8B-B14F-4D97-AF65-F5344CB8AC3E}">
        <p14:creationId xmlns:p14="http://schemas.microsoft.com/office/powerpoint/2010/main" val="1001202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65D52-4104-E92A-FB36-4113AD294D84}"/>
              </a:ext>
            </a:extLst>
          </p:cNvPr>
          <p:cNvSpPr>
            <a:spLocks noGrp="1"/>
          </p:cNvSpPr>
          <p:nvPr>
            <p:ph type="title"/>
          </p:nvPr>
        </p:nvSpPr>
        <p:spPr>
          <a:xfrm>
            <a:off x="572493" y="238539"/>
            <a:ext cx="11018520" cy="1434415"/>
          </a:xfrm>
        </p:spPr>
        <p:txBody>
          <a:bodyPr anchor="b">
            <a:normAutofit/>
          </a:bodyPr>
          <a:lstStyle/>
          <a:p>
            <a:r>
              <a:rPr lang="en-GB" sz="5400" b="1">
                <a:latin typeface="Arial"/>
                <a:cs typeface="Calibri Light"/>
              </a:rPr>
              <a:t>Introduction to the topic</a:t>
            </a:r>
            <a:endParaRPr lang="en-GB" sz="5400" b="1">
              <a:latin typeface="Arial"/>
              <a:cs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D499C3-0CAD-739E-CBED-7F54912256B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1500">
              <a:latin typeface="Arial"/>
              <a:cs typeface="Calibri"/>
            </a:endParaRPr>
          </a:p>
          <a:p>
            <a:pPr marL="0" indent="0">
              <a:buNone/>
            </a:pPr>
            <a:r>
              <a:rPr lang="en-GB" sz="1500">
                <a:latin typeface="Arial"/>
                <a:ea typeface="+mn-lt"/>
                <a:cs typeface="+mn-lt"/>
              </a:rPr>
              <a:t>A vital component of any organisation is management. Management, as described by Robbins and Coulter (2020), is the process of organising and supervising an organization's activities through its personnel.</a:t>
            </a:r>
            <a:endParaRPr lang="en-GB" sz="1500">
              <a:latin typeface="Arial"/>
              <a:cs typeface="Calibri"/>
            </a:endParaRPr>
          </a:p>
          <a:p>
            <a:pPr marL="0" indent="0">
              <a:buNone/>
            </a:pPr>
            <a:r>
              <a:rPr lang="en-GB" sz="1500">
                <a:latin typeface="Arial"/>
                <a:ea typeface="+mn-lt"/>
                <a:cs typeface="+mn-lt"/>
              </a:rPr>
              <a:t>In this process, managers are essential because they make choices, establish objectives, and make sure that work is done effectively. Within an organisation, managers are grouped into three levels: first-line managers directly supervise personnel, middle-level managers oversee particular departments or functions, and top-level managers formulate overarching goals and plans.</a:t>
            </a:r>
            <a:endParaRPr lang="en-GB" sz="1500">
              <a:latin typeface="Arial"/>
              <a:cs typeface="Calibri"/>
            </a:endParaRPr>
          </a:p>
          <a:p>
            <a:pPr marL="0" indent="0">
              <a:buNone/>
            </a:pPr>
            <a:r>
              <a:rPr lang="en-GB" sz="1500">
                <a:latin typeface="Arial"/>
                <a:ea typeface="+mn-lt"/>
                <a:cs typeface="+mn-lt"/>
              </a:rPr>
              <a:t>A company's ability to succeed also depends on its managers' ability to behave effectively. A key factor in determining an organization's performance, according to Robbins and Coulter (2020), is the way managers act, make decisions and guide their teams.</a:t>
            </a:r>
            <a:endParaRPr lang="en-GB" sz="1500">
              <a:latin typeface="Arial"/>
              <a:cs typeface="Arial"/>
            </a:endParaRPr>
          </a:p>
          <a:p>
            <a:pPr marL="0" indent="0">
              <a:buNone/>
            </a:pPr>
            <a:r>
              <a:rPr lang="en-GB" sz="1500">
                <a:latin typeface="Arial"/>
                <a:ea typeface="+mn-lt"/>
                <a:cs typeface="Arial"/>
              </a:rPr>
              <a:t>The impact of managerial behaviours on employee outcomes and organizational performance cannot be overstated.</a:t>
            </a:r>
            <a:endParaRPr lang="en-GB" sz="1500">
              <a:latin typeface="Arial"/>
              <a:cs typeface="Calibri" panose="020F0502020204030204"/>
            </a:endParaRPr>
          </a:p>
          <a:p>
            <a:pPr marL="0" indent="0">
              <a:buNone/>
            </a:pPr>
            <a:endParaRPr lang="en-GB" sz="1500">
              <a:latin typeface="Calibri" panose="020F0502020204030204"/>
              <a:cs typeface="Calibri"/>
            </a:endParaRPr>
          </a:p>
          <a:p>
            <a:endParaRPr lang="en-GB" sz="1500">
              <a:latin typeface="Arial"/>
              <a:cs typeface="Calibri"/>
            </a:endParaRPr>
          </a:p>
        </p:txBody>
      </p:sp>
      <p:pic>
        <p:nvPicPr>
          <p:cNvPr id="5" name="Picture 4" descr="Book: Management, Global Edition by Stephen P. Robbins and Mary Coulter">
            <a:extLst>
              <a:ext uri="{FF2B5EF4-FFF2-40B4-BE49-F238E27FC236}">
                <a16:creationId xmlns:a16="http://schemas.microsoft.com/office/drawing/2014/main" id="{F6A0E846-5638-39FD-3DA7-EBD5A488E738}"/>
              </a:ext>
            </a:extLst>
          </p:cNvPr>
          <p:cNvPicPr>
            <a:picLocks noChangeAspect="1"/>
          </p:cNvPicPr>
          <p:nvPr/>
        </p:nvPicPr>
        <p:blipFill rotWithShape="1">
          <a:blip r:embed="rId2"/>
          <a:srcRect l="25036" r="25635" b="-1"/>
          <a:stretch/>
        </p:blipFill>
        <p:spPr>
          <a:xfrm>
            <a:off x="7675658" y="2093976"/>
            <a:ext cx="3941064" cy="4096512"/>
          </a:xfrm>
          <a:prstGeom prst="rect">
            <a:avLst/>
          </a:prstGeom>
        </p:spPr>
      </p:pic>
    </p:spTree>
    <p:extLst>
      <p:ext uri="{BB962C8B-B14F-4D97-AF65-F5344CB8AC3E}">
        <p14:creationId xmlns:p14="http://schemas.microsoft.com/office/powerpoint/2010/main" val="2746038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959B7-2649-4E49-E7CA-46E6554DF669}"/>
              </a:ext>
            </a:extLst>
          </p:cNvPr>
          <p:cNvSpPr>
            <a:spLocks noGrp="1"/>
          </p:cNvSpPr>
          <p:nvPr>
            <p:ph type="title"/>
          </p:nvPr>
        </p:nvSpPr>
        <p:spPr>
          <a:xfrm>
            <a:off x="838200" y="365125"/>
            <a:ext cx="10515600" cy="1306443"/>
          </a:xfrm>
        </p:spPr>
        <p:txBody>
          <a:bodyPr>
            <a:normAutofit/>
          </a:bodyPr>
          <a:lstStyle/>
          <a:p>
            <a:r>
              <a:rPr lang="en-GB" sz="4000" b="1">
                <a:latin typeface="Arial"/>
                <a:cs typeface="Calibri"/>
              </a:rPr>
              <a:t>Managerial Principles </a:t>
            </a:r>
            <a:endParaRPr lang="en-US" sz="4000" b="1">
              <a:latin typeface="Arial"/>
            </a:endParaRPr>
          </a:p>
        </p:txBody>
      </p:sp>
      <p:sp>
        <p:nvSpPr>
          <p:cNvPr id="3" name="Content Placeholder 2">
            <a:extLst>
              <a:ext uri="{FF2B5EF4-FFF2-40B4-BE49-F238E27FC236}">
                <a16:creationId xmlns:a16="http://schemas.microsoft.com/office/drawing/2014/main" id="{EE89DFB3-B2DB-2591-B9F0-2D44A78EC2BA}"/>
              </a:ext>
            </a:extLst>
          </p:cNvPr>
          <p:cNvSpPr>
            <a:spLocks noGrp="1"/>
          </p:cNvSpPr>
          <p:nvPr>
            <p:ph idx="1"/>
          </p:nvPr>
        </p:nvSpPr>
        <p:spPr>
          <a:xfrm>
            <a:off x="838200" y="1825625"/>
            <a:ext cx="4152774" cy="4303464"/>
          </a:xfrm>
        </p:spPr>
        <p:txBody>
          <a:bodyPr vert="horz" lIns="91440" tIns="45720" rIns="91440" bIns="45720" rtlCol="0">
            <a:normAutofit/>
          </a:bodyPr>
          <a:lstStyle/>
          <a:p>
            <a:pPr marL="0" indent="0">
              <a:buNone/>
            </a:pPr>
            <a:r>
              <a:rPr lang="en-GB" sz="1700">
                <a:latin typeface="Arial"/>
                <a:ea typeface="+mn-lt"/>
                <a:cs typeface="+mn-lt"/>
              </a:rPr>
              <a:t>Principles of management play a crucial role in guiding organizational behaviour and decision-making, ensuring efficiency, effectiveness, and overall success.</a:t>
            </a:r>
          </a:p>
          <a:p>
            <a:pPr marL="0" indent="0">
              <a:buNone/>
            </a:pPr>
            <a:r>
              <a:rPr lang="en-GB" sz="1700">
                <a:latin typeface="Arial"/>
                <a:ea typeface="+mn-lt"/>
                <a:cs typeface="+mn-lt"/>
              </a:rPr>
              <a:t>Henry Fayol's 14 Principles of Management remain highly relevant and important in today's organizational context. They offer a timeless framework for understanding and practicing effective management, providing guidance to managers across industries and helping organizations navigate complex challenges in the pursuit of success. According to Henri Fayol, "To manage is to forecast and plan, to organise, to command, to coordinate, and to control" (Fayol, 1916)</a:t>
            </a:r>
            <a:endParaRPr lang="en-GB" sz="1700">
              <a:latin typeface="Arial"/>
            </a:endParaRPr>
          </a:p>
          <a:p>
            <a:pPr marL="0" indent="0">
              <a:buNone/>
            </a:pPr>
            <a:endParaRPr lang="en-GB" sz="1700">
              <a:latin typeface="Arial"/>
              <a:ea typeface="+mn-lt"/>
              <a:cs typeface="+mn-lt"/>
            </a:endParaRPr>
          </a:p>
        </p:txBody>
      </p:sp>
      <p:pic>
        <p:nvPicPr>
          <p:cNvPr id="4" name="Picture 3" descr="14 Principles of Management by Henri Fayol - GeeksforGeeks">
            <a:extLst>
              <a:ext uri="{FF2B5EF4-FFF2-40B4-BE49-F238E27FC236}">
                <a16:creationId xmlns:a16="http://schemas.microsoft.com/office/drawing/2014/main" id="{EE0EB8C8-16A9-6917-BA17-8288AC5D52F4}"/>
              </a:ext>
            </a:extLst>
          </p:cNvPr>
          <p:cNvPicPr>
            <a:picLocks noChangeAspect="1"/>
          </p:cNvPicPr>
          <p:nvPr/>
        </p:nvPicPr>
        <p:blipFill rotWithShape="1">
          <a:blip r:embed="rId2"/>
          <a:srcRect l="12643" r="14332"/>
          <a:stretch/>
        </p:blipFill>
        <p:spPr>
          <a:xfrm>
            <a:off x="5183500" y="1904282"/>
            <a:ext cx="6170299" cy="4224808"/>
          </a:xfrm>
          <a:prstGeom prst="rect">
            <a:avLst/>
          </a:prstGeom>
        </p:spPr>
      </p:pic>
    </p:spTree>
    <p:extLst>
      <p:ext uri="{BB962C8B-B14F-4D97-AF65-F5344CB8AC3E}">
        <p14:creationId xmlns:p14="http://schemas.microsoft.com/office/powerpoint/2010/main" val="3273418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48149B9-5A53-FF85-BD4B-691BB852E39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2600" b="1" kern="1200">
                <a:solidFill>
                  <a:schemeClr val="tx1"/>
                </a:solidFill>
                <a:latin typeface="+mj-lt"/>
                <a:ea typeface="+mj-ea"/>
                <a:cs typeface="+mj-cs"/>
              </a:rPr>
              <a:t>Managerial skills</a:t>
            </a:r>
            <a:br>
              <a:rPr lang="en-US" sz="2600" kern="1200">
                <a:solidFill>
                  <a:schemeClr val="tx1"/>
                </a:solidFill>
                <a:latin typeface="+mj-lt"/>
                <a:ea typeface="+mj-ea"/>
                <a:cs typeface="+mj-cs"/>
              </a:rPr>
            </a:br>
            <a:r>
              <a:rPr lang="en-US" sz="2600" kern="1200">
                <a:solidFill>
                  <a:schemeClr val="tx1"/>
                </a:solidFill>
                <a:latin typeface="+mj-lt"/>
                <a:ea typeface="+mj-ea"/>
                <a:cs typeface="+mj-cs"/>
              </a:rPr>
              <a:t>According to Katz (1955), every effective manager must possess three essential skills: technical, human, and conceptual.</a:t>
            </a:r>
          </a:p>
        </p:txBody>
      </p:sp>
      <p:sp>
        <p:nvSpPr>
          <p:cNvPr id="4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anagement Skills - Types and Examples of Management Skills">
            <a:extLst>
              <a:ext uri="{FF2B5EF4-FFF2-40B4-BE49-F238E27FC236}">
                <a16:creationId xmlns:a16="http://schemas.microsoft.com/office/drawing/2014/main" id="{503F5216-2BE4-A0E5-BF4F-012AC5FE519D}"/>
              </a:ext>
            </a:extLst>
          </p:cNvPr>
          <p:cNvPicPr>
            <a:picLocks noChangeAspect="1"/>
          </p:cNvPicPr>
          <p:nvPr/>
        </p:nvPicPr>
        <p:blipFill>
          <a:blip r:embed="rId2"/>
          <a:stretch>
            <a:fillRect/>
          </a:stretch>
        </p:blipFill>
        <p:spPr>
          <a:xfrm>
            <a:off x="4687478" y="640080"/>
            <a:ext cx="7148252" cy="5550408"/>
          </a:xfrm>
          <a:prstGeom prst="rect">
            <a:avLst/>
          </a:prstGeom>
        </p:spPr>
      </p:pic>
      <p:sp>
        <p:nvSpPr>
          <p:cNvPr id="7" name="Title 1">
            <a:extLst>
              <a:ext uri="{FF2B5EF4-FFF2-40B4-BE49-F238E27FC236}">
                <a16:creationId xmlns:a16="http://schemas.microsoft.com/office/drawing/2014/main" id="{BDCB7313-C118-DB36-270F-B640A9041F6D}"/>
              </a:ext>
            </a:extLst>
          </p:cNvPr>
          <p:cNvSpPr>
            <a:spLocks noGrp="1"/>
          </p:cNvSpPr>
          <p:nvPr/>
        </p:nvSpPr>
        <p:spPr>
          <a:xfrm rot="-10800000" flipV="1">
            <a:off x="838200" y="3429880"/>
            <a:ext cx="10515600" cy="276085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553947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92E5E3D8-E237-595B-4D49-9B40210E1FE6}"/>
              </a:ext>
            </a:extLst>
          </p:cNvPr>
          <p:cNvSpPr>
            <a:spLocks noGrp="1"/>
          </p:cNvSpPr>
          <p:nvPr>
            <p:ph type="title"/>
          </p:nvPr>
        </p:nvSpPr>
        <p:spPr>
          <a:xfrm>
            <a:off x="1246824" y="643467"/>
            <a:ext cx="4772975" cy="1800526"/>
          </a:xfrm>
        </p:spPr>
        <p:txBody>
          <a:bodyPr>
            <a:normAutofit/>
          </a:bodyPr>
          <a:lstStyle/>
          <a:p>
            <a:r>
              <a:rPr lang="en-GB" b="1">
                <a:latin typeface="Arial"/>
                <a:cs typeface="Arial"/>
              </a:rPr>
              <a:t>Managerial Decision Making</a:t>
            </a:r>
          </a:p>
        </p:txBody>
      </p:sp>
      <p:sp>
        <p:nvSpPr>
          <p:cNvPr id="3" name="Content Placeholder 2">
            <a:extLst>
              <a:ext uri="{FF2B5EF4-FFF2-40B4-BE49-F238E27FC236}">
                <a16:creationId xmlns:a16="http://schemas.microsoft.com/office/drawing/2014/main" id="{6E1CD4DA-530E-F21E-A0CB-90F80EBDC6D8}"/>
              </a:ext>
            </a:extLst>
          </p:cNvPr>
          <p:cNvSpPr>
            <a:spLocks noGrp="1"/>
          </p:cNvSpPr>
          <p:nvPr>
            <p:ph idx="1"/>
          </p:nvPr>
        </p:nvSpPr>
        <p:spPr>
          <a:xfrm>
            <a:off x="1246824" y="2623381"/>
            <a:ext cx="4772974" cy="3553581"/>
          </a:xfrm>
        </p:spPr>
        <p:txBody>
          <a:bodyPr vert="horz" lIns="91440" tIns="45720" rIns="91440" bIns="45720" rtlCol="0">
            <a:normAutofit/>
          </a:bodyPr>
          <a:lstStyle/>
          <a:p>
            <a:pPr>
              <a:buNone/>
            </a:pPr>
            <a:r>
              <a:rPr lang="en-GB" sz="1700">
                <a:latin typeface="Arial"/>
                <a:ea typeface="+mn-lt"/>
                <a:cs typeface="+mn-lt"/>
              </a:rPr>
              <a:t>Needle and Burns (2019) emphasise how critical it is to comprehend the different factors—like emotions, organisational culture, and cognitive biases—that affect decision-making.</a:t>
            </a:r>
            <a:endParaRPr lang="en-US" sz="1700">
              <a:latin typeface="Arial"/>
              <a:cs typeface="Arial"/>
            </a:endParaRPr>
          </a:p>
          <a:p>
            <a:pPr>
              <a:buNone/>
            </a:pPr>
            <a:r>
              <a:rPr lang="en-GB" sz="1700">
                <a:latin typeface="Arial"/>
                <a:ea typeface="+mn-lt"/>
                <a:cs typeface="+mn-lt"/>
              </a:rPr>
              <a:t>They contend that in order for managers to make wise decisions that are  advantageous to the company and its stakeholders, they need to be aware of these aspects. They highlight how important it is for managers to obtain pertinent data, evaluate it critically, and weigh all of their options before making a choice.</a:t>
            </a:r>
            <a:endParaRPr lang="en-US" sz="1700">
              <a:latin typeface="Arial"/>
              <a:ea typeface="+mn-lt"/>
              <a:cs typeface="Arial"/>
            </a:endParaRPr>
          </a:p>
          <a:p>
            <a:pPr marL="0" indent="0">
              <a:buNone/>
            </a:pPr>
            <a:endParaRPr lang="en-GB" sz="1700">
              <a:cs typeface="Calibri"/>
            </a:endParaRPr>
          </a:p>
        </p:txBody>
      </p:sp>
      <p:pic>
        <p:nvPicPr>
          <p:cNvPr id="4" name="Picture 3" descr="Decision Making in Management: Significance, Types, and Process | iCert  Global">
            <a:extLst>
              <a:ext uri="{FF2B5EF4-FFF2-40B4-BE49-F238E27FC236}">
                <a16:creationId xmlns:a16="http://schemas.microsoft.com/office/drawing/2014/main" id="{4FAF0993-A190-6014-FFCB-1F1A47E2AAFD}"/>
              </a:ext>
            </a:extLst>
          </p:cNvPr>
          <p:cNvPicPr>
            <a:picLocks noChangeAspect="1"/>
          </p:cNvPicPr>
          <p:nvPr/>
        </p:nvPicPr>
        <p:blipFill rotWithShape="1">
          <a:blip r:embed="rId2"/>
          <a:srcRect t="22884" r="-2" b="12076"/>
          <a:stretch/>
        </p:blipFill>
        <p:spPr>
          <a:xfrm>
            <a:off x="7700211" y="1030113"/>
            <a:ext cx="3848322" cy="1771714"/>
          </a:xfrm>
          <a:prstGeom prst="rect">
            <a:avLst/>
          </a:prstGeom>
        </p:spPr>
      </p:pic>
      <p:pic>
        <p:nvPicPr>
          <p:cNvPr id="5" name="Picture 4" descr="Managerial Decision Making - ppt download">
            <a:extLst>
              <a:ext uri="{FF2B5EF4-FFF2-40B4-BE49-F238E27FC236}">
                <a16:creationId xmlns:a16="http://schemas.microsoft.com/office/drawing/2014/main" id="{D13524D4-5C48-5F5C-B31C-D153ABF10470}"/>
              </a:ext>
            </a:extLst>
          </p:cNvPr>
          <p:cNvPicPr>
            <a:picLocks noChangeAspect="1"/>
          </p:cNvPicPr>
          <p:nvPr/>
        </p:nvPicPr>
        <p:blipFill rotWithShape="1">
          <a:blip r:embed="rId3"/>
          <a:srcRect t="17880" r="-2" b="20733"/>
          <a:stretch/>
        </p:blipFill>
        <p:spPr>
          <a:xfrm>
            <a:off x="7700211" y="4064484"/>
            <a:ext cx="3848322" cy="1771742"/>
          </a:xfrm>
          <a:prstGeom prst="rect">
            <a:avLst/>
          </a:prstGeom>
        </p:spPr>
      </p:pic>
    </p:spTree>
    <p:extLst>
      <p:ext uri="{BB962C8B-B14F-4D97-AF65-F5344CB8AC3E}">
        <p14:creationId xmlns:p14="http://schemas.microsoft.com/office/powerpoint/2010/main" val="133359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D566A-F568-D394-7599-360A03215091}"/>
              </a:ext>
            </a:extLst>
          </p:cNvPr>
          <p:cNvSpPr>
            <a:spLocks noGrp="1"/>
          </p:cNvSpPr>
          <p:nvPr>
            <p:ph type="title"/>
          </p:nvPr>
        </p:nvSpPr>
        <p:spPr>
          <a:xfrm>
            <a:off x="557194" y="443435"/>
            <a:ext cx="4818888" cy="1481328"/>
          </a:xfrm>
        </p:spPr>
        <p:txBody>
          <a:bodyPr anchor="b">
            <a:normAutofit/>
          </a:bodyPr>
          <a:lstStyle/>
          <a:p>
            <a:r>
              <a:rPr lang="en-GB" sz="5000" b="1">
                <a:latin typeface="Arial"/>
                <a:cs typeface="Calibri"/>
              </a:rPr>
              <a:t>Managerial Functions</a:t>
            </a: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F924DC-7781-8EC6-ECAB-1609A777EF81}"/>
              </a:ext>
            </a:extLst>
          </p:cNvPr>
          <p:cNvSpPr>
            <a:spLocks noGrp="1"/>
          </p:cNvSpPr>
          <p:nvPr>
            <p:ph idx="1"/>
          </p:nvPr>
        </p:nvSpPr>
        <p:spPr>
          <a:xfrm>
            <a:off x="630936" y="2660904"/>
            <a:ext cx="4818888" cy="3547872"/>
          </a:xfrm>
        </p:spPr>
        <p:txBody>
          <a:bodyPr vert="horz" lIns="91440" tIns="45720" rIns="91440" bIns="45720" rtlCol="0" anchor="t">
            <a:noAutofit/>
          </a:bodyPr>
          <a:lstStyle/>
          <a:p>
            <a:pPr marL="0" indent="0">
              <a:buNone/>
            </a:pPr>
            <a:r>
              <a:rPr lang="en-GB" sz="2400" dirty="0">
                <a:latin typeface="Arial"/>
                <a:ea typeface="+mn-lt"/>
                <a:cs typeface="+mn-lt"/>
              </a:rPr>
              <a:t>Management functions, as defined by Cole, G.A. and Kelly, P. Phil (2020), are the functions that managers perform in order to achieve organizational objectives in a productive and efficient manner. Planning, organizing, leading, and controlling are four key areas of management that are commonly divided into four groups.</a:t>
            </a:r>
            <a:endParaRPr lang="en-US" sz="2400" dirty="0">
              <a:latin typeface="Arial"/>
            </a:endParaRPr>
          </a:p>
        </p:txBody>
      </p:sp>
      <p:pic>
        <p:nvPicPr>
          <p:cNvPr id="5" name="Picture 4" descr="Business 101: The 4 Management Functions | TimeWellScheduled">
            <a:extLst>
              <a:ext uri="{FF2B5EF4-FFF2-40B4-BE49-F238E27FC236}">
                <a16:creationId xmlns:a16="http://schemas.microsoft.com/office/drawing/2014/main" id="{6806C8E3-6D1E-E973-420A-29AA4E784E1D}"/>
              </a:ext>
            </a:extLst>
          </p:cNvPr>
          <p:cNvPicPr>
            <a:picLocks noChangeAspect="1"/>
          </p:cNvPicPr>
          <p:nvPr/>
        </p:nvPicPr>
        <p:blipFill>
          <a:blip r:embed="rId2"/>
          <a:stretch>
            <a:fillRect/>
          </a:stretch>
        </p:blipFill>
        <p:spPr>
          <a:xfrm>
            <a:off x="6099048" y="1784716"/>
            <a:ext cx="5262323" cy="3632695"/>
          </a:xfrm>
          <a:prstGeom prst="rect">
            <a:avLst/>
          </a:prstGeom>
        </p:spPr>
      </p:pic>
    </p:spTree>
    <p:extLst>
      <p:ext uri="{BB962C8B-B14F-4D97-AF65-F5344CB8AC3E}">
        <p14:creationId xmlns:p14="http://schemas.microsoft.com/office/powerpoint/2010/main" val="2304128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07559-10C5-8A06-89F7-AC507101725F}"/>
              </a:ext>
            </a:extLst>
          </p:cNvPr>
          <p:cNvSpPr>
            <a:spLocks noGrp="1"/>
          </p:cNvSpPr>
          <p:nvPr>
            <p:ph type="title"/>
          </p:nvPr>
        </p:nvSpPr>
        <p:spPr>
          <a:xfrm>
            <a:off x="446581" y="651810"/>
            <a:ext cx="3429000" cy="1719072"/>
          </a:xfrm>
        </p:spPr>
        <p:txBody>
          <a:bodyPr anchor="b">
            <a:normAutofit/>
          </a:bodyPr>
          <a:lstStyle/>
          <a:p>
            <a:r>
              <a:rPr lang="en-GB" sz="1800" b="1" dirty="0">
                <a:latin typeface="Arial"/>
                <a:ea typeface="+mj-lt"/>
                <a:cs typeface="Arial"/>
              </a:rPr>
              <a:t>"Management is doing things right; leadership is doing the right things" (Drucker, 54). To inspire their staff to succeed, effective managers need to be exceptional in both areas.</a:t>
            </a:r>
            <a:endParaRPr lang="en-US" sz="1800" b="1" dirty="0">
              <a:latin typeface="Arial"/>
              <a:cs typeface="Arial"/>
            </a:endParaRP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69079D-92C2-5C42-7713-C0DC3D5C213D}"/>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endParaRPr lang="en-GB" sz="1500">
              <a:ea typeface="Calibri"/>
              <a:cs typeface="Calibri"/>
            </a:endParaRPr>
          </a:p>
          <a:p>
            <a:pPr marL="0" indent="0">
              <a:buNone/>
            </a:pPr>
            <a:r>
              <a:rPr lang="en-GB" sz="1600" dirty="0">
                <a:latin typeface="Arial"/>
                <a:ea typeface="+mn-lt"/>
                <a:cs typeface="+mn-lt"/>
              </a:rPr>
              <a:t>Any organization's ability to succeed depends on its managerial duties. Five essential managerial functions are organising, coordinating, commanding, planning, and regulating, according to French mining engineer and management theorist Henri Fayol (Fayol, 1916). These roles give managers a road map for leading their teams and accomplishing organisational objectives.</a:t>
            </a:r>
            <a:endParaRPr lang="en-GB" sz="1600" dirty="0">
              <a:latin typeface="Arial"/>
              <a:ea typeface="Calibri"/>
              <a:cs typeface="Calibri"/>
            </a:endParaRPr>
          </a:p>
          <a:p>
            <a:pPr marL="0" indent="0">
              <a:buNone/>
            </a:pPr>
            <a:endParaRPr lang="en-GB" sz="1500">
              <a:latin typeface="Arial"/>
              <a:ea typeface="Calibri"/>
              <a:cs typeface="Calibri"/>
            </a:endParaRPr>
          </a:p>
          <a:p>
            <a:pPr marL="0" indent="0">
              <a:buNone/>
            </a:pPr>
            <a:endParaRPr lang="en-GB" sz="1500">
              <a:latin typeface="Arial"/>
              <a:ea typeface="Calibri"/>
              <a:cs typeface="Arial"/>
            </a:endParaRPr>
          </a:p>
        </p:txBody>
      </p:sp>
      <p:pic>
        <p:nvPicPr>
          <p:cNvPr id="4" name="Picture 3" descr="Henri Fayol's Function-Oriented Definition of Management Explained! :  r/PublicAdministration">
            <a:extLst>
              <a:ext uri="{FF2B5EF4-FFF2-40B4-BE49-F238E27FC236}">
                <a16:creationId xmlns:a16="http://schemas.microsoft.com/office/drawing/2014/main" id="{9E678469-87BF-DDDE-F2A8-CE2D0A079554}"/>
              </a:ext>
            </a:extLst>
          </p:cNvPr>
          <p:cNvPicPr>
            <a:picLocks noChangeAspect="1"/>
          </p:cNvPicPr>
          <p:nvPr/>
        </p:nvPicPr>
        <p:blipFill>
          <a:blip r:embed="rId2"/>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269937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38" descr="One in a crowd">
            <a:extLst>
              <a:ext uri="{FF2B5EF4-FFF2-40B4-BE49-F238E27FC236}">
                <a16:creationId xmlns:a16="http://schemas.microsoft.com/office/drawing/2014/main" id="{19A903E7-F43C-D3EC-23E1-34C08790F324}"/>
              </a:ext>
            </a:extLst>
          </p:cNvPr>
          <p:cNvPicPr>
            <a:picLocks noChangeAspect="1"/>
          </p:cNvPicPr>
          <p:nvPr/>
        </p:nvPicPr>
        <p:blipFill rotWithShape="1">
          <a:blip r:embed="rId2"/>
          <a:srcRect b="5436"/>
          <a:stretch/>
        </p:blipFill>
        <p:spPr>
          <a:xfrm>
            <a:off x="2522356" y="10"/>
            <a:ext cx="9669642" cy="6857990"/>
          </a:xfrm>
          <a:prstGeom prst="rect">
            <a:avLst/>
          </a:prstGeom>
        </p:spPr>
      </p:pic>
      <p:sp>
        <p:nvSpPr>
          <p:cNvPr id="63" name="Rectangle 6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A8E05A-3631-5FB5-8B5E-1BE08A5AFA59}"/>
              </a:ext>
            </a:extLst>
          </p:cNvPr>
          <p:cNvSpPr>
            <a:spLocks noGrp="1"/>
          </p:cNvSpPr>
          <p:nvPr>
            <p:ph type="title"/>
          </p:nvPr>
        </p:nvSpPr>
        <p:spPr>
          <a:xfrm>
            <a:off x="838200" y="365125"/>
            <a:ext cx="3822189" cy="1899912"/>
          </a:xfrm>
        </p:spPr>
        <p:txBody>
          <a:bodyPr>
            <a:normAutofit/>
          </a:bodyPr>
          <a:lstStyle/>
          <a:p>
            <a:r>
              <a:rPr lang="en-GB" sz="4000" b="1">
                <a:latin typeface="Arial"/>
                <a:cs typeface="Arial"/>
              </a:rPr>
              <a:t>What is a managerial role?</a:t>
            </a:r>
          </a:p>
        </p:txBody>
      </p:sp>
      <p:sp>
        <p:nvSpPr>
          <p:cNvPr id="22" name="Content Placeholder 2">
            <a:extLst>
              <a:ext uri="{FF2B5EF4-FFF2-40B4-BE49-F238E27FC236}">
                <a16:creationId xmlns:a16="http://schemas.microsoft.com/office/drawing/2014/main" id="{6E342D2C-BEBE-6509-4B77-14416FC5F11A}"/>
              </a:ext>
            </a:extLst>
          </p:cNvPr>
          <p:cNvSpPr>
            <a:spLocks noGrp="1"/>
          </p:cNvSpPr>
          <p:nvPr>
            <p:ph idx="1"/>
          </p:nvPr>
        </p:nvSpPr>
        <p:spPr>
          <a:xfrm>
            <a:off x="838200" y="2434201"/>
            <a:ext cx="3822189" cy="3742762"/>
          </a:xfrm>
        </p:spPr>
        <p:txBody>
          <a:bodyPr vert="horz" lIns="91440" tIns="45720" rIns="91440" bIns="45720" rtlCol="0">
            <a:normAutofit/>
          </a:bodyPr>
          <a:lstStyle/>
          <a:p>
            <a:pPr>
              <a:buNone/>
            </a:pPr>
            <a:r>
              <a:rPr lang="en-GB" sz="2000" dirty="0">
                <a:latin typeface="Arial"/>
                <a:ea typeface="+mn-lt"/>
                <a:cs typeface="+mn-lt"/>
              </a:rPr>
              <a:t>In any organization holding a position is vital. As it involves overseeing and coordinating team or department activities to reach the company’s objectives. Managers play a role, in planning, organizing, leading and controlling resources to improve efficiency and effectiveness.</a:t>
            </a:r>
            <a:endParaRPr lang="it-IT" sz="2000" dirty="0">
              <a:latin typeface="Arial"/>
            </a:endParaRPr>
          </a:p>
          <a:p>
            <a:pPr>
              <a:buNone/>
            </a:pPr>
            <a:endParaRPr lang="en-GB" sz="2000" dirty="0">
              <a:latin typeface="Arial"/>
              <a:cs typeface="Calibri"/>
            </a:endParaRPr>
          </a:p>
          <a:p>
            <a:pPr marL="0" indent="0">
              <a:buNone/>
            </a:pPr>
            <a:endParaRPr lang="en-GB" sz="2000">
              <a:latin typeface="Arial"/>
              <a:ea typeface="+mn-lt"/>
              <a:cs typeface="+mn-lt"/>
            </a:endParaRPr>
          </a:p>
        </p:txBody>
      </p:sp>
    </p:spTree>
    <p:extLst>
      <p:ext uri="{BB962C8B-B14F-4D97-AF65-F5344CB8AC3E}">
        <p14:creationId xmlns:p14="http://schemas.microsoft.com/office/powerpoint/2010/main" val="1551702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5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BB35FEF9-71FD-DD3C-04C7-4C06014400AB}"/>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4200" b="1">
                <a:latin typeface="Arial"/>
                <a:ea typeface="+mj-lt"/>
                <a:cs typeface="+mj-lt"/>
              </a:rPr>
              <a:t>Henry Mintzberg Managerial Roles</a:t>
            </a:r>
            <a:endParaRPr lang="it-IT" sz="4200">
              <a:latin typeface="Arial"/>
              <a:ea typeface="+mj-ea"/>
              <a:cs typeface="+mj-cs"/>
            </a:endParaRPr>
          </a:p>
        </p:txBody>
      </p:sp>
      <p:pic>
        <p:nvPicPr>
          <p:cNvPr id="5" name="Segnaposto contenuto 4" descr="Mintzberg's Ten Managerial Roles – relivingmbadays">
            <a:extLst>
              <a:ext uri="{FF2B5EF4-FFF2-40B4-BE49-F238E27FC236}">
                <a16:creationId xmlns:a16="http://schemas.microsoft.com/office/drawing/2014/main" id="{4D71634C-65AD-3FCB-6E91-9A02DD743CB1}"/>
              </a:ext>
            </a:extLst>
          </p:cNvPr>
          <p:cNvPicPr>
            <a:picLocks noChangeAspect="1"/>
          </p:cNvPicPr>
          <p:nvPr/>
        </p:nvPicPr>
        <p:blipFill rotWithShape="1">
          <a:blip r:embed="rId2"/>
          <a:srcRect l="4286" r="15179" b="-306"/>
          <a:stretch/>
        </p:blipFill>
        <p:spPr>
          <a:xfrm>
            <a:off x="401127" y="641297"/>
            <a:ext cx="6135525" cy="5578394"/>
          </a:xfrm>
          <a:prstGeom prst="rect">
            <a:avLst/>
          </a:prstGeom>
          <a:ln>
            <a:noFill/>
          </a:ln>
          <a:effectLst>
            <a:softEdge rad="112500"/>
          </a:effectLst>
        </p:spPr>
      </p:pic>
      <p:sp>
        <p:nvSpPr>
          <p:cNvPr id="6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Content Placeholder 34">
            <a:extLst>
              <a:ext uri="{FF2B5EF4-FFF2-40B4-BE49-F238E27FC236}">
                <a16:creationId xmlns:a16="http://schemas.microsoft.com/office/drawing/2014/main" id="{14C85313-A8E1-C9D2-A941-8C6918C479FD}"/>
              </a:ext>
            </a:extLst>
          </p:cNvPr>
          <p:cNvSpPr>
            <a:spLocks noGrp="1"/>
          </p:cNvSpPr>
          <p:nvPr>
            <p:ph idx="1"/>
          </p:nvPr>
        </p:nvSpPr>
        <p:spPr>
          <a:xfrm>
            <a:off x="6694305" y="2743327"/>
            <a:ext cx="5031800" cy="3730083"/>
          </a:xfrm>
        </p:spPr>
        <p:txBody>
          <a:bodyPr anchor="t">
            <a:normAutofit/>
          </a:bodyPr>
          <a:lstStyle/>
          <a:p>
            <a:pPr>
              <a:buNone/>
            </a:pPr>
            <a:r>
              <a:rPr lang="en-US" sz="2200">
                <a:latin typeface="Arial"/>
                <a:ea typeface="+mn-lt"/>
                <a:cs typeface="+mn-lt"/>
              </a:rPr>
              <a:t>According to Mintzberg (1973), managerial roles can be defined as "the set of specific tasks or behaviors that managers are expected to perform because of the positions they hold in an organization" (p. 57).</a:t>
            </a:r>
            <a:endParaRPr lang="en-US">
              <a:latin typeface="Arial"/>
            </a:endParaRPr>
          </a:p>
          <a:p>
            <a:pPr>
              <a:buNone/>
            </a:pPr>
            <a:r>
              <a:rPr lang="en-US" sz="2200">
                <a:latin typeface="Arial"/>
                <a:ea typeface="+mn-lt"/>
                <a:cs typeface="Arial"/>
              </a:rPr>
              <a:t>His studies outlined ten managerial roles and t</a:t>
            </a:r>
            <a:r>
              <a:rPr lang="en-US" sz="2200">
                <a:latin typeface="Arial"/>
                <a:ea typeface="+mn-lt"/>
                <a:cs typeface="+mn-lt"/>
              </a:rPr>
              <a:t>hese roles can be grouped into three categories: </a:t>
            </a:r>
            <a:endParaRPr lang="en-US" sz="2200">
              <a:latin typeface="Arial"/>
              <a:ea typeface="Calibri" panose="020F0502020204030204"/>
              <a:cs typeface="Calibri" panose="020F0502020204030204"/>
            </a:endParaRPr>
          </a:p>
        </p:txBody>
      </p:sp>
    </p:spTree>
    <p:extLst>
      <p:ext uri="{BB962C8B-B14F-4D97-AF65-F5344CB8AC3E}">
        <p14:creationId xmlns:p14="http://schemas.microsoft.com/office/powerpoint/2010/main" val="3808996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5" name="Rectangle 14">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egnaposto contenuto 2">
            <a:extLst>
              <a:ext uri="{FF2B5EF4-FFF2-40B4-BE49-F238E27FC236}">
                <a16:creationId xmlns:a16="http://schemas.microsoft.com/office/drawing/2014/main" id="{330E95C7-38AB-62CC-824D-52672FC09183}"/>
              </a:ext>
            </a:extLst>
          </p:cNvPr>
          <p:cNvSpPr>
            <a:spLocks noGrp="1"/>
          </p:cNvSpPr>
          <p:nvPr>
            <p:ph idx="1"/>
          </p:nvPr>
        </p:nvSpPr>
        <p:spPr>
          <a:xfrm>
            <a:off x="755484" y="1069587"/>
            <a:ext cx="3881873" cy="4914352"/>
          </a:xfrm>
        </p:spPr>
        <p:txBody>
          <a:bodyPr vert="horz" lIns="91440" tIns="45720" rIns="91440" bIns="45720" rtlCol="0" anchor="t">
            <a:normAutofit/>
          </a:bodyPr>
          <a:lstStyle/>
          <a:p>
            <a:pPr marL="0" indent="0">
              <a:buNone/>
            </a:pPr>
            <a:endParaRPr lang="it-IT" sz="2000">
              <a:solidFill>
                <a:srgbClr val="FFFFFF"/>
              </a:solidFill>
              <a:latin typeface="Arial"/>
              <a:ea typeface="+mn-lt"/>
              <a:cs typeface="+mn-lt"/>
            </a:endParaRPr>
          </a:p>
          <a:p>
            <a:pPr marL="0" indent="0">
              <a:buNone/>
            </a:pPr>
            <a:r>
              <a:rPr lang="it-IT" sz="2400" b="1" dirty="0">
                <a:latin typeface="Arial"/>
                <a:ea typeface="+mn-lt"/>
                <a:cs typeface="+mn-lt"/>
              </a:rPr>
              <a:t>The </a:t>
            </a:r>
            <a:r>
              <a:rPr lang="it-IT" sz="2400" b="1" err="1">
                <a:latin typeface="Arial"/>
                <a:ea typeface="+mn-lt"/>
                <a:cs typeface="+mn-lt"/>
              </a:rPr>
              <a:t>roles</a:t>
            </a:r>
            <a:r>
              <a:rPr lang="it-IT" sz="2400" b="1" dirty="0">
                <a:latin typeface="Arial"/>
                <a:ea typeface="+mn-lt"/>
                <a:cs typeface="+mn-lt"/>
              </a:rPr>
              <a:t> </a:t>
            </a:r>
            <a:r>
              <a:rPr lang="it-IT" sz="2400" b="1" err="1">
                <a:latin typeface="Arial"/>
                <a:ea typeface="+mn-lt"/>
                <a:cs typeface="+mn-lt"/>
              </a:rPr>
              <a:t>described</a:t>
            </a:r>
            <a:r>
              <a:rPr lang="it-IT" sz="2400" b="1" dirty="0">
                <a:latin typeface="Arial"/>
                <a:ea typeface="+mn-lt"/>
                <a:cs typeface="+mn-lt"/>
              </a:rPr>
              <a:t> are </a:t>
            </a:r>
            <a:r>
              <a:rPr lang="it-IT" sz="2400" b="1" err="1">
                <a:latin typeface="Arial"/>
                <a:ea typeface="+mn-lt"/>
                <a:cs typeface="+mn-lt"/>
              </a:rPr>
              <a:t>not</a:t>
            </a:r>
            <a:r>
              <a:rPr lang="it-IT" sz="2400" b="1" dirty="0">
                <a:latin typeface="Arial"/>
                <a:ea typeface="+mn-lt"/>
                <a:cs typeface="+mn-lt"/>
              </a:rPr>
              <a:t> </a:t>
            </a:r>
            <a:r>
              <a:rPr lang="it-IT" sz="2400" b="1" err="1">
                <a:latin typeface="Arial"/>
                <a:ea typeface="+mn-lt"/>
                <a:cs typeface="+mn-lt"/>
              </a:rPr>
              <a:t>always</a:t>
            </a:r>
            <a:r>
              <a:rPr lang="it-IT" sz="2400" b="1" dirty="0">
                <a:latin typeface="Arial"/>
                <a:ea typeface="+mn-lt"/>
                <a:cs typeface="+mn-lt"/>
              </a:rPr>
              <a:t> separate. Can </a:t>
            </a:r>
            <a:r>
              <a:rPr lang="it-IT" sz="2400" b="1" err="1">
                <a:latin typeface="Arial"/>
                <a:ea typeface="+mn-lt"/>
                <a:cs typeface="+mn-lt"/>
              </a:rPr>
              <a:t>sometimes</a:t>
            </a:r>
            <a:r>
              <a:rPr lang="it-IT" sz="2400" b="1" dirty="0">
                <a:latin typeface="Arial"/>
                <a:ea typeface="+mn-lt"/>
                <a:cs typeface="+mn-lt"/>
              </a:rPr>
              <a:t> </a:t>
            </a:r>
            <a:r>
              <a:rPr lang="it-IT" sz="2400" b="1" err="1">
                <a:latin typeface="Arial"/>
                <a:ea typeface="+mn-lt"/>
                <a:cs typeface="+mn-lt"/>
              </a:rPr>
              <a:t>intersect</a:t>
            </a:r>
            <a:r>
              <a:rPr lang="it-IT" sz="2400" b="1" dirty="0">
                <a:latin typeface="Arial"/>
                <a:ea typeface="+mn-lt"/>
                <a:cs typeface="+mn-lt"/>
              </a:rPr>
              <a:t>. </a:t>
            </a:r>
            <a:r>
              <a:rPr lang="it-IT" sz="2400" b="1" err="1">
                <a:latin typeface="Arial"/>
                <a:ea typeface="+mn-lt"/>
                <a:cs typeface="+mn-lt"/>
              </a:rPr>
              <a:t>Mintzbergs</a:t>
            </a:r>
            <a:r>
              <a:rPr lang="it-IT" sz="2400" b="1" dirty="0">
                <a:latin typeface="Arial"/>
                <a:ea typeface="+mn-lt"/>
                <a:cs typeface="+mn-lt"/>
              </a:rPr>
              <a:t> model </a:t>
            </a:r>
            <a:r>
              <a:rPr lang="it-IT" sz="2400" b="1" err="1">
                <a:latin typeface="Arial"/>
                <a:ea typeface="+mn-lt"/>
                <a:cs typeface="+mn-lt"/>
              </a:rPr>
              <a:t>emphasizes</a:t>
            </a:r>
            <a:r>
              <a:rPr lang="it-IT" sz="2400" b="1" dirty="0">
                <a:latin typeface="Arial"/>
                <a:ea typeface="+mn-lt"/>
                <a:cs typeface="+mn-lt"/>
              </a:rPr>
              <a:t> the </a:t>
            </a:r>
            <a:r>
              <a:rPr lang="it-IT" sz="2400" b="1" err="1">
                <a:latin typeface="Arial"/>
                <a:ea typeface="+mn-lt"/>
                <a:cs typeface="+mn-lt"/>
              </a:rPr>
              <a:t>varied</a:t>
            </a:r>
            <a:r>
              <a:rPr lang="it-IT" sz="2400" b="1" dirty="0">
                <a:latin typeface="Arial"/>
                <a:ea typeface="+mn-lt"/>
                <a:cs typeface="+mn-lt"/>
              </a:rPr>
              <a:t> nature of tasks </a:t>
            </a:r>
            <a:r>
              <a:rPr lang="it-IT" sz="2400" b="1" err="1">
                <a:latin typeface="Arial"/>
                <a:ea typeface="+mn-lt"/>
                <a:cs typeface="+mn-lt"/>
              </a:rPr>
              <a:t>suggesting</a:t>
            </a:r>
            <a:r>
              <a:rPr lang="it-IT" sz="2400" b="1" dirty="0">
                <a:latin typeface="Arial"/>
                <a:ea typeface="+mn-lt"/>
                <a:cs typeface="+mn-lt"/>
              </a:rPr>
              <a:t> </a:t>
            </a:r>
            <a:r>
              <a:rPr lang="it-IT" sz="2400" b="1" err="1">
                <a:latin typeface="Arial"/>
                <a:ea typeface="+mn-lt"/>
                <a:cs typeface="+mn-lt"/>
              </a:rPr>
              <a:t>that</a:t>
            </a:r>
            <a:r>
              <a:rPr lang="it-IT" sz="2400" b="1" dirty="0">
                <a:latin typeface="Arial"/>
                <a:ea typeface="+mn-lt"/>
                <a:cs typeface="+mn-lt"/>
              </a:rPr>
              <a:t> managers must </a:t>
            </a:r>
            <a:r>
              <a:rPr lang="it-IT" sz="2400" b="1" err="1">
                <a:latin typeface="Arial"/>
                <a:ea typeface="+mn-lt"/>
                <a:cs typeface="+mn-lt"/>
              </a:rPr>
              <a:t>often</a:t>
            </a:r>
            <a:r>
              <a:rPr lang="it-IT" sz="2400" b="1" dirty="0">
                <a:latin typeface="Arial"/>
                <a:ea typeface="+mn-lt"/>
                <a:cs typeface="+mn-lt"/>
              </a:rPr>
              <a:t> </a:t>
            </a:r>
            <a:r>
              <a:rPr lang="it-IT" sz="2400" b="1" err="1">
                <a:latin typeface="Arial"/>
                <a:ea typeface="+mn-lt"/>
                <a:cs typeface="+mn-lt"/>
              </a:rPr>
              <a:t>need</a:t>
            </a:r>
            <a:r>
              <a:rPr lang="it-IT" sz="2400" b="1" dirty="0">
                <a:latin typeface="Arial"/>
                <a:ea typeface="+mn-lt"/>
                <a:cs typeface="+mn-lt"/>
              </a:rPr>
              <a:t> to balance multiple </a:t>
            </a:r>
            <a:r>
              <a:rPr lang="it-IT" sz="2400" b="1" err="1">
                <a:latin typeface="Arial"/>
                <a:ea typeface="+mn-lt"/>
                <a:cs typeface="+mn-lt"/>
              </a:rPr>
              <a:t>roles</a:t>
            </a:r>
            <a:r>
              <a:rPr lang="it-IT" sz="2400" b="1" dirty="0">
                <a:latin typeface="Arial"/>
                <a:ea typeface="+mn-lt"/>
                <a:cs typeface="+mn-lt"/>
              </a:rPr>
              <a:t> to </a:t>
            </a:r>
            <a:r>
              <a:rPr lang="it-IT" sz="2400" b="1" err="1">
                <a:latin typeface="Arial"/>
                <a:ea typeface="+mn-lt"/>
                <a:cs typeface="+mn-lt"/>
              </a:rPr>
              <a:t>successfully</a:t>
            </a:r>
            <a:r>
              <a:rPr lang="it-IT" sz="2400" b="1" dirty="0">
                <a:latin typeface="Arial"/>
                <a:ea typeface="+mn-lt"/>
                <a:cs typeface="+mn-lt"/>
              </a:rPr>
              <a:t> </a:t>
            </a:r>
            <a:r>
              <a:rPr lang="it-IT" sz="2400" b="1" err="1">
                <a:latin typeface="Arial"/>
                <a:ea typeface="+mn-lt"/>
                <a:cs typeface="+mn-lt"/>
              </a:rPr>
              <a:t>carry</a:t>
            </a:r>
            <a:r>
              <a:rPr lang="it-IT" sz="2400" b="1" dirty="0">
                <a:latin typeface="Arial"/>
                <a:ea typeface="+mn-lt"/>
                <a:cs typeface="+mn-lt"/>
              </a:rPr>
              <a:t> out </a:t>
            </a:r>
            <a:r>
              <a:rPr lang="it-IT" sz="2400" b="1" err="1">
                <a:latin typeface="Arial"/>
                <a:ea typeface="+mn-lt"/>
                <a:cs typeface="+mn-lt"/>
              </a:rPr>
              <a:t>their</a:t>
            </a:r>
            <a:r>
              <a:rPr lang="it-IT" sz="2400" b="1" dirty="0">
                <a:latin typeface="Arial"/>
                <a:ea typeface="+mn-lt"/>
                <a:cs typeface="+mn-lt"/>
              </a:rPr>
              <a:t> duties.</a:t>
            </a:r>
          </a:p>
        </p:txBody>
      </p:sp>
      <p:pic>
        <p:nvPicPr>
          <p:cNvPr id="5" name="Picture 4" descr="A group of multi coloured wooden stick figures">
            <a:extLst>
              <a:ext uri="{FF2B5EF4-FFF2-40B4-BE49-F238E27FC236}">
                <a16:creationId xmlns:a16="http://schemas.microsoft.com/office/drawing/2014/main" id="{A591795E-6D6F-2A0E-143E-30560B9E7529}"/>
              </a:ext>
            </a:extLst>
          </p:cNvPr>
          <p:cNvPicPr>
            <a:picLocks noChangeAspect="1"/>
          </p:cNvPicPr>
          <p:nvPr/>
        </p:nvPicPr>
        <p:blipFill rotWithShape="1">
          <a:blip r:embed="rId2"/>
          <a:srcRect t="10114" r="-2" b="8757"/>
          <a:stretch/>
        </p:blipFill>
        <p:spPr>
          <a:xfrm>
            <a:off x="6005304" y="1910153"/>
            <a:ext cx="5407002" cy="3037692"/>
          </a:xfrm>
          <a:prstGeom prst="rect">
            <a:avLst/>
          </a:prstGeom>
        </p:spPr>
      </p:pic>
    </p:spTree>
    <p:extLst>
      <p:ext uri="{BB962C8B-B14F-4D97-AF65-F5344CB8AC3E}">
        <p14:creationId xmlns:p14="http://schemas.microsoft.com/office/powerpoint/2010/main" val="2204158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27" descr="Checkmate in a chess game">
            <a:extLst>
              <a:ext uri="{FF2B5EF4-FFF2-40B4-BE49-F238E27FC236}">
                <a16:creationId xmlns:a16="http://schemas.microsoft.com/office/drawing/2014/main" id="{1DC1EF5C-E45A-3981-B343-1C8B03C8FA56}"/>
              </a:ext>
            </a:extLst>
          </p:cNvPr>
          <p:cNvPicPr>
            <a:picLocks noChangeAspect="1"/>
          </p:cNvPicPr>
          <p:nvPr/>
        </p:nvPicPr>
        <p:blipFill rotWithShape="1">
          <a:blip r:embed="rId2"/>
          <a:srcRect t="9091" r="13033" b="1"/>
          <a:stretch/>
        </p:blipFill>
        <p:spPr>
          <a:xfrm>
            <a:off x="3523488" y="10"/>
            <a:ext cx="8668512" cy="6857990"/>
          </a:xfrm>
          <a:prstGeom prst="rect">
            <a:avLst/>
          </a:prstGeom>
        </p:spPr>
      </p:pic>
      <p:sp>
        <p:nvSpPr>
          <p:cNvPr id="34" name="Rectangle 3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olo 1">
            <a:extLst>
              <a:ext uri="{FF2B5EF4-FFF2-40B4-BE49-F238E27FC236}">
                <a16:creationId xmlns:a16="http://schemas.microsoft.com/office/drawing/2014/main" id="{055617CB-2024-F857-8050-6F111BFBA8B4}"/>
              </a:ext>
            </a:extLst>
          </p:cNvPr>
          <p:cNvSpPr>
            <a:spLocks noGrp="1"/>
          </p:cNvSpPr>
          <p:nvPr>
            <p:ph type="title"/>
          </p:nvPr>
        </p:nvSpPr>
        <p:spPr>
          <a:xfrm>
            <a:off x="371094" y="1161288"/>
            <a:ext cx="4592349" cy="1191948"/>
          </a:xfrm>
        </p:spPr>
        <p:txBody>
          <a:bodyPr anchor="b">
            <a:normAutofit/>
          </a:bodyPr>
          <a:lstStyle/>
          <a:p>
            <a:r>
              <a:rPr lang="it-IT" sz="2800" b="1" dirty="0">
                <a:cs typeface="Calibri Light"/>
              </a:rPr>
              <a:t>The </a:t>
            </a:r>
            <a:r>
              <a:rPr lang="it-IT" sz="2800" b="1" dirty="0" err="1">
                <a:cs typeface="Calibri Light"/>
              </a:rPr>
              <a:t>importance</a:t>
            </a:r>
            <a:r>
              <a:rPr lang="it-IT" sz="2800" b="1" dirty="0">
                <a:cs typeface="Calibri Light"/>
              </a:rPr>
              <a:t> of </a:t>
            </a:r>
            <a:r>
              <a:rPr lang="it-IT" sz="2800" b="1" dirty="0" err="1">
                <a:cs typeface="Calibri Light"/>
              </a:rPr>
              <a:t>managerial</a:t>
            </a:r>
            <a:r>
              <a:rPr lang="it-IT" sz="2800" b="1" dirty="0">
                <a:cs typeface="Calibri Light"/>
              </a:rPr>
              <a:t> </a:t>
            </a:r>
            <a:r>
              <a:rPr lang="it-IT" sz="2800" b="1" dirty="0" err="1">
                <a:cs typeface="Calibri Light"/>
              </a:rPr>
              <a:t>roles</a:t>
            </a:r>
            <a:r>
              <a:rPr lang="it-IT" sz="2800" b="1" dirty="0">
                <a:cs typeface="Calibri Light"/>
              </a:rPr>
              <a:t> and </a:t>
            </a:r>
            <a:r>
              <a:rPr lang="it-IT" sz="2800" b="1" dirty="0" err="1">
                <a:cs typeface="Calibri Light"/>
              </a:rPr>
              <a:t>behaviuors</a:t>
            </a:r>
            <a:endParaRPr lang="it-IT" sz="2800" b="1" dirty="0">
              <a:cs typeface="Calibri Light"/>
            </a:endParaRPr>
          </a:p>
        </p:txBody>
      </p:sp>
      <p:sp>
        <p:nvSpPr>
          <p:cNvPr id="36" name="Rectangle 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egnaposto contenuto 2">
            <a:extLst>
              <a:ext uri="{FF2B5EF4-FFF2-40B4-BE49-F238E27FC236}">
                <a16:creationId xmlns:a16="http://schemas.microsoft.com/office/drawing/2014/main" id="{C6E77312-E525-2B86-FCB1-81B2B3D93E9C}"/>
              </a:ext>
            </a:extLst>
          </p:cNvPr>
          <p:cNvSpPr>
            <a:spLocks noGrp="1"/>
          </p:cNvSpPr>
          <p:nvPr>
            <p:ph idx="1"/>
          </p:nvPr>
        </p:nvSpPr>
        <p:spPr>
          <a:xfrm>
            <a:off x="371094" y="2930966"/>
            <a:ext cx="5018934" cy="2994346"/>
          </a:xfrm>
        </p:spPr>
        <p:txBody>
          <a:bodyPr vert="horz" lIns="91440" tIns="45720" rIns="91440" bIns="45720" rtlCol="0" anchor="t">
            <a:noAutofit/>
          </a:bodyPr>
          <a:lstStyle/>
          <a:p>
            <a:pPr marL="0" indent="0" algn="ctr">
              <a:buNone/>
            </a:pPr>
            <a:r>
              <a:rPr lang="it-IT" sz="1800" dirty="0">
                <a:latin typeface="Arial"/>
                <a:ea typeface="+mn-lt"/>
                <a:cs typeface="+mn-lt"/>
              </a:rPr>
              <a:t>Managers play a part in the success of </a:t>
            </a:r>
            <a:r>
              <a:rPr lang="it-IT" sz="1800" err="1">
                <a:latin typeface="Arial"/>
                <a:ea typeface="+mn-lt"/>
                <a:cs typeface="+mn-lt"/>
              </a:rPr>
              <a:t>any</a:t>
            </a:r>
            <a:r>
              <a:rPr lang="it-IT" sz="1800" dirty="0">
                <a:latin typeface="Arial"/>
                <a:ea typeface="+mn-lt"/>
                <a:cs typeface="+mn-lt"/>
              </a:rPr>
              <a:t> </a:t>
            </a:r>
            <a:r>
              <a:rPr lang="it-IT" sz="1800" err="1">
                <a:latin typeface="Arial"/>
                <a:ea typeface="+mn-lt"/>
                <a:cs typeface="+mn-lt"/>
              </a:rPr>
              <a:t>organization</a:t>
            </a:r>
            <a:r>
              <a:rPr lang="it-IT" sz="1800" dirty="0">
                <a:latin typeface="Arial"/>
                <a:ea typeface="+mn-lt"/>
                <a:cs typeface="+mn-lt"/>
              </a:rPr>
              <a:t>. </a:t>
            </a:r>
            <a:r>
              <a:rPr lang="it-IT" sz="1800" err="1">
                <a:latin typeface="Arial"/>
                <a:ea typeface="+mn-lt"/>
                <a:cs typeface="+mn-lt"/>
              </a:rPr>
              <a:t>Their</a:t>
            </a:r>
            <a:r>
              <a:rPr lang="it-IT" sz="1800" dirty="0">
                <a:latin typeface="Arial"/>
                <a:ea typeface="+mn-lt"/>
                <a:cs typeface="+mn-lt"/>
              </a:rPr>
              <a:t> </a:t>
            </a:r>
            <a:r>
              <a:rPr lang="it-IT" sz="1800" err="1">
                <a:latin typeface="Arial"/>
                <a:ea typeface="+mn-lt"/>
                <a:cs typeface="+mn-lt"/>
              </a:rPr>
              <a:t>roles</a:t>
            </a:r>
            <a:r>
              <a:rPr lang="it-IT" sz="1800" dirty="0">
                <a:latin typeface="Arial"/>
                <a:ea typeface="+mn-lt"/>
                <a:cs typeface="+mn-lt"/>
              </a:rPr>
              <a:t> and </a:t>
            </a:r>
            <a:r>
              <a:rPr lang="it-IT" sz="1800" err="1">
                <a:latin typeface="Arial"/>
                <a:ea typeface="+mn-lt"/>
                <a:cs typeface="+mn-lt"/>
              </a:rPr>
              <a:t>behaviours</a:t>
            </a:r>
            <a:r>
              <a:rPr lang="it-IT" sz="1800" dirty="0">
                <a:latin typeface="Arial"/>
                <a:ea typeface="+mn-lt"/>
                <a:cs typeface="+mn-lt"/>
              </a:rPr>
              <a:t> are </a:t>
            </a:r>
            <a:r>
              <a:rPr lang="it-IT" sz="1800" err="1">
                <a:latin typeface="Arial"/>
                <a:ea typeface="+mn-lt"/>
                <a:cs typeface="+mn-lt"/>
              </a:rPr>
              <a:t>vital</a:t>
            </a:r>
            <a:r>
              <a:rPr lang="it-IT" sz="1800" dirty="0">
                <a:latin typeface="Arial"/>
                <a:ea typeface="+mn-lt"/>
                <a:cs typeface="+mn-lt"/>
              </a:rPr>
              <a:t>, in </a:t>
            </a:r>
            <a:r>
              <a:rPr lang="it-IT" sz="1800" err="1">
                <a:latin typeface="Arial"/>
                <a:ea typeface="+mn-lt"/>
                <a:cs typeface="+mn-lt"/>
              </a:rPr>
              <a:t>ensuring</a:t>
            </a:r>
            <a:r>
              <a:rPr lang="it-IT" sz="1800" dirty="0">
                <a:latin typeface="Arial"/>
                <a:ea typeface="+mn-lt"/>
                <a:cs typeface="+mn-lt"/>
              </a:rPr>
              <a:t> the </a:t>
            </a:r>
            <a:r>
              <a:rPr lang="it-IT" sz="1800" err="1">
                <a:latin typeface="Arial"/>
                <a:ea typeface="+mn-lt"/>
                <a:cs typeface="+mn-lt"/>
              </a:rPr>
              <a:t>efficient</a:t>
            </a:r>
            <a:r>
              <a:rPr lang="it-IT" sz="1800" dirty="0">
                <a:latin typeface="Arial"/>
                <a:ea typeface="+mn-lt"/>
                <a:cs typeface="+mn-lt"/>
              </a:rPr>
              <a:t> </a:t>
            </a:r>
            <a:r>
              <a:rPr lang="it-IT" sz="1800" err="1">
                <a:latin typeface="Arial"/>
                <a:ea typeface="+mn-lt"/>
                <a:cs typeface="+mn-lt"/>
              </a:rPr>
              <a:t>operation</a:t>
            </a:r>
            <a:r>
              <a:rPr lang="it-IT" sz="1800" dirty="0">
                <a:latin typeface="Arial"/>
                <a:ea typeface="+mn-lt"/>
                <a:cs typeface="+mn-lt"/>
              </a:rPr>
              <a:t> of the company. A key </a:t>
            </a:r>
            <a:r>
              <a:rPr lang="it-IT" sz="1800" err="1">
                <a:latin typeface="Arial"/>
                <a:ea typeface="+mn-lt"/>
                <a:cs typeface="+mn-lt"/>
              </a:rPr>
              <a:t>aspect</a:t>
            </a:r>
            <a:r>
              <a:rPr lang="it-IT" sz="1800" dirty="0">
                <a:latin typeface="Arial"/>
                <a:ea typeface="+mn-lt"/>
                <a:cs typeface="+mn-lt"/>
              </a:rPr>
              <a:t> of </a:t>
            </a:r>
            <a:r>
              <a:rPr lang="it-IT" sz="1800" err="1">
                <a:latin typeface="Arial"/>
                <a:ea typeface="+mn-lt"/>
                <a:cs typeface="+mn-lt"/>
              </a:rPr>
              <a:t>their</a:t>
            </a:r>
            <a:r>
              <a:rPr lang="it-IT" sz="1800" dirty="0">
                <a:latin typeface="Arial"/>
                <a:ea typeface="+mn-lt"/>
                <a:cs typeface="+mn-lt"/>
              </a:rPr>
              <a:t> </a:t>
            </a:r>
            <a:r>
              <a:rPr lang="it-IT" sz="1800" err="1">
                <a:latin typeface="Arial"/>
                <a:ea typeface="+mn-lt"/>
                <a:cs typeface="+mn-lt"/>
              </a:rPr>
              <a:t>role</a:t>
            </a:r>
            <a:r>
              <a:rPr lang="it-IT" sz="1800" dirty="0">
                <a:latin typeface="Arial"/>
                <a:ea typeface="+mn-lt"/>
                <a:cs typeface="+mn-lt"/>
              </a:rPr>
              <a:t> </a:t>
            </a:r>
            <a:r>
              <a:rPr lang="it-IT" sz="1800" err="1">
                <a:latin typeface="Arial"/>
                <a:ea typeface="+mn-lt"/>
                <a:cs typeface="+mn-lt"/>
              </a:rPr>
              <a:t>is</a:t>
            </a:r>
            <a:r>
              <a:rPr lang="it-IT" sz="1800" dirty="0">
                <a:latin typeface="Arial"/>
                <a:ea typeface="+mn-lt"/>
                <a:cs typeface="+mn-lt"/>
              </a:rPr>
              <a:t> to lead, </a:t>
            </a:r>
            <a:r>
              <a:rPr lang="it-IT" sz="1800" err="1">
                <a:latin typeface="Arial"/>
                <a:ea typeface="+mn-lt"/>
                <a:cs typeface="+mn-lt"/>
              </a:rPr>
              <a:t>offering</a:t>
            </a:r>
            <a:r>
              <a:rPr lang="it-IT" sz="1800" dirty="0">
                <a:latin typeface="Arial"/>
                <a:ea typeface="+mn-lt"/>
                <a:cs typeface="+mn-lt"/>
              </a:rPr>
              <a:t> </a:t>
            </a:r>
            <a:r>
              <a:rPr lang="it-IT" sz="1800" err="1">
                <a:latin typeface="Arial"/>
                <a:ea typeface="+mn-lt"/>
                <a:cs typeface="+mn-lt"/>
              </a:rPr>
              <a:t>guidance</a:t>
            </a:r>
            <a:r>
              <a:rPr lang="it-IT" sz="1800" dirty="0">
                <a:latin typeface="Arial"/>
                <a:ea typeface="+mn-lt"/>
                <a:cs typeface="+mn-lt"/>
              </a:rPr>
              <a:t> and </a:t>
            </a:r>
            <a:r>
              <a:rPr lang="it-IT" sz="1800" err="1">
                <a:latin typeface="Arial"/>
                <a:ea typeface="+mn-lt"/>
                <a:cs typeface="+mn-lt"/>
              </a:rPr>
              <a:t>direction</a:t>
            </a:r>
            <a:r>
              <a:rPr lang="it-IT" sz="1800" dirty="0">
                <a:latin typeface="Arial"/>
                <a:ea typeface="+mn-lt"/>
                <a:cs typeface="+mn-lt"/>
              </a:rPr>
              <a:t> to </a:t>
            </a:r>
            <a:r>
              <a:rPr lang="it-IT" sz="1800" err="1">
                <a:latin typeface="Arial"/>
                <a:ea typeface="+mn-lt"/>
                <a:cs typeface="+mn-lt"/>
              </a:rPr>
              <a:t>their</a:t>
            </a:r>
            <a:r>
              <a:rPr lang="it-IT" sz="1800" dirty="0">
                <a:latin typeface="Arial"/>
                <a:ea typeface="+mn-lt"/>
                <a:cs typeface="+mn-lt"/>
              </a:rPr>
              <a:t> team </a:t>
            </a:r>
            <a:r>
              <a:rPr lang="it-IT" sz="1800" err="1">
                <a:latin typeface="Arial"/>
                <a:ea typeface="+mn-lt"/>
                <a:cs typeface="+mn-lt"/>
              </a:rPr>
              <a:t>members</a:t>
            </a:r>
            <a:r>
              <a:rPr lang="it-IT" sz="1800" dirty="0">
                <a:latin typeface="Arial"/>
                <a:ea typeface="+mn-lt"/>
                <a:cs typeface="+mn-lt"/>
              </a:rPr>
              <a:t> by setting </a:t>
            </a:r>
            <a:r>
              <a:rPr lang="it-IT" sz="1800" err="1">
                <a:latin typeface="Arial"/>
                <a:ea typeface="+mn-lt"/>
                <a:cs typeface="+mn-lt"/>
              </a:rPr>
              <a:t>objectives</a:t>
            </a:r>
            <a:r>
              <a:rPr lang="it-IT" sz="1800" dirty="0">
                <a:latin typeface="Arial"/>
                <a:ea typeface="+mn-lt"/>
                <a:cs typeface="+mn-lt"/>
              </a:rPr>
              <a:t> and </a:t>
            </a:r>
            <a:r>
              <a:rPr lang="it-IT" sz="1800" err="1">
                <a:latin typeface="Arial"/>
                <a:ea typeface="+mn-lt"/>
                <a:cs typeface="+mn-lt"/>
              </a:rPr>
              <a:t>expectations</a:t>
            </a:r>
            <a:r>
              <a:rPr lang="it-IT" sz="1800" dirty="0">
                <a:latin typeface="Arial"/>
                <a:ea typeface="+mn-lt"/>
                <a:cs typeface="+mn-lt"/>
              </a:rPr>
              <a:t> to </a:t>
            </a:r>
            <a:r>
              <a:rPr lang="it-IT" sz="1800" err="1">
                <a:latin typeface="Arial"/>
                <a:ea typeface="+mn-lt"/>
                <a:cs typeface="+mn-lt"/>
              </a:rPr>
              <a:t>inspire</a:t>
            </a:r>
            <a:r>
              <a:rPr lang="it-IT" sz="1800" dirty="0">
                <a:latin typeface="Arial"/>
                <a:ea typeface="+mn-lt"/>
                <a:cs typeface="+mn-lt"/>
              </a:rPr>
              <a:t> performance.</a:t>
            </a:r>
            <a:endParaRPr lang="it-IT" sz="1800" dirty="0">
              <a:latin typeface="Arial"/>
              <a:cs typeface="Calibri" panose="020F0502020204030204"/>
            </a:endParaRPr>
          </a:p>
          <a:p>
            <a:pPr marL="0" indent="0" algn="ctr">
              <a:buNone/>
            </a:pPr>
            <a:endParaRPr lang="it-IT" sz="1800" dirty="0">
              <a:latin typeface="Arial"/>
              <a:cs typeface="Calibri" panose="020F0502020204030204"/>
            </a:endParaRPr>
          </a:p>
          <a:p>
            <a:pPr algn="ctr">
              <a:buNone/>
            </a:pPr>
            <a:r>
              <a:rPr lang="it-IT" sz="1800" dirty="0">
                <a:latin typeface="Arial"/>
                <a:ea typeface="+mn-lt"/>
                <a:cs typeface="+mn-lt"/>
              </a:rPr>
              <a:t>Good managers play a </a:t>
            </a:r>
            <a:r>
              <a:rPr lang="it-IT" sz="1800" err="1">
                <a:latin typeface="Arial"/>
                <a:ea typeface="+mn-lt"/>
                <a:cs typeface="+mn-lt"/>
              </a:rPr>
              <a:t>role</a:t>
            </a:r>
            <a:r>
              <a:rPr lang="it-IT" sz="1800" dirty="0">
                <a:latin typeface="Arial"/>
                <a:ea typeface="+mn-lt"/>
                <a:cs typeface="+mn-lt"/>
              </a:rPr>
              <a:t>, in </a:t>
            </a:r>
            <a:r>
              <a:rPr lang="it-IT" sz="1800" err="1">
                <a:latin typeface="Arial"/>
                <a:ea typeface="+mn-lt"/>
                <a:cs typeface="+mn-lt"/>
              </a:rPr>
              <a:t>fostering</a:t>
            </a:r>
            <a:r>
              <a:rPr lang="it-IT" sz="1800" dirty="0">
                <a:latin typeface="Arial"/>
                <a:ea typeface="+mn-lt"/>
                <a:cs typeface="+mn-lt"/>
              </a:rPr>
              <a:t> a </a:t>
            </a:r>
            <a:r>
              <a:rPr lang="it-IT" sz="1800" err="1">
                <a:latin typeface="Arial"/>
                <a:ea typeface="+mn-lt"/>
                <a:cs typeface="+mn-lt"/>
              </a:rPr>
              <a:t>workplace</a:t>
            </a:r>
            <a:r>
              <a:rPr lang="it-IT" sz="1800" dirty="0">
                <a:latin typeface="Arial"/>
                <a:ea typeface="+mn-lt"/>
                <a:cs typeface="+mn-lt"/>
              </a:rPr>
              <a:t> </a:t>
            </a:r>
            <a:r>
              <a:rPr lang="it-IT" sz="1800" err="1">
                <a:latin typeface="Arial"/>
                <a:ea typeface="+mn-lt"/>
                <a:cs typeface="+mn-lt"/>
              </a:rPr>
              <a:t>ensuring</a:t>
            </a:r>
            <a:r>
              <a:rPr lang="it-IT" sz="1800" dirty="0">
                <a:latin typeface="Arial"/>
                <a:ea typeface="+mn-lt"/>
                <a:cs typeface="+mn-lt"/>
              </a:rPr>
              <a:t> </a:t>
            </a:r>
            <a:r>
              <a:rPr lang="it-IT" sz="1800" err="1">
                <a:latin typeface="Arial"/>
                <a:ea typeface="+mn-lt"/>
                <a:cs typeface="+mn-lt"/>
              </a:rPr>
              <a:t>employee</a:t>
            </a:r>
            <a:r>
              <a:rPr lang="it-IT" sz="1800" dirty="0">
                <a:latin typeface="Arial"/>
                <a:ea typeface="+mn-lt"/>
                <a:cs typeface="+mn-lt"/>
              </a:rPr>
              <a:t> </a:t>
            </a:r>
            <a:r>
              <a:rPr lang="it-IT" sz="1800" err="1">
                <a:latin typeface="Arial"/>
                <a:ea typeface="+mn-lt"/>
                <a:cs typeface="+mn-lt"/>
              </a:rPr>
              <a:t>happiness</a:t>
            </a:r>
            <a:r>
              <a:rPr lang="it-IT" sz="1800" dirty="0">
                <a:latin typeface="Arial"/>
                <a:ea typeface="+mn-lt"/>
                <a:cs typeface="+mn-lt"/>
              </a:rPr>
              <a:t> and </a:t>
            </a:r>
            <a:r>
              <a:rPr lang="it-IT" sz="1800" err="1">
                <a:latin typeface="Arial"/>
                <a:ea typeface="+mn-lt"/>
                <a:cs typeface="+mn-lt"/>
              </a:rPr>
              <a:t>strengthening</a:t>
            </a:r>
            <a:r>
              <a:rPr lang="it-IT" sz="1800" dirty="0">
                <a:latin typeface="Arial"/>
                <a:ea typeface="+mn-lt"/>
                <a:cs typeface="+mn-lt"/>
              </a:rPr>
              <a:t> the </a:t>
            </a:r>
            <a:r>
              <a:rPr lang="it-IT" sz="1800" err="1">
                <a:latin typeface="Arial"/>
                <a:ea typeface="+mn-lt"/>
                <a:cs typeface="+mn-lt"/>
              </a:rPr>
              <a:t>organization’s</a:t>
            </a:r>
            <a:r>
              <a:rPr lang="it-IT" sz="1800" dirty="0">
                <a:latin typeface="Arial"/>
                <a:ea typeface="+mn-lt"/>
                <a:cs typeface="+mn-lt"/>
              </a:rPr>
              <a:t> </a:t>
            </a:r>
            <a:r>
              <a:rPr lang="it-IT" sz="1800" err="1">
                <a:latin typeface="Arial"/>
                <a:ea typeface="+mn-lt"/>
                <a:cs typeface="+mn-lt"/>
              </a:rPr>
              <a:t>ability</a:t>
            </a:r>
            <a:r>
              <a:rPr lang="it-IT" sz="1800" dirty="0">
                <a:latin typeface="Arial"/>
                <a:ea typeface="+mn-lt"/>
                <a:cs typeface="+mn-lt"/>
              </a:rPr>
              <a:t> to navigate </a:t>
            </a:r>
            <a:r>
              <a:rPr lang="it-IT" sz="1800" err="1">
                <a:latin typeface="Arial"/>
                <a:ea typeface="+mn-lt"/>
                <a:cs typeface="+mn-lt"/>
              </a:rPr>
              <a:t>both</a:t>
            </a:r>
            <a:r>
              <a:rPr lang="it-IT" sz="1800" dirty="0">
                <a:latin typeface="Arial"/>
                <a:ea typeface="+mn-lt"/>
                <a:cs typeface="+mn-lt"/>
              </a:rPr>
              <a:t> </a:t>
            </a:r>
            <a:r>
              <a:rPr lang="it-IT" sz="1800" err="1">
                <a:latin typeface="Arial"/>
                <a:ea typeface="+mn-lt"/>
                <a:cs typeface="+mn-lt"/>
              </a:rPr>
              <a:t>obstacles</a:t>
            </a:r>
            <a:r>
              <a:rPr lang="it-IT" sz="1800" dirty="0">
                <a:latin typeface="Arial"/>
                <a:ea typeface="+mn-lt"/>
                <a:cs typeface="+mn-lt"/>
              </a:rPr>
              <a:t> and chances.</a:t>
            </a:r>
            <a:endParaRPr lang="it-IT" sz="1800" dirty="0">
              <a:latin typeface="Arial"/>
              <a:cs typeface="Arial"/>
            </a:endParaRPr>
          </a:p>
          <a:p>
            <a:pPr marL="0" indent="0">
              <a:buNone/>
            </a:pPr>
            <a:endParaRPr lang="it-IT" sz="1600">
              <a:cs typeface="Calibri"/>
            </a:endParaRPr>
          </a:p>
          <a:p>
            <a:endParaRPr lang="it-IT" sz="1600">
              <a:cs typeface="Calibri"/>
            </a:endParaRPr>
          </a:p>
          <a:p>
            <a:endParaRPr lang="it-IT" sz="1600">
              <a:cs typeface="Calibri"/>
            </a:endParaRPr>
          </a:p>
        </p:txBody>
      </p:sp>
    </p:spTree>
    <p:extLst>
      <p:ext uri="{BB962C8B-B14F-4D97-AF65-F5344CB8AC3E}">
        <p14:creationId xmlns:p14="http://schemas.microsoft.com/office/powerpoint/2010/main" val="3859692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E4E49-71C2-16B7-E53A-DF726B580A61}"/>
              </a:ext>
            </a:extLst>
          </p:cNvPr>
          <p:cNvSpPr>
            <a:spLocks noGrp="1"/>
          </p:cNvSpPr>
          <p:nvPr>
            <p:ph type="title"/>
          </p:nvPr>
        </p:nvSpPr>
        <p:spPr>
          <a:xfrm>
            <a:off x="630936" y="640080"/>
            <a:ext cx="4818888" cy="1481328"/>
          </a:xfrm>
        </p:spPr>
        <p:txBody>
          <a:bodyPr anchor="b">
            <a:normAutofit/>
          </a:bodyPr>
          <a:lstStyle/>
          <a:p>
            <a:r>
              <a:rPr lang="en-GB" sz="3800" b="1">
                <a:latin typeface="Arial"/>
                <a:cs typeface="Arial"/>
              </a:rPr>
              <a:t>Crucial Managerial Behaviours</a:t>
            </a:r>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DF6EB1-F14D-8C01-E4E0-4E8FE9548D02}"/>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r>
              <a:rPr lang="en-GB" sz="2200">
                <a:latin typeface="Arial"/>
                <a:ea typeface="+mn-lt"/>
                <a:cs typeface="+mn-lt"/>
              </a:rPr>
              <a:t>Managers play a crucial role in shaping the work environment and influencing employee behaviour. Two key managerial behaviours that have a significant impact on employees are supporting them to move forward in their work and treating them decently and fairly within the workplace.</a:t>
            </a:r>
            <a:endParaRPr lang="en-US" sz="2200">
              <a:latin typeface="Arial"/>
              <a:ea typeface="+mn-lt"/>
              <a:cs typeface="+mn-lt"/>
            </a:endParaRPr>
          </a:p>
          <a:p>
            <a:pPr marL="0" indent="0">
              <a:buNone/>
            </a:pPr>
            <a:endParaRPr lang="en-GB" sz="2200">
              <a:cs typeface="Calibri"/>
            </a:endParaRPr>
          </a:p>
          <a:p>
            <a:pPr marL="0" indent="0">
              <a:buNone/>
            </a:pPr>
            <a:endParaRPr lang="en-GB" sz="2200">
              <a:cs typeface="Calibri"/>
            </a:endParaRPr>
          </a:p>
        </p:txBody>
      </p:sp>
      <p:pic>
        <p:nvPicPr>
          <p:cNvPr id="4" name="Picture 3" descr="6 effective managerial behaviors for performance management — Real Pal">
            <a:extLst>
              <a:ext uri="{FF2B5EF4-FFF2-40B4-BE49-F238E27FC236}">
                <a16:creationId xmlns:a16="http://schemas.microsoft.com/office/drawing/2014/main" id="{DFFD6342-1269-17DD-5814-ABF07F03C111}"/>
              </a:ext>
            </a:extLst>
          </p:cNvPr>
          <p:cNvPicPr>
            <a:picLocks noChangeAspect="1"/>
          </p:cNvPicPr>
          <p:nvPr/>
        </p:nvPicPr>
        <p:blipFill>
          <a:blip r:embed="rId2"/>
          <a:stretch>
            <a:fillRect/>
          </a:stretch>
        </p:blipFill>
        <p:spPr>
          <a:xfrm>
            <a:off x="6099048" y="1612652"/>
            <a:ext cx="5458968" cy="3632695"/>
          </a:xfrm>
          <a:prstGeom prst="rect">
            <a:avLst/>
          </a:prstGeom>
        </p:spPr>
      </p:pic>
    </p:spTree>
    <p:extLst>
      <p:ext uri="{BB962C8B-B14F-4D97-AF65-F5344CB8AC3E}">
        <p14:creationId xmlns:p14="http://schemas.microsoft.com/office/powerpoint/2010/main" val="3811916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923B5-DE27-D113-78F6-0D5E19C4E63E}"/>
              </a:ext>
            </a:extLst>
          </p:cNvPr>
          <p:cNvSpPr>
            <a:spLocks noGrp="1"/>
          </p:cNvSpPr>
          <p:nvPr>
            <p:ph type="title"/>
          </p:nvPr>
        </p:nvSpPr>
        <p:spPr>
          <a:xfrm>
            <a:off x="572493" y="238539"/>
            <a:ext cx="11018520" cy="1434415"/>
          </a:xfrm>
        </p:spPr>
        <p:txBody>
          <a:bodyPr anchor="b">
            <a:normAutofit/>
          </a:bodyPr>
          <a:lstStyle/>
          <a:p>
            <a:r>
              <a:rPr lang="en-GB" sz="4600" b="1">
                <a:latin typeface="Arial"/>
                <a:ea typeface="+mj-lt"/>
                <a:cs typeface="+mj-lt"/>
              </a:rPr>
              <a:t>Supporting Employees to Move Forward in Their Work</a:t>
            </a:r>
            <a:endParaRPr lang="en-US" sz="4600">
              <a:latin typeface="Arial"/>
              <a:cs typeface="Arial"/>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89AD01-7996-C6BB-AFC3-B28EE2CA59A4}"/>
              </a:ext>
            </a:extLst>
          </p:cNvPr>
          <p:cNvSpPr>
            <a:spLocks noGrp="1"/>
          </p:cNvSpPr>
          <p:nvPr>
            <p:ph idx="1"/>
          </p:nvPr>
        </p:nvSpPr>
        <p:spPr>
          <a:xfrm>
            <a:off x="226130" y="2002043"/>
            <a:ext cx="7267733" cy="4426877"/>
          </a:xfrm>
        </p:spPr>
        <p:txBody>
          <a:bodyPr vert="horz" lIns="91440" tIns="45720" rIns="91440" bIns="45720" rtlCol="0" anchor="t">
            <a:noAutofit/>
          </a:bodyPr>
          <a:lstStyle/>
          <a:p>
            <a:pPr>
              <a:lnSpc>
                <a:spcPct val="100000"/>
              </a:lnSpc>
              <a:buFont typeface="Arial"/>
            </a:pPr>
            <a:r>
              <a:rPr lang="en-GB" sz="1200" dirty="0">
                <a:latin typeface="Arial"/>
                <a:ea typeface="+mn-lt"/>
                <a:cs typeface="+mn-lt"/>
              </a:rPr>
              <a:t>This </a:t>
            </a:r>
            <a:r>
              <a:rPr lang="en-GB" sz="1200" err="1">
                <a:latin typeface="Arial"/>
                <a:ea typeface="+mn-lt"/>
                <a:cs typeface="+mn-lt"/>
              </a:rPr>
              <a:t>behavior</a:t>
            </a:r>
            <a:r>
              <a:rPr lang="en-GB" sz="1200" dirty="0">
                <a:latin typeface="Arial"/>
                <a:ea typeface="+mn-lt"/>
                <a:cs typeface="+mn-lt"/>
              </a:rPr>
              <a:t> involves providing employees with the necessary resources, guidance, and opportunities for growth and development to help them advance in their roles and careers.</a:t>
            </a:r>
            <a:endParaRPr lang="en-US" sz="1200">
              <a:latin typeface="Arial"/>
              <a:ea typeface="+mn-lt"/>
              <a:cs typeface="+mn-lt"/>
            </a:endParaRPr>
          </a:p>
          <a:p>
            <a:pPr>
              <a:lnSpc>
                <a:spcPct val="100000"/>
              </a:lnSpc>
              <a:buFont typeface="Arial"/>
            </a:pPr>
            <a:r>
              <a:rPr lang="en-GB" sz="1200" b="1" dirty="0">
                <a:latin typeface="Arial"/>
                <a:ea typeface="+mn-lt"/>
                <a:cs typeface="+mn-lt"/>
              </a:rPr>
              <a:t>Implications on Employees:</a:t>
            </a:r>
            <a:endParaRPr lang="en-GB" sz="1200" dirty="0">
              <a:latin typeface="Arial"/>
              <a:ea typeface="+mn-lt"/>
              <a:cs typeface="+mn-lt"/>
            </a:endParaRPr>
          </a:p>
          <a:p>
            <a:pPr marL="971550" lvl="1" indent="-285750">
              <a:lnSpc>
                <a:spcPct val="100000"/>
              </a:lnSpc>
              <a:buFont typeface="Arial"/>
            </a:pPr>
            <a:r>
              <a:rPr lang="en-GB" sz="1200" b="1" dirty="0">
                <a:latin typeface="Arial"/>
                <a:ea typeface="+mn-lt"/>
                <a:cs typeface="+mn-lt"/>
              </a:rPr>
              <a:t>Increased Motivation:</a:t>
            </a:r>
            <a:r>
              <a:rPr lang="en-GB" sz="1200" dirty="0">
                <a:latin typeface="Arial"/>
                <a:ea typeface="+mn-lt"/>
                <a:cs typeface="+mn-lt"/>
              </a:rPr>
              <a:t> When employees receive support from their managers, they often feel more motivated to perform well and achieve their goals (Luthans &amp; Avolio, 2009).</a:t>
            </a:r>
          </a:p>
          <a:p>
            <a:pPr marL="971550" lvl="1" indent="-285750">
              <a:lnSpc>
                <a:spcPct val="100000"/>
              </a:lnSpc>
              <a:buFont typeface="Arial"/>
            </a:pPr>
            <a:r>
              <a:rPr lang="en-GB" sz="1200" b="1" dirty="0">
                <a:latin typeface="Arial"/>
                <a:ea typeface="+mn-lt"/>
                <a:cs typeface="+mn-lt"/>
              </a:rPr>
              <a:t>Enhanced Job Satisfaction:</a:t>
            </a:r>
            <a:r>
              <a:rPr lang="en-GB" sz="1200" dirty="0">
                <a:latin typeface="Arial"/>
                <a:ea typeface="+mn-lt"/>
                <a:cs typeface="+mn-lt"/>
              </a:rPr>
              <a:t> Supportive managerial behaviour contributes to increased levels of job satisfaction among employees, as they feel valued and appreciated by their organization.</a:t>
            </a:r>
          </a:p>
          <a:p>
            <a:pPr marL="971550" lvl="1" indent="-285750">
              <a:lnSpc>
                <a:spcPct val="100000"/>
              </a:lnSpc>
              <a:buFont typeface="Arial"/>
            </a:pPr>
            <a:r>
              <a:rPr lang="en-GB" sz="1200" b="1" dirty="0">
                <a:latin typeface="Arial"/>
                <a:ea typeface="+mn-lt"/>
                <a:cs typeface="+mn-lt"/>
              </a:rPr>
              <a:t>Improved Performance:</a:t>
            </a:r>
            <a:r>
              <a:rPr lang="en-GB" sz="1200" dirty="0">
                <a:latin typeface="Arial"/>
                <a:ea typeface="+mn-lt"/>
                <a:cs typeface="+mn-lt"/>
              </a:rPr>
              <a:t> Employees who are supported by their managers tend to demonstrate higher levels of performance and productivity due to increased engagement and confidence.</a:t>
            </a:r>
          </a:p>
          <a:p>
            <a:pPr>
              <a:lnSpc>
                <a:spcPct val="100000"/>
              </a:lnSpc>
              <a:buFont typeface="Arial"/>
            </a:pPr>
            <a:r>
              <a:rPr lang="en-GB" sz="1200" b="1" dirty="0">
                <a:latin typeface="Arial"/>
                <a:ea typeface="+mn-lt"/>
                <a:cs typeface="+mn-lt"/>
              </a:rPr>
              <a:t>Example:</a:t>
            </a:r>
            <a:r>
              <a:rPr lang="en-GB" sz="1200" dirty="0">
                <a:latin typeface="Arial"/>
                <a:ea typeface="+mn-lt"/>
                <a:cs typeface="+mn-lt"/>
              </a:rPr>
              <a:t> Google is known for its supportive work culture, offering various programs and resources to help employees develop their skills and advance in their careers. For instance, Google's "</a:t>
            </a:r>
            <a:r>
              <a:rPr lang="en-GB" sz="1200" err="1">
                <a:latin typeface="Arial"/>
                <a:ea typeface="+mn-lt"/>
                <a:cs typeface="+mn-lt"/>
              </a:rPr>
              <a:t>CareerGuru</a:t>
            </a:r>
            <a:r>
              <a:rPr lang="en-GB" sz="1200" dirty="0">
                <a:latin typeface="Arial"/>
                <a:ea typeface="+mn-lt"/>
                <a:cs typeface="+mn-lt"/>
              </a:rPr>
              <a:t>" program pairs employees with experienced mentors who provide guidance and support to help them navigate their career paths (Google, n.d.).</a:t>
            </a:r>
          </a:p>
          <a:p>
            <a:pPr>
              <a:lnSpc>
                <a:spcPct val="100000"/>
              </a:lnSpc>
              <a:buNone/>
            </a:pPr>
            <a:r>
              <a:rPr lang="en-GB" sz="1200" dirty="0">
                <a:latin typeface="Arial"/>
                <a:ea typeface="+mn-lt"/>
                <a:cs typeface="+mn-lt"/>
              </a:rPr>
              <a:t>Providing support for employees is essential for their growth and development within the organization. Managers should offer guidance, resources, and encouragement to help their team members succeed in their roles. By fostering a supportive environment, managers can empower employees to reach their full potential and contribute positively to the organization.</a:t>
            </a:r>
            <a:endParaRPr lang="en-GB" sz="1200" dirty="0">
              <a:latin typeface="Arial"/>
              <a:cs typeface="Arial"/>
            </a:endParaRPr>
          </a:p>
          <a:p>
            <a:pPr marL="0" indent="0">
              <a:buNone/>
            </a:pPr>
            <a:endParaRPr lang="en-GB" sz="1200">
              <a:cs typeface="Calibri"/>
            </a:endParaRPr>
          </a:p>
          <a:p>
            <a:pPr marL="0" indent="0">
              <a:buNone/>
            </a:pPr>
            <a:endParaRPr lang="en-GB" sz="1200">
              <a:cs typeface="Calibri"/>
            </a:endParaRPr>
          </a:p>
        </p:txBody>
      </p:sp>
      <p:pic>
        <p:nvPicPr>
          <p:cNvPr id="4" name="Picture 3" descr="How to stay inspired when you're the boss | Dealer Support">
            <a:extLst>
              <a:ext uri="{FF2B5EF4-FFF2-40B4-BE49-F238E27FC236}">
                <a16:creationId xmlns:a16="http://schemas.microsoft.com/office/drawing/2014/main" id="{049E8115-8972-BE86-2525-9789DC4A84AE}"/>
              </a:ext>
            </a:extLst>
          </p:cNvPr>
          <p:cNvPicPr>
            <a:picLocks noChangeAspect="1"/>
          </p:cNvPicPr>
          <p:nvPr/>
        </p:nvPicPr>
        <p:blipFill rotWithShape="1">
          <a:blip r:embed="rId2"/>
          <a:srcRect l="19423" r="15382" b="-1"/>
          <a:stretch/>
        </p:blipFill>
        <p:spPr>
          <a:xfrm>
            <a:off x="7675658" y="2093976"/>
            <a:ext cx="3941064" cy="4096512"/>
          </a:xfrm>
          <a:prstGeom prst="rect">
            <a:avLst/>
          </a:prstGeom>
        </p:spPr>
      </p:pic>
    </p:spTree>
    <p:extLst>
      <p:ext uri="{BB962C8B-B14F-4D97-AF65-F5344CB8AC3E}">
        <p14:creationId xmlns:p14="http://schemas.microsoft.com/office/powerpoint/2010/main" val="590197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2E9B9-CEC0-FAEB-2976-DFA361B66D7E}"/>
              </a:ext>
            </a:extLst>
          </p:cNvPr>
          <p:cNvSpPr>
            <a:spLocks noGrp="1"/>
          </p:cNvSpPr>
          <p:nvPr>
            <p:ph type="title"/>
          </p:nvPr>
        </p:nvSpPr>
        <p:spPr>
          <a:xfrm>
            <a:off x="572493" y="238539"/>
            <a:ext cx="11047013" cy="1434415"/>
          </a:xfrm>
        </p:spPr>
        <p:txBody>
          <a:bodyPr anchor="b">
            <a:normAutofit/>
          </a:bodyPr>
          <a:lstStyle/>
          <a:p>
            <a:r>
              <a:rPr lang="en-GB" sz="4600" b="1">
                <a:latin typeface="Arial"/>
                <a:ea typeface="+mj-lt"/>
                <a:cs typeface="+mj-lt"/>
              </a:rPr>
              <a:t>Treating Employees Decently and Fairly within the Workplace</a:t>
            </a:r>
            <a:endParaRPr lang="en-US" sz="4600">
              <a:latin typeface="Arial"/>
              <a:cs typeface="Arial"/>
            </a:endParaRPr>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ve Ways to Strengthen the Employee-Employer Relationship in 2023">
            <a:extLst>
              <a:ext uri="{FF2B5EF4-FFF2-40B4-BE49-F238E27FC236}">
                <a16:creationId xmlns:a16="http://schemas.microsoft.com/office/drawing/2014/main" id="{295A54C8-C37E-EBC7-B0EA-865705817E16}"/>
              </a:ext>
            </a:extLst>
          </p:cNvPr>
          <p:cNvPicPr>
            <a:picLocks noChangeAspect="1"/>
          </p:cNvPicPr>
          <p:nvPr/>
        </p:nvPicPr>
        <p:blipFill rotWithShape="1">
          <a:blip r:embed="rId2"/>
          <a:srcRect l="26333" r="10942" b="1"/>
          <a:stretch/>
        </p:blipFill>
        <p:spPr>
          <a:xfrm>
            <a:off x="292719" y="2143729"/>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757D5E6-F46D-7518-9228-8AEDAB1A2282}"/>
              </a:ext>
            </a:extLst>
          </p:cNvPr>
          <p:cNvSpPr>
            <a:spLocks noGrp="1"/>
          </p:cNvSpPr>
          <p:nvPr>
            <p:ph idx="1"/>
          </p:nvPr>
        </p:nvSpPr>
        <p:spPr>
          <a:xfrm>
            <a:off x="4524108" y="1871928"/>
            <a:ext cx="7279576" cy="4963725"/>
          </a:xfrm>
        </p:spPr>
        <p:txBody>
          <a:bodyPr vert="horz" lIns="91440" tIns="45720" rIns="91440" bIns="45720" rtlCol="0" anchor="t">
            <a:noAutofit/>
          </a:bodyPr>
          <a:lstStyle/>
          <a:p>
            <a:pPr>
              <a:lnSpc>
                <a:spcPct val="100000"/>
              </a:lnSpc>
              <a:buFont typeface="Arial"/>
              <a:buChar char="•"/>
            </a:pPr>
            <a:r>
              <a:rPr lang="en-GB" sz="1400" dirty="0">
                <a:latin typeface="Arial"/>
                <a:ea typeface="+mn-lt"/>
                <a:cs typeface="+mn-lt"/>
              </a:rPr>
              <a:t>This behaviour focuses on treating employees with respect, dignity, and fairness in all aspects of their employment.</a:t>
            </a:r>
            <a:endParaRPr lang="en-US" sz="1400">
              <a:latin typeface="Arial"/>
              <a:cs typeface="Arial"/>
            </a:endParaRPr>
          </a:p>
          <a:p>
            <a:pPr>
              <a:lnSpc>
                <a:spcPct val="100000"/>
              </a:lnSpc>
              <a:buFont typeface="Arial"/>
              <a:buChar char="•"/>
            </a:pPr>
            <a:r>
              <a:rPr lang="en-GB" sz="1400" b="1" dirty="0">
                <a:latin typeface="Arial"/>
                <a:ea typeface="+mn-lt"/>
                <a:cs typeface="+mn-lt"/>
              </a:rPr>
              <a:t>Implications on Employees:</a:t>
            </a:r>
            <a:endParaRPr lang="en-GB" sz="1400">
              <a:latin typeface="Arial"/>
              <a:cs typeface="Arial"/>
            </a:endParaRPr>
          </a:p>
          <a:p>
            <a:pPr marL="971550" lvl="1" indent="-285750">
              <a:lnSpc>
                <a:spcPct val="100000"/>
              </a:lnSpc>
              <a:buFont typeface="Arial"/>
              <a:buChar char="•"/>
            </a:pPr>
            <a:r>
              <a:rPr lang="en-GB" sz="1400" b="1" dirty="0">
                <a:latin typeface="Arial"/>
                <a:ea typeface="+mn-lt"/>
                <a:cs typeface="+mn-lt"/>
              </a:rPr>
              <a:t>Trust and Loyalty:</a:t>
            </a:r>
            <a:r>
              <a:rPr lang="en-GB" sz="1400" dirty="0">
                <a:latin typeface="Arial"/>
                <a:ea typeface="+mn-lt"/>
                <a:cs typeface="+mn-lt"/>
              </a:rPr>
              <a:t> Fair treatment fosters trust and loyalty among employees, as they feel valued and respected by their organization (Tyler &amp; Blader, 2003).</a:t>
            </a:r>
            <a:endParaRPr lang="en-GB" sz="1400">
              <a:latin typeface="Arial"/>
              <a:cs typeface="Arial"/>
            </a:endParaRPr>
          </a:p>
          <a:p>
            <a:pPr marL="971550" lvl="1" indent="-285750">
              <a:lnSpc>
                <a:spcPct val="100000"/>
              </a:lnSpc>
              <a:buFont typeface="Arial"/>
              <a:buChar char="•"/>
            </a:pPr>
            <a:r>
              <a:rPr lang="en-GB" sz="1400" b="1" dirty="0">
                <a:latin typeface="Arial"/>
                <a:ea typeface="+mn-lt"/>
                <a:cs typeface="+mn-lt"/>
              </a:rPr>
              <a:t>Organizational Commitment:</a:t>
            </a:r>
            <a:r>
              <a:rPr lang="en-GB" sz="1400" dirty="0">
                <a:latin typeface="Arial"/>
                <a:ea typeface="+mn-lt"/>
                <a:cs typeface="+mn-lt"/>
              </a:rPr>
              <a:t> Employees who perceive their organization as fair are more likely to be committed to its goals and objectives, leading to higher levels of organizational commitment </a:t>
            </a:r>
            <a:r>
              <a:rPr lang="en-GB" sz="1400" dirty="0">
                <a:latin typeface="Arial"/>
                <a:ea typeface="+mn-lt"/>
                <a:cs typeface="Times New Roman"/>
              </a:rPr>
              <a:t>(Meyer, 2016).</a:t>
            </a:r>
            <a:endParaRPr lang="en-GB" sz="1400">
              <a:latin typeface="Arial"/>
              <a:cs typeface="Arial"/>
            </a:endParaRPr>
          </a:p>
          <a:p>
            <a:pPr marL="971550" lvl="1" indent="-285750">
              <a:lnSpc>
                <a:spcPct val="100000"/>
              </a:lnSpc>
              <a:buFont typeface="Arial"/>
              <a:buChar char="•"/>
            </a:pPr>
            <a:r>
              <a:rPr lang="en-GB" sz="1400" b="1" dirty="0">
                <a:latin typeface="Arial"/>
                <a:ea typeface="+mn-lt"/>
                <a:cs typeface="+mn-lt"/>
              </a:rPr>
              <a:t>Positive Workplace Culture:</a:t>
            </a:r>
            <a:r>
              <a:rPr lang="en-GB" sz="1400" dirty="0">
                <a:latin typeface="Arial"/>
                <a:ea typeface="+mn-lt"/>
                <a:cs typeface="+mn-lt"/>
              </a:rPr>
              <a:t> Fair treatment contributes to a positive workplace culture where employees feel included and valued, leading to greater teamwork and collaboration </a:t>
            </a:r>
            <a:r>
              <a:rPr lang="en-GB" sz="1400" dirty="0">
                <a:latin typeface="Arial"/>
                <a:ea typeface="+mn-lt"/>
                <a:cs typeface="Times New Roman"/>
              </a:rPr>
              <a:t>(</a:t>
            </a:r>
            <a:r>
              <a:rPr lang="en-GB" sz="1400" err="1">
                <a:latin typeface="Arial"/>
                <a:ea typeface="+mn-lt"/>
                <a:cs typeface="Times New Roman"/>
              </a:rPr>
              <a:t>Cropanzano</a:t>
            </a:r>
            <a:r>
              <a:rPr lang="en-GB" sz="1400" dirty="0">
                <a:latin typeface="Arial"/>
                <a:ea typeface="+mn-lt"/>
                <a:cs typeface="Times New Roman"/>
              </a:rPr>
              <a:t> and Ambrose, 2015).</a:t>
            </a:r>
            <a:endParaRPr lang="en-GB" sz="1400">
              <a:latin typeface="Arial"/>
              <a:ea typeface="Calibri"/>
              <a:cs typeface="Calibri"/>
            </a:endParaRPr>
          </a:p>
          <a:p>
            <a:pPr>
              <a:lnSpc>
                <a:spcPct val="100000"/>
              </a:lnSpc>
              <a:buFont typeface="Arial"/>
              <a:buChar char="•"/>
            </a:pPr>
            <a:r>
              <a:rPr lang="en-GB" sz="1400" b="1" dirty="0">
                <a:latin typeface="Arial"/>
                <a:ea typeface="+mn-lt"/>
                <a:cs typeface="+mn-lt"/>
              </a:rPr>
              <a:t>Example:</a:t>
            </a:r>
            <a:r>
              <a:rPr lang="en-GB" sz="1400" dirty="0">
                <a:latin typeface="Arial"/>
                <a:ea typeface="+mn-lt"/>
                <a:cs typeface="+mn-lt"/>
              </a:rPr>
              <a:t> Patagonia is renowned for its commitment to fair </a:t>
            </a:r>
            <a:r>
              <a:rPr lang="en-GB" sz="1400" err="1">
                <a:latin typeface="Arial"/>
                <a:ea typeface="+mn-lt"/>
                <a:cs typeface="+mn-lt"/>
              </a:rPr>
              <a:t>labor</a:t>
            </a:r>
            <a:r>
              <a:rPr lang="en-GB" sz="1400" dirty="0">
                <a:latin typeface="Arial"/>
                <a:ea typeface="+mn-lt"/>
                <a:cs typeface="+mn-lt"/>
              </a:rPr>
              <a:t> practices and employee well-being. The company offers competitive wages, comprehensive benefits, and opportunities for career advancement to ensure that employees are treated fairly and equitably </a:t>
            </a:r>
            <a:r>
              <a:rPr lang="en-GB" sz="1400" dirty="0">
                <a:latin typeface="Arial"/>
                <a:ea typeface="+mn-lt"/>
                <a:cs typeface="Times New Roman"/>
              </a:rPr>
              <a:t>(Burling, 2022).</a:t>
            </a:r>
            <a:endParaRPr lang="en-GB" sz="1400">
              <a:latin typeface="Arial"/>
              <a:cs typeface="Arial"/>
            </a:endParaRPr>
          </a:p>
          <a:p>
            <a:pPr>
              <a:lnSpc>
                <a:spcPct val="100000"/>
              </a:lnSpc>
              <a:buNone/>
            </a:pPr>
            <a:r>
              <a:rPr lang="en-GB" sz="1400" dirty="0">
                <a:latin typeface="Arial"/>
                <a:ea typeface="+mn-lt"/>
                <a:cs typeface="+mn-lt"/>
              </a:rPr>
              <a:t>Treating employees decently and fairly is crucial for maintaining a positive work culture. Employees who feel respected and valued by their managers are more likely to be engaged, motivated, and productive. Fair treatment also helps build trust between managers and employees, leading to stronger relationships and better communication within the team.</a:t>
            </a:r>
            <a:endParaRPr lang="en-GB" sz="1400" dirty="0">
              <a:latin typeface="Arial"/>
              <a:cs typeface="Arial"/>
            </a:endParaRPr>
          </a:p>
          <a:p>
            <a:pPr marL="0" indent="0">
              <a:lnSpc>
                <a:spcPct val="100000"/>
              </a:lnSpc>
              <a:buNone/>
            </a:pPr>
            <a:endParaRPr lang="en-GB" sz="1200">
              <a:ea typeface="Calibri" panose="020F0502020204030204"/>
              <a:cs typeface="Calibri" panose="020F0502020204030204"/>
            </a:endParaRPr>
          </a:p>
        </p:txBody>
      </p:sp>
    </p:spTree>
    <p:extLst>
      <p:ext uri="{BB962C8B-B14F-4D97-AF65-F5344CB8AC3E}">
        <p14:creationId xmlns:p14="http://schemas.microsoft.com/office/powerpoint/2010/main" val="2722195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EF065-31F5-BC57-E42C-9F07BE36ADB6}"/>
              </a:ext>
            </a:extLst>
          </p:cNvPr>
          <p:cNvSpPr>
            <a:spLocks noGrp="1"/>
          </p:cNvSpPr>
          <p:nvPr>
            <p:ph type="title"/>
          </p:nvPr>
        </p:nvSpPr>
        <p:spPr>
          <a:xfrm>
            <a:off x="638882" y="3577456"/>
            <a:ext cx="10909640" cy="1687814"/>
          </a:xfrm>
        </p:spPr>
        <p:txBody>
          <a:bodyPr vert="horz" lIns="91440" tIns="45720" rIns="91440" bIns="45720" rtlCol="0" anchor="b">
            <a:normAutofit/>
          </a:bodyPr>
          <a:lstStyle/>
          <a:p>
            <a:pPr algn="ctr"/>
            <a:r>
              <a:rPr lang="en-US" sz="2000" kern="1200" dirty="0">
                <a:latin typeface="Arial"/>
                <a:cs typeface="Arial"/>
              </a:rPr>
              <a:t>These managerial </a:t>
            </a:r>
            <a:r>
              <a:rPr lang="en-US" sz="2000" kern="1200" err="1">
                <a:latin typeface="Arial"/>
                <a:cs typeface="Arial"/>
              </a:rPr>
              <a:t>behaviours</a:t>
            </a:r>
            <a:r>
              <a:rPr lang="en-US" sz="2000" kern="1200" dirty="0">
                <a:latin typeface="Arial"/>
                <a:cs typeface="Arial"/>
              </a:rPr>
              <a:t> have positive effects on employees, including increased job satisfaction, motivation, and loyalty. Employees who feel supported and respected by their managers are more likely to be engaged in their work and contribute positively to the organization's success. By creating a supportive and fair workplace environment, employees will be more productive and happier.</a:t>
            </a:r>
          </a:p>
        </p:txBody>
      </p:sp>
      <p:pic>
        <p:nvPicPr>
          <p:cNvPr id="3" name="Picture 2" descr="How can happy employees make for more productive workers? | Startups  Magazine">
            <a:extLst>
              <a:ext uri="{FF2B5EF4-FFF2-40B4-BE49-F238E27FC236}">
                <a16:creationId xmlns:a16="http://schemas.microsoft.com/office/drawing/2014/main" id="{B467A8F7-5F44-1891-9CE1-741E506DC979}"/>
              </a:ext>
            </a:extLst>
          </p:cNvPr>
          <p:cNvPicPr>
            <a:picLocks noChangeAspect="1"/>
          </p:cNvPicPr>
          <p:nvPr/>
        </p:nvPicPr>
        <p:blipFill>
          <a:blip r:embed="rId2"/>
          <a:stretch>
            <a:fillRect/>
          </a:stretch>
        </p:blipFill>
        <p:spPr>
          <a:xfrm>
            <a:off x="2894807" y="494688"/>
            <a:ext cx="5677354" cy="2742004"/>
          </a:xfrm>
          <a:prstGeom prst="rect">
            <a:avLst/>
          </a:prstGeom>
        </p:spPr>
      </p:pic>
      <p:sp>
        <p:nvSpPr>
          <p:cNvPr id="10"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2918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73E5B-3B1E-70E1-C999-3AFA6A76B3FD}"/>
              </a:ext>
            </a:extLst>
          </p:cNvPr>
          <p:cNvSpPr>
            <a:spLocks noGrp="1"/>
          </p:cNvSpPr>
          <p:nvPr>
            <p:ph type="title"/>
          </p:nvPr>
        </p:nvSpPr>
        <p:spPr>
          <a:xfrm>
            <a:off x="838200" y="365125"/>
            <a:ext cx="10515600" cy="973934"/>
          </a:xfrm>
        </p:spPr>
        <p:txBody>
          <a:bodyPr>
            <a:normAutofit/>
          </a:bodyPr>
          <a:lstStyle/>
          <a:p>
            <a:r>
              <a:rPr lang="en-GB" sz="4000" b="1">
                <a:latin typeface="Arial"/>
                <a:cs typeface="Calibri Light"/>
              </a:rPr>
              <a:t>Conclusion</a:t>
            </a:r>
            <a:endParaRPr lang="en-GB" sz="4000" b="1">
              <a:latin typeface="Arial"/>
              <a:cs typeface="Arial"/>
            </a:endParaRPr>
          </a:p>
        </p:txBody>
      </p:sp>
      <p:sp>
        <p:nvSpPr>
          <p:cNvPr id="3" name="Content Placeholder 2">
            <a:extLst>
              <a:ext uri="{FF2B5EF4-FFF2-40B4-BE49-F238E27FC236}">
                <a16:creationId xmlns:a16="http://schemas.microsoft.com/office/drawing/2014/main" id="{3EE93C3F-000A-8179-0323-D7ADF698A3BF}"/>
              </a:ext>
            </a:extLst>
          </p:cNvPr>
          <p:cNvSpPr>
            <a:spLocks noGrp="1"/>
          </p:cNvSpPr>
          <p:nvPr>
            <p:ph idx="1"/>
          </p:nvPr>
        </p:nvSpPr>
        <p:spPr>
          <a:xfrm>
            <a:off x="838200" y="1825625"/>
            <a:ext cx="4152774" cy="4594409"/>
          </a:xfrm>
        </p:spPr>
        <p:txBody>
          <a:bodyPr vert="horz" lIns="91440" tIns="45720" rIns="91440" bIns="45720" rtlCol="0" anchor="t">
            <a:noAutofit/>
          </a:bodyPr>
          <a:lstStyle/>
          <a:p>
            <a:pPr marL="0" indent="0">
              <a:buNone/>
            </a:pPr>
            <a:r>
              <a:rPr lang="en-GB" sz="1800" dirty="0">
                <a:latin typeface="Arial"/>
                <a:ea typeface="+mn-lt"/>
                <a:cs typeface="+mn-lt"/>
              </a:rPr>
              <a:t>Effective management hinges on a combination of sound principles, functions, roles, and behaviours. By embracing these elements, managers can create an environment conducive to employee growth, satisfaction, and organizational prosperity.</a:t>
            </a:r>
          </a:p>
          <a:p>
            <a:pPr marL="0" indent="0">
              <a:buNone/>
            </a:pPr>
            <a:r>
              <a:rPr lang="en-GB" sz="1800" dirty="0">
                <a:latin typeface="Arial"/>
                <a:ea typeface="+mn-lt"/>
                <a:cs typeface="+mn-lt"/>
              </a:rPr>
              <a:t>It is imperative that managers comprehend the significance of clearly defining goals and objectives, creating efficient communication channels, and offering assistance and resources to their team members. Managers can encourage their staff to give their best work and help the company succeed as a whole by adopting these components.</a:t>
            </a:r>
          </a:p>
          <a:p>
            <a:pPr marL="0" indent="0">
              <a:buNone/>
            </a:pPr>
            <a:endParaRPr lang="en-GB" sz="1700">
              <a:ea typeface="Calibri"/>
              <a:cs typeface="Calibri"/>
            </a:endParaRPr>
          </a:p>
        </p:txBody>
      </p:sp>
      <p:pic>
        <p:nvPicPr>
          <p:cNvPr id="4" name="Picture 3" descr="What makes an effective manager? | Edexec">
            <a:extLst>
              <a:ext uri="{FF2B5EF4-FFF2-40B4-BE49-F238E27FC236}">
                <a16:creationId xmlns:a16="http://schemas.microsoft.com/office/drawing/2014/main" id="{D8D56AE4-023A-7A7C-1A6D-119F0C49E323}"/>
              </a:ext>
            </a:extLst>
          </p:cNvPr>
          <p:cNvPicPr>
            <a:picLocks noChangeAspect="1"/>
          </p:cNvPicPr>
          <p:nvPr/>
        </p:nvPicPr>
        <p:blipFill rotWithShape="1">
          <a:blip r:embed="rId2"/>
          <a:srcRect l="14571" r="3643" b="1"/>
          <a:stretch/>
        </p:blipFill>
        <p:spPr>
          <a:xfrm>
            <a:off x="5269764" y="1701953"/>
            <a:ext cx="6170299" cy="4363353"/>
          </a:xfrm>
          <a:prstGeom prst="rect">
            <a:avLst/>
          </a:prstGeom>
        </p:spPr>
      </p:pic>
    </p:spTree>
    <p:extLst>
      <p:ext uri="{BB962C8B-B14F-4D97-AF65-F5344CB8AC3E}">
        <p14:creationId xmlns:p14="http://schemas.microsoft.com/office/powerpoint/2010/main" val="2262416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ea typeface="Calibri"/>
              <a:cs typeface="Calibri"/>
            </a:endParaRPr>
          </a:p>
        </p:txBody>
      </p:sp>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AD2C5-5BFF-17AA-0356-45BFEA347F28}"/>
              </a:ext>
            </a:extLst>
          </p:cNvPr>
          <p:cNvSpPr>
            <a:spLocks noGrp="1"/>
          </p:cNvSpPr>
          <p:nvPr>
            <p:ph type="title"/>
          </p:nvPr>
        </p:nvSpPr>
        <p:spPr>
          <a:xfrm>
            <a:off x="1501804" y="395672"/>
            <a:ext cx="3382115" cy="642860"/>
          </a:xfrm>
        </p:spPr>
        <p:txBody>
          <a:bodyPr anchor="b">
            <a:normAutofit/>
          </a:bodyPr>
          <a:lstStyle/>
          <a:p>
            <a:pPr algn="ctr"/>
            <a:r>
              <a:rPr lang="en-GB" sz="2800" b="1" dirty="0">
                <a:latin typeface="Arial"/>
                <a:cs typeface="Arial"/>
              </a:rPr>
              <a:t>Reference List</a:t>
            </a:r>
            <a:endParaRPr lang="en-US" sz="2800" b="1" dirty="0">
              <a:cs typeface="Calibri Light" panose="020F0302020204030204"/>
            </a:endParaRP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DA3B96-F587-47A3-8308-E0D539268773}"/>
              </a:ext>
            </a:extLst>
          </p:cNvPr>
          <p:cNvSpPr>
            <a:spLocks noGrp="1"/>
          </p:cNvSpPr>
          <p:nvPr>
            <p:ph idx="1"/>
          </p:nvPr>
        </p:nvSpPr>
        <p:spPr>
          <a:xfrm>
            <a:off x="371094" y="2583584"/>
            <a:ext cx="3987994" cy="3845631"/>
          </a:xfrm>
        </p:spPr>
        <p:txBody>
          <a:bodyPr anchor="t">
            <a:normAutofit/>
          </a:bodyPr>
          <a:lstStyle/>
          <a:p>
            <a:pPr marL="0" indent="0">
              <a:buNone/>
            </a:pPr>
            <a:endParaRPr lang="en-GB" sz="1600" dirty="0">
              <a:latin typeface="Arial"/>
              <a:cs typeface="Times New Roman"/>
            </a:endParaRPr>
          </a:p>
          <a:p>
            <a:pPr marL="0" indent="0"/>
            <a:endParaRPr lang="en-GB" sz="1200">
              <a:latin typeface="Times New Roman"/>
              <a:cs typeface="Times New Roman"/>
            </a:endParaRPr>
          </a:p>
        </p:txBody>
      </p:sp>
      <p:sp>
        <p:nvSpPr>
          <p:cNvPr id="4" name="TextBox 3">
            <a:extLst>
              <a:ext uri="{FF2B5EF4-FFF2-40B4-BE49-F238E27FC236}">
                <a16:creationId xmlns:a16="http://schemas.microsoft.com/office/drawing/2014/main" id="{9A1213B5-879C-857E-2D4A-2625A04FD36B}"/>
              </a:ext>
            </a:extLst>
          </p:cNvPr>
          <p:cNvSpPr txBox="1"/>
          <p:nvPr/>
        </p:nvSpPr>
        <p:spPr>
          <a:xfrm>
            <a:off x="76870" y="1160207"/>
            <a:ext cx="5729299"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Times New Roman"/>
              </a:rPr>
              <a:t>Blader, S.L. and Tyler, T.R. (2009). Testing and extending the group engagement model: Linkages between social identity, procedural justice, economic outcomes, and </a:t>
            </a:r>
            <a:r>
              <a:rPr lang="en-US" sz="1200" err="1">
                <a:latin typeface="Arial"/>
                <a:cs typeface="Times New Roman"/>
              </a:rPr>
              <a:t>extrarole</a:t>
            </a:r>
            <a:r>
              <a:rPr lang="en-US" sz="1200" dirty="0">
                <a:latin typeface="Arial"/>
                <a:cs typeface="Times New Roman"/>
              </a:rPr>
              <a:t> behavior. </a:t>
            </a:r>
            <a:r>
              <a:rPr lang="en-US" sz="1200" i="1" dirty="0">
                <a:latin typeface="Arial"/>
                <a:cs typeface="Times New Roman"/>
              </a:rPr>
              <a:t>Journal of Applied Psychology</a:t>
            </a:r>
            <a:r>
              <a:rPr lang="en-US" sz="1200" dirty="0">
                <a:latin typeface="Arial"/>
                <a:cs typeface="Times New Roman"/>
              </a:rPr>
              <a:t>, 94(2), pp.445–464. </a:t>
            </a:r>
            <a:r>
              <a:rPr lang="en-US" sz="1200" err="1">
                <a:latin typeface="Arial"/>
                <a:cs typeface="Times New Roman"/>
              </a:rPr>
              <a:t>doi:https</a:t>
            </a:r>
            <a:r>
              <a:rPr lang="en-US" sz="1200" dirty="0">
                <a:latin typeface="Arial"/>
                <a:cs typeface="Times New Roman"/>
              </a:rPr>
              <a:t>://doi.org/10.1037/a0013935.</a:t>
            </a:r>
          </a:p>
          <a:p>
            <a:endParaRPr lang="en-US" sz="1200" dirty="0">
              <a:latin typeface="Arial"/>
              <a:cs typeface="Times New Roman"/>
            </a:endParaRPr>
          </a:p>
          <a:p>
            <a:r>
              <a:rPr lang="en-US" sz="1200" dirty="0">
                <a:latin typeface="Arial"/>
                <a:cs typeface="Times New Roman"/>
              </a:rPr>
              <a:t>Burling, A. (2022). </a:t>
            </a:r>
            <a:r>
              <a:rPr lang="en-US" sz="1200" i="1" dirty="0">
                <a:latin typeface="Arial"/>
                <a:cs typeface="Times New Roman"/>
              </a:rPr>
              <a:t>Patagonia</a:t>
            </a:r>
            <a:r>
              <a:rPr lang="en-US" sz="1200" dirty="0">
                <a:latin typeface="Arial"/>
                <a:cs typeface="Times New Roman"/>
              </a:rPr>
              <a:t>. ABDO.</a:t>
            </a:r>
          </a:p>
          <a:p>
            <a:endParaRPr lang="en-US" sz="1200" dirty="0">
              <a:latin typeface="Arial"/>
              <a:cs typeface="Times New Roman"/>
            </a:endParaRPr>
          </a:p>
          <a:p>
            <a:r>
              <a:rPr lang="en-US" sz="1200" dirty="0">
                <a:latin typeface="Arial"/>
                <a:cs typeface="Arial"/>
              </a:rPr>
              <a:t>Cole, G.A. and Kelly, P. (2020). </a:t>
            </a:r>
            <a:r>
              <a:rPr lang="en-US" sz="1200" i="1" dirty="0">
                <a:latin typeface="Arial"/>
                <a:cs typeface="Arial"/>
              </a:rPr>
              <a:t>Management Theory and Practice</a:t>
            </a:r>
            <a:r>
              <a:rPr lang="en-US" sz="1200" dirty="0">
                <a:latin typeface="Arial"/>
                <a:cs typeface="Arial"/>
              </a:rPr>
              <a:t>. 9th ed. Australia: South-Western Cengage Learning.</a:t>
            </a:r>
          </a:p>
          <a:p>
            <a:endParaRPr lang="en-US" sz="1200" dirty="0">
              <a:latin typeface="Arial"/>
              <a:cs typeface="Arial"/>
            </a:endParaRPr>
          </a:p>
          <a:p>
            <a:r>
              <a:rPr lang="en-US" sz="1200" err="1">
                <a:latin typeface="Arial"/>
                <a:cs typeface="Times New Roman"/>
              </a:rPr>
              <a:t>Cropanzano</a:t>
            </a:r>
            <a:r>
              <a:rPr lang="en-US" sz="1200" dirty="0">
                <a:latin typeface="Arial"/>
                <a:cs typeface="Times New Roman"/>
              </a:rPr>
              <a:t>, R.S. and Ambrose, M.L. (2015). </a:t>
            </a:r>
            <a:r>
              <a:rPr lang="en-US" sz="1200" i="1" dirty="0">
                <a:latin typeface="Arial"/>
                <a:cs typeface="Times New Roman"/>
              </a:rPr>
              <a:t>The Oxford handbook of justice in the workplace</a:t>
            </a:r>
            <a:r>
              <a:rPr lang="en-US" sz="1200" dirty="0">
                <a:latin typeface="Arial"/>
                <a:cs typeface="Times New Roman"/>
              </a:rPr>
              <a:t>. Oxford </a:t>
            </a:r>
            <a:r>
              <a:rPr lang="en-US" sz="1200" err="1">
                <a:latin typeface="Arial"/>
                <a:cs typeface="Times New Roman"/>
              </a:rPr>
              <a:t>Oxford</a:t>
            </a:r>
            <a:r>
              <a:rPr lang="en-US" sz="1200" dirty="0">
                <a:latin typeface="Arial"/>
                <a:cs typeface="Times New Roman"/>
              </a:rPr>
              <a:t> Univ. Press C.</a:t>
            </a:r>
          </a:p>
          <a:p>
            <a:endParaRPr lang="en-US" sz="1200" dirty="0">
              <a:latin typeface="Arial"/>
              <a:cs typeface="Times New Roman"/>
            </a:endParaRPr>
          </a:p>
          <a:p>
            <a:r>
              <a:rPr lang="en-US" sz="1200" dirty="0">
                <a:latin typeface="Arial"/>
                <a:cs typeface="Times New Roman"/>
              </a:rPr>
              <a:t>Drucker, P.F. (1954). </a:t>
            </a:r>
            <a:r>
              <a:rPr lang="en-US" sz="1200" i="1" dirty="0">
                <a:latin typeface="Arial"/>
                <a:cs typeface="Times New Roman"/>
              </a:rPr>
              <a:t>The practice of management</a:t>
            </a:r>
            <a:r>
              <a:rPr lang="en-US" sz="1200" dirty="0">
                <a:latin typeface="Arial"/>
                <a:cs typeface="Times New Roman"/>
              </a:rPr>
              <a:t>. Oxford: Elsevier.</a:t>
            </a:r>
            <a:endParaRPr lang="en-US" sz="1200" dirty="0">
              <a:latin typeface="Arial"/>
              <a:cs typeface="Arial"/>
            </a:endParaRPr>
          </a:p>
          <a:p>
            <a:endParaRPr lang="en-US" sz="1200" dirty="0">
              <a:latin typeface="Arial"/>
              <a:cs typeface="Arial"/>
            </a:endParaRPr>
          </a:p>
          <a:p>
            <a:r>
              <a:rPr lang="en-US" sz="1200" dirty="0">
                <a:latin typeface="Arial"/>
                <a:cs typeface="Arial"/>
              </a:rPr>
              <a:t>Fayol, H. (1916). </a:t>
            </a:r>
            <a:r>
              <a:rPr lang="en-US" sz="1200" i="1" dirty="0">
                <a:latin typeface="Arial"/>
                <a:cs typeface="Arial"/>
              </a:rPr>
              <a:t>General and industrial management</a:t>
            </a:r>
            <a:r>
              <a:rPr lang="en-US" sz="1200" dirty="0">
                <a:latin typeface="Arial"/>
                <a:cs typeface="Arial"/>
              </a:rPr>
              <a:t>. Mansfield Centre, Ct Martino Publ.</a:t>
            </a:r>
          </a:p>
          <a:p>
            <a:endParaRPr lang="en-US" sz="1200" dirty="0">
              <a:latin typeface="Arial"/>
              <a:cs typeface="Arial"/>
            </a:endParaRPr>
          </a:p>
          <a:p>
            <a:r>
              <a:rPr lang="en-US" sz="1200" dirty="0">
                <a:latin typeface="Arial"/>
                <a:cs typeface="Arial"/>
              </a:rPr>
              <a:t>Katz, R.L. (1955). </a:t>
            </a:r>
            <a:r>
              <a:rPr lang="en-US" sz="1200" i="1" dirty="0">
                <a:latin typeface="Arial"/>
                <a:cs typeface="Arial"/>
              </a:rPr>
              <a:t>Skills of an effective administrator</a:t>
            </a:r>
            <a:r>
              <a:rPr lang="en-US" sz="1200" dirty="0">
                <a:latin typeface="Arial"/>
                <a:cs typeface="Arial"/>
              </a:rPr>
              <a:t>. Boston, Mass. Harvard Business School Press.</a:t>
            </a:r>
          </a:p>
          <a:p>
            <a:endParaRPr lang="en-US" sz="1200" dirty="0">
              <a:latin typeface="Arial"/>
              <a:cs typeface="Arial"/>
            </a:endParaRPr>
          </a:p>
          <a:p>
            <a:r>
              <a:rPr lang="en-US" sz="1200" dirty="0">
                <a:latin typeface="Arial"/>
                <a:cs typeface="Times New Roman"/>
              </a:rPr>
              <a:t>Meyer, J.P. (2016). </a:t>
            </a:r>
            <a:r>
              <a:rPr lang="en-US" sz="1200" i="1" dirty="0">
                <a:latin typeface="Arial"/>
                <a:cs typeface="Times New Roman"/>
              </a:rPr>
              <a:t>Handbook of employee commitment</a:t>
            </a:r>
            <a:r>
              <a:rPr lang="en-US" sz="1200" dirty="0">
                <a:latin typeface="Arial"/>
                <a:cs typeface="Times New Roman"/>
              </a:rPr>
              <a:t>. Cheltenham, UK: Edward Elgar Publishing.</a:t>
            </a:r>
            <a:endParaRPr lang="en-US" sz="1200" dirty="0">
              <a:latin typeface="Arial"/>
              <a:cs typeface="Arial"/>
            </a:endParaRPr>
          </a:p>
          <a:p>
            <a:endParaRPr lang="en-US" sz="1200" dirty="0">
              <a:latin typeface="Arial"/>
              <a:cs typeface="Arial"/>
            </a:endParaRPr>
          </a:p>
          <a:p>
            <a:r>
              <a:rPr lang="en-US" sz="1200" dirty="0">
                <a:latin typeface="Arial"/>
                <a:cs typeface="Arial"/>
              </a:rPr>
              <a:t>Needle, D. and Burns, J. (2019). </a:t>
            </a:r>
            <a:r>
              <a:rPr lang="en-US" sz="1200" i="1" dirty="0">
                <a:latin typeface="Arial"/>
                <a:cs typeface="Arial"/>
              </a:rPr>
              <a:t>Business in Context : an Introduction to Business and Its environment.</a:t>
            </a:r>
            <a:r>
              <a:rPr lang="en-US" sz="1200" dirty="0">
                <a:latin typeface="Arial"/>
                <a:cs typeface="Arial"/>
              </a:rPr>
              <a:t> 8th ed. Cengage Learning.</a:t>
            </a:r>
          </a:p>
          <a:p>
            <a:endParaRPr lang="en-US" sz="1200" dirty="0">
              <a:latin typeface="Arial"/>
              <a:cs typeface="Arial"/>
            </a:endParaRPr>
          </a:p>
          <a:p>
            <a:r>
              <a:rPr lang="en-US" sz="1200" dirty="0">
                <a:latin typeface="Arial"/>
                <a:cs typeface="Arial"/>
              </a:rPr>
              <a:t>Robbins, S.P. and Coulter, M. (2020). </a:t>
            </a:r>
            <a:r>
              <a:rPr lang="en-US" sz="1200" i="1" dirty="0">
                <a:latin typeface="Arial"/>
                <a:cs typeface="Arial"/>
              </a:rPr>
              <a:t>Management</a:t>
            </a:r>
            <a:r>
              <a:rPr lang="en-US" sz="1200" dirty="0">
                <a:latin typeface="Arial"/>
                <a:cs typeface="Arial"/>
              </a:rPr>
              <a:t>. 15th ed. Harlow, England Pearson.</a:t>
            </a:r>
          </a:p>
          <a:p>
            <a:endParaRPr lang="en-US"/>
          </a:p>
        </p:txBody>
      </p:sp>
      <p:pic>
        <p:nvPicPr>
          <p:cNvPr id="6" name="Picture 5" descr="Leadership vs Management: What Skills Set Them Apart? - The Economic Times">
            <a:extLst>
              <a:ext uri="{FF2B5EF4-FFF2-40B4-BE49-F238E27FC236}">
                <a16:creationId xmlns:a16="http://schemas.microsoft.com/office/drawing/2014/main" id="{F9E5ECE7-07A0-89B9-92DC-8DD27AAD5B73}"/>
              </a:ext>
            </a:extLst>
          </p:cNvPr>
          <p:cNvPicPr>
            <a:picLocks noChangeAspect="1"/>
          </p:cNvPicPr>
          <p:nvPr/>
        </p:nvPicPr>
        <p:blipFill>
          <a:blip r:embed="rId2"/>
          <a:stretch>
            <a:fillRect/>
          </a:stretch>
        </p:blipFill>
        <p:spPr>
          <a:xfrm>
            <a:off x="6266514" y="2445187"/>
            <a:ext cx="4642361" cy="3568494"/>
          </a:xfrm>
          <a:prstGeom prst="rect">
            <a:avLst/>
          </a:prstGeom>
        </p:spPr>
      </p:pic>
    </p:spTree>
    <p:extLst>
      <p:ext uri="{BB962C8B-B14F-4D97-AF65-F5344CB8AC3E}">
        <p14:creationId xmlns:p14="http://schemas.microsoft.com/office/powerpoint/2010/main" val="3535539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342DF-F5A5-46A3-E77E-69EDB180C202}"/>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Thank you for watching</a:t>
            </a:r>
          </a:p>
        </p:txBody>
      </p:sp>
      <p:grpSp>
        <p:nvGrpSpPr>
          <p:cNvPr id="81" name="Group 8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60" name="Rectangle 5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4" name="Rectangle 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ix Tips for Effective Management Success | Asian Business School">
            <a:extLst>
              <a:ext uri="{FF2B5EF4-FFF2-40B4-BE49-F238E27FC236}">
                <a16:creationId xmlns:a16="http://schemas.microsoft.com/office/drawing/2014/main" id="{6BD9E09E-0013-602A-1B45-ABBD3D4ADE54}"/>
              </a:ext>
            </a:extLst>
          </p:cNvPr>
          <p:cNvPicPr>
            <a:picLocks noChangeAspect="1"/>
          </p:cNvPicPr>
          <p:nvPr/>
        </p:nvPicPr>
        <p:blipFill>
          <a:blip r:embed="rId2"/>
          <a:stretch>
            <a:fillRect/>
          </a:stretch>
        </p:blipFill>
        <p:spPr>
          <a:xfrm>
            <a:off x="5922492" y="1766771"/>
            <a:ext cx="5536001" cy="3249802"/>
          </a:xfrm>
          <a:prstGeom prst="rect">
            <a:avLst/>
          </a:prstGeom>
        </p:spPr>
      </p:pic>
      <p:sp>
        <p:nvSpPr>
          <p:cNvPr id="83" name="Rectangle 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04031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Title: "Effective Managerial Behaviours and Organizational Success" Subtitle: "Exploring Principles, Functions, Roles, and Implications" </vt:lpstr>
      <vt:lpstr>Contents</vt:lpstr>
      <vt:lpstr>Introduction</vt:lpstr>
      <vt:lpstr>Introduction to the topic</vt:lpstr>
      <vt:lpstr>Managerial Principles </vt:lpstr>
      <vt:lpstr>Managerial skills According to Katz (1955), every effective manager must possess three essential skills: technical, human, and conceptual.</vt:lpstr>
      <vt:lpstr>Managerial Decision Making</vt:lpstr>
      <vt:lpstr>Managerial Functions</vt:lpstr>
      <vt:lpstr>"Management is doing things right; leadership is doing the right things" (Drucker, 54). To inspire their staff to succeed, effective managers need to be exceptional in both areas.</vt:lpstr>
      <vt:lpstr>What is a managerial role?</vt:lpstr>
      <vt:lpstr>Henry Mintzberg Managerial Roles</vt:lpstr>
      <vt:lpstr>PowerPoint Presentation</vt:lpstr>
      <vt:lpstr>The importance of managerial roles and behaviuors</vt:lpstr>
      <vt:lpstr>Crucial Managerial Behaviours</vt:lpstr>
      <vt:lpstr>Supporting Employees to Move Forward in Their Work</vt:lpstr>
      <vt:lpstr>Treating Employees Decently and Fairly within the Workplace</vt:lpstr>
      <vt:lpstr>These managerial behaviours have positive effects on employees, including increased job satisfaction, motivation, and loyalty. Employees who feel supported and respected by their managers are more likely to be engaged in their work and contribute positively to the organization's success. By creating a supportive and fair workplace environment, employees will be more productive and happier.</vt:lpstr>
      <vt:lpstr>Conclusion</vt:lpstr>
      <vt:lpstr>Reference List</vt:lpstr>
      <vt:lpstr>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537</cp:revision>
  <dcterms:created xsi:type="dcterms:W3CDTF">2024-03-12T20:55:01Z</dcterms:created>
  <dcterms:modified xsi:type="dcterms:W3CDTF">2024-03-20T09:15:55Z</dcterms:modified>
</cp:coreProperties>
</file>