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98" r:id="rId3"/>
    <p:sldId id="299" r:id="rId4"/>
    <p:sldId id="297" r:id="rId5"/>
    <p:sldId id="300" r:id="rId6"/>
    <p:sldId id="304" r:id="rId7"/>
    <p:sldId id="301" r:id="rId8"/>
    <p:sldId id="30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B24594-D2F6-4E88-AC34-795E0A75162A}" v="123" dt="2022-01-31T21:11:14.3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7265" autoAdjust="0"/>
  </p:normalViewPr>
  <p:slideViewPr>
    <p:cSldViewPr snapToGrid="0">
      <p:cViewPr>
        <p:scale>
          <a:sx n="65" d="100"/>
          <a:sy n="65" d="100"/>
        </p:scale>
        <p:origin x="78" y="1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32B24594-D2F6-4E88-AC34-795E0A75162A}"/>
    <pc:docChg chg="undo custSel addSld delSld modSld">
      <pc:chgData name="Laura Knight" userId="fcc6b1b8-7f69-4c06-9fd3-1a1553b3cd99" providerId="ADAL" clId="{32B24594-D2F6-4E88-AC34-795E0A75162A}" dt="2022-01-31T21:12:44.509" v="6677" actId="27636"/>
      <pc:docMkLst>
        <pc:docMk/>
      </pc:docMkLst>
      <pc:sldChg chg="addSp modSp mod modMedia setBg">
        <pc:chgData name="Laura Knight" userId="fcc6b1b8-7f69-4c06-9fd3-1a1553b3cd99" providerId="ADAL" clId="{32B24594-D2F6-4E88-AC34-795E0A75162A}" dt="2022-01-31T08:55:45.845" v="2"/>
        <pc:sldMkLst>
          <pc:docMk/>
          <pc:sldMk cId="2341866427" sldId="256"/>
        </pc:sldMkLst>
        <pc:spChg chg="mod">
          <ac:chgData name="Laura Knight" userId="fcc6b1b8-7f69-4c06-9fd3-1a1553b3cd99" providerId="ADAL" clId="{32B24594-D2F6-4E88-AC34-795E0A75162A}" dt="2022-01-31T08:55:45.275" v="0" actId="26606"/>
          <ac:spMkLst>
            <pc:docMk/>
            <pc:sldMk cId="2341866427" sldId="256"/>
            <ac:spMk id="2" creationId="{95070005-0CB0-4E85-A32F-4038D675F8F5}"/>
          </ac:spMkLst>
        </pc:spChg>
        <pc:spChg chg="mod">
          <ac:chgData name="Laura Knight" userId="fcc6b1b8-7f69-4c06-9fd3-1a1553b3cd99" providerId="ADAL" clId="{32B24594-D2F6-4E88-AC34-795E0A75162A}" dt="2022-01-31T08:55:45.275" v="0" actId="26606"/>
          <ac:spMkLst>
            <pc:docMk/>
            <pc:sldMk cId="2341866427" sldId="256"/>
            <ac:spMk id="3" creationId="{E82B0A7F-987C-46C2-917A-4D16C2790CAF}"/>
          </ac:spMkLst>
        </pc:spChg>
        <pc:spChg chg="add">
          <ac:chgData name="Laura Knight" userId="fcc6b1b8-7f69-4c06-9fd3-1a1553b3cd99" providerId="ADAL" clId="{32B24594-D2F6-4E88-AC34-795E0A75162A}" dt="2022-01-31T08:55:45.275" v="0" actId="26606"/>
          <ac:spMkLst>
            <pc:docMk/>
            <pc:sldMk cId="2341866427" sldId="256"/>
            <ac:spMk id="9" creationId="{C1DD1A8A-57D5-4A81-AD04-532B043C5611}"/>
          </ac:spMkLst>
        </pc:spChg>
        <pc:spChg chg="add">
          <ac:chgData name="Laura Knight" userId="fcc6b1b8-7f69-4c06-9fd3-1a1553b3cd99" providerId="ADAL" clId="{32B24594-D2F6-4E88-AC34-795E0A75162A}" dt="2022-01-31T08:55:45.275" v="0" actId="26606"/>
          <ac:spMkLst>
            <pc:docMk/>
            <pc:sldMk cId="2341866427" sldId="256"/>
            <ac:spMk id="11" creationId="{007891EC-4501-44ED-A8C8-B11B6DB767AB}"/>
          </ac:spMkLst>
        </pc:spChg>
        <pc:picChg chg="add mod">
          <ac:chgData name="Laura Knight" userId="fcc6b1b8-7f69-4c06-9fd3-1a1553b3cd99" providerId="ADAL" clId="{32B24594-D2F6-4E88-AC34-795E0A75162A}" dt="2022-01-31T08:55:45.845" v="2"/>
          <ac:picMkLst>
            <pc:docMk/>
            <pc:sldMk cId="2341866427" sldId="256"/>
            <ac:picMk id="5" creationId="{5D73BBB2-0FF4-4B1A-AE15-04498494A047}"/>
          </ac:picMkLst>
        </pc:picChg>
      </pc:sldChg>
      <pc:sldChg chg="addSp delSp modSp mod setBg setClrOvrMap">
        <pc:chgData name="Laura Knight" userId="fcc6b1b8-7f69-4c06-9fd3-1a1553b3cd99" providerId="ADAL" clId="{32B24594-D2F6-4E88-AC34-795E0A75162A}" dt="2022-01-31T08:55:56.627" v="4" actId="26606"/>
        <pc:sldMkLst>
          <pc:docMk/>
          <pc:sldMk cId="2742064117" sldId="297"/>
        </pc:sldMkLst>
        <pc:spChg chg="mod">
          <ac:chgData name="Laura Knight" userId="fcc6b1b8-7f69-4c06-9fd3-1a1553b3cd99" providerId="ADAL" clId="{32B24594-D2F6-4E88-AC34-795E0A75162A}" dt="2022-01-31T08:55:56.627" v="4" actId="26606"/>
          <ac:spMkLst>
            <pc:docMk/>
            <pc:sldMk cId="2742064117" sldId="297"/>
            <ac:spMk id="2" creationId="{00000000-0000-0000-0000-000000000000}"/>
          </ac:spMkLst>
        </pc:spChg>
        <pc:spChg chg="add del">
          <ac:chgData name="Laura Knight" userId="fcc6b1b8-7f69-4c06-9fd3-1a1553b3cd99" providerId="ADAL" clId="{32B24594-D2F6-4E88-AC34-795E0A75162A}" dt="2022-01-31T08:55:56.627" v="4" actId="26606"/>
          <ac:spMkLst>
            <pc:docMk/>
            <pc:sldMk cId="2742064117" sldId="297"/>
            <ac:spMk id="9" creationId="{A3EFF7B1-6CB7-47D1-AD37-B870CA2B2151}"/>
          </ac:spMkLst>
        </pc:spChg>
        <pc:spChg chg="add del">
          <ac:chgData name="Laura Knight" userId="fcc6b1b8-7f69-4c06-9fd3-1a1553b3cd99" providerId="ADAL" clId="{32B24594-D2F6-4E88-AC34-795E0A75162A}" dt="2022-01-31T08:55:56.627" v="4" actId="26606"/>
          <ac:spMkLst>
            <pc:docMk/>
            <pc:sldMk cId="2742064117" sldId="297"/>
            <ac:spMk id="11" creationId="{7FA2962B-21B6-4689-A95D-A8FF6ADE47F1}"/>
          </ac:spMkLst>
        </pc:spChg>
        <pc:spChg chg="add del">
          <ac:chgData name="Laura Knight" userId="fcc6b1b8-7f69-4c06-9fd3-1a1553b3cd99" providerId="ADAL" clId="{32B24594-D2F6-4E88-AC34-795E0A75162A}" dt="2022-01-31T08:55:56.627" v="4" actId="26606"/>
          <ac:spMkLst>
            <pc:docMk/>
            <pc:sldMk cId="2742064117" sldId="297"/>
            <ac:spMk id="27" creationId="{A00D2CE1-35C1-46E6-BD59-CEE668BD90F4}"/>
          </ac:spMkLst>
        </pc:spChg>
        <pc:spChg chg="add del">
          <ac:chgData name="Laura Knight" userId="fcc6b1b8-7f69-4c06-9fd3-1a1553b3cd99" providerId="ADAL" clId="{32B24594-D2F6-4E88-AC34-795E0A75162A}" dt="2022-01-31T08:55:56.627" v="4" actId="26606"/>
          <ac:spMkLst>
            <pc:docMk/>
            <pc:sldMk cId="2742064117" sldId="297"/>
            <ac:spMk id="35" creationId="{E18403B7-F2C7-4C07-8522-21C31910902C}"/>
          </ac:spMkLst>
        </pc:spChg>
        <pc:spChg chg="add del">
          <ac:chgData name="Laura Knight" userId="fcc6b1b8-7f69-4c06-9fd3-1a1553b3cd99" providerId="ADAL" clId="{32B24594-D2F6-4E88-AC34-795E0A75162A}" dt="2022-01-31T08:55:56.627" v="4" actId="26606"/>
          <ac:spMkLst>
            <pc:docMk/>
            <pc:sldMk cId="2742064117" sldId="297"/>
            <ac:spMk id="47" creationId="{2B566528-1B12-4246-9431-5C2D7D081168}"/>
          </ac:spMkLst>
        </pc:spChg>
        <pc:spChg chg="add del">
          <ac:chgData name="Laura Knight" userId="fcc6b1b8-7f69-4c06-9fd3-1a1553b3cd99" providerId="ADAL" clId="{32B24594-D2F6-4E88-AC34-795E0A75162A}" dt="2022-01-31T08:55:56.627" v="4" actId="26606"/>
          <ac:spMkLst>
            <pc:docMk/>
            <pc:sldMk cId="2742064117" sldId="297"/>
            <ac:spMk id="49" creationId="{D3F51FEB-38FB-4F6C-9F7B-2F2AFAB65463}"/>
          </ac:spMkLst>
        </pc:spChg>
        <pc:spChg chg="add del">
          <ac:chgData name="Laura Knight" userId="fcc6b1b8-7f69-4c06-9fd3-1a1553b3cd99" providerId="ADAL" clId="{32B24594-D2F6-4E88-AC34-795E0A75162A}" dt="2022-01-31T08:55:56.627" v="4" actId="26606"/>
          <ac:spMkLst>
            <pc:docMk/>
            <pc:sldMk cId="2742064117" sldId="297"/>
            <ac:spMk id="51" creationId="{1E547BA6-BAE0-43BB-A7CA-60F69CE252F0}"/>
          </ac:spMkLst>
        </pc:spChg>
        <pc:grpChg chg="add del">
          <ac:chgData name="Laura Knight" userId="fcc6b1b8-7f69-4c06-9fd3-1a1553b3cd99" providerId="ADAL" clId="{32B24594-D2F6-4E88-AC34-795E0A75162A}" dt="2022-01-31T08:55:56.627" v="4" actId="26606"/>
          <ac:grpSpMkLst>
            <pc:docMk/>
            <pc:sldMk cId="2742064117" sldId="297"/>
            <ac:grpSpMk id="13" creationId="{A745280D-ED36-41FE-8EB1-CE597C99CFE8}"/>
          </ac:grpSpMkLst>
        </pc:grpChg>
        <pc:grpChg chg="add del">
          <ac:chgData name="Laura Knight" userId="fcc6b1b8-7f69-4c06-9fd3-1a1553b3cd99" providerId="ADAL" clId="{32B24594-D2F6-4E88-AC34-795E0A75162A}" dt="2022-01-31T08:55:56.627" v="4" actId="26606"/>
          <ac:grpSpMkLst>
            <pc:docMk/>
            <pc:sldMk cId="2742064117" sldId="297"/>
            <ac:grpSpMk id="19" creationId="{80E95A5C-1E97-41C3-9DEC-245FF6DEBF1F}"/>
          </ac:grpSpMkLst>
        </pc:grpChg>
        <pc:grpChg chg="add del">
          <ac:chgData name="Laura Knight" userId="fcc6b1b8-7f69-4c06-9fd3-1a1553b3cd99" providerId="ADAL" clId="{32B24594-D2F6-4E88-AC34-795E0A75162A}" dt="2022-01-31T08:55:56.627" v="4" actId="26606"/>
          <ac:grpSpMkLst>
            <pc:docMk/>
            <pc:sldMk cId="2742064117" sldId="297"/>
            <ac:grpSpMk id="29" creationId="{A58DCE86-9AE1-46D1-96D6-04B8B3EDF6FA}"/>
          </ac:grpSpMkLst>
        </pc:grpChg>
        <pc:grpChg chg="add del">
          <ac:chgData name="Laura Knight" userId="fcc6b1b8-7f69-4c06-9fd3-1a1553b3cd99" providerId="ADAL" clId="{32B24594-D2F6-4E88-AC34-795E0A75162A}" dt="2022-01-31T08:55:56.627" v="4" actId="26606"/>
          <ac:grpSpMkLst>
            <pc:docMk/>
            <pc:sldMk cId="2742064117" sldId="297"/>
            <ac:grpSpMk id="37" creationId="{23B58CC6-A99E-43AF-A467-256F19287FB8}"/>
          </ac:grpSpMkLst>
        </pc:grpChg>
        <pc:grpChg chg="add del">
          <ac:chgData name="Laura Knight" userId="fcc6b1b8-7f69-4c06-9fd3-1a1553b3cd99" providerId="ADAL" clId="{32B24594-D2F6-4E88-AC34-795E0A75162A}" dt="2022-01-31T08:55:56.627" v="4" actId="26606"/>
          <ac:grpSpMkLst>
            <pc:docMk/>
            <pc:sldMk cId="2742064117" sldId="297"/>
            <ac:grpSpMk id="53" creationId="{07EAA094-9CF6-4695-958A-33D9BCAA9474}"/>
          </ac:grpSpMkLst>
        </pc:grpChg>
        <pc:graphicFrameChg chg="mod modGraphic">
          <ac:chgData name="Laura Knight" userId="fcc6b1b8-7f69-4c06-9fd3-1a1553b3cd99" providerId="ADAL" clId="{32B24594-D2F6-4E88-AC34-795E0A75162A}" dt="2022-01-31T08:55:56.627" v="4" actId="26606"/>
          <ac:graphicFrameMkLst>
            <pc:docMk/>
            <pc:sldMk cId="2742064117" sldId="297"/>
            <ac:graphicFrameMk id="5" creationId="{7BCD61BF-5AA8-44BD-9938-B5EB210EED58}"/>
          </ac:graphicFrameMkLst>
        </pc:graphicFrameChg>
        <pc:picChg chg="add del">
          <ac:chgData name="Laura Knight" userId="fcc6b1b8-7f69-4c06-9fd3-1a1553b3cd99" providerId="ADAL" clId="{32B24594-D2F6-4E88-AC34-795E0A75162A}" dt="2022-01-31T08:55:56.627" v="4" actId="26606"/>
          <ac:picMkLst>
            <pc:docMk/>
            <pc:sldMk cId="2742064117" sldId="297"/>
            <ac:picMk id="43" creationId="{A473ECCA-263A-4FEF-AAE9-B21EA84ECEDA}"/>
          </ac:picMkLst>
        </pc:picChg>
      </pc:sldChg>
      <pc:sldChg chg="addSp modSp new mod setBg">
        <pc:chgData name="Laura Knight" userId="fcc6b1b8-7f69-4c06-9fd3-1a1553b3cd99" providerId="ADAL" clId="{32B24594-D2F6-4E88-AC34-795E0A75162A}" dt="2022-01-31T09:27:50.308" v="1931" actId="207"/>
        <pc:sldMkLst>
          <pc:docMk/>
          <pc:sldMk cId="2052784995" sldId="298"/>
        </pc:sldMkLst>
        <pc:spChg chg="mod">
          <ac:chgData name="Laura Knight" userId="fcc6b1b8-7f69-4c06-9fd3-1a1553b3cd99" providerId="ADAL" clId="{32B24594-D2F6-4E88-AC34-795E0A75162A}" dt="2022-01-31T08:58:13.803" v="24" actId="20577"/>
          <ac:spMkLst>
            <pc:docMk/>
            <pc:sldMk cId="2052784995" sldId="298"/>
            <ac:spMk id="2" creationId="{1FF0C8E1-83FC-41C6-B78D-2401421577FA}"/>
          </ac:spMkLst>
        </pc:spChg>
        <pc:spChg chg="mod">
          <ac:chgData name="Laura Knight" userId="fcc6b1b8-7f69-4c06-9fd3-1a1553b3cd99" providerId="ADAL" clId="{32B24594-D2F6-4E88-AC34-795E0A75162A}" dt="2022-01-31T09:27:50.308" v="1931" actId="207"/>
          <ac:spMkLst>
            <pc:docMk/>
            <pc:sldMk cId="2052784995" sldId="298"/>
            <ac:spMk id="3" creationId="{3E292E14-DCC1-4EFE-974E-10DC50016CDE}"/>
          </ac:spMkLst>
        </pc:spChg>
        <pc:spChg chg="add">
          <ac:chgData name="Laura Knight" userId="fcc6b1b8-7f69-4c06-9fd3-1a1553b3cd99" providerId="ADAL" clId="{32B24594-D2F6-4E88-AC34-795E0A75162A}" dt="2022-01-31T08:56:24.942" v="7" actId="26606"/>
          <ac:spMkLst>
            <pc:docMk/>
            <pc:sldMk cId="2052784995" sldId="298"/>
            <ac:spMk id="8" creationId="{2B566528-1B12-4246-9431-5C2D7D081168}"/>
          </ac:spMkLst>
        </pc:spChg>
        <pc:spChg chg="add">
          <ac:chgData name="Laura Knight" userId="fcc6b1b8-7f69-4c06-9fd3-1a1553b3cd99" providerId="ADAL" clId="{32B24594-D2F6-4E88-AC34-795E0A75162A}" dt="2022-01-31T08:56:24.942" v="7" actId="26606"/>
          <ac:spMkLst>
            <pc:docMk/>
            <pc:sldMk cId="2052784995" sldId="298"/>
            <ac:spMk id="10" creationId="{2E80C965-DB6D-4F81-9E9E-B027384D0BD6}"/>
          </ac:spMkLst>
        </pc:spChg>
        <pc:spChg chg="add">
          <ac:chgData name="Laura Knight" userId="fcc6b1b8-7f69-4c06-9fd3-1a1553b3cd99" providerId="ADAL" clId="{32B24594-D2F6-4E88-AC34-795E0A75162A}" dt="2022-01-31T08:56:24.942" v="7" actId="26606"/>
          <ac:spMkLst>
            <pc:docMk/>
            <pc:sldMk cId="2052784995" sldId="298"/>
            <ac:spMk id="12" creationId="{A580F890-B085-4E95-96AA-55AEBEC5CE6E}"/>
          </ac:spMkLst>
        </pc:spChg>
        <pc:spChg chg="add">
          <ac:chgData name="Laura Knight" userId="fcc6b1b8-7f69-4c06-9fd3-1a1553b3cd99" providerId="ADAL" clId="{32B24594-D2F6-4E88-AC34-795E0A75162A}" dt="2022-01-31T08:56:24.942" v="7" actId="26606"/>
          <ac:spMkLst>
            <pc:docMk/>
            <pc:sldMk cId="2052784995" sldId="298"/>
            <ac:spMk id="14" creationId="{D3F51FEB-38FB-4F6C-9F7B-2F2AFAB65463}"/>
          </ac:spMkLst>
        </pc:spChg>
        <pc:spChg chg="add">
          <ac:chgData name="Laura Knight" userId="fcc6b1b8-7f69-4c06-9fd3-1a1553b3cd99" providerId="ADAL" clId="{32B24594-D2F6-4E88-AC34-795E0A75162A}" dt="2022-01-31T08:56:24.942" v="7" actId="26606"/>
          <ac:spMkLst>
            <pc:docMk/>
            <pc:sldMk cId="2052784995" sldId="298"/>
            <ac:spMk id="16" creationId="{1E547BA6-BAE0-43BB-A7CA-60F69CE252F0}"/>
          </ac:spMkLst>
        </pc:spChg>
      </pc:sldChg>
      <pc:sldChg chg="addSp modSp new mod setBg">
        <pc:chgData name="Laura Knight" userId="fcc6b1b8-7f69-4c06-9fd3-1a1553b3cd99" providerId="ADAL" clId="{32B24594-D2F6-4E88-AC34-795E0A75162A}" dt="2022-01-31T09:27:40.717" v="1929" actId="113"/>
        <pc:sldMkLst>
          <pc:docMk/>
          <pc:sldMk cId="18425057" sldId="299"/>
        </pc:sldMkLst>
        <pc:spChg chg="mod">
          <ac:chgData name="Laura Knight" userId="fcc6b1b8-7f69-4c06-9fd3-1a1553b3cd99" providerId="ADAL" clId="{32B24594-D2F6-4E88-AC34-795E0A75162A}" dt="2022-01-31T09:22:07.534" v="1022" actId="20577"/>
          <ac:spMkLst>
            <pc:docMk/>
            <pc:sldMk cId="18425057" sldId="299"/>
            <ac:spMk id="2" creationId="{0A522BDC-664B-4321-B9F9-5191BC3F41CE}"/>
          </ac:spMkLst>
        </pc:spChg>
        <pc:spChg chg="mod">
          <ac:chgData name="Laura Knight" userId="fcc6b1b8-7f69-4c06-9fd3-1a1553b3cd99" providerId="ADAL" clId="{32B24594-D2F6-4E88-AC34-795E0A75162A}" dt="2022-01-31T09:27:40.717" v="1929" actId="113"/>
          <ac:spMkLst>
            <pc:docMk/>
            <pc:sldMk cId="18425057" sldId="299"/>
            <ac:spMk id="3" creationId="{83C351C1-9D98-49FA-A971-7A437B0E5775}"/>
          </ac:spMkLst>
        </pc:spChg>
        <pc:spChg chg="add">
          <ac:chgData name="Laura Knight" userId="fcc6b1b8-7f69-4c06-9fd3-1a1553b3cd99" providerId="ADAL" clId="{32B24594-D2F6-4E88-AC34-795E0A75162A}" dt="2022-01-31T08:56:28.824" v="8" actId="26606"/>
          <ac:spMkLst>
            <pc:docMk/>
            <pc:sldMk cId="18425057" sldId="299"/>
            <ac:spMk id="8" creationId="{2B566528-1B12-4246-9431-5C2D7D081168}"/>
          </ac:spMkLst>
        </pc:spChg>
        <pc:spChg chg="add">
          <ac:chgData name="Laura Knight" userId="fcc6b1b8-7f69-4c06-9fd3-1a1553b3cd99" providerId="ADAL" clId="{32B24594-D2F6-4E88-AC34-795E0A75162A}" dt="2022-01-31T08:56:28.824" v="8" actId="26606"/>
          <ac:spMkLst>
            <pc:docMk/>
            <pc:sldMk cId="18425057" sldId="299"/>
            <ac:spMk id="10" creationId="{2E80C965-DB6D-4F81-9E9E-B027384D0BD6}"/>
          </ac:spMkLst>
        </pc:spChg>
        <pc:spChg chg="add">
          <ac:chgData name="Laura Knight" userId="fcc6b1b8-7f69-4c06-9fd3-1a1553b3cd99" providerId="ADAL" clId="{32B24594-D2F6-4E88-AC34-795E0A75162A}" dt="2022-01-31T08:56:28.824" v="8" actId="26606"/>
          <ac:spMkLst>
            <pc:docMk/>
            <pc:sldMk cId="18425057" sldId="299"/>
            <ac:spMk id="12" creationId="{A580F890-B085-4E95-96AA-55AEBEC5CE6E}"/>
          </ac:spMkLst>
        </pc:spChg>
        <pc:spChg chg="add">
          <ac:chgData name="Laura Knight" userId="fcc6b1b8-7f69-4c06-9fd3-1a1553b3cd99" providerId="ADAL" clId="{32B24594-D2F6-4E88-AC34-795E0A75162A}" dt="2022-01-31T08:56:28.824" v="8" actId="26606"/>
          <ac:spMkLst>
            <pc:docMk/>
            <pc:sldMk cId="18425057" sldId="299"/>
            <ac:spMk id="14" creationId="{D3F51FEB-38FB-4F6C-9F7B-2F2AFAB65463}"/>
          </ac:spMkLst>
        </pc:spChg>
        <pc:spChg chg="add">
          <ac:chgData name="Laura Knight" userId="fcc6b1b8-7f69-4c06-9fd3-1a1553b3cd99" providerId="ADAL" clId="{32B24594-D2F6-4E88-AC34-795E0A75162A}" dt="2022-01-31T08:56:28.824" v="8" actId="26606"/>
          <ac:spMkLst>
            <pc:docMk/>
            <pc:sldMk cId="18425057" sldId="299"/>
            <ac:spMk id="16" creationId="{1E547BA6-BAE0-43BB-A7CA-60F69CE252F0}"/>
          </ac:spMkLst>
        </pc:spChg>
      </pc:sldChg>
      <pc:sldChg chg="addSp delSp modSp new mod setBg modNotesTx">
        <pc:chgData name="Laura Knight" userId="fcc6b1b8-7f69-4c06-9fd3-1a1553b3cd99" providerId="ADAL" clId="{32B24594-D2F6-4E88-AC34-795E0A75162A}" dt="2022-01-31T12:10:34.812" v="6638" actId="20577"/>
        <pc:sldMkLst>
          <pc:docMk/>
          <pc:sldMk cId="2507300314" sldId="300"/>
        </pc:sldMkLst>
        <pc:spChg chg="mod">
          <ac:chgData name="Laura Knight" userId="fcc6b1b8-7f69-4c06-9fd3-1a1553b3cd99" providerId="ADAL" clId="{32B24594-D2F6-4E88-AC34-795E0A75162A}" dt="2022-01-31T12:06:02.218" v="6438" actId="20577"/>
          <ac:spMkLst>
            <pc:docMk/>
            <pc:sldMk cId="2507300314" sldId="300"/>
            <ac:spMk id="2" creationId="{1D2F11BD-F8CB-40D8-B06A-14EE1B43A301}"/>
          </ac:spMkLst>
        </pc:spChg>
        <pc:spChg chg="del mod">
          <ac:chgData name="Laura Knight" userId="fcc6b1b8-7f69-4c06-9fd3-1a1553b3cd99" providerId="ADAL" clId="{32B24594-D2F6-4E88-AC34-795E0A75162A}" dt="2022-01-31T09:54:22.583" v="2163" actId="26606"/>
          <ac:spMkLst>
            <pc:docMk/>
            <pc:sldMk cId="2507300314" sldId="300"/>
            <ac:spMk id="3" creationId="{708D85A6-F985-4AF4-A879-90228B3FB609}"/>
          </ac:spMkLst>
        </pc:spChg>
        <pc:spChg chg="add del">
          <ac:chgData name="Laura Knight" userId="fcc6b1b8-7f69-4c06-9fd3-1a1553b3cd99" providerId="ADAL" clId="{32B24594-D2F6-4E88-AC34-795E0A75162A}" dt="2022-01-31T09:54:22.583" v="2163" actId="26606"/>
          <ac:spMkLst>
            <pc:docMk/>
            <pc:sldMk cId="2507300314" sldId="300"/>
            <ac:spMk id="8" creationId="{2B566528-1B12-4246-9431-5C2D7D081168}"/>
          </ac:spMkLst>
        </pc:spChg>
        <pc:spChg chg="add del">
          <ac:chgData name="Laura Knight" userId="fcc6b1b8-7f69-4c06-9fd3-1a1553b3cd99" providerId="ADAL" clId="{32B24594-D2F6-4E88-AC34-795E0A75162A}" dt="2022-01-31T09:54:22.583" v="2163" actId="26606"/>
          <ac:spMkLst>
            <pc:docMk/>
            <pc:sldMk cId="2507300314" sldId="300"/>
            <ac:spMk id="10" creationId="{2E80C965-DB6D-4F81-9E9E-B027384D0BD6}"/>
          </ac:spMkLst>
        </pc:spChg>
        <pc:spChg chg="add del">
          <ac:chgData name="Laura Knight" userId="fcc6b1b8-7f69-4c06-9fd3-1a1553b3cd99" providerId="ADAL" clId="{32B24594-D2F6-4E88-AC34-795E0A75162A}" dt="2022-01-31T09:54:22.583" v="2163" actId="26606"/>
          <ac:spMkLst>
            <pc:docMk/>
            <pc:sldMk cId="2507300314" sldId="300"/>
            <ac:spMk id="12" creationId="{A580F890-B085-4E95-96AA-55AEBEC5CE6E}"/>
          </ac:spMkLst>
        </pc:spChg>
        <pc:spChg chg="add del">
          <ac:chgData name="Laura Knight" userId="fcc6b1b8-7f69-4c06-9fd3-1a1553b3cd99" providerId="ADAL" clId="{32B24594-D2F6-4E88-AC34-795E0A75162A}" dt="2022-01-31T09:54:22.583" v="2163" actId="26606"/>
          <ac:spMkLst>
            <pc:docMk/>
            <pc:sldMk cId="2507300314" sldId="300"/>
            <ac:spMk id="14" creationId="{D3F51FEB-38FB-4F6C-9F7B-2F2AFAB65463}"/>
          </ac:spMkLst>
        </pc:spChg>
        <pc:spChg chg="add del">
          <ac:chgData name="Laura Knight" userId="fcc6b1b8-7f69-4c06-9fd3-1a1553b3cd99" providerId="ADAL" clId="{32B24594-D2F6-4E88-AC34-795E0A75162A}" dt="2022-01-31T09:54:22.583" v="2163" actId="26606"/>
          <ac:spMkLst>
            <pc:docMk/>
            <pc:sldMk cId="2507300314" sldId="300"/>
            <ac:spMk id="16" creationId="{1E547BA6-BAE0-43BB-A7CA-60F69CE252F0}"/>
          </ac:spMkLst>
        </pc:spChg>
        <pc:spChg chg="add">
          <ac:chgData name="Laura Knight" userId="fcc6b1b8-7f69-4c06-9fd3-1a1553b3cd99" providerId="ADAL" clId="{32B24594-D2F6-4E88-AC34-795E0A75162A}" dt="2022-01-31T09:54:22.583" v="2163" actId="26606"/>
          <ac:spMkLst>
            <pc:docMk/>
            <pc:sldMk cId="2507300314" sldId="300"/>
            <ac:spMk id="22" creationId="{BACC6370-2D7E-4714-9D71-7542949D7D5D}"/>
          </ac:spMkLst>
        </pc:spChg>
        <pc:spChg chg="add">
          <ac:chgData name="Laura Knight" userId="fcc6b1b8-7f69-4c06-9fd3-1a1553b3cd99" providerId="ADAL" clId="{32B24594-D2F6-4E88-AC34-795E0A75162A}" dt="2022-01-31T09:54:22.583" v="2163" actId="26606"/>
          <ac:spMkLst>
            <pc:docMk/>
            <pc:sldMk cId="2507300314" sldId="300"/>
            <ac:spMk id="24" creationId="{F68B3F68-107C-434F-AA38-110D5EA91B85}"/>
          </ac:spMkLst>
        </pc:spChg>
        <pc:spChg chg="add">
          <ac:chgData name="Laura Knight" userId="fcc6b1b8-7f69-4c06-9fd3-1a1553b3cd99" providerId="ADAL" clId="{32B24594-D2F6-4E88-AC34-795E0A75162A}" dt="2022-01-31T09:54:22.583" v="2163" actId="26606"/>
          <ac:spMkLst>
            <pc:docMk/>
            <pc:sldMk cId="2507300314" sldId="300"/>
            <ac:spMk id="26" creationId="{AAD0DBB9-1A4B-4391-81D4-CB19F9AB918A}"/>
          </ac:spMkLst>
        </pc:spChg>
        <pc:spChg chg="add">
          <ac:chgData name="Laura Knight" userId="fcc6b1b8-7f69-4c06-9fd3-1a1553b3cd99" providerId="ADAL" clId="{32B24594-D2F6-4E88-AC34-795E0A75162A}" dt="2022-01-31T09:54:22.583" v="2163" actId="26606"/>
          <ac:spMkLst>
            <pc:docMk/>
            <pc:sldMk cId="2507300314" sldId="300"/>
            <ac:spMk id="28" creationId="{063BBA22-50EA-4C4D-BE05-F1CE4E63AA56}"/>
          </ac:spMkLst>
        </pc:spChg>
        <pc:graphicFrameChg chg="add mod">
          <ac:chgData name="Laura Knight" userId="fcc6b1b8-7f69-4c06-9fd3-1a1553b3cd99" providerId="ADAL" clId="{32B24594-D2F6-4E88-AC34-795E0A75162A}" dt="2022-01-31T12:05:01.076" v="6357" actId="20577"/>
          <ac:graphicFrameMkLst>
            <pc:docMk/>
            <pc:sldMk cId="2507300314" sldId="300"/>
            <ac:graphicFrameMk id="18" creationId="{3E9E603B-ABCD-4DC5-81BC-9959F37B68D8}"/>
          </ac:graphicFrameMkLst>
        </pc:graphicFrameChg>
      </pc:sldChg>
      <pc:sldChg chg="addSp modSp new mod setBg modNotesTx">
        <pc:chgData name="Laura Knight" userId="fcc6b1b8-7f69-4c06-9fd3-1a1553b3cd99" providerId="ADAL" clId="{32B24594-D2F6-4E88-AC34-795E0A75162A}" dt="2022-01-31T21:12:44.509" v="6677" actId="27636"/>
        <pc:sldMkLst>
          <pc:docMk/>
          <pc:sldMk cId="1047294861" sldId="301"/>
        </pc:sldMkLst>
        <pc:spChg chg="mod">
          <ac:chgData name="Laura Knight" userId="fcc6b1b8-7f69-4c06-9fd3-1a1553b3cd99" providerId="ADAL" clId="{32B24594-D2F6-4E88-AC34-795E0A75162A}" dt="2022-01-31T10:58:14.391" v="6277" actId="26606"/>
          <ac:spMkLst>
            <pc:docMk/>
            <pc:sldMk cId="1047294861" sldId="301"/>
            <ac:spMk id="2" creationId="{9E716FB5-81D6-450F-8F30-41A274605B06}"/>
          </ac:spMkLst>
        </pc:spChg>
        <pc:spChg chg="mod ord">
          <ac:chgData name="Laura Knight" userId="fcc6b1b8-7f69-4c06-9fd3-1a1553b3cd99" providerId="ADAL" clId="{32B24594-D2F6-4E88-AC34-795E0A75162A}" dt="2022-01-31T21:12:44.509" v="6677" actId="27636"/>
          <ac:spMkLst>
            <pc:docMk/>
            <pc:sldMk cId="1047294861" sldId="301"/>
            <ac:spMk id="3" creationId="{3E9A9193-E74A-4A18-8271-386DB56CA3E4}"/>
          </ac:spMkLst>
        </pc:spChg>
        <pc:spChg chg="add">
          <ac:chgData name="Laura Knight" userId="fcc6b1b8-7f69-4c06-9fd3-1a1553b3cd99" providerId="ADAL" clId="{32B24594-D2F6-4E88-AC34-795E0A75162A}" dt="2022-01-31T10:58:14.391" v="6277" actId="26606"/>
          <ac:spMkLst>
            <pc:docMk/>
            <pc:sldMk cId="1047294861" sldId="301"/>
            <ac:spMk id="71" creationId="{4038CB10-1F5C-4D54-9DF7-12586DE5B007}"/>
          </ac:spMkLst>
        </pc:spChg>
        <pc:spChg chg="add">
          <ac:chgData name="Laura Knight" userId="fcc6b1b8-7f69-4c06-9fd3-1a1553b3cd99" providerId="ADAL" clId="{32B24594-D2F6-4E88-AC34-795E0A75162A}" dt="2022-01-31T10:58:14.391" v="6277" actId="26606"/>
          <ac:spMkLst>
            <pc:docMk/>
            <pc:sldMk cId="1047294861" sldId="301"/>
            <ac:spMk id="73" creationId="{73ED6512-6858-4552-B699-9A97FE9A4EA2}"/>
          </ac:spMkLst>
        </pc:spChg>
        <pc:picChg chg="add mod">
          <ac:chgData name="Laura Knight" userId="fcc6b1b8-7f69-4c06-9fd3-1a1553b3cd99" providerId="ADAL" clId="{32B24594-D2F6-4E88-AC34-795E0A75162A}" dt="2022-01-31T10:58:14.391" v="6277" actId="26606"/>
          <ac:picMkLst>
            <pc:docMk/>
            <pc:sldMk cId="1047294861" sldId="301"/>
            <ac:picMk id="1026" creationId="{FC89E4A1-F183-48E2-822F-336222E0727D}"/>
          </ac:picMkLst>
        </pc:picChg>
      </pc:sldChg>
      <pc:sldChg chg="addSp delSp modSp new del mod setBg modNotesTx">
        <pc:chgData name="Laura Knight" userId="fcc6b1b8-7f69-4c06-9fd3-1a1553b3cd99" providerId="ADAL" clId="{32B24594-D2F6-4E88-AC34-795E0A75162A}" dt="2022-01-31T21:09:17.340" v="6641" actId="47"/>
        <pc:sldMkLst>
          <pc:docMk/>
          <pc:sldMk cId="48952474" sldId="302"/>
        </pc:sldMkLst>
        <pc:spChg chg="mod">
          <ac:chgData name="Laura Knight" userId="fcc6b1b8-7f69-4c06-9fd3-1a1553b3cd99" providerId="ADAL" clId="{32B24594-D2F6-4E88-AC34-795E0A75162A}" dt="2022-01-31T11:02:31.290" v="6296" actId="1076"/>
          <ac:spMkLst>
            <pc:docMk/>
            <pc:sldMk cId="48952474" sldId="302"/>
            <ac:spMk id="2" creationId="{66A04A97-C71C-4DAE-96C2-90B23243E435}"/>
          </ac:spMkLst>
        </pc:spChg>
        <pc:spChg chg="mod">
          <ac:chgData name="Laura Knight" userId="fcc6b1b8-7f69-4c06-9fd3-1a1553b3cd99" providerId="ADAL" clId="{32B24594-D2F6-4E88-AC34-795E0A75162A}" dt="2022-01-31T11:02:44.101" v="6304" actId="113"/>
          <ac:spMkLst>
            <pc:docMk/>
            <pc:sldMk cId="48952474" sldId="302"/>
            <ac:spMk id="3" creationId="{AF894467-107A-4806-8119-A3A7107AA96E}"/>
          </ac:spMkLst>
        </pc:spChg>
        <pc:picChg chg="add mod">
          <ac:chgData name="Laura Knight" userId="fcc6b1b8-7f69-4c06-9fd3-1a1553b3cd99" providerId="ADAL" clId="{32B24594-D2F6-4E88-AC34-795E0A75162A}" dt="2022-01-31T11:02:21.491" v="6289" actId="26606"/>
          <ac:picMkLst>
            <pc:docMk/>
            <pc:sldMk cId="48952474" sldId="302"/>
            <ac:picMk id="4" creationId="{D93B81DA-3554-4BCD-8212-77DA1B9530D3}"/>
          </ac:picMkLst>
        </pc:picChg>
        <pc:cxnChg chg="add del">
          <ac:chgData name="Laura Knight" userId="fcc6b1b8-7f69-4c06-9fd3-1a1553b3cd99" providerId="ADAL" clId="{32B24594-D2F6-4E88-AC34-795E0A75162A}" dt="2022-01-31T11:02:21.481" v="6288" actId="26606"/>
          <ac:cxnSpMkLst>
            <pc:docMk/>
            <pc:sldMk cId="48952474" sldId="302"/>
            <ac:cxnSpMk id="9" creationId="{A7F400EE-A8A5-48AF-B4D6-291B52C6F0B0}"/>
          </ac:cxnSpMkLst>
        </pc:cxnChg>
      </pc:sldChg>
      <pc:sldChg chg="addSp delSp modSp new mod modAnim">
        <pc:chgData name="Laura Knight" userId="fcc6b1b8-7f69-4c06-9fd3-1a1553b3cd99" providerId="ADAL" clId="{32B24594-D2F6-4E88-AC34-795E0A75162A}" dt="2022-01-31T11:58:48.290" v="6315" actId="1076"/>
        <pc:sldMkLst>
          <pc:docMk/>
          <pc:sldMk cId="4186673293" sldId="303"/>
        </pc:sldMkLst>
        <pc:spChg chg="mod">
          <ac:chgData name="Laura Knight" userId="fcc6b1b8-7f69-4c06-9fd3-1a1553b3cd99" providerId="ADAL" clId="{32B24594-D2F6-4E88-AC34-795E0A75162A}" dt="2022-01-31T11:56:55.318" v="6312" actId="20577"/>
          <ac:spMkLst>
            <pc:docMk/>
            <pc:sldMk cId="4186673293" sldId="303"/>
            <ac:spMk id="2" creationId="{9CECEB74-7E21-4F3D-A856-C30926683782}"/>
          </ac:spMkLst>
        </pc:spChg>
        <pc:spChg chg="del">
          <ac:chgData name="Laura Knight" userId="fcc6b1b8-7f69-4c06-9fd3-1a1553b3cd99" providerId="ADAL" clId="{32B24594-D2F6-4E88-AC34-795E0A75162A}" dt="2022-01-31T11:58:39.263" v="6313"/>
          <ac:spMkLst>
            <pc:docMk/>
            <pc:sldMk cId="4186673293" sldId="303"/>
            <ac:spMk id="3" creationId="{C297162E-2C52-4568-9E11-B555B1B58C14}"/>
          </ac:spMkLst>
        </pc:spChg>
        <pc:picChg chg="add mod">
          <ac:chgData name="Laura Knight" userId="fcc6b1b8-7f69-4c06-9fd3-1a1553b3cd99" providerId="ADAL" clId="{32B24594-D2F6-4E88-AC34-795E0A75162A}" dt="2022-01-31T11:58:48.290" v="6315" actId="1076"/>
          <ac:picMkLst>
            <pc:docMk/>
            <pc:sldMk cId="4186673293" sldId="303"/>
            <ac:picMk id="4" creationId="{61D9101A-D305-4C95-9295-DDEF54FC285E}"/>
          </ac:picMkLst>
        </pc:picChg>
      </pc:sldChg>
      <pc:sldChg chg="addSp delSp modSp new mod setBg modNotesTx">
        <pc:chgData name="Laura Knight" userId="fcc6b1b8-7f69-4c06-9fd3-1a1553b3cd99" providerId="ADAL" clId="{32B24594-D2F6-4E88-AC34-795E0A75162A}" dt="2022-01-31T21:12:01.566" v="6669" actId="113"/>
        <pc:sldMkLst>
          <pc:docMk/>
          <pc:sldMk cId="2468478960" sldId="304"/>
        </pc:sldMkLst>
        <pc:spChg chg="mod">
          <ac:chgData name="Laura Knight" userId="fcc6b1b8-7f69-4c06-9fd3-1a1553b3cd99" providerId="ADAL" clId="{32B24594-D2F6-4E88-AC34-795E0A75162A}" dt="2022-01-31T21:11:46.221" v="6662" actId="1076"/>
          <ac:spMkLst>
            <pc:docMk/>
            <pc:sldMk cId="2468478960" sldId="304"/>
            <ac:spMk id="2" creationId="{CE6BEE43-46F4-4C37-85F9-15D86022E75F}"/>
          </ac:spMkLst>
        </pc:spChg>
        <pc:spChg chg="mod ord">
          <ac:chgData name="Laura Knight" userId="fcc6b1b8-7f69-4c06-9fd3-1a1553b3cd99" providerId="ADAL" clId="{32B24594-D2F6-4E88-AC34-795E0A75162A}" dt="2022-01-31T21:12:01.566" v="6669" actId="113"/>
          <ac:spMkLst>
            <pc:docMk/>
            <pc:sldMk cId="2468478960" sldId="304"/>
            <ac:spMk id="3" creationId="{C23E208C-92C6-4B3E-9FD7-EFD86C44E6E3}"/>
          </ac:spMkLst>
        </pc:spChg>
        <pc:spChg chg="add">
          <ac:chgData name="Laura Knight" userId="fcc6b1b8-7f69-4c06-9fd3-1a1553b3cd99" providerId="ADAL" clId="{32B24594-D2F6-4E88-AC34-795E0A75162A}" dt="2022-01-31T21:11:23.730" v="6658" actId="26606"/>
          <ac:spMkLst>
            <pc:docMk/>
            <pc:sldMk cId="2468478960" sldId="304"/>
            <ac:spMk id="1028" creationId="{79BB35BC-D5C2-4C8B-A22A-A71E6191913B}"/>
          </ac:spMkLst>
        </pc:spChg>
        <pc:picChg chg="add mod">
          <ac:chgData name="Laura Knight" userId="fcc6b1b8-7f69-4c06-9fd3-1a1553b3cd99" providerId="ADAL" clId="{32B24594-D2F6-4E88-AC34-795E0A75162A}" dt="2022-01-31T21:11:23.730" v="6658" actId="26606"/>
          <ac:picMkLst>
            <pc:docMk/>
            <pc:sldMk cId="2468478960" sldId="304"/>
            <ac:picMk id="1026" creationId="{9EFDA23B-9D7E-426F-A47A-DD87370519B7}"/>
          </ac:picMkLst>
        </pc:picChg>
        <pc:cxnChg chg="add del">
          <ac:chgData name="Laura Knight" userId="fcc6b1b8-7f69-4c06-9fd3-1a1553b3cd99" providerId="ADAL" clId="{32B24594-D2F6-4E88-AC34-795E0A75162A}" dt="2022-01-31T21:11:23.729" v="6657" actId="26606"/>
          <ac:cxnSpMkLst>
            <pc:docMk/>
            <pc:sldMk cId="2468478960" sldId="304"/>
            <ac:cxnSpMk id="71" creationId="{A7F400EE-A8A5-48AF-B4D6-291B52C6F0B0}"/>
          </ac:cxnSpMkLst>
        </pc:cxnChg>
      </pc:sldChg>
      <pc:sldChg chg="new del">
        <pc:chgData name="Laura Knight" userId="fcc6b1b8-7f69-4c06-9fd3-1a1553b3cd99" providerId="ADAL" clId="{32B24594-D2F6-4E88-AC34-795E0A75162A}" dt="2022-01-31T12:14:25.310" v="6640" actId="47"/>
        <pc:sldMkLst>
          <pc:docMk/>
          <pc:sldMk cId="2915518845" sldId="30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6C0A51-5EB0-4145-BC6D-2F11F5688A4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34E4C9B-669E-46BC-9AFD-F8994609A6A1}">
      <dgm:prSet/>
      <dgm:spPr/>
      <dgm:t>
        <a:bodyPr/>
        <a:lstStyle/>
        <a:p>
          <a:r>
            <a:rPr lang="en-GB"/>
            <a:t>What distinguishes an offer from an invitation to treat?</a:t>
          </a:r>
          <a:endParaRPr lang="en-US"/>
        </a:p>
      </dgm:t>
    </dgm:pt>
    <dgm:pt modelId="{ED47D527-E407-4F54-8BFD-359EC23AB23F}" type="parTrans" cxnId="{69767ED1-BCE1-4E78-9A9D-8167FD8D20D4}">
      <dgm:prSet/>
      <dgm:spPr/>
      <dgm:t>
        <a:bodyPr/>
        <a:lstStyle/>
        <a:p>
          <a:endParaRPr lang="en-US"/>
        </a:p>
      </dgm:t>
    </dgm:pt>
    <dgm:pt modelId="{8B5532BC-7EBC-4DC6-B9F6-641668A5C07D}" type="sibTrans" cxnId="{69767ED1-BCE1-4E78-9A9D-8167FD8D20D4}">
      <dgm:prSet/>
      <dgm:spPr/>
      <dgm:t>
        <a:bodyPr/>
        <a:lstStyle/>
        <a:p>
          <a:endParaRPr lang="en-US"/>
        </a:p>
      </dgm:t>
    </dgm:pt>
    <dgm:pt modelId="{17C494EA-22C6-44AE-9149-CCDEC6EBAADF}">
      <dgm:prSet/>
      <dgm:spPr/>
      <dgm:t>
        <a:bodyPr/>
        <a:lstStyle/>
        <a:p>
          <a:r>
            <a:rPr lang="en-GB"/>
            <a:t>What are the ways in which an offer can come to an end?</a:t>
          </a:r>
          <a:endParaRPr lang="en-US"/>
        </a:p>
      </dgm:t>
    </dgm:pt>
    <dgm:pt modelId="{8A53D994-2EE3-43F3-B502-7CE7DE57731F}" type="parTrans" cxnId="{524CE8A9-89C1-4E2A-A235-27478BCB0BD5}">
      <dgm:prSet/>
      <dgm:spPr/>
      <dgm:t>
        <a:bodyPr/>
        <a:lstStyle/>
        <a:p>
          <a:endParaRPr lang="en-US"/>
        </a:p>
      </dgm:t>
    </dgm:pt>
    <dgm:pt modelId="{940FBD81-AFA0-4037-A15C-962C3CD1FBA9}" type="sibTrans" cxnId="{524CE8A9-89C1-4E2A-A235-27478BCB0BD5}">
      <dgm:prSet/>
      <dgm:spPr/>
      <dgm:t>
        <a:bodyPr/>
        <a:lstStyle/>
        <a:p>
          <a:endParaRPr lang="en-US"/>
        </a:p>
      </dgm:t>
    </dgm:pt>
    <dgm:pt modelId="{F0FBBF34-5B51-4730-9B22-EEE98E6327BA}">
      <dgm:prSet/>
      <dgm:spPr/>
      <dgm:t>
        <a:bodyPr/>
        <a:lstStyle/>
        <a:p>
          <a:r>
            <a:rPr lang="en-GB"/>
            <a:t>What is the postal rule and what does it apply to?</a:t>
          </a:r>
          <a:endParaRPr lang="en-US"/>
        </a:p>
      </dgm:t>
    </dgm:pt>
    <dgm:pt modelId="{643ABFEA-4EED-41ED-A5D4-347AACF0BD47}" type="parTrans" cxnId="{93920F7F-0EF7-4FAC-89A6-4A599FCF871F}">
      <dgm:prSet/>
      <dgm:spPr/>
      <dgm:t>
        <a:bodyPr/>
        <a:lstStyle/>
        <a:p>
          <a:endParaRPr lang="en-US"/>
        </a:p>
      </dgm:t>
    </dgm:pt>
    <dgm:pt modelId="{8D9180F5-628B-4249-B805-7035BA672AFA}" type="sibTrans" cxnId="{93920F7F-0EF7-4FAC-89A6-4A599FCF871F}">
      <dgm:prSet/>
      <dgm:spPr/>
      <dgm:t>
        <a:bodyPr/>
        <a:lstStyle/>
        <a:p>
          <a:endParaRPr lang="en-US"/>
        </a:p>
      </dgm:t>
    </dgm:pt>
    <dgm:pt modelId="{6629876A-A118-450B-BA20-5C59D126D912}" type="pres">
      <dgm:prSet presAssocID="{D46C0A51-5EB0-4145-BC6D-2F11F5688A4B}" presName="linear" presStyleCnt="0">
        <dgm:presLayoutVars>
          <dgm:animLvl val="lvl"/>
          <dgm:resizeHandles val="exact"/>
        </dgm:presLayoutVars>
      </dgm:prSet>
      <dgm:spPr/>
    </dgm:pt>
    <dgm:pt modelId="{2B5601DD-05E8-4EED-828A-3F85AB0C714C}" type="pres">
      <dgm:prSet presAssocID="{634E4C9B-669E-46BC-9AFD-F8994609A6A1}" presName="parentText" presStyleLbl="node1" presStyleIdx="0" presStyleCnt="3">
        <dgm:presLayoutVars>
          <dgm:chMax val="0"/>
          <dgm:bulletEnabled val="1"/>
        </dgm:presLayoutVars>
      </dgm:prSet>
      <dgm:spPr/>
    </dgm:pt>
    <dgm:pt modelId="{12F22CAE-5ADB-428A-9EB6-805F0DDA2F42}" type="pres">
      <dgm:prSet presAssocID="{8B5532BC-7EBC-4DC6-B9F6-641668A5C07D}" presName="spacer" presStyleCnt="0"/>
      <dgm:spPr/>
    </dgm:pt>
    <dgm:pt modelId="{2E69BEFD-BBE1-4E12-913D-9A41A06D1485}" type="pres">
      <dgm:prSet presAssocID="{17C494EA-22C6-44AE-9149-CCDEC6EBAADF}" presName="parentText" presStyleLbl="node1" presStyleIdx="1" presStyleCnt="3">
        <dgm:presLayoutVars>
          <dgm:chMax val="0"/>
          <dgm:bulletEnabled val="1"/>
        </dgm:presLayoutVars>
      </dgm:prSet>
      <dgm:spPr/>
    </dgm:pt>
    <dgm:pt modelId="{D88D8B7A-E513-41CB-A720-EBDBAF87D86A}" type="pres">
      <dgm:prSet presAssocID="{940FBD81-AFA0-4037-A15C-962C3CD1FBA9}" presName="spacer" presStyleCnt="0"/>
      <dgm:spPr/>
    </dgm:pt>
    <dgm:pt modelId="{4A57BE11-B7C7-4307-B0FD-A7BC97AA43C4}" type="pres">
      <dgm:prSet presAssocID="{F0FBBF34-5B51-4730-9B22-EEE98E6327BA}" presName="parentText" presStyleLbl="node1" presStyleIdx="2" presStyleCnt="3">
        <dgm:presLayoutVars>
          <dgm:chMax val="0"/>
          <dgm:bulletEnabled val="1"/>
        </dgm:presLayoutVars>
      </dgm:prSet>
      <dgm:spPr/>
    </dgm:pt>
  </dgm:ptLst>
  <dgm:cxnLst>
    <dgm:cxn modelId="{3DBF1637-EB60-44EF-AAC4-97D1D35CB326}" type="presOf" srcId="{F0FBBF34-5B51-4730-9B22-EEE98E6327BA}" destId="{4A57BE11-B7C7-4307-B0FD-A7BC97AA43C4}" srcOrd="0" destOrd="0" presId="urn:microsoft.com/office/officeart/2005/8/layout/vList2"/>
    <dgm:cxn modelId="{B3B4CF4B-D2C9-4DAD-858A-F0F630A83E44}" type="presOf" srcId="{17C494EA-22C6-44AE-9149-CCDEC6EBAADF}" destId="{2E69BEFD-BBE1-4E12-913D-9A41A06D1485}" srcOrd="0" destOrd="0" presId="urn:microsoft.com/office/officeart/2005/8/layout/vList2"/>
    <dgm:cxn modelId="{93920F7F-0EF7-4FAC-89A6-4A599FCF871F}" srcId="{D46C0A51-5EB0-4145-BC6D-2F11F5688A4B}" destId="{F0FBBF34-5B51-4730-9B22-EEE98E6327BA}" srcOrd="2" destOrd="0" parTransId="{643ABFEA-4EED-41ED-A5D4-347AACF0BD47}" sibTransId="{8D9180F5-628B-4249-B805-7035BA672AFA}"/>
    <dgm:cxn modelId="{BAB87DA3-0CDB-4F81-818F-D4F155B86669}" type="presOf" srcId="{634E4C9B-669E-46BC-9AFD-F8994609A6A1}" destId="{2B5601DD-05E8-4EED-828A-3F85AB0C714C}" srcOrd="0" destOrd="0" presId="urn:microsoft.com/office/officeart/2005/8/layout/vList2"/>
    <dgm:cxn modelId="{524CE8A9-89C1-4E2A-A235-27478BCB0BD5}" srcId="{D46C0A51-5EB0-4145-BC6D-2F11F5688A4B}" destId="{17C494EA-22C6-44AE-9149-CCDEC6EBAADF}" srcOrd="1" destOrd="0" parTransId="{8A53D994-2EE3-43F3-B502-7CE7DE57731F}" sibTransId="{940FBD81-AFA0-4037-A15C-962C3CD1FBA9}"/>
    <dgm:cxn modelId="{942B5AB8-5239-4E5C-985D-2237A7D82C3F}" type="presOf" srcId="{D46C0A51-5EB0-4145-BC6D-2F11F5688A4B}" destId="{6629876A-A118-450B-BA20-5C59D126D912}" srcOrd="0" destOrd="0" presId="urn:microsoft.com/office/officeart/2005/8/layout/vList2"/>
    <dgm:cxn modelId="{69767ED1-BCE1-4E78-9A9D-8167FD8D20D4}" srcId="{D46C0A51-5EB0-4145-BC6D-2F11F5688A4B}" destId="{634E4C9B-669E-46BC-9AFD-F8994609A6A1}" srcOrd="0" destOrd="0" parTransId="{ED47D527-E407-4F54-8BFD-359EC23AB23F}" sibTransId="{8B5532BC-7EBC-4DC6-B9F6-641668A5C07D}"/>
    <dgm:cxn modelId="{8BDD0565-1811-45F3-96A0-164CBE869FE8}" type="presParOf" srcId="{6629876A-A118-450B-BA20-5C59D126D912}" destId="{2B5601DD-05E8-4EED-828A-3F85AB0C714C}" srcOrd="0" destOrd="0" presId="urn:microsoft.com/office/officeart/2005/8/layout/vList2"/>
    <dgm:cxn modelId="{CC43CE24-C7AA-4B7E-A765-1CB09701C8FD}" type="presParOf" srcId="{6629876A-A118-450B-BA20-5C59D126D912}" destId="{12F22CAE-5ADB-428A-9EB6-805F0DDA2F42}" srcOrd="1" destOrd="0" presId="urn:microsoft.com/office/officeart/2005/8/layout/vList2"/>
    <dgm:cxn modelId="{5D8C05F6-1941-4173-B0DD-1F02CF779AFA}" type="presParOf" srcId="{6629876A-A118-450B-BA20-5C59D126D912}" destId="{2E69BEFD-BBE1-4E12-913D-9A41A06D1485}" srcOrd="2" destOrd="0" presId="urn:microsoft.com/office/officeart/2005/8/layout/vList2"/>
    <dgm:cxn modelId="{D8F28AA9-B3B0-4A52-BCF3-55F003A7C4F7}" type="presParOf" srcId="{6629876A-A118-450B-BA20-5C59D126D912}" destId="{D88D8B7A-E513-41CB-A720-EBDBAF87D86A}" srcOrd="3" destOrd="0" presId="urn:microsoft.com/office/officeart/2005/8/layout/vList2"/>
    <dgm:cxn modelId="{38B12104-45F7-4945-8FFF-01C4834778F9}" type="presParOf" srcId="{6629876A-A118-450B-BA20-5C59D126D912}" destId="{4A57BE11-B7C7-4307-B0FD-A7BC97AA43C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70D857-2356-4F2A-80A8-D55562CE6AA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820E827-0134-4FCE-B107-D649F34C2F07}">
      <dgm:prSet/>
      <dgm:spPr/>
      <dgm:t>
        <a:bodyPr/>
        <a:lstStyle/>
        <a:p>
          <a:r>
            <a:rPr lang="en-GB"/>
            <a:t>Stevenson Jacques v McLean [1880]</a:t>
          </a:r>
          <a:endParaRPr lang="en-US"/>
        </a:p>
      </dgm:t>
    </dgm:pt>
    <dgm:pt modelId="{5D426E32-A483-4AC1-99DC-47E83A69239C}" type="parTrans" cxnId="{4C211C31-7CF1-4D3E-95F5-2E0515FD265E}">
      <dgm:prSet/>
      <dgm:spPr/>
      <dgm:t>
        <a:bodyPr/>
        <a:lstStyle/>
        <a:p>
          <a:endParaRPr lang="en-US"/>
        </a:p>
      </dgm:t>
    </dgm:pt>
    <dgm:pt modelId="{51575DB1-DEFA-4F3D-B0C5-0B94FAF603A4}" type="sibTrans" cxnId="{4C211C31-7CF1-4D3E-95F5-2E0515FD265E}">
      <dgm:prSet/>
      <dgm:spPr/>
      <dgm:t>
        <a:bodyPr/>
        <a:lstStyle/>
        <a:p>
          <a:endParaRPr lang="en-US"/>
        </a:p>
      </dgm:t>
    </dgm:pt>
    <dgm:pt modelId="{6F6921A1-E3D5-4C0F-AC6B-C78AD26D2716}">
      <dgm:prSet/>
      <dgm:spPr/>
      <dgm:t>
        <a:bodyPr/>
        <a:lstStyle/>
        <a:p>
          <a:r>
            <a:rPr lang="en-US" dirty="0" err="1"/>
            <a:t>Brinkibon</a:t>
          </a:r>
          <a:r>
            <a:rPr lang="en-US" dirty="0"/>
            <a:t> v </a:t>
          </a:r>
          <a:r>
            <a:rPr lang="en-US" dirty="0" err="1"/>
            <a:t>Stahag</a:t>
          </a:r>
          <a:r>
            <a:rPr lang="en-US" dirty="0"/>
            <a:t> Stahl [1983]</a:t>
          </a:r>
        </a:p>
      </dgm:t>
    </dgm:pt>
    <dgm:pt modelId="{085A2183-CBF4-4874-8906-785D50331BC8}" type="parTrans" cxnId="{A2D2F88C-C339-47F2-AB36-A5E34B5EB729}">
      <dgm:prSet/>
      <dgm:spPr/>
      <dgm:t>
        <a:bodyPr/>
        <a:lstStyle/>
        <a:p>
          <a:endParaRPr lang="en-US"/>
        </a:p>
      </dgm:t>
    </dgm:pt>
    <dgm:pt modelId="{DC406219-A077-442B-93FA-A37DCBDE415F}" type="sibTrans" cxnId="{A2D2F88C-C339-47F2-AB36-A5E34B5EB729}">
      <dgm:prSet/>
      <dgm:spPr/>
      <dgm:t>
        <a:bodyPr/>
        <a:lstStyle/>
        <a:p>
          <a:endParaRPr lang="en-US"/>
        </a:p>
      </dgm:t>
    </dgm:pt>
    <dgm:pt modelId="{D804BCDB-85B3-4C52-8D2C-DB2C9196D6B4}">
      <dgm:prSet/>
      <dgm:spPr/>
      <dgm:t>
        <a:bodyPr/>
        <a:lstStyle/>
        <a:p>
          <a:r>
            <a:rPr lang="en-GB" dirty="0"/>
            <a:t>Thomas v BPE Solicitors [2010]</a:t>
          </a:r>
          <a:endParaRPr lang="en-US" dirty="0"/>
        </a:p>
      </dgm:t>
    </dgm:pt>
    <dgm:pt modelId="{C9619216-7D12-44E1-B50A-BE55028F81FD}" type="parTrans" cxnId="{71D31185-96F5-4B44-8DAA-5BAFAE5CCD29}">
      <dgm:prSet/>
      <dgm:spPr/>
      <dgm:t>
        <a:bodyPr/>
        <a:lstStyle/>
        <a:p>
          <a:endParaRPr lang="en-US"/>
        </a:p>
      </dgm:t>
    </dgm:pt>
    <dgm:pt modelId="{F65E437F-FB0A-4238-B66E-6ED606ADF419}" type="sibTrans" cxnId="{71D31185-96F5-4B44-8DAA-5BAFAE5CCD29}">
      <dgm:prSet/>
      <dgm:spPr/>
      <dgm:t>
        <a:bodyPr/>
        <a:lstStyle/>
        <a:p>
          <a:endParaRPr lang="en-US"/>
        </a:p>
      </dgm:t>
    </dgm:pt>
    <dgm:pt modelId="{D3015657-440E-4E4D-B31B-C6201BFE6D61}">
      <dgm:prSet/>
      <dgm:spPr/>
      <dgm:t>
        <a:bodyPr/>
        <a:lstStyle/>
        <a:p>
          <a:r>
            <a:rPr lang="en-GB"/>
            <a:t>Dickinson v Dodds [1876]</a:t>
          </a:r>
          <a:endParaRPr lang="en-US"/>
        </a:p>
      </dgm:t>
    </dgm:pt>
    <dgm:pt modelId="{092C0CBC-89A3-498B-9511-E8FD31F99904}" type="parTrans" cxnId="{593D6089-F552-41B0-A16C-70A2BC4CBF67}">
      <dgm:prSet/>
      <dgm:spPr/>
      <dgm:t>
        <a:bodyPr/>
        <a:lstStyle/>
        <a:p>
          <a:endParaRPr lang="en-US"/>
        </a:p>
      </dgm:t>
    </dgm:pt>
    <dgm:pt modelId="{8BF33FD1-3236-4BB2-9543-15B99608E0C3}" type="sibTrans" cxnId="{593D6089-F552-41B0-A16C-70A2BC4CBF67}">
      <dgm:prSet/>
      <dgm:spPr/>
      <dgm:t>
        <a:bodyPr/>
        <a:lstStyle/>
        <a:p>
          <a:endParaRPr lang="en-US"/>
        </a:p>
      </dgm:t>
    </dgm:pt>
    <dgm:pt modelId="{F2931955-D0A5-431A-B9E6-E5EDBBBD88AA}">
      <dgm:prSet/>
      <dgm:spPr/>
      <dgm:t>
        <a:bodyPr/>
        <a:lstStyle/>
        <a:p>
          <a:r>
            <a:rPr lang="en-GB"/>
            <a:t>Hyde v Wrench [1840]</a:t>
          </a:r>
          <a:endParaRPr lang="en-US"/>
        </a:p>
      </dgm:t>
    </dgm:pt>
    <dgm:pt modelId="{ED23DF8D-A5E5-4F7C-875E-9E21EB0E3901}" type="parTrans" cxnId="{0B79020A-1DEC-4230-A184-7CB9F49FD284}">
      <dgm:prSet/>
      <dgm:spPr/>
      <dgm:t>
        <a:bodyPr/>
        <a:lstStyle/>
        <a:p>
          <a:endParaRPr lang="en-US"/>
        </a:p>
      </dgm:t>
    </dgm:pt>
    <dgm:pt modelId="{60337023-272A-4212-A852-3B42F0666B4A}" type="sibTrans" cxnId="{0B79020A-1DEC-4230-A184-7CB9F49FD284}">
      <dgm:prSet/>
      <dgm:spPr/>
      <dgm:t>
        <a:bodyPr/>
        <a:lstStyle/>
        <a:p>
          <a:endParaRPr lang="en-US"/>
        </a:p>
      </dgm:t>
    </dgm:pt>
    <dgm:pt modelId="{BE39FC2A-0AF0-4E69-93B9-3B52DE2AD138}">
      <dgm:prSet/>
      <dgm:spPr/>
      <dgm:t>
        <a:bodyPr/>
        <a:lstStyle/>
        <a:p>
          <a:r>
            <a:rPr lang="en-GB"/>
            <a:t>Adams v Lindsell [1818]</a:t>
          </a:r>
          <a:endParaRPr lang="en-US"/>
        </a:p>
      </dgm:t>
    </dgm:pt>
    <dgm:pt modelId="{39D4BC76-65A7-4506-A748-C704B6209E5C}" type="parTrans" cxnId="{C11962F4-7E2C-46DB-B3FE-4DD7D31ED6A4}">
      <dgm:prSet/>
      <dgm:spPr/>
      <dgm:t>
        <a:bodyPr/>
        <a:lstStyle/>
        <a:p>
          <a:endParaRPr lang="en-US"/>
        </a:p>
      </dgm:t>
    </dgm:pt>
    <dgm:pt modelId="{FD2D97A7-CB03-4A51-898C-19E747100B17}" type="sibTrans" cxnId="{C11962F4-7E2C-46DB-B3FE-4DD7D31ED6A4}">
      <dgm:prSet/>
      <dgm:spPr/>
      <dgm:t>
        <a:bodyPr/>
        <a:lstStyle/>
        <a:p>
          <a:endParaRPr lang="en-US"/>
        </a:p>
      </dgm:t>
    </dgm:pt>
    <dgm:pt modelId="{4D43648B-9688-4FBD-BAD7-B1409F27009B}" type="pres">
      <dgm:prSet presAssocID="{B370D857-2356-4F2A-80A8-D55562CE6AA9}" presName="diagram" presStyleCnt="0">
        <dgm:presLayoutVars>
          <dgm:dir/>
          <dgm:resizeHandles val="exact"/>
        </dgm:presLayoutVars>
      </dgm:prSet>
      <dgm:spPr/>
    </dgm:pt>
    <dgm:pt modelId="{2A52711F-0FCA-4F19-83E7-775BFE809270}" type="pres">
      <dgm:prSet presAssocID="{9820E827-0134-4FCE-B107-D649F34C2F07}" presName="node" presStyleLbl="node1" presStyleIdx="0" presStyleCnt="6">
        <dgm:presLayoutVars>
          <dgm:bulletEnabled val="1"/>
        </dgm:presLayoutVars>
      </dgm:prSet>
      <dgm:spPr/>
    </dgm:pt>
    <dgm:pt modelId="{CE7FCAB3-8CBB-48C0-8494-91A9E1CC5DB9}" type="pres">
      <dgm:prSet presAssocID="{51575DB1-DEFA-4F3D-B0C5-0B94FAF603A4}" presName="sibTrans" presStyleCnt="0"/>
      <dgm:spPr/>
    </dgm:pt>
    <dgm:pt modelId="{CCEDF950-E5AA-47DE-9188-A219353F5B12}" type="pres">
      <dgm:prSet presAssocID="{6F6921A1-E3D5-4C0F-AC6B-C78AD26D2716}" presName="node" presStyleLbl="node1" presStyleIdx="1" presStyleCnt="6">
        <dgm:presLayoutVars>
          <dgm:bulletEnabled val="1"/>
        </dgm:presLayoutVars>
      </dgm:prSet>
      <dgm:spPr/>
    </dgm:pt>
    <dgm:pt modelId="{8579A64E-4CBF-4FC7-8AED-E2585D3E4A60}" type="pres">
      <dgm:prSet presAssocID="{DC406219-A077-442B-93FA-A37DCBDE415F}" presName="sibTrans" presStyleCnt="0"/>
      <dgm:spPr/>
    </dgm:pt>
    <dgm:pt modelId="{BBFD78B0-8D70-481A-8C88-2E0B4588690A}" type="pres">
      <dgm:prSet presAssocID="{D804BCDB-85B3-4C52-8D2C-DB2C9196D6B4}" presName="node" presStyleLbl="node1" presStyleIdx="2" presStyleCnt="6">
        <dgm:presLayoutVars>
          <dgm:bulletEnabled val="1"/>
        </dgm:presLayoutVars>
      </dgm:prSet>
      <dgm:spPr/>
    </dgm:pt>
    <dgm:pt modelId="{1DAA15ED-FEE4-4262-94BA-2FA3E41E79A6}" type="pres">
      <dgm:prSet presAssocID="{F65E437F-FB0A-4238-B66E-6ED606ADF419}" presName="sibTrans" presStyleCnt="0"/>
      <dgm:spPr/>
    </dgm:pt>
    <dgm:pt modelId="{13C6D7C4-DEC8-4E41-BCC8-87AD259D3374}" type="pres">
      <dgm:prSet presAssocID="{D3015657-440E-4E4D-B31B-C6201BFE6D61}" presName="node" presStyleLbl="node1" presStyleIdx="3" presStyleCnt="6">
        <dgm:presLayoutVars>
          <dgm:bulletEnabled val="1"/>
        </dgm:presLayoutVars>
      </dgm:prSet>
      <dgm:spPr/>
    </dgm:pt>
    <dgm:pt modelId="{FD0C0B79-0F55-461A-AB68-406000443D58}" type="pres">
      <dgm:prSet presAssocID="{8BF33FD1-3236-4BB2-9543-15B99608E0C3}" presName="sibTrans" presStyleCnt="0"/>
      <dgm:spPr/>
    </dgm:pt>
    <dgm:pt modelId="{44380ED4-FE4A-4493-AFFC-C267D3D4B68A}" type="pres">
      <dgm:prSet presAssocID="{F2931955-D0A5-431A-B9E6-E5EDBBBD88AA}" presName="node" presStyleLbl="node1" presStyleIdx="4" presStyleCnt="6">
        <dgm:presLayoutVars>
          <dgm:bulletEnabled val="1"/>
        </dgm:presLayoutVars>
      </dgm:prSet>
      <dgm:spPr/>
    </dgm:pt>
    <dgm:pt modelId="{4CFD3D10-9D9C-496D-AF42-9B25ACE940D5}" type="pres">
      <dgm:prSet presAssocID="{60337023-272A-4212-A852-3B42F0666B4A}" presName="sibTrans" presStyleCnt="0"/>
      <dgm:spPr/>
    </dgm:pt>
    <dgm:pt modelId="{74F33713-8AED-4483-81D2-2319B8ABE4C6}" type="pres">
      <dgm:prSet presAssocID="{BE39FC2A-0AF0-4E69-93B9-3B52DE2AD138}" presName="node" presStyleLbl="node1" presStyleIdx="5" presStyleCnt="6">
        <dgm:presLayoutVars>
          <dgm:bulletEnabled val="1"/>
        </dgm:presLayoutVars>
      </dgm:prSet>
      <dgm:spPr/>
    </dgm:pt>
  </dgm:ptLst>
  <dgm:cxnLst>
    <dgm:cxn modelId="{73FDA100-9F21-400F-832C-3A6D1846201B}" type="presOf" srcId="{9820E827-0134-4FCE-B107-D649F34C2F07}" destId="{2A52711F-0FCA-4F19-83E7-775BFE809270}" srcOrd="0" destOrd="0" presId="urn:microsoft.com/office/officeart/2005/8/layout/default"/>
    <dgm:cxn modelId="{87F63202-6CB0-4383-9B59-70828E864FD2}" type="presOf" srcId="{D804BCDB-85B3-4C52-8D2C-DB2C9196D6B4}" destId="{BBFD78B0-8D70-481A-8C88-2E0B4588690A}" srcOrd="0" destOrd="0" presId="urn:microsoft.com/office/officeart/2005/8/layout/default"/>
    <dgm:cxn modelId="{0B79020A-1DEC-4230-A184-7CB9F49FD284}" srcId="{B370D857-2356-4F2A-80A8-D55562CE6AA9}" destId="{F2931955-D0A5-431A-B9E6-E5EDBBBD88AA}" srcOrd="4" destOrd="0" parTransId="{ED23DF8D-A5E5-4F7C-875E-9E21EB0E3901}" sibTransId="{60337023-272A-4212-A852-3B42F0666B4A}"/>
    <dgm:cxn modelId="{14823B17-0D42-42AD-BA72-122EF52A79B2}" type="presOf" srcId="{6F6921A1-E3D5-4C0F-AC6B-C78AD26D2716}" destId="{CCEDF950-E5AA-47DE-9188-A219353F5B12}" srcOrd="0" destOrd="0" presId="urn:microsoft.com/office/officeart/2005/8/layout/default"/>
    <dgm:cxn modelId="{9BA82C1C-BBB8-4CFC-8EE1-30B1613FBA2F}" type="presOf" srcId="{F2931955-D0A5-431A-B9E6-E5EDBBBD88AA}" destId="{44380ED4-FE4A-4493-AFFC-C267D3D4B68A}" srcOrd="0" destOrd="0" presId="urn:microsoft.com/office/officeart/2005/8/layout/default"/>
    <dgm:cxn modelId="{4C211C31-7CF1-4D3E-95F5-2E0515FD265E}" srcId="{B370D857-2356-4F2A-80A8-D55562CE6AA9}" destId="{9820E827-0134-4FCE-B107-D649F34C2F07}" srcOrd="0" destOrd="0" parTransId="{5D426E32-A483-4AC1-99DC-47E83A69239C}" sibTransId="{51575DB1-DEFA-4F3D-B0C5-0B94FAF603A4}"/>
    <dgm:cxn modelId="{964D9F3F-421B-4262-A210-660ED2B5683F}" type="presOf" srcId="{BE39FC2A-0AF0-4E69-93B9-3B52DE2AD138}" destId="{74F33713-8AED-4483-81D2-2319B8ABE4C6}" srcOrd="0" destOrd="0" presId="urn:microsoft.com/office/officeart/2005/8/layout/default"/>
    <dgm:cxn modelId="{71D31185-96F5-4B44-8DAA-5BAFAE5CCD29}" srcId="{B370D857-2356-4F2A-80A8-D55562CE6AA9}" destId="{D804BCDB-85B3-4C52-8D2C-DB2C9196D6B4}" srcOrd="2" destOrd="0" parTransId="{C9619216-7D12-44E1-B50A-BE55028F81FD}" sibTransId="{F65E437F-FB0A-4238-B66E-6ED606ADF419}"/>
    <dgm:cxn modelId="{593D6089-F552-41B0-A16C-70A2BC4CBF67}" srcId="{B370D857-2356-4F2A-80A8-D55562CE6AA9}" destId="{D3015657-440E-4E4D-B31B-C6201BFE6D61}" srcOrd="3" destOrd="0" parTransId="{092C0CBC-89A3-498B-9511-E8FD31F99904}" sibTransId="{8BF33FD1-3236-4BB2-9543-15B99608E0C3}"/>
    <dgm:cxn modelId="{A2D2F88C-C339-47F2-AB36-A5E34B5EB729}" srcId="{B370D857-2356-4F2A-80A8-D55562CE6AA9}" destId="{6F6921A1-E3D5-4C0F-AC6B-C78AD26D2716}" srcOrd="1" destOrd="0" parTransId="{085A2183-CBF4-4874-8906-785D50331BC8}" sibTransId="{DC406219-A077-442B-93FA-A37DCBDE415F}"/>
    <dgm:cxn modelId="{7E117391-87A0-45E1-AD29-0DF30352CF2F}" type="presOf" srcId="{B370D857-2356-4F2A-80A8-D55562CE6AA9}" destId="{4D43648B-9688-4FBD-BAD7-B1409F27009B}" srcOrd="0" destOrd="0" presId="urn:microsoft.com/office/officeart/2005/8/layout/default"/>
    <dgm:cxn modelId="{D37754E0-E570-4CDA-B08C-D861F420E23B}" type="presOf" srcId="{D3015657-440E-4E4D-B31B-C6201BFE6D61}" destId="{13C6D7C4-DEC8-4E41-BCC8-87AD259D3374}" srcOrd="0" destOrd="0" presId="urn:microsoft.com/office/officeart/2005/8/layout/default"/>
    <dgm:cxn modelId="{C11962F4-7E2C-46DB-B3FE-4DD7D31ED6A4}" srcId="{B370D857-2356-4F2A-80A8-D55562CE6AA9}" destId="{BE39FC2A-0AF0-4E69-93B9-3B52DE2AD138}" srcOrd="5" destOrd="0" parTransId="{39D4BC76-65A7-4506-A748-C704B6209E5C}" sibTransId="{FD2D97A7-CB03-4A51-898C-19E747100B17}"/>
    <dgm:cxn modelId="{64DC3F19-1ABF-426C-BAA1-861F990C54F4}" type="presParOf" srcId="{4D43648B-9688-4FBD-BAD7-B1409F27009B}" destId="{2A52711F-0FCA-4F19-83E7-775BFE809270}" srcOrd="0" destOrd="0" presId="urn:microsoft.com/office/officeart/2005/8/layout/default"/>
    <dgm:cxn modelId="{0440C6DA-E2B2-451E-80E4-ACDCFEA8EAA2}" type="presParOf" srcId="{4D43648B-9688-4FBD-BAD7-B1409F27009B}" destId="{CE7FCAB3-8CBB-48C0-8494-91A9E1CC5DB9}" srcOrd="1" destOrd="0" presId="urn:microsoft.com/office/officeart/2005/8/layout/default"/>
    <dgm:cxn modelId="{52AF5628-78FA-4947-87F7-8753184BA6FB}" type="presParOf" srcId="{4D43648B-9688-4FBD-BAD7-B1409F27009B}" destId="{CCEDF950-E5AA-47DE-9188-A219353F5B12}" srcOrd="2" destOrd="0" presId="urn:microsoft.com/office/officeart/2005/8/layout/default"/>
    <dgm:cxn modelId="{4F5357FB-E06B-41C5-BE0A-A8D966709038}" type="presParOf" srcId="{4D43648B-9688-4FBD-BAD7-B1409F27009B}" destId="{8579A64E-4CBF-4FC7-8AED-E2585D3E4A60}" srcOrd="3" destOrd="0" presId="urn:microsoft.com/office/officeart/2005/8/layout/default"/>
    <dgm:cxn modelId="{5D8D8DDA-8E46-4908-90C2-B48C556A7696}" type="presParOf" srcId="{4D43648B-9688-4FBD-BAD7-B1409F27009B}" destId="{BBFD78B0-8D70-481A-8C88-2E0B4588690A}" srcOrd="4" destOrd="0" presId="urn:microsoft.com/office/officeart/2005/8/layout/default"/>
    <dgm:cxn modelId="{4708107B-8FE4-4C03-8C13-43936E9F98F9}" type="presParOf" srcId="{4D43648B-9688-4FBD-BAD7-B1409F27009B}" destId="{1DAA15ED-FEE4-4262-94BA-2FA3E41E79A6}" srcOrd="5" destOrd="0" presId="urn:microsoft.com/office/officeart/2005/8/layout/default"/>
    <dgm:cxn modelId="{C982CEB1-12D7-49E5-BBEB-411F5E0C8336}" type="presParOf" srcId="{4D43648B-9688-4FBD-BAD7-B1409F27009B}" destId="{13C6D7C4-DEC8-4E41-BCC8-87AD259D3374}" srcOrd="6" destOrd="0" presId="urn:microsoft.com/office/officeart/2005/8/layout/default"/>
    <dgm:cxn modelId="{505DBC9A-D57B-432D-99E3-2D481B9485DF}" type="presParOf" srcId="{4D43648B-9688-4FBD-BAD7-B1409F27009B}" destId="{FD0C0B79-0F55-461A-AB68-406000443D58}" srcOrd="7" destOrd="0" presId="urn:microsoft.com/office/officeart/2005/8/layout/default"/>
    <dgm:cxn modelId="{F573C23C-7871-4A3E-B456-8B85B52B0C55}" type="presParOf" srcId="{4D43648B-9688-4FBD-BAD7-B1409F27009B}" destId="{44380ED4-FE4A-4493-AFFC-C267D3D4B68A}" srcOrd="8" destOrd="0" presId="urn:microsoft.com/office/officeart/2005/8/layout/default"/>
    <dgm:cxn modelId="{0126FE89-45E6-49BE-A5EC-E82C686BBA45}" type="presParOf" srcId="{4D43648B-9688-4FBD-BAD7-B1409F27009B}" destId="{4CFD3D10-9D9C-496D-AF42-9B25ACE940D5}" srcOrd="9" destOrd="0" presId="urn:microsoft.com/office/officeart/2005/8/layout/default"/>
    <dgm:cxn modelId="{2436ADE2-F528-41AD-BD8F-A71F9CD4E30D}" type="presParOf" srcId="{4D43648B-9688-4FBD-BAD7-B1409F27009B}" destId="{74F33713-8AED-4483-81D2-2319B8ABE4C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601DD-05E8-4EED-828A-3F85AB0C714C}">
      <dsp:nvSpPr>
        <dsp:cNvPr id="0" name=""/>
        <dsp:cNvSpPr/>
      </dsp:nvSpPr>
      <dsp:spPr>
        <a:xfrm>
          <a:off x="0" y="151184"/>
          <a:ext cx="6253721" cy="15116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What distinguishes an offer from an invitation to treat?</a:t>
          </a:r>
          <a:endParaRPr lang="en-US" sz="3800" kern="1200"/>
        </a:p>
      </dsp:txBody>
      <dsp:txXfrm>
        <a:off x="73792" y="224976"/>
        <a:ext cx="6106137" cy="1364056"/>
      </dsp:txXfrm>
    </dsp:sp>
    <dsp:sp modelId="{2E69BEFD-BBE1-4E12-913D-9A41A06D1485}">
      <dsp:nvSpPr>
        <dsp:cNvPr id="0" name=""/>
        <dsp:cNvSpPr/>
      </dsp:nvSpPr>
      <dsp:spPr>
        <a:xfrm>
          <a:off x="0" y="1772264"/>
          <a:ext cx="6253721" cy="151164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What are the ways in which an offer can come to an end?</a:t>
          </a:r>
          <a:endParaRPr lang="en-US" sz="3800" kern="1200"/>
        </a:p>
      </dsp:txBody>
      <dsp:txXfrm>
        <a:off x="73792" y="1846056"/>
        <a:ext cx="6106137" cy="1364056"/>
      </dsp:txXfrm>
    </dsp:sp>
    <dsp:sp modelId="{4A57BE11-B7C7-4307-B0FD-A7BC97AA43C4}">
      <dsp:nvSpPr>
        <dsp:cNvPr id="0" name=""/>
        <dsp:cNvSpPr/>
      </dsp:nvSpPr>
      <dsp:spPr>
        <a:xfrm>
          <a:off x="0" y="3393345"/>
          <a:ext cx="6253721" cy="15116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What is the postal rule and what does it apply to?</a:t>
          </a:r>
          <a:endParaRPr lang="en-US" sz="3800" kern="1200"/>
        </a:p>
      </dsp:txBody>
      <dsp:txXfrm>
        <a:off x="73792" y="3467137"/>
        <a:ext cx="6106137" cy="13640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2711F-0FCA-4F19-83E7-775BFE809270}">
      <dsp:nvSpPr>
        <dsp:cNvPr id="0" name=""/>
        <dsp:cNvSpPr/>
      </dsp:nvSpPr>
      <dsp:spPr>
        <a:xfrm>
          <a:off x="307345" y="1546"/>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Stevenson Jacques v McLean [1880]</a:t>
          </a:r>
          <a:endParaRPr lang="en-US" sz="3800" kern="1200"/>
        </a:p>
      </dsp:txBody>
      <dsp:txXfrm>
        <a:off x="307345" y="1546"/>
        <a:ext cx="3222855" cy="1933713"/>
      </dsp:txXfrm>
    </dsp:sp>
    <dsp:sp modelId="{CCEDF950-E5AA-47DE-9188-A219353F5B12}">
      <dsp:nvSpPr>
        <dsp:cNvPr id="0" name=""/>
        <dsp:cNvSpPr/>
      </dsp:nvSpPr>
      <dsp:spPr>
        <a:xfrm>
          <a:off x="3852486" y="1546"/>
          <a:ext cx="3222855" cy="193371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err="1"/>
            <a:t>Brinkibon</a:t>
          </a:r>
          <a:r>
            <a:rPr lang="en-US" sz="3800" kern="1200" dirty="0"/>
            <a:t> v </a:t>
          </a:r>
          <a:r>
            <a:rPr lang="en-US" sz="3800" kern="1200" dirty="0" err="1"/>
            <a:t>Stahag</a:t>
          </a:r>
          <a:r>
            <a:rPr lang="en-US" sz="3800" kern="1200" dirty="0"/>
            <a:t> Stahl [1983]</a:t>
          </a:r>
        </a:p>
      </dsp:txBody>
      <dsp:txXfrm>
        <a:off x="3852486" y="1546"/>
        <a:ext cx="3222855" cy="1933713"/>
      </dsp:txXfrm>
    </dsp:sp>
    <dsp:sp modelId="{BBFD78B0-8D70-481A-8C88-2E0B4588690A}">
      <dsp:nvSpPr>
        <dsp:cNvPr id="0" name=""/>
        <dsp:cNvSpPr/>
      </dsp:nvSpPr>
      <dsp:spPr>
        <a:xfrm>
          <a:off x="7397627" y="1546"/>
          <a:ext cx="3222855" cy="193371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Thomas v BPE Solicitors [2010]</a:t>
          </a:r>
          <a:endParaRPr lang="en-US" sz="3800" kern="1200" dirty="0"/>
        </a:p>
      </dsp:txBody>
      <dsp:txXfrm>
        <a:off x="7397627" y="1546"/>
        <a:ext cx="3222855" cy="1933713"/>
      </dsp:txXfrm>
    </dsp:sp>
    <dsp:sp modelId="{13C6D7C4-DEC8-4E41-BCC8-87AD259D3374}">
      <dsp:nvSpPr>
        <dsp:cNvPr id="0" name=""/>
        <dsp:cNvSpPr/>
      </dsp:nvSpPr>
      <dsp:spPr>
        <a:xfrm>
          <a:off x="307345" y="2257545"/>
          <a:ext cx="3222855" cy="193371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Dickinson v Dodds [1876]</a:t>
          </a:r>
          <a:endParaRPr lang="en-US" sz="3800" kern="1200"/>
        </a:p>
      </dsp:txBody>
      <dsp:txXfrm>
        <a:off x="307345" y="2257545"/>
        <a:ext cx="3222855" cy="1933713"/>
      </dsp:txXfrm>
    </dsp:sp>
    <dsp:sp modelId="{44380ED4-FE4A-4493-AFFC-C267D3D4B68A}">
      <dsp:nvSpPr>
        <dsp:cNvPr id="0" name=""/>
        <dsp:cNvSpPr/>
      </dsp:nvSpPr>
      <dsp:spPr>
        <a:xfrm>
          <a:off x="3852486" y="2257545"/>
          <a:ext cx="3222855" cy="193371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Hyde v Wrench [1840]</a:t>
          </a:r>
          <a:endParaRPr lang="en-US" sz="3800" kern="1200"/>
        </a:p>
      </dsp:txBody>
      <dsp:txXfrm>
        <a:off x="3852486" y="2257545"/>
        <a:ext cx="3222855" cy="1933713"/>
      </dsp:txXfrm>
    </dsp:sp>
    <dsp:sp modelId="{74F33713-8AED-4483-81D2-2319B8ABE4C6}">
      <dsp:nvSpPr>
        <dsp:cNvPr id="0" name=""/>
        <dsp:cNvSpPr/>
      </dsp:nvSpPr>
      <dsp:spPr>
        <a:xfrm>
          <a:off x="7397627" y="2257545"/>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Adams v Lindsell [1818]</a:t>
          </a:r>
          <a:endParaRPr lang="en-US" sz="3800" kern="1200"/>
        </a:p>
      </dsp:txBody>
      <dsp:txXfrm>
        <a:off x="7397627" y="2257545"/>
        <a:ext cx="3222855" cy="19337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3860DD-1D81-46A8-A108-C597045A80B2}" type="datetimeFigureOut">
              <a:rPr lang="en-GB" smtClean="0"/>
              <a:t>31/01/2022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3424D4-838C-44A4-9FDE-5EA7EA7BAA58}" type="slidenum">
              <a:rPr lang="en-GB" smtClean="0"/>
              <a:t>‹#›</a:t>
            </a:fld>
            <a:endParaRPr lang="en-GB"/>
          </a:p>
        </p:txBody>
      </p:sp>
    </p:spTree>
    <p:extLst>
      <p:ext uri="{BB962C8B-B14F-4D97-AF65-F5344CB8AC3E}">
        <p14:creationId xmlns:p14="http://schemas.microsoft.com/office/powerpoint/2010/main" val="21450137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ipsaloquitur.com/tort-law/causation/" TargetMode="External"/><Relationship Id="rId3" Type="http://schemas.openxmlformats.org/officeDocument/2006/relationships/hyperlink" Target="https://ipsaloquitur.com/contract-law/acceptance/" TargetMode="External"/><Relationship Id="rId7" Type="http://schemas.openxmlformats.org/officeDocument/2006/relationships/hyperlink" Target="https://ipsaloquitur.com/tort-law/breach-of-duty/"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ipsaloquitur.com/contract-law/breach-of-contract/" TargetMode="External"/><Relationship Id="rId5" Type="http://schemas.openxmlformats.org/officeDocument/2006/relationships/hyperlink" Target="https://ipsaloquitur.com/contract-law/monetary-remedies/" TargetMode="External"/><Relationship Id="rId4" Type="http://schemas.openxmlformats.org/officeDocument/2006/relationships/hyperlink" Target="https://ipsaloquitur.com/contract-law/offer/"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An invitation to treat is merely an invitation for another person to make an offer. An offer is where a person</a:t>
            </a:r>
            <a:r>
              <a:rPr lang="en-GB" baseline="0" dirty="0"/>
              <a:t> indicates that he is willing to be bound as soon as the other party agrees to his terms.</a:t>
            </a:r>
          </a:p>
          <a:p>
            <a:pPr marL="228600" indent="-228600">
              <a:buAutoNum type="arabicPeriod"/>
            </a:pPr>
            <a:endParaRPr lang="en-GB" baseline="0" dirty="0"/>
          </a:p>
          <a:p>
            <a:pPr marL="228600" indent="-228600">
              <a:buAutoNum type="arabicPeriod"/>
            </a:pPr>
            <a:r>
              <a:rPr lang="en-GB" baseline="0" dirty="0"/>
              <a:t>An offer will come to an end if it is:</a:t>
            </a:r>
          </a:p>
          <a:p>
            <a:pPr marL="171450" indent="-171450">
              <a:buFontTx/>
              <a:buChar char="-"/>
            </a:pPr>
            <a:r>
              <a:rPr lang="en-GB" baseline="0" dirty="0"/>
              <a:t>Revoked</a:t>
            </a:r>
          </a:p>
          <a:p>
            <a:pPr marL="171450" indent="-171450">
              <a:buFontTx/>
              <a:buChar char="-"/>
            </a:pPr>
            <a:r>
              <a:rPr lang="en-GB" baseline="0" dirty="0"/>
              <a:t>Rejected</a:t>
            </a:r>
          </a:p>
          <a:p>
            <a:pPr marL="171450" indent="-171450">
              <a:buFontTx/>
              <a:buChar char="-"/>
            </a:pPr>
            <a:r>
              <a:rPr lang="en-GB" baseline="0" dirty="0"/>
              <a:t>Accepted</a:t>
            </a:r>
          </a:p>
          <a:p>
            <a:pPr marL="171450" indent="-171450">
              <a:buFontTx/>
              <a:buChar char="-"/>
            </a:pPr>
            <a:r>
              <a:rPr lang="en-GB" baseline="0" dirty="0"/>
              <a:t>Lapse of time</a:t>
            </a:r>
          </a:p>
          <a:p>
            <a:pPr marL="171450" indent="-171450">
              <a:buFontTx/>
              <a:buChar char="-"/>
            </a:pPr>
            <a:endParaRPr lang="en-GB" baseline="0" dirty="0"/>
          </a:p>
          <a:p>
            <a:pPr marL="0" indent="0">
              <a:buFontTx/>
              <a:buNone/>
            </a:pPr>
            <a:r>
              <a:rPr lang="en-GB" baseline="0" dirty="0"/>
              <a:t>3. The postal rule provides that, if an acceptance of an offer is made by post, the contract comes into being as soon as the acceptance is posted. (This only applies to acceptance and not offer or revocation).</a:t>
            </a:r>
          </a:p>
          <a:p>
            <a:pPr marL="0" indent="0">
              <a:buFontTx/>
              <a:buNone/>
            </a:pP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4</a:t>
            </a:fld>
            <a:endParaRPr lang="en-GB"/>
          </a:p>
        </p:txBody>
      </p:sp>
    </p:spTree>
    <p:extLst>
      <p:ext uri="{BB962C8B-B14F-4D97-AF65-F5344CB8AC3E}">
        <p14:creationId xmlns:p14="http://schemas.microsoft.com/office/powerpoint/2010/main" val="1886293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Stevenson Jacques v McLean [1880]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possessed several warrants for iron. He wrote the claimant in London asking them if they could find him a buyer. After negotiations, the defendant stated that 40s per ton was the lowest price he was willing to sell for. He told the claimant that this offer was open until the following Monday.</a:t>
            </a:r>
          </a:p>
          <a:p>
            <a:pPr algn="l" fontAlgn="base"/>
            <a:r>
              <a:rPr lang="en-GB" b="0" i="0" dirty="0">
                <a:solidFill>
                  <a:srgbClr val="1A1A1A"/>
                </a:solidFill>
                <a:effectLst/>
                <a:latin typeface="Noticia Text"/>
              </a:rPr>
              <a:t>The claimants sent a telegram on Monday morning asking if the defendant agreed to delivery over two months, and if not, how long he could give. The defendant did not respond, and sold the warrants to a third-party later that day. Before he informed the claimant of this, they sent another telegram in the afternoon </a:t>
            </a:r>
            <a:r>
              <a:rPr lang="en-GB" b="0" i="0" u="sng" dirty="0">
                <a:solidFill>
                  <a:srgbClr val="000000"/>
                </a:solidFill>
                <a:effectLst/>
                <a:latin typeface="Noticia Text"/>
                <a:hlinkClick r:id="rId3"/>
              </a:rPr>
              <a:t>accepting</a:t>
            </a:r>
            <a:r>
              <a:rPr lang="en-GB" b="0" i="0" dirty="0">
                <a:solidFill>
                  <a:srgbClr val="1A1A1A"/>
                </a:solidFill>
                <a:effectLst/>
                <a:latin typeface="Noticia Text"/>
              </a:rPr>
              <a:t> the defendant’s </a:t>
            </a:r>
            <a:r>
              <a:rPr lang="en-GB" b="0" i="0" u="sng" dirty="0">
                <a:solidFill>
                  <a:srgbClr val="000000"/>
                </a:solidFill>
                <a:effectLst/>
                <a:latin typeface="Noticia Text"/>
                <a:hlinkClick r:id="rId4"/>
              </a:rPr>
              <a:t>offer</a:t>
            </a:r>
            <a:r>
              <a:rPr lang="en-GB" b="0" i="0" dirty="0">
                <a:solidFill>
                  <a:srgbClr val="1A1A1A"/>
                </a:solidFill>
                <a:effectLst/>
                <a:latin typeface="Noticia Text"/>
              </a:rPr>
              <a:t>.</a:t>
            </a:r>
          </a:p>
          <a:p>
            <a:pPr algn="l" fontAlgn="base"/>
            <a:r>
              <a:rPr lang="en-GB" b="0" i="0" dirty="0">
                <a:solidFill>
                  <a:srgbClr val="1A1A1A"/>
                </a:solidFill>
                <a:effectLst/>
                <a:latin typeface="Noticia Text"/>
              </a:rPr>
              <a:t>The claimant sued the defendant for </a:t>
            </a:r>
            <a:r>
              <a:rPr lang="en-GB" b="0" i="0" u="sng" dirty="0">
                <a:solidFill>
                  <a:srgbClr val="000000"/>
                </a:solidFill>
                <a:effectLst/>
                <a:latin typeface="Noticia Text"/>
                <a:hlinkClick r:id="rId5"/>
              </a:rPr>
              <a:t>damages</a:t>
            </a:r>
            <a:r>
              <a:rPr lang="en-GB" b="0" i="0" dirty="0">
                <a:solidFill>
                  <a:srgbClr val="1A1A1A"/>
                </a:solidFill>
                <a:effectLst/>
                <a:latin typeface="Noticia Text"/>
              </a:rPr>
              <a:t> for non-delivery of the iron. The defendant argued that the claimant’s first telegram was a counter-offer, and therefore that his original offer had been revoked.</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What was the nature of the claimant’s first telegram?</a:t>
            </a:r>
          </a:p>
          <a:p>
            <a:pPr algn="l" fontAlgn="base">
              <a:buFont typeface="+mj-lt"/>
              <a:buAutoNum type="arabicPeriod"/>
            </a:pPr>
            <a:r>
              <a:rPr lang="en-GB" b="0" i="0" dirty="0">
                <a:solidFill>
                  <a:srgbClr val="1A1A1A"/>
                </a:solidFill>
                <a:effectLst/>
                <a:latin typeface="Noticia Text"/>
              </a:rPr>
              <a:t>Was the offer still capable of being accepted on Monday afternoon?</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the claimant. The first telegram was merely an inquiry for information, not a counter-offer. While the defendant could have revoked his offer at any time on Monday, he failed to do so before the offer was accepted. There was therefore a completed contract between the parties.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Requests for information are not counter-offers or acceptances. They have no legal effect.</a:t>
            </a:r>
          </a:p>
          <a:p>
            <a:endParaRPr lang="en-GB" b="0" i="0" dirty="0">
              <a:solidFill>
                <a:srgbClr val="1A1A1A"/>
              </a:solidFill>
              <a:effectLst/>
              <a:latin typeface="Noticia Text"/>
            </a:endParaRPr>
          </a:p>
          <a:p>
            <a:endParaRPr lang="en-GB" b="0" i="0" dirty="0">
              <a:solidFill>
                <a:srgbClr val="1A1A1A"/>
              </a:solidFill>
              <a:effectLst/>
              <a:latin typeface="Noticia Text"/>
            </a:endParaRPr>
          </a:p>
          <a:p>
            <a:r>
              <a:rPr lang="en-GB" b="0" i="0" dirty="0" err="1">
                <a:solidFill>
                  <a:srgbClr val="1A1A1A"/>
                </a:solidFill>
                <a:effectLst/>
                <a:latin typeface="Noticia Text"/>
              </a:rPr>
              <a:t>Brinkibon</a:t>
            </a:r>
            <a:r>
              <a:rPr lang="en-GB" b="0" i="0" dirty="0">
                <a:solidFill>
                  <a:srgbClr val="1A1A1A"/>
                </a:solidFill>
                <a:effectLst/>
                <a:latin typeface="Noticia Text"/>
              </a:rPr>
              <a:t> v </a:t>
            </a:r>
            <a:r>
              <a:rPr lang="en-GB" b="0" i="0" dirty="0" err="1">
                <a:solidFill>
                  <a:srgbClr val="1A1A1A"/>
                </a:solidFill>
                <a:effectLst/>
                <a:latin typeface="Noticia Text"/>
              </a:rPr>
              <a:t>Stahag</a:t>
            </a:r>
            <a:r>
              <a:rPr lang="en-GB" b="0" i="0" dirty="0">
                <a:solidFill>
                  <a:srgbClr val="1A1A1A"/>
                </a:solidFill>
                <a:effectLst/>
                <a:latin typeface="Noticia Text"/>
              </a:rPr>
              <a:t> Stahl [1983]</a:t>
            </a:r>
          </a:p>
          <a:p>
            <a:pPr algn="l" fontAlgn="base"/>
            <a:r>
              <a:rPr lang="en-GB" b="0" i="0" dirty="0">
                <a:solidFill>
                  <a:srgbClr val="1A1A1A"/>
                </a:solidFill>
                <a:effectLst/>
                <a:latin typeface="Montserrat" panose="020B0604020202020204" pitchFamily="2" charset="0"/>
              </a:rPr>
              <a:t>Facts</a:t>
            </a:r>
          </a:p>
          <a:p>
            <a:pPr algn="l" fontAlgn="base"/>
            <a:r>
              <a:rPr lang="en-GB" b="0" i="0" dirty="0">
                <a:solidFill>
                  <a:srgbClr val="1A1A1A"/>
                </a:solidFill>
                <a:effectLst/>
                <a:latin typeface="Noticia Text"/>
              </a:rPr>
              <a:t>The parties were in negotiations over the sale of steel bars. The sellers, an Austrian company, sent the buyers, an English company, a finalised set of terms. The buyers accepted those terms using telex (an electronic network which sent messages to be printed by the user’s telex machine).</a:t>
            </a:r>
          </a:p>
          <a:p>
            <a:pPr algn="l" fontAlgn="base"/>
            <a:r>
              <a:rPr lang="en-GB" b="0" i="0" dirty="0">
                <a:solidFill>
                  <a:srgbClr val="1A1A1A"/>
                </a:solidFill>
                <a:effectLst/>
                <a:latin typeface="Noticia Text"/>
              </a:rPr>
              <a:t>The sellers did not delivery, and the buyers wanted to sue for </a:t>
            </a:r>
            <a:r>
              <a:rPr lang="en-GB" b="0" i="0" u="sng" dirty="0">
                <a:solidFill>
                  <a:srgbClr val="000000"/>
                </a:solidFill>
                <a:effectLst/>
                <a:latin typeface="Noticia Text"/>
                <a:hlinkClick r:id="rId6"/>
              </a:rPr>
              <a:t>breach</a:t>
            </a:r>
            <a:r>
              <a:rPr lang="en-GB" b="0" i="0" dirty="0">
                <a:solidFill>
                  <a:srgbClr val="1A1A1A"/>
                </a:solidFill>
                <a:effectLst/>
                <a:latin typeface="Noticia Text"/>
              </a:rPr>
              <a:t> of contract. Since the sellers were a foreign company, the buyers needed the court’s permission to serve the claim outside of the jurisdiction. To get that permission, they needed to show that the contract was formed within the UK. This would only be the case if acceptance took place in the UK.</a:t>
            </a:r>
          </a:p>
          <a:p>
            <a:pPr algn="l" fontAlgn="base"/>
            <a:r>
              <a:rPr lang="en-GB" b="0" i="0" dirty="0">
                <a:solidFill>
                  <a:srgbClr val="1A1A1A"/>
                </a:solidFill>
                <a:effectLst/>
                <a:latin typeface="Montserrat" panose="020B0604020202020204" pitchFamily="2" charset="0"/>
              </a:rPr>
              <a:t>Issue(s)</a:t>
            </a:r>
          </a:p>
          <a:p>
            <a:pPr algn="l" fontAlgn="base">
              <a:buFont typeface="+mj-lt"/>
              <a:buAutoNum type="arabicPeriod"/>
            </a:pPr>
            <a:r>
              <a:rPr lang="en-GB" b="0" i="0" dirty="0">
                <a:solidFill>
                  <a:srgbClr val="1A1A1A"/>
                </a:solidFill>
                <a:effectLst/>
                <a:latin typeface="Noticia Text"/>
              </a:rPr>
              <a:t>When and where does </a:t>
            </a:r>
            <a:r>
              <a:rPr lang="en-GB" b="0" i="0" u="sng" dirty="0">
                <a:solidFill>
                  <a:srgbClr val="000000"/>
                </a:solidFill>
                <a:effectLst/>
                <a:latin typeface="Noticia Text"/>
                <a:hlinkClick r:id="rId3"/>
              </a:rPr>
              <a:t>acceptance</a:t>
            </a:r>
            <a:r>
              <a:rPr lang="en-GB" b="0" i="0" dirty="0">
                <a:solidFill>
                  <a:srgbClr val="1A1A1A"/>
                </a:solidFill>
                <a:effectLst/>
                <a:latin typeface="Noticia Text"/>
              </a:rPr>
              <a:t> of a contract by telex take place?</a:t>
            </a:r>
          </a:p>
          <a:p>
            <a:pPr algn="l" fontAlgn="base"/>
            <a:r>
              <a:rPr lang="en-GB" b="0" i="0" dirty="0">
                <a:solidFill>
                  <a:srgbClr val="1A1A1A"/>
                </a:solidFill>
                <a:effectLst/>
                <a:latin typeface="Montserrat" panose="020B0604020202020204" pitchFamily="2" charset="0"/>
              </a:rPr>
              <a:t>Decision</a:t>
            </a:r>
          </a:p>
          <a:p>
            <a:pPr algn="l" fontAlgn="base"/>
            <a:r>
              <a:rPr lang="en-GB" b="0" i="0" dirty="0">
                <a:solidFill>
                  <a:srgbClr val="1A1A1A"/>
                </a:solidFill>
                <a:effectLst/>
                <a:latin typeface="Noticia Text"/>
              </a:rPr>
              <a:t>The House of Lords ruled against the buyers. The acceptance had taken place at the time and in the place where the offeror received the telex. Since that was in Austria, the contract was not formed in the UK.</a:t>
            </a:r>
          </a:p>
          <a:p>
            <a:pPr algn="l" fontAlgn="base"/>
            <a:r>
              <a:rPr lang="en-GB" b="0" i="0" dirty="0">
                <a:solidFill>
                  <a:srgbClr val="1A1A1A"/>
                </a:solidFill>
                <a:effectLst/>
                <a:latin typeface="Montserrat" panose="020B0604020202020204" pitchFamily="2" charset="0"/>
              </a:rPr>
              <a:t>This Case is Authority For…</a:t>
            </a:r>
          </a:p>
          <a:p>
            <a:pPr algn="l" fontAlgn="base"/>
            <a:r>
              <a:rPr lang="en-GB" b="0" i="0" dirty="0">
                <a:solidFill>
                  <a:srgbClr val="1A1A1A"/>
                </a:solidFill>
                <a:effectLst/>
                <a:latin typeface="Noticia Text"/>
              </a:rPr>
              <a:t>Acceptance of an offer by instantaneous means of communication happens at the place and time it is received by the offeror. The postal rule does not apply to instantaneous methods of communication.</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Thomas v BPE Solicitors [2010]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was a firm of solicitors. The claimants were two of their former clients. The claimants sued the defendant over the way they handled the sale of the claimants’ shares in a company.</a:t>
            </a:r>
          </a:p>
          <a:p>
            <a:pPr algn="ctr" fontAlgn="base"/>
            <a:r>
              <a:rPr lang="en-GB" b="0" i="0" dirty="0">
                <a:solidFill>
                  <a:srgbClr val="1A1A1A"/>
                </a:solidFill>
                <a:effectLst/>
                <a:latin typeface="Noticia Text"/>
              </a:rPr>
              <a:t>To complete the sale, the claimants had to deliver specific documents. The parties envisaged that this would occur after the buyer’s solicitors had undertook to provide the purchase money, at a completion meeting scheduled by phone for a particular date. On that date, a Friday, the buyer’s solicitors sent the defendant an undertaking to send the purchase price by electronic transfer the next working day (Monday). The defendant stated that it would require interest for the period between the undertaking being given and the money being sent (i.e., over the weekend). The buyer pulled out of the deal the next day after learning that the company’s business was suffering.</a:t>
            </a:r>
          </a:p>
          <a:p>
            <a:pPr algn="l" fontAlgn="base"/>
            <a:r>
              <a:rPr lang="en-GB" b="0" i="0" dirty="0">
                <a:solidFill>
                  <a:srgbClr val="1A1A1A"/>
                </a:solidFill>
                <a:effectLst/>
                <a:latin typeface="Noticia Text"/>
              </a:rPr>
              <a:t>The claimants argued that the transaction was complete. Since, the defendant had failed to advise them of this, the claimants thought they had lost the opportunity to insist that the sale be given full effect.</a:t>
            </a:r>
          </a:p>
          <a:p>
            <a:pPr algn="l" fontAlgn="base"/>
            <a:r>
              <a:rPr lang="en-GB" b="0" i="0" dirty="0">
                <a:solidFill>
                  <a:srgbClr val="1A1A1A"/>
                </a:solidFill>
                <a:effectLst/>
                <a:latin typeface="Noticia Text"/>
              </a:rPr>
              <a:t>The defendant responded that when the buyer pulled out, the transaction was incomplete. They were therefore not </a:t>
            </a:r>
            <a:r>
              <a:rPr lang="en-GB" b="0" i="0" u="sng" dirty="0">
                <a:solidFill>
                  <a:srgbClr val="000000"/>
                </a:solidFill>
                <a:effectLst/>
                <a:latin typeface="Noticia Text"/>
                <a:hlinkClick r:id="rId7"/>
              </a:rPr>
              <a:t>negligent</a:t>
            </a:r>
            <a:r>
              <a:rPr lang="en-GB" b="0" i="0" dirty="0">
                <a:solidFill>
                  <a:srgbClr val="1A1A1A"/>
                </a:solidFill>
                <a:effectLst/>
                <a:latin typeface="Noticia Text"/>
              </a:rPr>
              <a:t> in failing to advise the claimants of this. Alternatively, the defendant argued that even if the transaction had been completed the claimant would have agreed to the sale being called off as the financial circumstances had changed. Any breach had not </a:t>
            </a:r>
            <a:r>
              <a:rPr lang="en-GB" b="0" i="0" u="sng" dirty="0">
                <a:solidFill>
                  <a:srgbClr val="000000"/>
                </a:solidFill>
                <a:effectLst/>
                <a:latin typeface="Noticia Text"/>
                <a:hlinkClick r:id="rId8"/>
              </a:rPr>
              <a:t>caused</a:t>
            </a:r>
            <a:r>
              <a:rPr lang="en-GB" b="0" i="0" dirty="0">
                <a:solidFill>
                  <a:srgbClr val="1A1A1A"/>
                </a:solidFill>
                <a:effectLst/>
                <a:latin typeface="Noticia Text"/>
              </a:rPr>
              <a:t> any loss.</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Had a completed contract arisen between the claimant and the buyer?</a:t>
            </a:r>
          </a:p>
          <a:p>
            <a:pPr algn="l" fontAlgn="base">
              <a:buFont typeface="+mj-lt"/>
              <a:buAutoNum type="arabicPeriod"/>
            </a:pPr>
            <a:r>
              <a:rPr lang="en-GB" b="0" i="0" dirty="0">
                <a:solidFill>
                  <a:srgbClr val="1A1A1A"/>
                </a:solidFill>
                <a:effectLst/>
                <a:latin typeface="Noticia Text"/>
              </a:rPr>
              <a:t>Would the claimant have agreed to cancel the sale in any event?</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High Court held in favour of the defendant. The circumstances indicated that completing the sale required a) the buyer’s solicitors to give a satisfactory undertaking; b) the defendant to accept that undertaking; and c) a completion call between the two solicitors’ firms.</a:t>
            </a:r>
          </a:p>
          <a:p>
            <a:pPr algn="l" fontAlgn="base"/>
            <a:r>
              <a:rPr lang="en-GB" b="0" i="0" dirty="0">
                <a:solidFill>
                  <a:srgbClr val="1A1A1A"/>
                </a:solidFill>
                <a:effectLst/>
                <a:latin typeface="Noticia Text"/>
              </a:rPr>
              <a:t>The defendant had not thought that the undertaking was adequate, because it did not include interest accrued over the weekend. Their response to the buyer’s solicitors indicated that they did not </a:t>
            </a:r>
            <a:r>
              <a:rPr lang="en-GB" b="0" i="0" u="sng" dirty="0">
                <a:solidFill>
                  <a:srgbClr val="000000"/>
                </a:solidFill>
                <a:effectLst/>
                <a:latin typeface="Noticia Text"/>
                <a:hlinkClick r:id="rId3"/>
              </a:rPr>
              <a:t>accept</a:t>
            </a:r>
            <a:r>
              <a:rPr lang="en-GB" b="0" i="0" dirty="0">
                <a:solidFill>
                  <a:srgbClr val="1A1A1A"/>
                </a:solidFill>
                <a:effectLst/>
                <a:latin typeface="Noticia Text"/>
              </a:rPr>
              <a:t> the undertaking. Additionally, no completion call had taken place. The sale was therefore incomplete and there was no contract. The defendant was therefore correct not to advise the claimant that the sale was complete, and not negligent. In any case, the court found that the claimants would not have proceeded with the sale even if they had been advised that they could. They had therefore suffered no loss.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Whether a contract has been completed is assessed objectively from the perspective of a reasonable bystander. The subjective understandings of the parties or their lawyers are irrelevant.</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Dickinson v </a:t>
            </a:r>
            <a:r>
              <a:rPr lang="en-GB" b="0" i="0" dirty="0" err="1">
                <a:solidFill>
                  <a:srgbClr val="1A1A1A"/>
                </a:solidFill>
                <a:effectLst/>
                <a:latin typeface="Noticia Text"/>
              </a:rPr>
              <a:t>Dodds</a:t>
            </a:r>
            <a:r>
              <a:rPr lang="en-GB" b="0" i="0" dirty="0">
                <a:solidFill>
                  <a:srgbClr val="1A1A1A"/>
                </a:solidFill>
                <a:effectLst/>
                <a:latin typeface="Noticia Text"/>
              </a:rPr>
              <a:t> [1876]</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sent the claimant a signed letter </a:t>
            </a:r>
            <a:r>
              <a:rPr lang="en-GB" b="0" i="0" u="sng" dirty="0">
                <a:solidFill>
                  <a:srgbClr val="000000"/>
                </a:solidFill>
                <a:effectLst/>
                <a:latin typeface="Noticia Text"/>
                <a:hlinkClick r:id="rId4"/>
              </a:rPr>
              <a:t>offering</a:t>
            </a:r>
            <a:r>
              <a:rPr lang="en-GB" b="0" i="0" dirty="0">
                <a:solidFill>
                  <a:srgbClr val="1A1A1A"/>
                </a:solidFill>
                <a:effectLst/>
                <a:latin typeface="Noticia Text"/>
              </a:rPr>
              <a:t> to sell his land. The letter stated that the offer would remain open under 9am the next Friday. On Thursday afternoon, a friend informed the claimant that the defendant was arranging to sell the house to a third-party. Later that day, the claimant left a note at the defendant’s residence purporting to </a:t>
            </a:r>
            <a:r>
              <a:rPr lang="en-GB" b="0" i="0" u="sng" dirty="0">
                <a:solidFill>
                  <a:srgbClr val="000000"/>
                </a:solidFill>
                <a:effectLst/>
                <a:latin typeface="Noticia Text"/>
                <a:hlinkClick r:id="rId3"/>
              </a:rPr>
              <a:t>accept</a:t>
            </a:r>
            <a:r>
              <a:rPr lang="en-GB" b="0" i="0" dirty="0">
                <a:solidFill>
                  <a:srgbClr val="1A1A1A"/>
                </a:solidFill>
                <a:effectLst/>
                <a:latin typeface="Noticia Text"/>
              </a:rPr>
              <a:t> the defendant’s offer.</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Was it still possible to accept the defendant’s offer?</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of Appeal held in favour of the defendant. The offer was withdrawn when the claimant learned that the defendant was arranging to sell the property to another.</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There is no need for the offeror to give the offeree any formal notice that the offer is withdrawn. If the offeree becomes aware that the offeror has acted in a way which is inconsistent with the offer still being open, it is withdrawn.</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Hyde v Wrench [1840]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wrote to the claimant </a:t>
            </a:r>
            <a:r>
              <a:rPr lang="en-GB" b="0" i="0" u="sng" dirty="0">
                <a:solidFill>
                  <a:srgbClr val="000000"/>
                </a:solidFill>
                <a:effectLst/>
                <a:latin typeface="Noticia Text"/>
                <a:hlinkClick r:id="rId4"/>
              </a:rPr>
              <a:t>offering</a:t>
            </a:r>
            <a:r>
              <a:rPr lang="en-GB" b="0" i="0" dirty="0">
                <a:solidFill>
                  <a:srgbClr val="1A1A1A"/>
                </a:solidFill>
                <a:effectLst/>
                <a:latin typeface="Noticia Text"/>
              </a:rPr>
              <a:t> to sell his farm for £1000. The claimant wrote back saying that he would buy the farm for £950. The defendant responded that he would not sell for that price. Later, the claimant wrote again saying that he would pay £1000 for the farm. By this time, the defendant had decided not to sell his farm at all. The claimant sued, claiming that the defendant was contractually bound to sell the farm for £1000.</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Was the defendant’s original offer still capable of being </a:t>
            </a:r>
            <a:r>
              <a:rPr lang="en-GB" b="0" i="0" u="sng" dirty="0">
                <a:solidFill>
                  <a:srgbClr val="000000"/>
                </a:solidFill>
                <a:effectLst/>
                <a:latin typeface="Noticia Text"/>
                <a:hlinkClick r:id="rId3"/>
              </a:rPr>
              <a:t>accepted</a:t>
            </a:r>
            <a:r>
              <a:rPr lang="en-GB" b="0" i="0" dirty="0">
                <a:solidFill>
                  <a:srgbClr val="1A1A1A"/>
                </a:solidFill>
                <a:effectLst/>
                <a:latin typeface="Noticia Text"/>
              </a:rPr>
              <a:t>?</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the defendant. The original offer had been revoked by the claimant’s counter-offer. Therefore, there was no contract between the parties.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If a person makes a counter-offer, this has the effect of terminating the first offer. That offer can no longer be accepted.</a:t>
            </a:r>
          </a:p>
          <a:p>
            <a:pPr algn="l" fontAlgn="base"/>
            <a:endParaRPr lang="en-GB" b="0" i="0" dirty="0">
              <a:solidFill>
                <a:srgbClr val="1A1A1A"/>
              </a:solidFill>
              <a:effectLst/>
              <a:latin typeface="Noticia Text"/>
            </a:endParaRPr>
          </a:p>
          <a:p>
            <a:pPr algn="l" fontAlgn="base"/>
            <a:endParaRPr lang="en-GB" b="0" i="0" dirty="0">
              <a:solidFill>
                <a:srgbClr val="1A1A1A"/>
              </a:solidFill>
              <a:effectLst/>
              <a:latin typeface="Montserrat" panose="00000500000000000000" pitchFamily="2" charset="0"/>
            </a:endParaRPr>
          </a:p>
          <a:p>
            <a:pPr algn="l" fontAlgn="base"/>
            <a:r>
              <a:rPr lang="en-GB" b="0" i="0" dirty="0">
                <a:solidFill>
                  <a:srgbClr val="1A1A1A"/>
                </a:solidFill>
                <a:effectLst/>
                <a:latin typeface="Montserrat" panose="00000500000000000000" pitchFamily="2" charset="0"/>
              </a:rPr>
              <a:t>Adams v Lindsell [1818]</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Adams wrote to Lindsell offering to sell him 800 tods of wool. Adams asked for a response within two weeks. A few days later, Lindsell wrote back agreeing to the offer. However, the letter was misdirected. As a result, it arrived two days after the deadline. In the meantime, Adams had already sold the wool to a third-party. Lindsell sued Adams for breach of contract.</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When did Lindsell’s posted acceptance of the offer become valid?</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Lindsell. The acceptance became valid from the moment the letter was posted. There was therefore a contract between Adams and Lindsell.</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A posted acceptance is validly communicated to the offeror as soon as it is posted, even if it arrives late. This is now known as the ‘postal rule’.</a:t>
            </a:r>
          </a:p>
          <a:p>
            <a:pPr algn="l" fontAlgn="base"/>
            <a:endParaRPr lang="en-GB" b="0" i="0" dirty="0">
              <a:solidFill>
                <a:srgbClr val="1A1A1A"/>
              </a:solidFill>
              <a:effectLst/>
              <a:latin typeface="Noticia Text"/>
            </a:endParaRPr>
          </a:p>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5</a:t>
            </a:fld>
            <a:endParaRPr lang="en-GB"/>
          </a:p>
        </p:txBody>
      </p:sp>
    </p:spTree>
    <p:extLst>
      <p:ext uri="{BB962C8B-B14F-4D97-AF65-F5344CB8AC3E}">
        <p14:creationId xmlns:p14="http://schemas.microsoft.com/office/powerpoint/2010/main" val="1818279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In order to have an enforceable contract there must be an offer which is accepted prior to any revocation of that offer.  Determining whether Sebastian has formed a contract with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before they purported to withdraw their offer, having sold the goods elsewhere, will involve an analysis of the traditional rules of offer and acceptance.  These principles continue to be applied to technologies which did not exist at the time the authorities themselves were decided.</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As a general rule, advertisements are invitations to treat, not offers.  An offer is an expression of willingness to be bound on acceptance of that offer on certain terms.  An invitation to treat, by comparison is inviting offers to be made.  The website states the availability of plates for sale and gives a price but gives no indication as to how many are in stock.  It is therefore unlikely to be capable of being an offer as it is looking to generate interest rather than finalise a deal.  The website notice is analogous to a notice in a catalogue or even a display in a shop window (</a:t>
            </a:r>
            <a:r>
              <a:rPr lang="en-GB" sz="1800" b="1" i="1" dirty="0">
                <a:effectLst/>
                <a:latin typeface="Calibri" panose="020F0502020204030204" pitchFamily="34" charset="0"/>
                <a:ea typeface="Calibri" panose="020F0502020204030204" pitchFamily="34" charset="0"/>
                <a:cs typeface="Arial" panose="020B0604020202020204" pitchFamily="34" charset="0"/>
              </a:rPr>
              <a:t>Fisher v Bell[1961])</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Sebastian’s first communication to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could again be interpreted as invitation to treat as it is uncertain as to terms.  On the other hand, Sebastian’s email could be deemed to contain 2 offers, either of which he would intend to be bound by on acceptance by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Determining whether an offer or an invitation has been made will be a question of intention.</a:t>
            </a:r>
          </a:p>
          <a:p>
            <a:pPr>
              <a:lnSpc>
                <a:spcPct val="115000"/>
              </a:lnSpc>
              <a:spcAft>
                <a:spcPts val="1000"/>
              </a:spcAft>
            </a:pP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response is an offer which is capable of being accepted, if Sebastian’s first email is found to be an invitation to treat.  The terms are certain and there is an expression of willingness to be bound.  If it were determined that Sebastian’s first email was an offer, then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response is a counter-offer as it proposes different terms, which has the effect of rejecting the original offer (</a:t>
            </a:r>
            <a:r>
              <a:rPr lang="en-GB" sz="1800" b="1" i="1" dirty="0">
                <a:effectLst/>
                <a:latin typeface="Calibri" panose="020F0502020204030204" pitchFamily="34" charset="0"/>
                <a:ea typeface="Calibri" panose="020F0502020204030204" pitchFamily="34" charset="0"/>
                <a:cs typeface="Arial" panose="020B0604020202020204" pitchFamily="34" charset="0"/>
              </a:rPr>
              <a:t>Hyde v Wrench (1840)). </a:t>
            </a:r>
            <a:r>
              <a:rPr lang="en-GB" sz="1800" dirty="0">
                <a:effectLst/>
                <a:latin typeface="Calibri" panose="020F0502020204030204" pitchFamily="34" charset="0"/>
                <a:ea typeface="Calibri" panose="020F0502020204030204" pitchFamily="34" charset="0"/>
                <a:cs typeface="Arial" panose="020B0604020202020204" pitchFamily="34" charset="0"/>
              </a:rPr>
              <a:t>Sebastian is free to accept or reject this offer.</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Sebastian’s second email is intended to be an acceptance of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offer to sell the plates at 70p each.  The acceptance must mirror the terms offered and must effectively be communicated to the offeror (</a:t>
            </a:r>
            <a:r>
              <a:rPr lang="en-GB" sz="1800" b="1" i="1" dirty="0">
                <a:effectLst/>
                <a:latin typeface="Calibri" panose="020F0502020204030204" pitchFamily="34" charset="0"/>
                <a:ea typeface="Calibri" panose="020F0502020204030204" pitchFamily="34" charset="0"/>
                <a:cs typeface="Arial" panose="020B0604020202020204" pitchFamily="34" charset="0"/>
              </a:rPr>
              <a:t>Entores Ltd v Miles Far East Corporation (1955)) </a:t>
            </a:r>
            <a:r>
              <a:rPr lang="en-GB" sz="1800" dirty="0">
                <a:effectLst/>
                <a:latin typeface="Calibri" panose="020F0502020204030204" pitchFamily="34" charset="0"/>
                <a:ea typeface="Calibri" panose="020F0502020204030204" pitchFamily="34" charset="0"/>
                <a:cs typeface="Arial" panose="020B0604020202020204" pitchFamily="34" charset="0"/>
              </a:rPr>
              <a:t>The method of communication of acceptance has not been prescribed and email is appropriate in the circumstances, as it is the same mode used for the offer. </a:t>
            </a:r>
            <a:r>
              <a:rPr lang="en-GB" sz="1800" b="1" i="1" dirty="0">
                <a:effectLst/>
                <a:latin typeface="Calibri" panose="020F0502020204030204" pitchFamily="34" charset="0"/>
                <a:ea typeface="Calibri" panose="020F0502020204030204" pitchFamily="34" charset="0"/>
                <a:cs typeface="Arial" panose="020B0604020202020204" pitchFamily="34" charset="0"/>
              </a:rPr>
              <a:t>(</a:t>
            </a:r>
            <a:r>
              <a:rPr lang="en-GB" sz="1800" b="1" i="1" dirty="0" err="1">
                <a:effectLst/>
                <a:latin typeface="Calibri" panose="020F0502020204030204" pitchFamily="34" charset="0"/>
                <a:ea typeface="Calibri" panose="020F0502020204030204" pitchFamily="34" charset="0"/>
                <a:cs typeface="Arial" panose="020B0604020202020204" pitchFamily="34" charset="0"/>
              </a:rPr>
              <a:t>Quenerduaine</a:t>
            </a:r>
            <a:r>
              <a:rPr lang="en-GB" sz="1800" b="1" i="1" dirty="0">
                <a:effectLst/>
                <a:latin typeface="Calibri" panose="020F0502020204030204" pitchFamily="34" charset="0"/>
                <a:ea typeface="Calibri" panose="020F0502020204030204" pitchFamily="34" charset="0"/>
                <a:cs typeface="Arial" panose="020B0604020202020204" pitchFamily="34" charset="0"/>
              </a:rPr>
              <a:t> v Cole (1883)). </a:t>
            </a:r>
            <a:r>
              <a:rPr lang="en-GB" sz="1800" dirty="0">
                <a:effectLst/>
                <a:latin typeface="Calibri" panose="020F0502020204030204" pitchFamily="34" charset="0"/>
                <a:ea typeface="Calibri" panose="020F0502020204030204" pitchFamily="34" charset="0"/>
                <a:cs typeface="Arial" panose="020B0604020202020204" pitchFamily="34" charset="0"/>
              </a:rPr>
              <a:t>However, any offer can be revoked at any time prior to acceptance </a:t>
            </a:r>
            <a:r>
              <a:rPr lang="en-GB" sz="1800" b="1" i="1" dirty="0">
                <a:effectLst/>
                <a:latin typeface="Calibri" panose="020F0502020204030204" pitchFamily="34" charset="0"/>
                <a:ea typeface="Calibri" panose="020F0502020204030204" pitchFamily="34" charset="0"/>
                <a:cs typeface="Arial" panose="020B0604020202020204" pitchFamily="34" charset="0"/>
              </a:rPr>
              <a:t>(Byrne v Van </a:t>
            </a:r>
            <a:r>
              <a:rPr lang="en-GB" sz="1800" b="1" i="1" dirty="0" err="1">
                <a:effectLst/>
                <a:latin typeface="Calibri" panose="020F0502020204030204" pitchFamily="34" charset="0"/>
                <a:ea typeface="Calibri" panose="020F0502020204030204" pitchFamily="34" charset="0"/>
                <a:cs typeface="Arial" panose="020B0604020202020204" pitchFamily="34" charset="0"/>
              </a:rPr>
              <a:t>Tienhoven</a:t>
            </a:r>
            <a:r>
              <a:rPr lang="en-GB" sz="1800" b="1" i="1" dirty="0">
                <a:effectLst/>
                <a:latin typeface="Calibri" panose="020F0502020204030204" pitchFamily="34" charset="0"/>
                <a:ea typeface="Calibri" panose="020F0502020204030204" pitchFamily="34" charset="0"/>
                <a:cs typeface="Arial" panose="020B0604020202020204" pitchFamily="34" charset="0"/>
              </a:rPr>
              <a:t>(1880)).  </a:t>
            </a:r>
            <a:r>
              <a:rPr lang="en-GB" sz="1800" dirty="0">
                <a:effectLst/>
                <a:latin typeface="Calibri" panose="020F0502020204030204" pitchFamily="34" charset="0"/>
                <a:ea typeface="Calibri" panose="020F0502020204030204" pitchFamily="34" charset="0"/>
                <a:cs typeface="Arial" panose="020B0604020202020204" pitchFamily="34" charset="0"/>
              </a:rPr>
              <a:t>Both a revocation of an offer and an acceptance by an instantaneous means of communication take effect on receipt.  Therefore, it has to be determined which was received first; the revocation or the acceptance?</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Issues surrounding effective communication of offer and acceptance are discussed in Denning’s Judgement in </a:t>
            </a:r>
            <a:r>
              <a:rPr lang="en-GB" sz="1800" b="1" i="1" dirty="0">
                <a:effectLst/>
                <a:latin typeface="Calibri" panose="020F0502020204030204" pitchFamily="34" charset="0"/>
                <a:ea typeface="Calibri" panose="020F0502020204030204" pitchFamily="34" charset="0"/>
                <a:cs typeface="Arial" panose="020B0604020202020204" pitchFamily="34" charset="0"/>
              </a:rPr>
              <a:t>Entores. </a:t>
            </a:r>
            <a:r>
              <a:rPr lang="en-GB" sz="1800" dirty="0">
                <a:effectLst/>
                <a:latin typeface="Calibri" panose="020F0502020204030204" pitchFamily="34" charset="0"/>
                <a:ea typeface="Calibri" panose="020F0502020204030204" pitchFamily="34" charset="0"/>
                <a:cs typeface="Arial" panose="020B0604020202020204" pitchFamily="34" charset="0"/>
              </a:rPr>
              <a:t>Denning identified two types of communication of acceptance; instantaneous and non-instantaneous. Non-instantaneous applies to the post only and acceptance takes effect on posting </a:t>
            </a:r>
            <a:r>
              <a:rPr lang="en-GB" sz="1800" b="1" i="1" dirty="0">
                <a:effectLst/>
                <a:latin typeface="Calibri" panose="020F0502020204030204" pitchFamily="34" charset="0"/>
                <a:ea typeface="Calibri" panose="020F0502020204030204" pitchFamily="34" charset="0"/>
                <a:cs typeface="Arial" panose="020B0604020202020204" pitchFamily="34" charset="0"/>
              </a:rPr>
              <a:t>(Adams v Lindsell (1818)).  </a:t>
            </a:r>
            <a:r>
              <a:rPr lang="en-GB" sz="1800" dirty="0">
                <a:effectLst/>
                <a:latin typeface="Calibri" panose="020F0502020204030204" pitchFamily="34" charset="0"/>
                <a:ea typeface="Calibri" panose="020F0502020204030204" pitchFamily="34" charset="0"/>
                <a:cs typeface="Arial" panose="020B0604020202020204" pitchFamily="34" charset="0"/>
              </a:rPr>
              <a:t>Instantaneous means of communication apply to everything else, even new technologies developed after this decision that are capable of message storage </a:t>
            </a:r>
            <a:r>
              <a:rPr lang="en-GB" sz="1800" b="1" i="1" dirty="0">
                <a:effectLst/>
                <a:latin typeface="Calibri" panose="020F0502020204030204" pitchFamily="34" charset="0"/>
                <a:ea typeface="Calibri" panose="020F0502020204030204" pitchFamily="34" charset="0"/>
                <a:cs typeface="Arial" panose="020B0604020202020204" pitchFamily="34" charset="0"/>
              </a:rPr>
              <a:t>(</a:t>
            </a:r>
            <a:r>
              <a:rPr lang="en-GB" sz="1800" b="1" i="1" dirty="0" err="1">
                <a:effectLst/>
                <a:latin typeface="Calibri" panose="020F0502020204030204" pitchFamily="34" charset="0"/>
                <a:ea typeface="Calibri" panose="020F0502020204030204" pitchFamily="34" charset="0"/>
                <a:cs typeface="Arial" panose="020B0604020202020204" pitchFamily="34" charset="0"/>
              </a:rPr>
              <a:t>Brinkinbon</a:t>
            </a:r>
            <a:r>
              <a:rPr lang="en-GB" sz="1800" b="1" i="1" dirty="0">
                <a:effectLst/>
                <a:latin typeface="Calibri" panose="020F0502020204030204" pitchFamily="34" charset="0"/>
                <a:ea typeface="Calibri" panose="020F0502020204030204" pitchFamily="34" charset="0"/>
                <a:cs typeface="Arial" panose="020B0604020202020204" pitchFamily="34" charset="0"/>
              </a:rPr>
              <a:t> Ltd v </a:t>
            </a:r>
            <a:r>
              <a:rPr lang="en-GB" sz="1800" b="1" i="1" dirty="0" err="1">
                <a:effectLst/>
                <a:latin typeface="Calibri" panose="020F0502020204030204" pitchFamily="34" charset="0"/>
                <a:ea typeface="Calibri" panose="020F0502020204030204" pitchFamily="34" charset="0"/>
                <a:cs typeface="Arial" panose="020B0604020202020204" pitchFamily="34" charset="0"/>
              </a:rPr>
              <a:t>Stahag</a:t>
            </a:r>
            <a:r>
              <a:rPr lang="en-GB" sz="1800" b="1" i="1" dirty="0">
                <a:effectLst/>
                <a:latin typeface="Calibri" panose="020F0502020204030204" pitchFamily="34" charset="0"/>
                <a:ea typeface="Calibri" panose="020F0502020204030204" pitchFamily="34" charset="0"/>
                <a:cs typeface="Arial" panose="020B0604020202020204" pitchFamily="34" charset="0"/>
              </a:rPr>
              <a:t> Stahl und </a:t>
            </a:r>
            <a:r>
              <a:rPr lang="en-GB" sz="1800" b="1" i="1" dirty="0" err="1">
                <a:effectLst/>
                <a:latin typeface="Calibri" panose="020F0502020204030204" pitchFamily="34" charset="0"/>
                <a:ea typeface="Calibri" panose="020F0502020204030204" pitchFamily="34" charset="0"/>
                <a:cs typeface="Arial" panose="020B0604020202020204" pitchFamily="34" charset="0"/>
              </a:rPr>
              <a:t>Stahlwarenhandel</a:t>
            </a:r>
            <a:r>
              <a:rPr lang="en-GB" sz="1800" b="1" i="1" dirty="0">
                <a:effectLst/>
                <a:latin typeface="Calibri" panose="020F0502020204030204" pitchFamily="34" charset="0"/>
                <a:ea typeface="Calibri" panose="020F0502020204030204" pitchFamily="34" charset="0"/>
                <a:cs typeface="Arial" panose="020B0604020202020204" pitchFamily="34" charset="0"/>
              </a:rPr>
              <a:t> GmbH 91982)). </a:t>
            </a:r>
            <a:r>
              <a:rPr lang="en-GB" sz="1800" b="1" i="1" dirty="0" err="1">
                <a:effectLst/>
                <a:latin typeface="Calibri" panose="020F0502020204030204" pitchFamily="34" charset="0"/>
                <a:ea typeface="Calibri" panose="020F0502020204030204" pitchFamily="34" charset="0"/>
                <a:cs typeface="Arial" panose="020B0604020202020204" pitchFamily="34" charset="0"/>
              </a:rPr>
              <a:t>Brinkinbon</a:t>
            </a:r>
            <a:r>
              <a:rPr lang="en-GB" sz="1800" b="1" i="1" dirty="0">
                <a:effectLst/>
                <a:latin typeface="Calibri" panose="020F050202020403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Arial" panose="020B0604020202020204" pitchFamily="34" charset="0"/>
              </a:rPr>
              <a:t>does not give a precise ruling as to when acceptance will take place in such circumstances.  Potentially it could be when the message is sent, on receipt in the storage device, or when it is actually heard/read.  </a:t>
            </a:r>
            <a:r>
              <a:rPr lang="en-GB" sz="1800" b="1" i="1" dirty="0" err="1">
                <a:effectLst/>
                <a:latin typeface="Calibri" panose="020F0502020204030204" pitchFamily="34" charset="0"/>
                <a:ea typeface="Calibri" panose="020F0502020204030204" pitchFamily="34" charset="0"/>
                <a:cs typeface="Arial" panose="020B0604020202020204" pitchFamily="34" charset="0"/>
              </a:rPr>
              <a:t>Brinkinbon</a:t>
            </a:r>
            <a:r>
              <a:rPr lang="en-GB" sz="1800" b="1" i="1" dirty="0">
                <a:effectLst/>
                <a:latin typeface="Calibri" panose="020F050202020403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Arial" panose="020B0604020202020204" pitchFamily="34" charset="0"/>
              </a:rPr>
              <a:t>suggests that in the absence of a precise intention expressed by the parties, determining when acceptance takes place depends on the business practice concerned or a judgment as to where the risks of acceptance/non-acceptance should lie.  The basic principles in </a:t>
            </a:r>
            <a:r>
              <a:rPr lang="en-GB" sz="1800" b="1" i="1" dirty="0">
                <a:effectLst/>
                <a:latin typeface="Calibri" panose="020F0502020204030204" pitchFamily="34" charset="0"/>
                <a:ea typeface="Calibri" panose="020F0502020204030204" pitchFamily="34" charset="0"/>
                <a:cs typeface="Arial" panose="020B0604020202020204" pitchFamily="34" charset="0"/>
              </a:rPr>
              <a:t>Entores </a:t>
            </a:r>
            <a:r>
              <a:rPr lang="en-GB" sz="1800" dirty="0">
                <a:effectLst/>
                <a:latin typeface="Calibri" panose="020F0502020204030204" pitchFamily="34" charset="0"/>
                <a:ea typeface="Calibri" panose="020F0502020204030204" pitchFamily="34" charset="0"/>
                <a:cs typeface="Arial" panose="020B0604020202020204" pitchFamily="34" charset="0"/>
              </a:rPr>
              <a:t>apply as to the risk of non-effective communication of acceptance.  In not connecting to the internet it would appear that Sebastian has not communicated his acceptance effectively and therefore the revocation of the offer would take effect before the message purporting to accept the offer was sent.  If the fault for the non-connection to the internet was not his, but equally not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then the risk according to Denning’s judgement will still lie with the Sebastian.  The time of receipt does not have to be the time the message was actually read.</a:t>
            </a:r>
          </a:p>
          <a:p>
            <a:pPr>
              <a:lnSpc>
                <a:spcPct val="115000"/>
              </a:lnSpc>
              <a:spcAft>
                <a:spcPts val="1000"/>
              </a:spcAft>
            </a:pP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made an offer capable of acceptance to Sebastian.  Sebastian did not effectively communicate his acceptance of the offer until after the offer was withdrawn.  An enforceable contract was made with Black Swan Brewery Ltd.  The offer and acceptance have been communicated by conduct.  However, had the email sent by Sebastian gone through successfully at 11.30am on 1</a:t>
            </a:r>
            <a:r>
              <a:rPr lang="en-GB" sz="1800" baseline="30000" dirty="0">
                <a:effectLst/>
                <a:latin typeface="Calibri" panose="020F0502020204030204" pitchFamily="34" charset="0"/>
                <a:ea typeface="Calibri" panose="020F0502020204030204" pitchFamily="34" charset="0"/>
                <a:cs typeface="Arial" panose="020B0604020202020204" pitchFamily="34" charset="0"/>
              </a:rPr>
              <a:t>st</a:t>
            </a:r>
            <a:r>
              <a:rPr lang="en-GB" sz="1800" dirty="0">
                <a:effectLst/>
                <a:latin typeface="Calibri" panose="020F0502020204030204" pitchFamily="34" charset="0"/>
                <a:ea typeface="Calibri" panose="020F0502020204030204" pitchFamily="34" charset="0"/>
                <a:cs typeface="Arial" panose="020B0604020202020204" pitchFamily="34" charset="0"/>
              </a:rPr>
              <a:t> May, then acceptance would have been effective before the offer was withdrawn and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would have been in breach of contract with Sebastian, damages being available as of right.</a:t>
            </a:r>
          </a:p>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6</a:t>
            </a:fld>
            <a:endParaRPr lang="en-GB"/>
          </a:p>
        </p:txBody>
      </p:sp>
    </p:spTree>
    <p:extLst>
      <p:ext uri="{BB962C8B-B14F-4D97-AF65-F5344CB8AC3E}">
        <p14:creationId xmlns:p14="http://schemas.microsoft.com/office/powerpoint/2010/main" val="2310783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Elliott &amp; Quinn (2017)</a:t>
            </a:r>
          </a:p>
          <a:p>
            <a:endParaRPr lang="en-GB" dirty="0"/>
          </a:p>
          <a:p>
            <a:r>
              <a:rPr lang="en-GB" dirty="0"/>
              <a:t>Austin clearly wishes to establish that at some point, he made a binding contract with Maurice; your task is to pinpoint when, if at all the contract was made, using the rules of offer and acceptance. The clearest way to do this is to take each communication in turn and consider its legal effect. </a:t>
            </a:r>
          </a:p>
          <a:p>
            <a:endParaRPr lang="en-GB" dirty="0"/>
          </a:p>
          <a:p>
            <a:r>
              <a:rPr lang="en-GB" dirty="0"/>
              <a:t>Maurice’s first telex is clearly an offer; does Austin validly accept it? The general rule is that acceptance takes effect on communication; this is extended to telexed acceptances in Entores and </a:t>
            </a:r>
            <a:r>
              <a:rPr lang="en-GB" dirty="0" err="1"/>
              <a:t>Brinkibon</a:t>
            </a:r>
            <a:r>
              <a:rPr lang="en-GB" dirty="0"/>
              <a:t>. Considering the telex was sent outside of working hours, when should it take effect? </a:t>
            </a:r>
            <a:r>
              <a:rPr lang="en-GB" dirty="0" err="1"/>
              <a:t>Brinkibon</a:t>
            </a:r>
            <a:r>
              <a:rPr lang="en-GB" dirty="0"/>
              <a:t> case says that the intentions of the parties and standard business practice should be considered. Obviously there is no clear answer, but it may be reasonable for Austin to assume the telex would be read shortly after the lunch hour finished, and to expect Maurice to check whether any reply had been received. This is relevant because in other cases on communication, the courts seem reluctant to bail out parties who fail to receive messages through their own fault (Entores – such as the requirement that telephone callers should ask for clarification if they cannot hear the other party). If </a:t>
            </a:r>
            <a:r>
              <a:rPr lang="en-GB" dirty="0" err="1"/>
              <a:t>Austins</a:t>
            </a:r>
            <a:r>
              <a:rPr lang="en-GB" dirty="0"/>
              <a:t> telex acceptance is deemed to take effect when the telex is sent, a binding contract exists between them at that point, and this will take priority over the contract made with Ford. You should then consider the position if the rule that acceptance only takes effect on communication is strictly applied. </a:t>
            </a:r>
          </a:p>
          <a:p>
            <a:endParaRPr lang="en-GB" dirty="0"/>
          </a:p>
          <a:p>
            <a:r>
              <a:rPr lang="en-GB" dirty="0"/>
              <a:t>The next relevant communication is the other car dealer telling Austin that the car had been sold. Dickinson v </a:t>
            </a:r>
            <a:r>
              <a:rPr lang="en-GB" dirty="0" err="1"/>
              <a:t>Dodds</a:t>
            </a:r>
            <a:r>
              <a:rPr lang="en-GB" dirty="0"/>
              <a:t> makes it clear that information from a third party can amount to a revocation, and if this is the case, the offer ceases to be available and there is no contract between Austin and Maurice. However, in Dickinson v </a:t>
            </a:r>
            <a:r>
              <a:rPr lang="en-GB" dirty="0" err="1"/>
              <a:t>Dodds</a:t>
            </a:r>
            <a:r>
              <a:rPr lang="en-GB" dirty="0"/>
              <a:t>, the message from the third party was such that the revocation was as clear as if the offeror had said it himself; if for any reason this was the not the case here (if the dealer was known to be untrustworthy for example) there would be no revocation and the offer would still be available for acceptance at 5pm, at which point the contract would be made. </a:t>
            </a:r>
          </a:p>
        </p:txBody>
      </p:sp>
      <p:sp>
        <p:nvSpPr>
          <p:cNvPr id="4" name="Slide Number Placeholder 3"/>
          <p:cNvSpPr>
            <a:spLocks noGrp="1"/>
          </p:cNvSpPr>
          <p:nvPr>
            <p:ph type="sldNum" sz="quarter" idx="5"/>
          </p:nvPr>
        </p:nvSpPr>
        <p:spPr/>
        <p:txBody>
          <a:bodyPr/>
          <a:lstStyle/>
          <a:p>
            <a:fld id="{DE3424D4-838C-44A4-9FDE-5EA7EA7BAA58}" type="slidenum">
              <a:rPr lang="en-GB" smtClean="0"/>
              <a:t>7</a:t>
            </a:fld>
            <a:endParaRPr lang="en-GB"/>
          </a:p>
        </p:txBody>
      </p:sp>
    </p:spTree>
    <p:extLst>
      <p:ext uri="{BB962C8B-B14F-4D97-AF65-F5344CB8AC3E}">
        <p14:creationId xmlns:p14="http://schemas.microsoft.com/office/powerpoint/2010/main" val="28323622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8</a:t>
            </a:fld>
            <a:endParaRPr lang="en-GB"/>
          </a:p>
        </p:txBody>
      </p:sp>
    </p:spTree>
    <p:extLst>
      <p:ext uri="{BB962C8B-B14F-4D97-AF65-F5344CB8AC3E}">
        <p14:creationId xmlns:p14="http://schemas.microsoft.com/office/powerpoint/2010/main" val="1553623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D750C-D973-4BB2-B1F4-2C0C7F92B1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912F0D-8B29-4843-99A3-6ECD22C748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9B1B8F-7843-48F3-9347-B68C6F032F93}"/>
              </a:ext>
            </a:extLst>
          </p:cNvPr>
          <p:cNvSpPr>
            <a:spLocks noGrp="1"/>
          </p:cNvSpPr>
          <p:nvPr>
            <p:ph type="dt" sz="half" idx="10"/>
          </p:nvPr>
        </p:nvSpPr>
        <p:spPr/>
        <p:txBody>
          <a:bodyPr/>
          <a:lstStyle/>
          <a:p>
            <a:fld id="{354B1D30-6CEF-4504-B329-72229EB1794E}" type="datetimeFigureOut">
              <a:rPr lang="en-GB" smtClean="0"/>
              <a:t>31/01/2022</a:t>
            </a:fld>
            <a:endParaRPr lang="en-GB"/>
          </a:p>
        </p:txBody>
      </p:sp>
      <p:sp>
        <p:nvSpPr>
          <p:cNvPr id="5" name="Footer Placeholder 4">
            <a:extLst>
              <a:ext uri="{FF2B5EF4-FFF2-40B4-BE49-F238E27FC236}">
                <a16:creationId xmlns:a16="http://schemas.microsoft.com/office/drawing/2014/main" id="{3025A1C0-1D93-4D44-B586-728DEFF00C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C98FA9-5E2D-4E92-A030-F13FB4D544AD}"/>
              </a:ext>
            </a:extLst>
          </p:cNvPr>
          <p:cNvSpPr>
            <a:spLocks noGrp="1"/>
          </p:cNvSpPr>
          <p:nvPr>
            <p:ph type="sldNum" sz="quarter" idx="12"/>
          </p:nvPr>
        </p:nvSpPr>
        <p:spPr/>
        <p:txBody>
          <a:bodyPr/>
          <a:lstStyle/>
          <a:p>
            <a:fld id="{6A4E84DE-AE7A-4293-81EA-F8A06178B221}" type="slidenum">
              <a:rPr lang="en-GB" smtClean="0"/>
              <a:t>‹#›</a:t>
            </a:fld>
            <a:endParaRPr lang="en-GB"/>
          </a:p>
        </p:txBody>
      </p:sp>
    </p:spTree>
    <p:extLst>
      <p:ext uri="{BB962C8B-B14F-4D97-AF65-F5344CB8AC3E}">
        <p14:creationId xmlns:p14="http://schemas.microsoft.com/office/powerpoint/2010/main" val="2130235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96E89-526A-48F0-8439-3BDADF6C75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E1C600-D846-4C45-80BE-85242606F8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F666E4-9651-42DF-ABCC-6A8A26108EF4}"/>
              </a:ext>
            </a:extLst>
          </p:cNvPr>
          <p:cNvSpPr>
            <a:spLocks noGrp="1"/>
          </p:cNvSpPr>
          <p:nvPr>
            <p:ph type="dt" sz="half" idx="10"/>
          </p:nvPr>
        </p:nvSpPr>
        <p:spPr/>
        <p:txBody>
          <a:bodyPr/>
          <a:lstStyle/>
          <a:p>
            <a:fld id="{354B1D30-6CEF-4504-B329-72229EB1794E}" type="datetimeFigureOut">
              <a:rPr lang="en-GB" smtClean="0"/>
              <a:t>31/01/2022</a:t>
            </a:fld>
            <a:endParaRPr lang="en-GB"/>
          </a:p>
        </p:txBody>
      </p:sp>
      <p:sp>
        <p:nvSpPr>
          <p:cNvPr id="5" name="Footer Placeholder 4">
            <a:extLst>
              <a:ext uri="{FF2B5EF4-FFF2-40B4-BE49-F238E27FC236}">
                <a16:creationId xmlns:a16="http://schemas.microsoft.com/office/drawing/2014/main" id="{80A1DB42-7A2E-49F0-97B9-373F02C9FC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3D1E0A-F371-4911-9E1D-EFE770718624}"/>
              </a:ext>
            </a:extLst>
          </p:cNvPr>
          <p:cNvSpPr>
            <a:spLocks noGrp="1"/>
          </p:cNvSpPr>
          <p:nvPr>
            <p:ph type="sldNum" sz="quarter" idx="12"/>
          </p:nvPr>
        </p:nvSpPr>
        <p:spPr/>
        <p:txBody>
          <a:bodyPr/>
          <a:lstStyle/>
          <a:p>
            <a:fld id="{6A4E84DE-AE7A-4293-81EA-F8A06178B221}" type="slidenum">
              <a:rPr lang="en-GB" smtClean="0"/>
              <a:t>‹#›</a:t>
            </a:fld>
            <a:endParaRPr lang="en-GB"/>
          </a:p>
        </p:txBody>
      </p:sp>
    </p:spTree>
    <p:extLst>
      <p:ext uri="{BB962C8B-B14F-4D97-AF65-F5344CB8AC3E}">
        <p14:creationId xmlns:p14="http://schemas.microsoft.com/office/powerpoint/2010/main" val="153698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8E782-2FB4-4BB9-8BD5-3EC40E8642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F8FBF5C-D10F-4B64-99CF-2DF0432152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628BD21-2D7C-49F9-94D8-98948FA1EE47}"/>
              </a:ext>
            </a:extLst>
          </p:cNvPr>
          <p:cNvSpPr>
            <a:spLocks noGrp="1"/>
          </p:cNvSpPr>
          <p:nvPr>
            <p:ph type="dt" sz="half" idx="10"/>
          </p:nvPr>
        </p:nvSpPr>
        <p:spPr/>
        <p:txBody>
          <a:bodyPr/>
          <a:lstStyle/>
          <a:p>
            <a:fld id="{354B1D30-6CEF-4504-B329-72229EB1794E}" type="datetimeFigureOut">
              <a:rPr lang="en-GB" smtClean="0"/>
              <a:t>31/01/2022</a:t>
            </a:fld>
            <a:endParaRPr lang="en-GB"/>
          </a:p>
        </p:txBody>
      </p:sp>
      <p:sp>
        <p:nvSpPr>
          <p:cNvPr id="5" name="Footer Placeholder 4">
            <a:extLst>
              <a:ext uri="{FF2B5EF4-FFF2-40B4-BE49-F238E27FC236}">
                <a16:creationId xmlns:a16="http://schemas.microsoft.com/office/drawing/2014/main" id="{35EA8A9F-F4C0-4D61-9B67-8EF165A60E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6359EA-E7B3-4528-BBCF-0F2A6A0F6343}"/>
              </a:ext>
            </a:extLst>
          </p:cNvPr>
          <p:cNvSpPr>
            <a:spLocks noGrp="1"/>
          </p:cNvSpPr>
          <p:nvPr>
            <p:ph type="sldNum" sz="quarter" idx="12"/>
          </p:nvPr>
        </p:nvSpPr>
        <p:spPr/>
        <p:txBody>
          <a:bodyPr/>
          <a:lstStyle/>
          <a:p>
            <a:fld id="{6A4E84DE-AE7A-4293-81EA-F8A06178B221}" type="slidenum">
              <a:rPr lang="en-GB" smtClean="0"/>
              <a:t>‹#›</a:t>
            </a:fld>
            <a:endParaRPr lang="en-GB"/>
          </a:p>
        </p:txBody>
      </p:sp>
    </p:spTree>
    <p:extLst>
      <p:ext uri="{BB962C8B-B14F-4D97-AF65-F5344CB8AC3E}">
        <p14:creationId xmlns:p14="http://schemas.microsoft.com/office/powerpoint/2010/main" val="280721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486C3-BD65-4C47-807A-80477460C3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DF935B-C12D-46AD-AD98-6314493EAD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70EC08F-8F89-45A0-AA1A-B058AE8EC4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EB4BB1-2F4B-41A1-A9E1-19FA55236160}"/>
              </a:ext>
            </a:extLst>
          </p:cNvPr>
          <p:cNvSpPr>
            <a:spLocks noGrp="1"/>
          </p:cNvSpPr>
          <p:nvPr>
            <p:ph type="dt" sz="half" idx="10"/>
          </p:nvPr>
        </p:nvSpPr>
        <p:spPr/>
        <p:txBody>
          <a:bodyPr/>
          <a:lstStyle/>
          <a:p>
            <a:fld id="{354B1D30-6CEF-4504-B329-72229EB1794E}" type="datetimeFigureOut">
              <a:rPr lang="en-GB" smtClean="0"/>
              <a:t>31/01/2022</a:t>
            </a:fld>
            <a:endParaRPr lang="en-GB"/>
          </a:p>
        </p:txBody>
      </p:sp>
      <p:sp>
        <p:nvSpPr>
          <p:cNvPr id="6" name="Footer Placeholder 5">
            <a:extLst>
              <a:ext uri="{FF2B5EF4-FFF2-40B4-BE49-F238E27FC236}">
                <a16:creationId xmlns:a16="http://schemas.microsoft.com/office/drawing/2014/main" id="{554E0B19-751D-437B-AB5F-4C17DDF8E7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C39868-1024-41A4-9951-C4CE24EB9801}"/>
              </a:ext>
            </a:extLst>
          </p:cNvPr>
          <p:cNvSpPr>
            <a:spLocks noGrp="1"/>
          </p:cNvSpPr>
          <p:nvPr>
            <p:ph type="sldNum" sz="quarter" idx="12"/>
          </p:nvPr>
        </p:nvSpPr>
        <p:spPr/>
        <p:txBody>
          <a:bodyPr/>
          <a:lstStyle/>
          <a:p>
            <a:fld id="{6A4E84DE-AE7A-4293-81EA-F8A06178B221}" type="slidenum">
              <a:rPr lang="en-GB" smtClean="0"/>
              <a:t>‹#›</a:t>
            </a:fld>
            <a:endParaRPr lang="en-GB"/>
          </a:p>
        </p:txBody>
      </p:sp>
    </p:spTree>
    <p:extLst>
      <p:ext uri="{BB962C8B-B14F-4D97-AF65-F5344CB8AC3E}">
        <p14:creationId xmlns:p14="http://schemas.microsoft.com/office/powerpoint/2010/main" val="127963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929CE-E446-4C18-90AF-90D288FBED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889477-B546-45C4-AA5A-DE98FCBDF6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2A8A51-B9C3-4900-B1CF-CA750938C3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B715C6D-8977-4C3D-9701-A7A436B448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2E23C2A-625E-4FCC-8C00-43A2163D30E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8658FF-B797-42A3-9CA8-494FE7F3572D}"/>
              </a:ext>
            </a:extLst>
          </p:cNvPr>
          <p:cNvSpPr>
            <a:spLocks noGrp="1"/>
          </p:cNvSpPr>
          <p:nvPr>
            <p:ph type="dt" sz="half" idx="10"/>
          </p:nvPr>
        </p:nvSpPr>
        <p:spPr/>
        <p:txBody>
          <a:bodyPr/>
          <a:lstStyle/>
          <a:p>
            <a:fld id="{354B1D30-6CEF-4504-B329-72229EB1794E}" type="datetimeFigureOut">
              <a:rPr lang="en-GB" smtClean="0"/>
              <a:t>31/01/2022</a:t>
            </a:fld>
            <a:endParaRPr lang="en-GB"/>
          </a:p>
        </p:txBody>
      </p:sp>
      <p:sp>
        <p:nvSpPr>
          <p:cNvPr id="8" name="Footer Placeholder 7">
            <a:extLst>
              <a:ext uri="{FF2B5EF4-FFF2-40B4-BE49-F238E27FC236}">
                <a16:creationId xmlns:a16="http://schemas.microsoft.com/office/drawing/2014/main" id="{C4DFCCA9-41CA-425E-9432-BFB0D10016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698CDD-5E9B-4506-BE83-E87C050588AD}"/>
              </a:ext>
            </a:extLst>
          </p:cNvPr>
          <p:cNvSpPr>
            <a:spLocks noGrp="1"/>
          </p:cNvSpPr>
          <p:nvPr>
            <p:ph type="sldNum" sz="quarter" idx="12"/>
          </p:nvPr>
        </p:nvSpPr>
        <p:spPr/>
        <p:txBody>
          <a:bodyPr/>
          <a:lstStyle/>
          <a:p>
            <a:fld id="{6A4E84DE-AE7A-4293-81EA-F8A06178B221}" type="slidenum">
              <a:rPr lang="en-GB" smtClean="0"/>
              <a:t>‹#›</a:t>
            </a:fld>
            <a:endParaRPr lang="en-GB"/>
          </a:p>
        </p:txBody>
      </p:sp>
    </p:spTree>
    <p:extLst>
      <p:ext uri="{BB962C8B-B14F-4D97-AF65-F5344CB8AC3E}">
        <p14:creationId xmlns:p14="http://schemas.microsoft.com/office/powerpoint/2010/main" val="1894759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960C1-1BA6-4E9F-985E-540AFD35D9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7A4F79-8821-45C1-8CBD-A12FA4051F53}"/>
              </a:ext>
            </a:extLst>
          </p:cNvPr>
          <p:cNvSpPr>
            <a:spLocks noGrp="1"/>
          </p:cNvSpPr>
          <p:nvPr>
            <p:ph type="dt" sz="half" idx="10"/>
          </p:nvPr>
        </p:nvSpPr>
        <p:spPr/>
        <p:txBody>
          <a:bodyPr/>
          <a:lstStyle/>
          <a:p>
            <a:fld id="{354B1D30-6CEF-4504-B329-72229EB1794E}" type="datetimeFigureOut">
              <a:rPr lang="en-GB" smtClean="0"/>
              <a:t>31/01/2022</a:t>
            </a:fld>
            <a:endParaRPr lang="en-GB"/>
          </a:p>
        </p:txBody>
      </p:sp>
      <p:sp>
        <p:nvSpPr>
          <p:cNvPr id="4" name="Footer Placeholder 3">
            <a:extLst>
              <a:ext uri="{FF2B5EF4-FFF2-40B4-BE49-F238E27FC236}">
                <a16:creationId xmlns:a16="http://schemas.microsoft.com/office/drawing/2014/main" id="{FE0EA0B5-CBE8-4FE4-9D20-79DF4EB56D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2215065-EA56-4060-B6FE-85D9DBBBCA87}"/>
              </a:ext>
            </a:extLst>
          </p:cNvPr>
          <p:cNvSpPr>
            <a:spLocks noGrp="1"/>
          </p:cNvSpPr>
          <p:nvPr>
            <p:ph type="sldNum" sz="quarter" idx="12"/>
          </p:nvPr>
        </p:nvSpPr>
        <p:spPr/>
        <p:txBody>
          <a:bodyPr/>
          <a:lstStyle/>
          <a:p>
            <a:fld id="{6A4E84DE-AE7A-4293-81EA-F8A06178B221}" type="slidenum">
              <a:rPr lang="en-GB" smtClean="0"/>
              <a:t>‹#›</a:t>
            </a:fld>
            <a:endParaRPr lang="en-GB"/>
          </a:p>
        </p:txBody>
      </p:sp>
    </p:spTree>
    <p:extLst>
      <p:ext uri="{BB962C8B-B14F-4D97-AF65-F5344CB8AC3E}">
        <p14:creationId xmlns:p14="http://schemas.microsoft.com/office/powerpoint/2010/main" val="289881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A78B01-91F2-465F-9F28-E467E28C4B4C}"/>
              </a:ext>
            </a:extLst>
          </p:cNvPr>
          <p:cNvSpPr>
            <a:spLocks noGrp="1"/>
          </p:cNvSpPr>
          <p:nvPr>
            <p:ph type="dt" sz="half" idx="10"/>
          </p:nvPr>
        </p:nvSpPr>
        <p:spPr/>
        <p:txBody>
          <a:bodyPr/>
          <a:lstStyle/>
          <a:p>
            <a:fld id="{354B1D30-6CEF-4504-B329-72229EB1794E}" type="datetimeFigureOut">
              <a:rPr lang="en-GB" smtClean="0"/>
              <a:t>31/01/2022</a:t>
            </a:fld>
            <a:endParaRPr lang="en-GB"/>
          </a:p>
        </p:txBody>
      </p:sp>
      <p:sp>
        <p:nvSpPr>
          <p:cNvPr id="3" name="Footer Placeholder 2">
            <a:extLst>
              <a:ext uri="{FF2B5EF4-FFF2-40B4-BE49-F238E27FC236}">
                <a16:creationId xmlns:a16="http://schemas.microsoft.com/office/drawing/2014/main" id="{CE9BD214-5630-4785-A2E1-152DC5AAEA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7E246E-FEE2-44AF-9810-4955CE2A9B88}"/>
              </a:ext>
            </a:extLst>
          </p:cNvPr>
          <p:cNvSpPr>
            <a:spLocks noGrp="1"/>
          </p:cNvSpPr>
          <p:nvPr>
            <p:ph type="sldNum" sz="quarter" idx="12"/>
          </p:nvPr>
        </p:nvSpPr>
        <p:spPr/>
        <p:txBody>
          <a:bodyPr/>
          <a:lstStyle/>
          <a:p>
            <a:fld id="{6A4E84DE-AE7A-4293-81EA-F8A06178B221}" type="slidenum">
              <a:rPr lang="en-GB" smtClean="0"/>
              <a:t>‹#›</a:t>
            </a:fld>
            <a:endParaRPr lang="en-GB"/>
          </a:p>
        </p:txBody>
      </p:sp>
    </p:spTree>
    <p:extLst>
      <p:ext uri="{BB962C8B-B14F-4D97-AF65-F5344CB8AC3E}">
        <p14:creationId xmlns:p14="http://schemas.microsoft.com/office/powerpoint/2010/main" val="1660756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3482C-9F29-422D-81C0-E1399540DB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F1439D-95AD-48DE-992E-694FB68AE3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D37A54-E709-4C5B-9CF2-76907EE0ED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0BA0D5-EF99-46C6-80FF-B77EE5EB12CB}"/>
              </a:ext>
            </a:extLst>
          </p:cNvPr>
          <p:cNvSpPr>
            <a:spLocks noGrp="1"/>
          </p:cNvSpPr>
          <p:nvPr>
            <p:ph type="dt" sz="half" idx="10"/>
          </p:nvPr>
        </p:nvSpPr>
        <p:spPr/>
        <p:txBody>
          <a:bodyPr/>
          <a:lstStyle/>
          <a:p>
            <a:fld id="{354B1D30-6CEF-4504-B329-72229EB1794E}" type="datetimeFigureOut">
              <a:rPr lang="en-GB" smtClean="0"/>
              <a:t>31/01/2022</a:t>
            </a:fld>
            <a:endParaRPr lang="en-GB"/>
          </a:p>
        </p:txBody>
      </p:sp>
      <p:sp>
        <p:nvSpPr>
          <p:cNvPr id="6" name="Footer Placeholder 5">
            <a:extLst>
              <a:ext uri="{FF2B5EF4-FFF2-40B4-BE49-F238E27FC236}">
                <a16:creationId xmlns:a16="http://schemas.microsoft.com/office/drawing/2014/main" id="{7E4843E7-CE39-4FE6-B865-34CF1457CA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96F883-5C5C-45E1-9A4B-46DB4601C50C}"/>
              </a:ext>
            </a:extLst>
          </p:cNvPr>
          <p:cNvSpPr>
            <a:spLocks noGrp="1"/>
          </p:cNvSpPr>
          <p:nvPr>
            <p:ph type="sldNum" sz="quarter" idx="12"/>
          </p:nvPr>
        </p:nvSpPr>
        <p:spPr/>
        <p:txBody>
          <a:bodyPr/>
          <a:lstStyle/>
          <a:p>
            <a:fld id="{6A4E84DE-AE7A-4293-81EA-F8A06178B221}" type="slidenum">
              <a:rPr lang="en-GB" smtClean="0"/>
              <a:t>‹#›</a:t>
            </a:fld>
            <a:endParaRPr lang="en-GB"/>
          </a:p>
        </p:txBody>
      </p:sp>
    </p:spTree>
    <p:extLst>
      <p:ext uri="{BB962C8B-B14F-4D97-AF65-F5344CB8AC3E}">
        <p14:creationId xmlns:p14="http://schemas.microsoft.com/office/powerpoint/2010/main" val="2609517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854E1-A30C-47D2-BC58-AE92C02318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35B7F8-B4E5-4C58-ABFF-4602FE0E02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A342E2-8F49-46E9-ACC8-E065EF32B2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1443B5-8288-4168-B8BA-9EEA8BE3BF22}"/>
              </a:ext>
            </a:extLst>
          </p:cNvPr>
          <p:cNvSpPr>
            <a:spLocks noGrp="1"/>
          </p:cNvSpPr>
          <p:nvPr>
            <p:ph type="dt" sz="half" idx="10"/>
          </p:nvPr>
        </p:nvSpPr>
        <p:spPr/>
        <p:txBody>
          <a:bodyPr/>
          <a:lstStyle/>
          <a:p>
            <a:fld id="{354B1D30-6CEF-4504-B329-72229EB1794E}" type="datetimeFigureOut">
              <a:rPr lang="en-GB" smtClean="0"/>
              <a:t>31/01/2022</a:t>
            </a:fld>
            <a:endParaRPr lang="en-GB"/>
          </a:p>
        </p:txBody>
      </p:sp>
      <p:sp>
        <p:nvSpPr>
          <p:cNvPr id="6" name="Footer Placeholder 5">
            <a:extLst>
              <a:ext uri="{FF2B5EF4-FFF2-40B4-BE49-F238E27FC236}">
                <a16:creationId xmlns:a16="http://schemas.microsoft.com/office/drawing/2014/main" id="{C547BB64-620F-4BFC-BA4C-46AE8E5378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9105B5-2748-44EA-9628-037EC7B89B9E}"/>
              </a:ext>
            </a:extLst>
          </p:cNvPr>
          <p:cNvSpPr>
            <a:spLocks noGrp="1"/>
          </p:cNvSpPr>
          <p:nvPr>
            <p:ph type="sldNum" sz="quarter" idx="12"/>
          </p:nvPr>
        </p:nvSpPr>
        <p:spPr/>
        <p:txBody>
          <a:bodyPr/>
          <a:lstStyle/>
          <a:p>
            <a:fld id="{6A4E84DE-AE7A-4293-81EA-F8A06178B221}" type="slidenum">
              <a:rPr lang="en-GB" smtClean="0"/>
              <a:t>‹#›</a:t>
            </a:fld>
            <a:endParaRPr lang="en-GB"/>
          </a:p>
        </p:txBody>
      </p:sp>
    </p:spTree>
    <p:extLst>
      <p:ext uri="{BB962C8B-B14F-4D97-AF65-F5344CB8AC3E}">
        <p14:creationId xmlns:p14="http://schemas.microsoft.com/office/powerpoint/2010/main" val="2007354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F32B8-DBA5-47DB-BAA8-4EE620A0EBE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E51E50-1424-47F7-B3BF-00AA380489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71FCFC-198F-4D18-9661-21A99007D72C}"/>
              </a:ext>
            </a:extLst>
          </p:cNvPr>
          <p:cNvSpPr>
            <a:spLocks noGrp="1"/>
          </p:cNvSpPr>
          <p:nvPr>
            <p:ph type="dt" sz="half" idx="10"/>
          </p:nvPr>
        </p:nvSpPr>
        <p:spPr/>
        <p:txBody>
          <a:bodyPr/>
          <a:lstStyle/>
          <a:p>
            <a:fld id="{354B1D30-6CEF-4504-B329-72229EB1794E}" type="datetimeFigureOut">
              <a:rPr lang="en-GB" smtClean="0"/>
              <a:t>31/01/2022</a:t>
            </a:fld>
            <a:endParaRPr lang="en-GB"/>
          </a:p>
        </p:txBody>
      </p:sp>
      <p:sp>
        <p:nvSpPr>
          <p:cNvPr id="5" name="Footer Placeholder 4">
            <a:extLst>
              <a:ext uri="{FF2B5EF4-FFF2-40B4-BE49-F238E27FC236}">
                <a16:creationId xmlns:a16="http://schemas.microsoft.com/office/drawing/2014/main" id="{AA5637CD-4066-4E35-A5EE-8932C6B2BA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9F06BF-0B87-421F-8B27-E2BBB19E495D}"/>
              </a:ext>
            </a:extLst>
          </p:cNvPr>
          <p:cNvSpPr>
            <a:spLocks noGrp="1"/>
          </p:cNvSpPr>
          <p:nvPr>
            <p:ph type="sldNum" sz="quarter" idx="12"/>
          </p:nvPr>
        </p:nvSpPr>
        <p:spPr/>
        <p:txBody>
          <a:bodyPr/>
          <a:lstStyle/>
          <a:p>
            <a:fld id="{6A4E84DE-AE7A-4293-81EA-F8A06178B221}" type="slidenum">
              <a:rPr lang="en-GB" smtClean="0"/>
              <a:t>‹#›</a:t>
            </a:fld>
            <a:endParaRPr lang="en-GB"/>
          </a:p>
        </p:txBody>
      </p:sp>
    </p:spTree>
    <p:extLst>
      <p:ext uri="{BB962C8B-B14F-4D97-AF65-F5344CB8AC3E}">
        <p14:creationId xmlns:p14="http://schemas.microsoft.com/office/powerpoint/2010/main" val="3096866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7DED05-8573-414E-9EC3-3E1C4BA204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821830-556D-4416-9A62-67ED6EB7BE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15003E-817E-4701-8473-0E967C901812}"/>
              </a:ext>
            </a:extLst>
          </p:cNvPr>
          <p:cNvSpPr>
            <a:spLocks noGrp="1"/>
          </p:cNvSpPr>
          <p:nvPr>
            <p:ph type="dt" sz="half" idx="10"/>
          </p:nvPr>
        </p:nvSpPr>
        <p:spPr/>
        <p:txBody>
          <a:bodyPr/>
          <a:lstStyle/>
          <a:p>
            <a:fld id="{354B1D30-6CEF-4504-B329-72229EB1794E}" type="datetimeFigureOut">
              <a:rPr lang="en-GB" smtClean="0"/>
              <a:t>31/01/2022</a:t>
            </a:fld>
            <a:endParaRPr lang="en-GB"/>
          </a:p>
        </p:txBody>
      </p:sp>
      <p:sp>
        <p:nvSpPr>
          <p:cNvPr id="5" name="Footer Placeholder 4">
            <a:extLst>
              <a:ext uri="{FF2B5EF4-FFF2-40B4-BE49-F238E27FC236}">
                <a16:creationId xmlns:a16="http://schemas.microsoft.com/office/drawing/2014/main" id="{3ACBC639-29DA-4AE3-ABCC-10EFD0AC2F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CCDE86-DA4C-473C-9770-90E94183C851}"/>
              </a:ext>
            </a:extLst>
          </p:cNvPr>
          <p:cNvSpPr>
            <a:spLocks noGrp="1"/>
          </p:cNvSpPr>
          <p:nvPr>
            <p:ph type="sldNum" sz="quarter" idx="12"/>
          </p:nvPr>
        </p:nvSpPr>
        <p:spPr/>
        <p:txBody>
          <a:bodyPr/>
          <a:lstStyle/>
          <a:p>
            <a:fld id="{6A4E84DE-AE7A-4293-81EA-F8A06178B221}" type="slidenum">
              <a:rPr lang="en-GB" smtClean="0"/>
              <a:t>‹#›</a:t>
            </a:fld>
            <a:endParaRPr lang="en-GB"/>
          </a:p>
        </p:txBody>
      </p:sp>
    </p:spTree>
    <p:extLst>
      <p:ext uri="{BB962C8B-B14F-4D97-AF65-F5344CB8AC3E}">
        <p14:creationId xmlns:p14="http://schemas.microsoft.com/office/powerpoint/2010/main" val="2926007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FEF3B7-09B8-4518-A7EC-90D33E8032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DE8CE9-565C-4C56-A1B7-C26BCA9E43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84B5D8-F0D0-42E5-9566-01E0A700B9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4B1D30-6CEF-4504-B329-72229EB1794E}" type="datetimeFigureOut">
              <a:rPr lang="en-GB" smtClean="0"/>
              <a:t>31/01/2022</a:t>
            </a:fld>
            <a:endParaRPr lang="en-GB"/>
          </a:p>
        </p:txBody>
      </p:sp>
      <p:sp>
        <p:nvSpPr>
          <p:cNvPr id="5" name="Footer Placeholder 4">
            <a:extLst>
              <a:ext uri="{FF2B5EF4-FFF2-40B4-BE49-F238E27FC236}">
                <a16:creationId xmlns:a16="http://schemas.microsoft.com/office/drawing/2014/main" id="{128F4319-FA72-43AC-93A5-FB16E06B75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F7E5555-20F6-4A61-B0B3-2CC36708AD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4E84DE-AE7A-4293-81EA-F8A06178B221}" type="slidenum">
              <a:rPr lang="en-GB" smtClean="0"/>
              <a:t>‹#›</a:t>
            </a:fld>
            <a:endParaRPr lang="en-GB"/>
          </a:p>
        </p:txBody>
      </p:sp>
    </p:spTree>
    <p:extLst>
      <p:ext uri="{BB962C8B-B14F-4D97-AF65-F5344CB8AC3E}">
        <p14:creationId xmlns:p14="http://schemas.microsoft.com/office/powerpoint/2010/main" val="27225058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rox7rOmh-ig?feature=oembed" TargetMode="External"/><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5D73BBB2-0FF4-4B1A-AE15-04498494A04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070005-0CB0-4E85-A32F-4038D675F8F5}"/>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Contract law: workshop 2</a:t>
            </a:r>
          </a:p>
        </p:txBody>
      </p:sp>
      <p:sp>
        <p:nvSpPr>
          <p:cNvPr id="3" name="Subtitle 2">
            <a:extLst>
              <a:ext uri="{FF2B5EF4-FFF2-40B4-BE49-F238E27FC236}">
                <a16:creationId xmlns:a16="http://schemas.microsoft.com/office/drawing/2014/main" id="{E82B0A7F-987C-46C2-917A-4D16C2790CAF}"/>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Agreement </a:t>
            </a:r>
          </a:p>
        </p:txBody>
      </p:sp>
    </p:spTree>
    <p:extLst>
      <p:ext uri="{BB962C8B-B14F-4D97-AF65-F5344CB8AC3E}">
        <p14:creationId xmlns:p14="http://schemas.microsoft.com/office/powerpoint/2010/main" val="2341866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F0C8E1-83FC-41C6-B78D-2401421577FA}"/>
              </a:ext>
            </a:extLst>
          </p:cNvPr>
          <p:cNvSpPr>
            <a:spLocks noGrp="1"/>
          </p:cNvSpPr>
          <p:nvPr>
            <p:ph type="title"/>
          </p:nvPr>
        </p:nvSpPr>
        <p:spPr>
          <a:xfrm>
            <a:off x="643467" y="321734"/>
            <a:ext cx="10905066" cy="1135737"/>
          </a:xfrm>
        </p:spPr>
        <p:txBody>
          <a:bodyPr>
            <a:normAutofit/>
          </a:bodyPr>
          <a:lstStyle/>
          <a:p>
            <a:r>
              <a:rPr lang="en-GB" sz="3600" dirty="0"/>
              <a:t>Summary </a:t>
            </a:r>
          </a:p>
        </p:txBody>
      </p:sp>
      <p:sp>
        <p:nvSpPr>
          <p:cNvPr id="3" name="Content Placeholder 2">
            <a:extLst>
              <a:ext uri="{FF2B5EF4-FFF2-40B4-BE49-F238E27FC236}">
                <a16:creationId xmlns:a16="http://schemas.microsoft.com/office/drawing/2014/main" id="{3E292E14-DCC1-4EFE-974E-10DC50016CDE}"/>
              </a:ext>
            </a:extLst>
          </p:cNvPr>
          <p:cNvSpPr>
            <a:spLocks noGrp="1"/>
          </p:cNvSpPr>
          <p:nvPr>
            <p:ph idx="1"/>
          </p:nvPr>
        </p:nvSpPr>
        <p:spPr>
          <a:xfrm>
            <a:off x="643467" y="1457471"/>
            <a:ext cx="10905066" cy="4719492"/>
          </a:xfrm>
        </p:spPr>
        <p:txBody>
          <a:bodyPr>
            <a:normAutofit fontScale="85000" lnSpcReduction="10000"/>
          </a:bodyPr>
          <a:lstStyle/>
          <a:p>
            <a:r>
              <a:rPr lang="en-GB" sz="2000" b="1" dirty="0">
                <a:solidFill>
                  <a:srgbClr val="0070C0"/>
                </a:solidFill>
              </a:rPr>
              <a:t>For an agreement to be enforceable contract, there must be an intention to create legal relations and consideration</a:t>
            </a:r>
          </a:p>
          <a:p>
            <a:r>
              <a:rPr lang="en-GB" sz="2000" b="1" dirty="0">
                <a:solidFill>
                  <a:srgbClr val="0070C0"/>
                </a:solidFill>
              </a:rPr>
              <a:t>The intention to make a binding agreement is normally judged objectively and requires the presence of an OFFER and ACCEPTANCE</a:t>
            </a:r>
          </a:p>
          <a:p>
            <a:r>
              <a:rPr lang="en-GB" sz="2000" b="1" dirty="0">
                <a:solidFill>
                  <a:srgbClr val="0070C0"/>
                </a:solidFill>
              </a:rPr>
              <a:t>An offer is a definite promise to be bound on specific terms without further negotiation</a:t>
            </a:r>
          </a:p>
          <a:p>
            <a:r>
              <a:rPr lang="en-GB" sz="2000" b="1" dirty="0">
                <a:solidFill>
                  <a:srgbClr val="0070C0"/>
                </a:solidFill>
              </a:rPr>
              <a:t>An offer must be distinguished from an INVITATION TO TREAT. The following are normally only invitations to treat:</a:t>
            </a:r>
          </a:p>
          <a:p>
            <a:pPr>
              <a:buFontTx/>
              <a:buChar char="-"/>
            </a:pPr>
            <a:r>
              <a:rPr lang="en-GB" sz="2000" dirty="0">
                <a:solidFill>
                  <a:schemeClr val="accent1"/>
                </a:solidFill>
              </a:rPr>
              <a:t>Requests for bids at an auction;</a:t>
            </a:r>
          </a:p>
          <a:p>
            <a:pPr>
              <a:buFontTx/>
              <a:buChar char="-"/>
            </a:pPr>
            <a:r>
              <a:rPr lang="en-GB" sz="2000" dirty="0">
                <a:solidFill>
                  <a:schemeClr val="accent1"/>
                </a:solidFill>
              </a:rPr>
              <a:t>Displays in shop windows;</a:t>
            </a:r>
          </a:p>
          <a:p>
            <a:pPr>
              <a:buFontTx/>
              <a:buChar char="-"/>
            </a:pPr>
            <a:r>
              <a:rPr lang="en-GB" sz="2000" dirty="0">
                <a:solidFill>
                  <a:schemeClr val="accent1"/>
                </a:solidFill>
              </a:rPr>
              <a:t>Advertisements</a:t>
            </a:r>
          </a:p>
          <a:p>
            <a:r>
              <a:rPr lang="en-GB" sz="2000" b="1" dirty="0">
                <a:solidFill>
                  <a:srgbClr val="0070C0"/>
                </a:solidFill>
              </a:rPr>
              <a:t>An offer must be COMMUNICATED to be effective. It can be accepted at any time before it is revoked. REVOCATION can take place by:</a:t>
            </a:r>
          </a:p>
          <a:p>
            <a:pPr>
              <a:buFontTx/>
              <a:buChar char="-"/>
            </a:pPr>
            <a:r>
              <a:rPr lang="en-GB" sz="2000" dirty="0">
                <a:solidFill>
                  <a:schemeClr val="accent1"/>
                </a:solidFill>
              </a:rPr>
              <a:t>Lapse of time</a:t>
            </a:r>
          </a:p>
          <a:p>
            <a:pPr>
              <a:buFontTx/>
              <a:buChar char="-"/>
            </a:pPr>
            <a:r>
              <a:rPr lang="en-GB" sz="2000" dirty="0">
                <a:solidFill>
                  <a:schemeClr val="accent1"/>
                </a:solidFill>
              </a:rPr>
              <a:t>Rejection by the offeree </a:t>
            </a:r>
          </a:p>
          <a:p>
            <a:pPr>
              <a:buFontTx/>
              <a:buChar char="-"/>
            </a:pPr>
            <a:r>
              <a:rPr lang="en-GB" sz="2000" dirty="0">
                <a:solidFill>
                  <a:schemeClr val="accent1"/>
                </a:solidFill>
              </a:rPr>
              <a:t>Making of a counter-offer by the offeree</a:t>
            </a:r>
          </a:p>
          <a:p>
            <a:pPr>
              <a:buFontTx/>
              <a:buChar char="-"/>
            </a:pPr>
            <a:r>
              <a:rPr lang="en-GB" sz="2000" dirty="0">
                <a:solidFill>
                  <a:schemeClr val="accent1"/>
                </a:solidFill>
              </a:rPr>
              <a:t>Death</a:t>
            </a:r>
          </a:p>
          <a:p>
            <a:pPr marL="0" indent="0">
              <a:buNone/>
            </a:pPr>
            <a:endParaRPr lang="en-GB"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527849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522BDC-664B-4321-B9F9-5191BC3F41CE}"/>
              </a:ext>
            </a:extLst>
          </p:cNvPr>
          <p:cNvSpPr>
            <a:spLocks noGrp="1"/>
          </p:cNvSpPr>
          <p:nvPr>
            <p:ph type="title"/>
          </p:nvPr>
        </p:nvSpPr>
        <p:spPr>
          <a:xfrm>
            <a:off x="643467" y="321734"/>
            <a:ext cx="10905066" cy="1135737"/>
          </a:xfrm>
        </p:spPr>
        <p:txBody>
          <a:bodyPr>
            <a:normAutofit/>
          </a:bodyPr>
          <a:lstStyle/>
          <a:p>
            <a:r>
              <a:rPr lang="en-GB" sz="3600" dirty="0"/>
              <a:t>Summary</a:t>
            </a:r>
          </a:p>
        </p:txBody>
      </p:sp>
      <p:sp>
        <p:nvSpPr>
          <p:cNvPr id="3" name="Content Placeholder 2">
            <a:extLst>
              <a:ext uri="{FF2B5EF4-FFF2-40B4-BE49-F238E27FC236}">
                <a16:creationId xmlns:a16="http://schemas.microsoft.com/office/drawing/2014/main" id="{83C351C1-9D98-49FA-A971-7A437B0E5775}"/>
              </a:ext>
            </a:extLst>
          </p:cNvPr>
          <p:cNvSpPr>
            <a:spLocks noGrp="1"/>
          </p:cNvSpPr>
          <p:nvPr>
            <p:ph idx="1"/>
          </p:nvPr>
        </p:nvSpPr>
        <p:spPr>
          <a:xfrm>
            <a:off x="643467" y="1782981"/>
            <a:ext cx="10905066" cy="4393982"/>
          </a:xfrm>
        </p:spPr>
        <p:txBody>
          <a:bodyPr>
            <a:normAutofit/>
          </a:bodyPr>
          <a:lstStyle/>
          <a:p>
            <a:r>
              <a:rPr lang="en-GB" sz="2000" b="1" dirty="0">
                <a:solidFill>
                  <a:schemeClr val="accent1"/>
                </a:solidFill>
              </a:rPr>
              <a:t>Acceptance of a valid offer completes the agreement</a:t>
            </a:r>
          </a:p>
          <a:p>
            <a:r>
              <a:rPr lang="en-GB" sz="2000" b="1" dirty="0">
                <a:solidFill>
                  <a:schemeClr val="accent1"/>
                </a:solidFill>
              </a:rPr>
              <a:t>Acceptance must be unqualified and precisely match the offer if it is to be effective, otherwise it will be treated as a COUNTER-OFFER</a:t>
            </a:r>
          </a:p>
          <a:p>
            <a:r>
              <a:rPr lang="en-GB" sz="2000" b="1" dirty="0">
                <a:solidFill>
                  <a:schemeClr val="accent1"/>
                </a:solidFill>
              </a:rPr>
              <a:t>Acceptance must be communicated to be effective:</a:t>
            </a:r>
          </a:p>
          <a:p>
            <a:pPr marL="0" indent="0">
              <a:buNone/>
            </a:pPr>
            <a:r>
              <a:rPr lang="en-GB" sz="2000" dirty="0">
                <a:solidFill>
                  <a:schemeClr val="accent1"/>
                </a:solidFill>
              </a:rPr>
              <a:t>GENERAL RULE: Acceptance is effective when it is received by the offeror (actual notice);</a:t>
            </a:r>
          </a:p>
          <a:p>
            <a:pPr marL="0" indent="0">
              <a:buNone/>
            </a:pPr>
            <a:r>
              <a:rPr lang="en-GB" sz="2000" dirty="0">
                <a:solidFill>
                  <a:schemeClr val="accent1"/>
                </a:solidFill>
              </a:rPr>
              <a:t>Silence is generally not acceptance;</a:t>
            </a:r>
          </a:p>
          <a:p>
            <a:pPr marL="0" indent="0">
              <a:buNone/>
            </a:pPr>
            <a:r>
              <a:rPr lang="en-GB" sz="2000" dirty="0">
                <a:solidFill>
                  <a:schemeClr val="accent1"/>
                </a:solidFill>
              </a:rPr>
              <a:t>Postal acceptances generally take effect on posting (unless the offeror has specified that actual notice is required)</a:t>
            </a:r>
          </a:p>
          <a:p>
            <a:pPr marL="0" indent="0">
              <a:buNone/>
            </a:pPr>
            <a:r>
              <a:rPr lang="en-GB" sz="2000" dirty="0">
                <a:solidFill>
                  <a:schemeClr val="accent1"/>
                </a:solidFill>
              </a:rPr>
              <a:t>Electronic acceptances (telex, fax, email) may take effect when communicated to the offeror, though it may be enough for them to be made available to the offeror, rather than read;</a:t>
            </a:r>
          </a:p>
          <a:p>
            <a:pPr marL="0" indent="0">
              <a:buNone/>
            </a:pPr>
            <a:r>
              <a:rPr lang="en-GB" sz="2000" dirty="0">
                <a:solidFill>
                  <a:schemeClr val="accent1"/>
                </a:solidFill>
              </a:rPr>
              <a:t>Contracts made via a website are governed by Regulations – the offer is likely to be made by the person responding to the website</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425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30936" y="495992"/>
            <a:ext cx="4195140" cy="5638831"/>
          </a:xfrm>
          <a:noFill/>
        </p:spPr>
        <p:txBody>
          <a:bodyPr anchor="ctr">
            <a:normAutofit/>
          </a:bodyPr>
          <a:lstStyle/>
          <a:p>
            <a:r>
              <a:rPr lang="en-GB" sz="4800"/>
              <a:t>Self-assessment questions</a:t>
            </a:r>
          </a:p>
        </p:txBody>
      </p:sp>
      <p:graphicFrame>
        <p:nvGraphicFramePr>
          <p:cNvPr id="5" name="Content Placeholder 2">
            <a:extLst>
              <a:ext uri="{FF2B5EF4-FFF2-40B4-BE49-F238E27FC236}">
                <a16:creationId xmlns:a16="http://schemas.microsoft.com/office/drawing/2014/main" id="{7BCD61BF-5AA8-44BD-9938-B5EB210EED58}"/>
              </a:ext>
            </a:extLst>
          </p:cNvPr>
          <p:cNvGraphicFramePr>
            <a:graphicFrameLocks noGrp="1"/>
          </p:cNvGraphicFramePr>
          <p:nvPr>
            <p:ph idx="1"/>
            <p:extLst>
              <p:ext uri="{D42A27DB-BD31-4B8C-83A1-F6EECF244321}">
                <p14:modId xmlns:p14="http://schemas.microsoft.com/office/powerpoint/2010/main" val="3504927066"/>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206411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2F11BD-F8CB-40D8-B06A-14EE1B43A301}"/>
              </a:ext>
            </a:extLst>
          </p:cNvPr>
          <p:cNvSpPr>
            <a:spLocks noGrp="1"/>
          </p:cNvSpPr>
          <p:nvPr>
            <p:ph type="title"/>
          </p:nvPr>
        </p:nvSpPr>
        <p:spPr>
          <a:xfrm>
            <a:off x="1371597" y="348865"/>
            <a:ext cx="10044023" cy="877729"/>
          </a:xfrm>
        </p:spPr>
        <p:txBody>
          <a:bodyPr anchor="ctr">
            <a:normAutofit fontScale="90000"/>
          </a:bodyPr>
          <a:lstStyle/>
          <a:p>
            <a:r>
              <a:rPr lang="en-GB" sz="4000" dirty="0">
                <a:solidFill>
                  <a:srgbClr val="FFFFFF"/>
                </a:solidFill>
              </a:rPr>
              <a:t>Use bailii.org to research the following key cases – what key principles can be derived from the cases?</a:t>
            </a:r>
          </a:p>
        </p:txBody>
      </p:sp>
      <p:graphicFrame>
        <p:nvGraphicFramePr>
          <p:cNvPr id="18" name="Content Placeholder 2">
            <a:extLst>
              <a:ext uri="{FF2B5EF4-FFF2-40B4-BE49-F238E27FC236}">
                <a16:creationId xmlns:a16="http://schemas.microsoft.com/office/drawing/2014/main" id="{3E9E603B-ABCD-4DC5-81BC-9959F37B68D8}"/>
              </a:ext>
            </a:extLst>
          </p:cNvPr>
          <p:cNvGraphicFramePr>
            <a:graphicFrameLocks noGrp="1"/>
          </p:cNvGraphicFramePr>
          <p:nvPr>
            <p:ph idx="1"/>
            <p:extLst>
              <p:ext uri="{D42A27DB-BD31-4B8C-83A1-F6EECF244321}">
                <p14:modId xmlns:p14="http://schemas.microsoft.com/office/powerpoint/2010/main" val="251465255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7300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6BEE43-46F4-4C37-85F9-15D86022E75F}"/>
              </a:ext>
            </a:extLst>
          </p:cNvPr>
          <p:cNvSpPr>
            <a:spLocks noGrp="1"/>
          </p:cNvSpPr>
          <p:nvPr>
            <p:ph type="title"/>
          </p:nvPr>
        </p:nvSpPr>
        <p:spPr>
          <a:xfrm>
            <a:off x="7413440" y="-438662"/>
            <a:ext cx="4840010" cy="1807305"/>
          </a:xfrm>
        </p:spPr>
        <p:txBody>
          <a:bodyPr>
            <a:normAutofit/>
          </a:bodyPr>
          <a:lstStyle/>
          <a:p>
            <a:r>
              <a:rPr lang="en-GB" dirty="0"/>
              <a:t>Task 1 </a:t>
            </a:r>
          </a:p>
        </p:txBody>
      </p:sp>
      <p:pic>
        <p:nvPicPr>
          <p:cNvPr id="1026" name="Picture 2" descr="See the source image">
            <a:extLst>
              <a:ext uri="{FF2B5EF4-FFF2-40B4-BE49-F238E27FC236}">
                <a16:creationId xmlns:a16="http://schemas.microsoft.com/office/drawing/2014/main" id="{9EFDA23B-9D7E-426F-A47A-DD87370519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07" r="23402"/>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23E208C-92C6-4B3E-9FD7-EFD86C44E6E3}"/>
              </a:ext>
            </a:extLst>
          </p:cNvPr>
          <p:cNvSpPr>
            <a:spLocks noGrp="1"/>
          </p:cNvSpPr>
          <p:nvPr>
            <p:ph idx="1"/>
          </p:nvPr>
        </p:nvSpPr>
        <p:spPr>
          <a:xfrm>
            <a:off x="5973097" y="1106129"/>
            <a:ext cx="5388159" cy="5132439"/>
          </a:xfrm>
        </p:spPr>
        <p:txBody>
          <a:bodyPr>
            <a:normAutofit lnSpcReduction="10000"/>
          </a:bodyPr>
          <a:lstStyle/>
          <a:p>
            <a:pPr>
              <a:spcAft>
                <a:spcPts val="1000"/>
              </a:spcAft>
            </a:pPr>
            <a:r>
              <a:rPr lang="en-GB" sz="14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400" b="1" dirty="0">
                <a:effectLst/>
                <a:latin typeface="Calibri" panose="020F0502020204030204" pitchFamily="34" charset="0"/>
                <a:ea typeface="Calibri" panose="020F0502020204030204" pitchFamily="34" charset="0"/>
                <a:cs typeface="Arial" panose="020B0604020202020204" pitchFamily="34" charset="0"/>
              </a:rPr>
              <a:t> Ltd design plates.  Ten thousand dining plates with a ‘Le Chat Noir’ design on the side have been produced.  On 1</a:t>
            </a:r>
            <a:r>
              <a:rPr lang="en-GB" sz="1400" b="1" baseline="30000" dirty="0">
                <a:effectLst/>
                <a:latin typeface="Calibri" panose="020F0502020204030204" pitchFamily="34" charset="0"/>
                <a:ea typeface="Calibri" panose="020F0502020204030204" pitchFamily="34" charset="0"/>
                <a:cs typeface="Arial" panose="020B0604020202020204" pitchFamily="34" charset="0"/>
              </a:rPr>
              <a:t>st</a:t>
            </a:r>
            <a:r>
              <a:rPr lang="en-GB" sz="1400" b="1" dirty="0">
                <a:effectLst/>
                <a:latin typeface="Calibri" panose="020F0502020204030204" pitchFamily="34" charset="0"/>
                <a:ea typeface="Calibri" panose="020F0502020204030204" pitchFamily="34" charset="0"/>
                <a:cs typeface="Arial" panose="020B0604020202020204" pitchFamily="34" charset="0"/>
              </a:rPr>
              <a:t> May at 9.00am </a:t>
            </a:r>
            <a:r>
              <a:rPr lang="en-GB" sz="14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400" b="1" dirty="0">
                <a:effectLst/>
                <a:latin typeface="Calibri" panose="020F0502020204030204" pitchFamily="34" charset="0"/>
                <a:ea typeface="Calibri" panose="020F0502020204030204" pitchFamily="34" charset="0"/>
                <a:cs typeface="Arial" panose="020B0604020202020204" pitchFamily="34" charset="0"/>
              </a:rPr>
              <a:t> Ltd post a note on their website indicating that ‘Le Chat Noir’ plates are for sale at a price of £1.00 per plate.</a:t>
            </a:r>
          </a:p>
          <a:p>
            <a:pPr>
              <a:spcAft>
                <a:spcPts val="1000"/>
              </a:spcAft>
            </a:pPr>
            <a:r>
              <a:rPr lang="en-GB" sz="1400" b="1" dirty="0">
                <a:effectLst/>
                <a:latin typeface="Calibri" panose="020F0502020204030204" pitchFamily="34" charset="0"/>
                <a:ea typeface="Calibri" panose="020F0502020204030204" pitchFamily="34" charset="0"/>
                <a:cs typeface="Arial" panose="020B0604020202020204" pitchFamily="34" charset="0"/>
              </a:rPr>
              <a:t>Sebastian, owner of Le Chat Noir restaurant, sees the advertisement.  He emails </a:t>
            </a:r>
            <a:r>
              <a:rPr lang="en-GB" sz="14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400" b="1" dirty="0">
                <a:effectLst/>
                <a:latin typeface="Calibri" panose="020F0502020204030204" pitchFamily="34" charset="0"/>
                <a:ea typeface="Calibri" panose="020F0502020204030204" pitchFamily="34" charset="0"/>
                <a:cs typeface="Arial" panose="020B0604020202020204" pitchFamily="34" charset="0"/>
              </a:rPr>
              <a:t> Ltd at 10.00am on 1</a:t>
            </a:r>
            <a:r>
              <a:rPr lang="en-GB" sz="1400" b="1" baseline="30000" dirty="0">
                <a:effectLst/>
                <a:latin typeface="Calibri" panose="020F0502020204030204" pitchFamily="34" charset="0"/>
                <a:ea typeface="Calibri" panose="020F0502020204030204" pitchFamily="34" charset="0"/>
                <a:cs typeface="Arial" panose="020B0604020202020204" pitchFamily="34" charset="0"/>
              </a:rPr>
              <a:t>st</a:t>
            </a:r>
            <a:r>
              <a:rPr lang="en-GB" sz="1400" b="1" dirty="0">
                <a:effectLst/>
                <a:latin typeface="Calibri" panose="020F0502020204030204" pitchFamily="34" charset="0"/>
                <a:ea typeface="Calibri" panose="020F0502020204030204" pitchFamily="34" charset="0"/>
                <a:cs typeface="Arial" panose="020B0604020202020204" pitchFamily="34" charset="0"/>
              </a:rPr>
              <a:t> May asking to have 500 of the plates at £1.00 per plate or 2,000 at 50p per plate.  </a:t>
            </a:r>
            <a:r>
              <a:rPr lang="en-GB" sz="14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400" b="1" dirty="0">
                <a:effectLst/>
                <a:latin typeface="Calibri" panose="020F0502020204030204" pitchFamily="34" charset="0"/>
                <a:ea typeface="Calibri" panose="020F0502020204030204" pitchFamily="34" charset="0"/>
                <a:cs typeface="Arial" panose="020B0604020202020204" pitchFamily="34" charset="0"/>
              </a:rPr>
              <a:t> reply at 10.05am saying that they will sell 2,000 at 70p per plate.  Sebastian  drafts an email at 11.30am confirming the order for 2,000 plates at 70p.  When he presses ‘send’ he is not connected to the internet.  As a result his email is stored in his outbox and sent the following morning, 2</a:t>
            </a:r>
            <a:r>
              <a:rPr lang="en-GB" sz="1400" b="1" baseline="30000" dirty="0">
                <a:effectLst/>
                <a:latin typeface="Calibri" panose="020F0502020204030204" pitchFamily="34" charset="0"/>
                <a:ea typeface="Calibri" panose="020F0502020204030204" pitchFamily="34" charset="0"/>
                <a:cs typeface="Arial" panose="020B0604020202020204" pitchFamily="34" charset="0"/>
              </a:rPr>
              <a:t>nd</a:t>
            </a:r>
            <a:r>
              <a:rPr lang="en-GB" sz="1400" b="1" dirty="0">
                <a:effectLst/>
                <a:latin typeface="Calibri" panose="020F0502020204030204" pitchFamily="34" charset="0"/>
                <a:ea typeface="Calibri" panose="020F0502020204030204" pitchFamily="34" charset="0"/>
                <a:cs typeface="Arial" panose="020B0604020202020204" pitchFamily="34" charset="0"/>
              </a:rPr>
              <a:t> May at 10.30am.</a:t>
            </a:r>
          </a:p>
          <a:p>
            <a:pPr>
              <a:spcAft>
                <a:spcPts val="1000"/>
              </a:spcAft>
            </a:pPr>
            <a:r>
              <a:rPr lang="en-GB" sz="1400" b="1" dirty="0">
                <a:effectLst/>
                <a:latin typeface="Calibri" panose="020F0502020204030204" pitchFamily="34" charset="0"/>
                <a:ea typeface="Calibri" panose="020F0502020204030204" pitchFamily="34" charset="0"/>
                <a:cs typeface="Arial" panose="020B0604020202020204" pitchFamily="34" charset="0"/>
              </a:rPr>
              <a:t>The Black Swan Brewery Ltd wants the whole consignment of plates for the launch of their new ‘Le Chat Noir’ beer.  They send a van to the premises of </a:t>
            </a:r>
            <a:r>
              <a:rPr lang="en-GB" sz="14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400" b="1" dirty="0">
                <a:effectLst/>
                <a:latin typeface="Calibri" panose="020F0502020204030204" pitchFamily="34" charset="0"/>
                <a:ea typeface="Calibri" panose="020F0502020204030204" pitchFamily="34" charset="0"/>
                <a:cs typeface="Arial" panose="020B0604020202020204" pitchFamily="34" charset="0"/>
              </a:rPr>
              <a:t> Ltd with enough cash to pay at £1 per plate.  The van arrives at 4.00pm on 1</a:t>
            </a:r>
            <a:r>
              <a:rPr lang="en-GB" sz="1400" b="1" baseline="30000" dirty="0">
                <a:effectLst/>
                <a:latin typeface="Calibri" panose="020F0502020204030204" pitchFamily="34" charset="0"/>
                <a:ea typeface="Calibri" panose="020F0502020204030204" pitchFamily="34" charset="0"/>
                <a:cs typeface="Arial" panose="020B0604020202020204" pitchFamily="34" charset="0"/>
              </a:rPr>
              <a:t>st</a:t>
            </a:r>
            <a:r>
              <a:rPr lang="en-GB" sz="1400" b="1" dirty="0">
                <a:effectLst/>
                <a:latin typeface="Calibri" panose="020F0502020204030204" pitchFamily="34" charset="0"/>
                <a:ea typeface="Calibri" panose="020F0502020204030204" pitchFamily="34" charset="0"/>
                <a:cs typeface="Arial" panose="020B0604020202020204" pitchFamily="34" charset="0"/>
              </a:rPr>
              <a:t> May and the plates are loaded and sent on their way by 4.30pm.  At 4.54pm </a:t>
            </a:r>
            <a:r>
              <a:rPr lang="en-GB" sz="14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400" b="1" dirty="0">
                <a:effectLst/>
                <a:latin typeface="Calibri" panose="020F0502020204030204" pitchFamily="34" charset="0"/>
                <a:ea typeface="Calibri" panose="020F0502020204030204" pitchFamily="34" charset="0"/>
                <a:cs typeface="Arial" panose="020B0604020202020204" pitchFamily="34" charset="0"/>
              </a:rPr>
              <a:t> Ltd email Sebastian withdrawing their offer.  Sebastian reads the email at 10.30am on 2</a:t>
            </a:r>
            <a:r>
              <a:rPr lang="en-GB" sz="1400" b="1" baseline="30000" dirty="0">
                <a:effectLst/>
                <a:latin typeface="Calibri" panose="020F0502020204030204" pitchFamily="34" charset="0"/>
                <a:ea typeface="Calibri" panose="020F0502020204030204" pitchFamily="34" charset="0"/>
                <a:cs typeface="Arial" panose="020B0604020202020204" pitchFamily="34" charset="0"/>
              </a:rPr>
              <a:t>nd</a:t>
            </a:r>
            <a:r>
              <a:rPr lang="en-GB" sz="1400" b="1" dirty="0">
                <a:effectLst/>
                <a:latin typeface="Calibri" panose="020F0502020204030204" pitchFamily="34" charset="0"/>
                <a:ea typeface="Calibri" panose="020F0502020204030204" pitchFamily="34" charset="0"/>
                <a:cs typeface="Arial" panose="020B0604020202020204" pitchFamily="34" charset="0"/>
              </a:rPr>
              <a:t> May when he logs back onto the internet.</a:t>
            </a:r>
          </a:p>
          <a:p>
            <a:pPr>
              <a:spcAft>
                <a:spcPts val="1000"/>
              </a:spcAft>
            </a:pPr>
            <a:r>
              <a:rPr lang="en-GB" sz="1400" b="1" dirty="0">
                <a:effectLst/>
                <a:latin typeface="Calibri" panose="020F0502020204030204" pitchFamily="34" charset="0"/>
                <a:ea typeface="Calibri" panose="020F0502020204030204" pitchFamily="34" charset="0"/>
                <a:cs typeface="Arial" panose="020B0604020202020204" pitchFamily="34" charset="0"/>
              </a:rPr>
              <a:t>Advise </a:t>
            </a:r>
            <a:r>
              <a:rPr lang="en-GB" sz="14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400" b="1" dirty="0">
                <a:effectLst/>
                <a:latin typeface="Calibri" panose="020F0502020204030204" pitchFamily="34" charset="0"/>
                <a:ea typeface="Calibri" panose="020F0502020204030204" pitchFamily="34" charset="0"/>
                <a:cs typeface="Arial" panose="020B0604020202020204" pitchFamily="34" charset="0"/>
              </a:rPr>
              <a:t> Ltd as Sebastian is claiming that the rules on offer and acceptance mean that an enforceable contract was formed with him prior to the plates being sold to the Black Swan Brewery Limited.</a:t>
            </a:r>
          </a:p>
          <a:p>
            <a:pPr marL="0" indent="0">
              <a:buNone/>
            </a:pPr>
            <a:endParaRPr lang="en-GB" sz="1000" dirty="0"/>
          </a:p>
        </p:txBody>
      </p:sp>
    </p:spTree>
    <p:extLst>
      <p:ext uri="{BB962C8B-B14F-4D97-AF65-F5344CB8AC3E}">
        <p14:creationId xmlns:p14="http://schemas.microsoft.com/office/powerpoint/2010/main" val="2468478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E6144">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716FB5-81D6-450F-8F30-41A274605B06}"/>
              </a:ext>
            </a:extLst>
          </p:cNvPr>
          <p:cNvSpPr>
            <a:spLocks noGrp="1"/>
          </p:cNvSpPr>
          <p:nvPr>
            <p:ph type="title"/>
          </p:nvPr>
        </p:nvSpPr>
        <p:spPr>
          <a:xfrm>
            <a:off x="524256" y="491260"/>
            <a:ext cx="6594189" cy="1625210"/>
          </a:xfrm>
        </p:spPr>
        <p:txBody>
          <a:bodyPr>
            <a:normAutofit/>
          </a:bodyPr>
          <a:lstStyle/>
          <a:p>
            <a:r>
              <a:rPr lang="en-GB" dirty="0">
                <a:solidFill>
                  <a:srgbClr val="FFFFFF"/>
                </a:solidFill>
              </a:rPr>
              <a:t>Task 2 </a:t>
            </a:r>
          </a:p>
        </p:txBody>
      </p:sp>
      <p:pic>
        <p:nvPicPr>
          <p:cNvPr id="1026" name="Picture 2" descr="Image result for vintage car">
            <a:extLst>
              <a:ext uri="{FF2B5EF4-FFF2-40B4-BE49-F238E27FC236}">
                <a16:creationId xmlns:a16="http://schemas.microsoft.com/office/drawing/2014/main" id="{FC89E4A1-F183-48E2-822F-336222E072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695"/>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E9A9193-E74A-4A18-8271-386DB56CA3E4}"/>
              </a:ext>
            </a:extLst>
          </p:cNvPr>
          <p:cNvSpPr>
            <a:spLocks noGrp="1"/>
          </p:cNvSpPr>
          <p:nvPr>
            <p:ph idx="1"/>
          </p:nvPr>
        </p:nvSpPr>
        <p:spPr>
          <a:xfrm>
            <a:off x="7800719" y="585885"/>
            <a:ext cx="3806262" cy="5770669"/>
          </a:xfrm>
        </p:spPr>
        <p:txBody>
          <a:bodyPr anchor="ctr">
            <a:normAutofit lnSpcReduction="10000"/>
          </a:bodyPr>
          <a:lstStyle/>
          <a:p>
            <a:pPr marL="0" indent="0">
              <a:buNone/>
            </a:pPr>
            <a:r>
              <a:rPr lang="en-GB" sz="1800" dirty="0">
                <a:solidFill>
                  <a:srgbClr val="FFFFFF"/>
                </a:solidFill>
              </a:rPr>
              <a:t>At 9am on Monday 13</a:t>
            </a:r>
            <a:r>
              <a:rPr lang="en-GB" sz="1800" baseline="30000" dirty="0">
                <a:solidFill>
                  <a:srgbClr val="FFFFFF"/>
                </a:solidFill>
              </a:rPr>
              <a:t>th</a:t>
            </a:r>
            <a:r>
              <a:rPr lang="en-GB" sz="1800" dirty="0">
                <a:solidFill>
                  <a:srgbClr val="FFFFFF"/>
                </a:solidFill>
              </a:rPr>
              <a:t> August, Maurice, a car dealer, sends a telex to Austin offering to sell him a rare vintage car for £50,000. Austin receives the telex at 9:15am and telexes his acceptance at 1pm. Austin is aware that Maurice’s office is closed for lunch between 1pm -2pm. On his return to the office, Maurice does not bother to check whether he has received a telex from Austin and at 2:30pm receives an offer for the car from Ford, which he accepts. At 4pm Austin hears from another car dealer that Maurice sold the car to Ford. He is advised that this will cost him an additional £2,000 to buy a similar car and he immediately sends Maurice another telex demanding that the original car be sold to him. Maurice receives this telex at 5pm, at the same time that he receives the acceptance telex. </a:t>
            </a:r>
          </a:p>
          <a:p>
            <a:pPr marL="0" indent="0">
              <a:buNone/>
            </a:pPr>
            <a:r>
              <a:rPr lang="en-GB" sz="1800" dirty="0">
                <a:solidFill>
                  <a:srgbClr val="FFFFFF"/>
                </a:solidFill>
              </a:rPr>
              <a:t>Advise Austin of his legal position.</a:t>
            </a:r>
          </a:p>
        </p:txBody>
      </p:sp>
    </p:spTree>
    <p:extLst>
      <p:ext uri="{BB962C8B-B14F-4D97-AF65-F5344CB8AC3E}">
        <p14:creationId xmlns:p14="http://schemas.microsoft.com/office/powerpoint/2010/main" val="1047294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CEB74-7E21-4F3D-A856-C30926683782}"/>
              </a:ext>
            </a:extLst>
          </p:cNvPr>
          <p:cNvSpPr>
            <a:spLocks noGrp="1"/>
          </p:cNvSpPr>
          <p:nvPr>
            <p:ph type="title"/>
          </p:nvPr>
        </p:nvSpPr>
        <p:spPr/>
        <p:txBody>
          <a:bodyPr/>
          <a:lstStyle/>
          <a:p>
            <a:r>
              <a:rPr lang="en-GB" dirty="0"/>
              <a:t>Summary</a:t>
            </a:r>
          </a:p>
        </p:txBody>
      </p:sp>
      <p:pic>
        <p:nvPicPr>
          <p:cNvPr id="4" name="Online Media 3" title="offer and acceptance">
            <a:hlinkClick r:id="" action="ppaction://media"/>
            <a:extLst>
              <a:ext uri="{FF2B5EF4-FFF2-40B4-BE49-F238E27FC236}">
                <a16:creationId xmlns:a16="http://schemas.microsoft.com/office/drawing/2014/main" id="{61D9101A-D305-4C95-9295-DDEF54FC285E}"/>
              </a:ext>
            </a:extLst>
          </p:cNvPr>
          <p:cNvPicPr>
            <a:picLocks noGrp="1" noRot="1" noChangeAspect="1"/>
          </p:cNvPicPr>
          <p:nvPr>
            <p:ph idx="1"/>
            <a:videoFile r:link="rId1"/>
          </p:nvPr>
        </p:nvPicPr>
        <p:blipFill>
          <a:blip r:embed="rId4"/>
          <a:stretch>
            <a:fillRect/>
          </a:stretch>
        </p:blipFill>
        <p:spPr>
          <a:xfrm>
            <a:off x="2695184" y="1371599"/>
            <a:ext cx="8658616" cy="4892449"/>
          </a:xfrm>
          <a:prstGeom prst="rect">
            <a:avLst/>
          </a:prstGeom>
        </p:spPr>
      </p:pic>
    </p:spTree>
    <p:extLst>
      <p:ext uri="{BB962C8B-B14F-4D97-AF65-F5344CB8AC3E}">
        <p14:creationId xmlns:p14="http://schemas.microsoft.com/office/powerpoint/2010/main" val="4186673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3782</Words>
  <Application>Microsoft Office PowerPoint</Application>
  <PresentationFormat>Widescreen</PresentationFormat>
  <Paragraphs>142</Paragraphs>
  <Slides>8</Slides>
  <Notes>5</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Noticia Text</vt:lpstr>
      <vt:lpstr>Arial</vt:lpstr>
      <vt:lpstr>Calibri</vt:lpstr>
      <vt:lpstr>Calibri Light</vt:lpstr>
      <vt:lpstr>Montserrat</vt:lpstr>
      <vt:lpstr>Office Theme</vt:lpstr>
      <vt:lpstr>Contract law: workshop 2</vt:lpstr>
      <vt:lpstr>Summary </vt:lpstr>
      <vt:lpstr>Summary</vt:lpstr>
      <vt:lpstr>Self-assessment questions</vt:lpstr>
      <vt:lpstr>Use bailii.org to research the following key cases – what key principles can be derived from the cases?</vt:lpstr>
      <vt:lpstr>Task 1 </vt:lpstr>
      <vt:lpstr>Task 2 </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 workshop 2</dc:title>
  <dc:creator>Laura Knight</dc:creator>
  <cp:lastModifiedBy>Laura Knight</cp:lastModifiedBy>
  <cp:revision>1</cp:revision>
  <dcterms:created xsi:type="dcterms:W3CDTF">2022-01-28T11:12:11Z</dcterms:created>
  <dcterms:modified xsi:type="dcterms:W3CDTF">2022-01-31T21:12:49Z</dcterms:modified>
</cp:coreProperties>
</file>