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theme/theme17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slideLayouts/slideLayout30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33"/>
  </p:notesMasterIdLst>
  <p:sldIdLst>
    <p:sldId id="266" r:id="rId25"/>
    <p:sldId id="257" r:id="rId26"/>
    <p:sldId id="267" r:id="rId27"/>
    <p:sldId id="268" r:id="rId28"/>
    <p:sldId id="258" r:id="rId29"/>
    <p:sldId id="259" r:id="rId30"/>
    <p:sldId id="260" r:id="rId31"/>
    <p:sldId id="262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" y="1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E960A0-6B39-40BB-B96D-A3ED53878AAA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246A29-5BAE-4EA8-8942-BC575EB28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31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246A29-5BAE-4EA8-8942-BC575EB280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25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679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13/05/2025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6282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0.png"/><Relationship Id="rId4" Type="http://schemas.openxmlformats.org/officeDocument/2006/relationships/theme" Target="../theme/theme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9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0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tephen.mosey@uwtsd.ac.uk" TargetMode="Externa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4535079" cy="3141010"/>
          </a:xfrm>
        </p:spPr>
        <p:txBody>
          <a:bodyPr/>
          <a:lstStyle/>
          <a:p>
            <a:r>
              <a:rPr lang="en-US" sz="4800" dirty="0"/>
              <a:t>ACDA6002</a:t>
            </a:r>
          </a:p>
          <a:p>
            <a:r>
              <a:rPr lang="en-US" sz="4800" dirty="0"/>
              <a:t>Electronic Systems</a:t>
            </a:r>
          </a:p>
          <a:p>
            <a:r>
              <a:rPr lang="en-US" sz="4800" dirty="0"/>
              <a:t>Design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Lecturer	</a:t>
            </a:r>
          </a:p>
          <a:p>
            <a:pPr lvl="1"/>
            <a:r>
              <a:rPr lang="en-GB" dirty="0"/>
              <a:t>Steve Mosey</a:t>
            </a:r>
          </a:p>
          <a:p>
            <a:pPr lvl="1"/>
            <a:r>
              <a:rPr lang="en-GB" dirty="0">
                <a:hlinkClick r:id="rId2"/>
              </a:rPr>
              <a:t>Stephen.mosey@uwtsd.ac.uk</a:t>
            </a:r>
            <a:endParaRPr lang="en-GB" dirty="0"/>
          </a:p>
          <a:p>
            <a:pPr marL="914400" lvl="2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329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1D0F96-29BF-001B-21AE-9B2F47B8C7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BA765-0FA3-39AE-0B0B-0EBB678A8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E887E-443F-A98C-D243-8A0A429C45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2" indent="0">
              <a:buNone/>
            </a:pPr>
            <a:r>
              <a:rPr lang="en-GB" sz="3200" u="sng" dirty="0">
                <a:latin typeface="+mj-lt"/>
                <a:ea typeface="+mj-ea"/>
                <a:cs typeface="+mj-cs"/>
              </a:rPr>
              <a:t>Module Aim</a:t>
            </a:r>
          </a:p>
          <a:p>
            <a:pPr marL="0" lvl="2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produce suitable system designs, using open-ended multi-disciplinary problems with a limited time period, and appreciating practical constraints.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lvl="2" indent="0">
              <a:buNone/>
            </a:pPr>
            <a:endParaRPr lang="en-GB" sz="1600" dirty="0"/>
          </a:p>
          <a:p>
            <a:pPr marL="914400" lvl="2" indent="0">
              <a:buNone/>
            </a:pPr>
            <a:r>
              <a:rPr lang="en-GB" sz="3200" u="sng" dirty="0">
                <a:latin typeface="+mj-lt"/>
                <a:ea typeface="+mj-ea"/>
                <a:cs typeface="+mj-cs"/>
              </a:rPr>
              <a:t>Module Learning Outcomes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the ability to deploy accurately established techniques to produce suitable system designs over a range of technological applications.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2" indent="0">
              <a:buNone/>
            </a:pPr>
            <a:endParaRPr lang="en-GB" sz="1600" b="1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518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19335-EC49-3BBE-077C-B99A62790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AHEP learning outcomes (all assessed)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89BC1-BD16-35A0-FED8-0D9078080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B1 - Apply knowledge of mathematics, statistics, natural science and engineering principles to broadly-defined problems. Some of the knowledge will be informed by current developments in the subject of study</a:t>
            </a:r>
          </a:p>
          <a:p>
            <a:pPr marL="0" indent="0">
              <a:buNone/>
            </a:pPr>
            <a:r>
              <a:rPr lang="en-GB" dirty="0"/>
              <a:t>B2 - Analyse broadly-defined problems reaching substantiated conclusions using first principles of mathematics, statistics, natural science and engineering principles</a:t>
            </a:r>
          </a:p>
          <a:p>
            <a:pPr marL="0" indent="0">
              <a:buNone/>
            </a:pPr>
            <a:r>
              <a:rPr lang="en-GB" dirty="0"/>
              <a:t>B3 - Select and apply appropriate computational and analytical techniques to model broadly-defined problems, recognising the limitations of the techniques employed</a:t>
            </a:r>
          </a:p>
          <a:p>
            <a:pPr marL="0" indent="0">
              <a:buNone/>
            </a:pPr>
            <a:r>
              <a:rPr lang="en-GB" dirty="0"/>
              <a:t>B5 - Design solutions for broadly-defined problems that meet a combination of societal, user, business and customer needs as appropriate. This will involve consideration of applicable health &amp; safety, diversity, inclusion, cultural, societal, environmental and commercial matters, codes of practice and industry standards</a:t>
            </a:r>
          </a:p>
          <a:p>
            <a:pPr marL="0" indent="0">
              <a:buNone/>
            </a:pPr>
            <a:r>
              <a:rPr lang="en-GB" dirty="0"/>
              <a:t>B6 - Apply an integrated or systems approach to the solution of broadly-defined problems</a:t>
            </a:r>
          </a:p>
          <a:p>
            <a:pPr marL="0" indent="0">
              <a:buNone/>
            </a:pPr>
            <a:r>
              <a:rPr lang="en-GB" dirty="0"/>
              <a:t>B8 - Identify and analyse ethical concerns and make reasoned ethical choices informed by professional codes of conduct</a:t>
            </a:r>
          </a:p>
          <a:p>
            <a:pPr marL="0" indent="0">
              <a:buNone/>
            </a:pPr>
            <a:r>
              <a:rPr lang="en-GB" dirty="0"/>
              <a:t>B9 - Use a risk management process to identify, evaluate and mitigate risks (the effects of uncertainty) associated with a particular project or activity </a:t>
            </a:r>
          </a:p>
          <a:p>
            <a:pPr marL="0" indent="0">
              <a:buNone/>
            </a:pPr>
            <a:r>
              <a:rPr lang="en-GB" dirty="0"/>
              <a:t>B13 - Select and apply appropriate materials, equipment, engineering technologies and processes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86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Assessment – </a:t>
            </a:r>
          </a:p>
          <a:p>
            <a:endParaRPr lang="en-GB" dirty="0"/>
          </a:p>
          <a:p>
            <a:pPr lvl="1"/>
            <a:r>
              <a:rPr lang="en-GB" dirty="0"/>
              <a:t>Assignment 1 (50%)</a:t>
            </a:r>
          </a:p>
          <a:p>
            <a:pPr lvl="2"/>
            <a:r>
              <a:rPr lang="en-GB" dirty="0"/>
              <a:t>By 1</a:t>
            </a:r>
            <a:r>
              <a:rPr lang="en-GB" baseline="30000" dirty="0"/>
              <a:t>st</a:t>
            </a:r>
            <a:r>
              <a:rPr lang="en-GB" dirty="0"/>
              <a:t> July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Assignment 2 (50%)</a:t>
            </a:r>
          </a:p>
          <a:p>
            <a:pPr lvl="2"/>
            <a:r>
              <a:rPr lang="en-GB" dirty="0"/>
              <a:t>In August</a:t>
            </a:r>
          </a:p>
          <a:p>
            <a:endParaRPr lang="en-GB" dirty="0"/>
          </a:p>
          <a:p>
            <a:r>
              <a:rPr lang="en-GB" dirty="0"/>
              <a:t>This is a COMPONENT PASS module therefore you must get at least 40% in each assignment to pass.</a:t>
            </a:r>
          </a:p>
        </p:txBody>
      </p:sp>
    </p:spTree>
    <p:extLst>
      <p:ext uri="{BB962C8B-B14F-4D97-AF65-F5344CB8AC3E}">
        <p14:creationId xmlns:p14="http://schemas.microsoft.com/office/powerpoint/2010/main" val="951676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Lecture notes and slides on Moodle</a:t>
            </a:r>
          </a:p>
          <a:p>
            <a:endParaRPr lang="en-GB"/>
          </a:p>
          <a:p>
            <a:r>
              <a:rPr lang="en-GB"/>
              <a:t>Assignments on Moodle via Turn it in</a:t>
            </a:r>
          </a:p>
        </p:txBody>
      </p:sp>
    </p:spTree>
    <p:extLst>
      <p:ext uri="{BB962C8B-B14F-4D97-AF65-F5344CB8AC3E}">
        <p14:creationId xmlns:p14="http://schemas.microsoft.com/office/powerpoint/2010/main" val="3902130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Appropriate theoretical methods for designing practical systems.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Researching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Planning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Self-management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Costing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Design approaches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PCB Design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Report writing</a:t>
            </a:r>
          </a:p>
        </p:txBody>
      </p:sp>
    </p:spTree>
    <p:extLst>
      <p:ext uri="{BB962C8B-B14F-4D97-AF65-F5344CB8AC3E}">
        <p14:creationId xmlns:p14="http://schemas.microsoft.com/office/powerpoint/2010/main" val="4053182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Any Questions so far..?</a:t>
            </a:r>
          </a:p>
        </p:txBody>
      </p:sp>
    </p:spTree>
    <p:extLst>
      <p:ext uri="{BB962C8B-B14F-4D97-AF65-F5344CB8AC3E}">
        <p14:creationId xmlns:p14="http://schemas.microsoft.com/office/powerpoint/2010/main" val="65030418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3C581E8-AFC6-4985-BAF9-5E4CBDF1DD57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1BC3338-7677-41C9-A84C-E9462723D405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8D42FE1-E357-4223-86B2-648248FCBC55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8A47F369-2795-4F6C-AB66-413EB283C3F7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06825F6-80EE-4593-BE55-1B84E9E400AF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8A8A90F-4827-4CBE-99CB-172684BE24E8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B09F59-96F1-4872-A7D3-45C641C64B5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0C0622DC-FD19-42B0-80E0-A3D6D4C5A2A1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36C624-1C1C-4291-8EC9-EE60A2A2D170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26747C-99FE-4A7E-9397-9034C85AB2D8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9EA82E2-D22A-4D18-AD86-209092D893B5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ED0F9AB-C6EA-4B07-A464-669D8C0A2F84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7E5E1BF-0FDD-46FD-A1C6-231C4B59D403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EDA22F5B-4DF2-413B-9C47-CB8416353B5B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EAB63DE-BBDB-406D-86B5-BDB7CD506E55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BB0FE39-D860-456F-AA8C-6507DBE8FB37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C50FA4C-B13C-4F5A-87D8-41048682563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0A27B0-F23D-4421-8893-4630E3699475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3DBD5CE-3EF0-4D32-8FC4-F28C39544ABB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789BABE-3BDB-4DC0-9C28-CB651A7EB90E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FCF7648-44C3-491E-9D74-6B0BB8103601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 UWTSD PowerPoint Template</Template>
  <TotalTime>33</TotalTime>
  <Words>369</Words>
  <Application>Microsoft Office PowerPoint</Application>
  <PresentationFormat>Widescreen</PresentationFormat>
  <Paragraphs>48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8</vt:i4>
      </vt:variant>
    </vt:vector>
  </HeadingPairs>
  <TitlesOfParts>
    <vt:vector size="35" baseType="lpstr">
      <vt:lpstr>Aptos</vt:lpstr>
      <vt:lpstr>Arial</vt:lpstr>
      <vt:lpstr>Calibri</vt:lpstr>
      <vt:lpstr>Calibri Light</vt:lpstr>
      <vt:lpstr>Symbol</vt:lpstr>
      <vt:lpstr>Times New Roman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Useful Information</vt:lpstr>
      <vt:lpstr>Useful Information</vt:lpstr>
      <vt:lpstr>AHEP learning outcomes (all assessed)</vt:lpstr>
      <vt:lpstr>Useful Information</vt:lpstr>
      <vt:lpstr>Useful Information</vt:lpstr>
      <vt:lpstr>Topics</vt:lpstr>
      <vt:lpstr>Any Questions so far..?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Stephen Mosey</dc:creator>
  <cp:lastModifiedBy>Stephen Mosey</cp:lastModifiedBy>
  <cp:revision>2</cp:revision>
  <dcterms:created xsi:type="dcterms:W3CDTF">2025-05-13T14:17:46Z</dcterms:created>
  <dcterms:modified xsi:type="dcterms:W3CDTF">2025-05-13T14:51:11Z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