
<file path=[Content_Types].xml><?xml version="1.0" encoding="utf-8"?>
<Types xmlns="http://schemas.openxmlformats.org/package/2006/content-types">
  <Default Extension="1" ContentType="image/jpeg"/>
  <Default Extension="2"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7" r:id="rId4"/>
    <p:sldId id="262" r:id="rId5"/>
    <p:sldId id="263" r:id="rId6"/>
    <p:sldId id="260" r:id="rId7"/>
    <p:sldId id="259" r:id="rId8"/>
    <p:sldId id="261"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8B764B5-0AD2-4E8F-9A02-E0C7DED38AD2}">
          <p14:sldIdLst>
            <p14:sldId id="256"/>
            <p14:sldId id="258"/>
            <p14:sldId id="257"/>
            <p14:sldId id="262"/>
            <p14:sldId id="263"/>
            <p14:sldId id="260"/>
            <p14:sldId id="259"/>
            <p14:sldId id="261"/>
          </p14:sldIdLst>
        </p14:section>
        <p14:section name="Untitled Section" id="{2A019FBF-7CBE-4283-B63E-204A09842BDA}">
          <p14:sldIdLst>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703BDE-30F0-45A7-A4D3-2AAEAC616B69}" v="75" dt="2024-07-02T10:15:57.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sorterViewPr>
    <p:cViewPr>
      <p:scale>
        <a:sx n="100" d="100"/>
        <a:sy n="100" d="100"/>
      </p:scale>
      <p:origin x="0" y="-23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7F147-3A9A-4FF2-9114-23DF2032CE15}" type="datetimeFigureOut">
              <a:rPr lang="en-GB" smtClean="0"/>
              <a:t>05/07/2024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A04E24-0C0D-4731-8D41-6E2F1BDCF5C8}" type="slidenum">
              <a:rPr lang="en-GB" smtClean="0"/>
              <a:t>‹#›</a:t>
            </a:fld>
            <a:endParaRPr lang="en-GB"/>
          </a:p>
        </p:txBody>
      </p:sp>
    </p:spTree>
    <p:extLst>
      <p:ext uri="{BB962C8B-B14F-4D97-AF65-F5344CB8AC3E}">
        <p14:creationId xmlns:p14="http://schemas.microsoft.com/office/powerpoint/2010/main" val="342612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701F-99C0-0A00-E3B3-899EC5E3BF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BA4504A-9AEB-BA84-25F2-9F680A6840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94A98B-FAE6-D8F5-D29B-012368E1DEB5}"/>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CC786283-F868-7E62-EE7A-A2A222A266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54375-160F-6270-06AA-07A7A3B74FA7}"/>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414900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75BF9-AD96-73DA-9E4F-5B0844617B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1E1478-98BA-A937-DC5F-ADB173F3D64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DBEB1C-2E08-F664-1915-310F9D71CDB1}"/>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925C541D-F043-37F7-AD7F-627CD248A5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BF4355-914D-5794-96ED-BA205DEDBFD8}"/>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3163960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156F-10E7-645A-6284-C319BAA2DB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77C591F-D18F-AF8A-9602-E2D4A83F85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2773AD-EA2C-F9E0-773E-79BFB1BBA31C}"/>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9A49D8F8-5239-20E6-6AE7-3F079496E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6097C-4A66-6D14-2B20-E6FDD5995D84}"/>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1106584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06EB-8115-721C-3D3E-392F5050FF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6A19306-10AB-A9EF-8CBF-2F6C4345DD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DBCCB67-D3D3-7DAD-F221-FDDBC462D2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B1500B8-4E52-7778-CD27-2337DFDA8386}"/>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6" name="Footer Placeholder 5">
            <a:extLst>
              <a:ext uri="{FF2B5EF4-FFF2-40B4-BE49-F238E27FC236}">
                <a16:creationId xmlns:a16="http://schemas.microsoft.com/office/drawing/2014/main" id="{EC5395B9-DEF8-3F86-128F-074E4DF01D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34735-3AC3-A7D7-DD25-A74937EE8E5F}"/>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105356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2293-52B6-ED49-F641-D0AC24B577D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552A5FF-C01A-3396-3479-528562545E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91E0AF-D7F4-D842-7FCC-C2D7103013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8CF734-4662-2D49-C72C-C6FFD7BF0F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F7824E-0659-D10F-CDED-B91380E95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A473D37-E502-2BC6-32CB-AD69EEC3A2E1}"/>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8" name="Footer Placeholder 7">
            <a:extLst>
              <a:ext uri="{FF2B5EF4-FFF2-40B4-BE49-F238E27FC236}">
                <a16:creationId xmlns:a16="http://schemas.microsoft.com/office/drawing/2014/main" id="{9F1D86A3-0985-A807-3434-3AEC028907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24FD45-8234-FF18-DC57-D7AF9F05C8C1}"/>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1992164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152E-ECF8-0414-4658-7EC52131DE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42A14C-DDAB-D12B-2FCC-1B23FDD730D7}"/>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4" name="Footer Placeholder 3">
            <a:extLst>
              <a:ext uri="{FF2B5EF4-FFF2-40B4-BE49-F238E27FC236}">
                <a16:creationId xmlns:a16="http://schemas.microsoft.com/office/drawing/2014/main" id="{5E17967C-8DE9-DC32-C9A6-6E10C12329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7681D1-9FFE-8CA5-C0A3-DD4386D1F841}"/>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1652967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3A1ADD-B47C-F898-5EBF-57F02FC4C325}"/>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3" name="Footer Placeholder 2">
            <a:extLst>
              <a:ext uri="{FF2B5EF4-FFF2-40B4-BE49-F238E27FC236}">
                <a16:creationId xmlns:a16="http://schemas.microsoft.com/office/drawing/2014/main" id="{CF5F205A-96A6-2549-328B-4C3A80BCF7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4C6815-378C-BFD9-4441-BA25DBD01D55}"/>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2024999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2FC0-AC51-DD6B-AFF6-A48A7ACC7E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9C1135B-0EAF-D4B8-FD0F-F75483E842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4D4070A-4F74-2522-F724-6ED619CB8A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3B017D-49B0-5775-323D-8D638B5A3C90}"/>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6" name="Footer Placeholder 5">
            <a:extLst>
              <a:ext uri="{FF2B5EF4-FFF2-40B4-BE49-F238E27FC236}">
                <a16:creationId xmlns:a16="http://schemas.microsoft.com/office/drawing/2014/main" id="{658A0D30-F6AA-5FA5-3D4A-7FFDAF194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DBC3A-DD9F-436A-ADD3-293A8E630FC9}"/>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3621205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64D2-7852-30A2-7FBF-29CB3F032D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DB4ECF8-CD7C-8B65-C16B-97F8CEF55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2B6CBA-5D71-D317-9B53-6CE69E44CB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425B8A-EC20-2D45-FCC9-248722C3421C}"/>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6" name="Footer Placeholder 5">
            <a:extLst>
              <a:ext uri="{FF2B5EF4-FFF2-40B4-BE49-F238E27FC236}">
                <a16:creationId xmlns:a16="http://schemas.microsoft.com/office/drawing/2014/main" id="{1114831E-78E9-83F1-1087-83C07CF229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2E8E7D-5568-F60D-C84D-CDF4A53B593A}"/>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2722185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CB3B-0A08-E9C8-FE5D-1F60FD26C3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2CB0F44-AF0B-E205-586A-ED8AD04A65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749662-BE42-9C70-7C0E-B7F2897853A5}"/>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1FADF611-5342-56D1-D1B0-DC384DB9F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CFA32D-D6E8-9CE7-F9A6-AF76BDE2F4DA}"/>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4218200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F4FAD6-EDD9-E866-1D08-837728523DF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FE87A2-CA82-7751-F06E-2EF31BB217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946721-E81B-19DD-188D-2D1DA3EC77F2}"/>
              </a:ext>
            </a:extLst>
          </p:cNvPr>
          <p:cNvSpPr>
            <a:spLocks noGrp="1"/>
          </p:cNvSpPr>
          <p:nvPr>
            <p:ph type="dt" sz="half" idx="10"/>
          </p:nvPr>
        </p:nvSpPr>
        <p:spPr/>
        <p:txBody>
          <a:body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5A84D553-C88D-BF32-8B58-625A807035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A28F6-8F31-DCEB-23A2-174B48626965}"/>
              </a:ext>
            </a:extLst>
          </p:cNvPr>
          <p:cNvSpPr>
            <a:spLocks noGrp="1"/>
          </p:cNvSpPr>
          <p:nvPr>
            <p:ph type="sldNum" sz="quarter" idx="12"/>
          </p:nvPr>
        </p:nvSpPr>
        <p:spPr/>
        <p:txBody>
          <a:bodyPr/>
          <a:lstStyle/>
          <a:p>
            <a:fld id="{502D43B5-AEC1-46D4-9F5E-BE54AF792930}" type="slidenum">
              <a:rPr lang="en-GB" smtClean="0"/>
              <a:t>‹#›</a:t>
            </a:fld>
            <a:endParaRPr lang="en-GB"/>
          </a:p>
        </p:txBody>
      </p:sp>
    </p:spTree>
    <p:extLst>
      <p:ext uri="{BB962C8B-B14F-4D97-AF65-F5344CB8AC3E}">
        <p14:creationId xmlns:p14="http://schemas.microsoft.com/office/powerpoint/2010/main" val="388255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F6B417-BD22-5773-54E7-48A6B53A3F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6C8685B-EEE3-EE83-6E57-B69852081F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407FEA-8C25-B928-4285-628B494656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F8C2D8-27E2-4FFA-95C7-343806565627}" type="datetimeFigureOut">
              <a:rPr lang="en-GB" smtClean="0"/>
              <a:t>05/07/2024</a:t>
            </a:fld>
            <a:endParaRPr lang="en-GB"/>
          </a:p>
        </p:txBody>
      </p:sp>
      <p:sp>
        <p:nvSpPr>
          <p:cNvPr id="5" name="Footer Placeholder 4">
            <a:extLst>
              <a:ext uri="{FF2B5EF4-FFF2-40B4-BE49-F238E27FC236}">
                <a16:creationId xmlns:a16="http://schemas.microsoft.com/office/drawing/2014/main" id="{1AC3A0A8-5B70-8631-6739-1763291579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2B6859-C2FE-441C-D22C-B8EE475FB2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02D43B5-AEC1-46D4-9F5E-BE54AF792930}" type="slidenum">
              <a:rPr lang="en-GB" smtClean="0"/>
              <a:t>‹#›</a:t>
            </a:fld>
            <a:endParaRPr lang="en-GB"/>
          </a:p>
        </p:txBody>
      </p:sp>
    </p:spTree>
    <p:extLst>
      <p:ext uri="{BB962C8B-B14F-4D97-AF65-F5344CB8AC3E}">
        <p14:creationId xmlns:p14="http://schemas.microsoft.com/office/powerpoint/2010/main" val="743403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anaticcook.blogspot.com/2011/09/mental-disorders-greatest-healt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wmopen-psychology/chapter/introduction-to-mental-health/"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ruralindiaonline.org/en/stories/categories/health/?page=2"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image/429751/free-illustration-image-brain-book-phrenology" TargetMode="External"/><Relationship Id="rId2" Type="http://schemas.openxmlformats.org/officeDocument/2006/relationships/image" Target="../media/image4.1"/><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psychology" TargetMode="External"/><Relationship Id="rId2" Type="http://schemas.openxmlformats.org/officeDocument/2006/relationships/image" Target="../media/image5.2"/><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thebluediamondgallery.com/hand-held-card/m/mental-health-treatments.html"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search/mental%20health" TargetMode="External"/><Relationship Id="rId2" Type="http://schemas.openxmlformats.org/officeDocument/2006/relationships/image" Target="../media/image7.1"/><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descr="not clear&#10;">
            <a:extLst>
              <a:ext uri="{FF2B5EF4-FFF2-40B4-BE49-F238E27FC236}">
                <a16:creationId xmlns:a16="http://schemas.microsoft.com/office/drawing/2014/main" id="{6F683612-D003-CDEC-C769-D98688E4421C}"/>
              </a:ext>
              <a:ext uri="{C183D7F6-B498-43B3-948B-1728B52AA6E4}">
                <adec:decorative xmlns:adec="http://schemas.microsoft.com/office/drawing/2017/decorative" val="0"/>
              </a:ext>
            </a:extLst>
          </p:cNvPr>
          <p:cNvSpPr>
            <a:spLocks noGrp="1"/>
          </p:cNvSpPr>
          <p:nvPr>
            <p:ph type="ctrTitle"/>
          </p:nvPr>
        </p:nvSpPr>
        <p:spPr>
          <a:xfrm>
            <a:off x="529185" y="649224"/>
            <a:ext cx="4780992" cy="2333578"/>
          </a:xfrm>
        </p:spPr>
        <p:txBody>
          <a:bodyPr anchor="b">
            <a:normAutofit/>
          </a:bodyPr>
          <a:lstStyle/>
          <a:p>
            <a:pPr algn="l"/>
            <a:r>
              <a:rPr lang="en-GB" sz="5400" b="1" i="1" dirty="0">
                <a:solidFill>
                  <a:srgbClr val="C00000"/>
                </a:solidFill>
              </a:rPr>
              <a:t>Mental</a:t>
            </a:r>
            <a:r>
              <a:rPr lang="en-GB" sz="5400" b="1" i="1" dirty="0">
                <a:solidFill>
                  <a:srgbClr val="FF0000"/>
                </a:solidFill>
              </a:rPr>
              <a:t> Health Care Services</a:t>
            </a:r>
          </a:p>
        </p:txBody>
      </p:sp>
      <p:sp>
        <p:nvSpPr>
          <p:cNvPr id="3" name="Subtitle 2">
            <a:extLst>
              <a:ext uri="{FF2B5EF4-FFF2-40B4-BE49-F238E27FC236}">
                <a16:creationId xmlns:a16="http://schemas.microsoft.com/office/drawing/2014/main" id="{EC788D6C-9D47-B80F-0994-FD3DF2906030}"/>
              </a:ext>
            </a:extLst>
          </p:cNvPr>
          <p:cNvSpPr>
            <a:spLocks noGrp="1"/>
          </p:cNvSpPr>
          <p:nvPr>
            <p:ph type="subTitle" idx="1"/>
          </p:nvPr>
        </p:nvSpPr>
        <p:spPr>
          <a:xfrm>
            <a:off x="890339" y="4636008"/>
            <a:ext cx="3734014" cy="1572768"/>
          </a:xfrm>
        </p:spPr>
        <p:txBody>
          <a:bodyPr>
            <a:normAutofit lnSpcReduction="10000"/>
          </a:bodyPr>
          <a:lstStyle/>
          <a:p>
            <a:pPr algn="l"/>
            <a:r>
              <a:rPr lang="en-GB" dirty="0">
                <a:solidFill>
                  <a:srgbClr val="C00000"/>
                </a:solidFill>
              </a:rPr>
              <a:t>NAME:</a:t>
            </a:r>
            <a:r>
              <a:rPr lang="en-GB" dirty="0">
                <a:solidFill>
                  <a:srgbClr val="002060"/>
                </a:solidFill>
              </a:rPr>
              <a:t>ADRIANA PATRASCU</a:t>
            </a:r>
          </a:p>
          <a:p>
            <a:pPr algn="l"/>
            <a:r>
              <a:rPr lang="en-GB" dirty="0">
                <a:solidFill>
                  <a:srgbClr val="002060"/>
                </a:solidFill>
              </a:rPr>
              <a:t>I.D.2325460</a:t>
            </a:r>
          </a:p>
          <a:p>
            <a:pPr algn="l"/>
            <a:r>
              <a:rPr lang="en-GB" dirty="0" err="1">
                <a:solidFill>
                  <a:srgbClr val="002060"/>
                </a:solidFill>
              </a:rPr>
              <a:t>Module:LCHS</a:t>
            </a:r>
            <a:r>
              <a:rPr lang="en-GB">
                <a:solidFill>
                  <a:srgbClr val="002060"/>
                </a:solidFill>
              </a:rPr>
              <a:t> 4003_LON</a:t>
            </a:r>
            <a:endParaRPr lang="en-GB" dirty="0">
              <a:solidFill>
                <a:srgbClr val="C00000"/>
              </a:solidFill>
            </a:endParaRPr>
          </a:p>
          <a:p>
            <a:pPr algn="l"/>
            <a:endParaRPr lang="en-GB" dirty="0">
              <a:solidFill>
                <a:srgbClr val="C00000"/>
              </a:solidFill>
            </a:endParaRP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uman brain with different colored brain colors&#10;&#10;Description automatically generated with medium confidence">
            <a:extLst>
              <a:ext uri="{FF2B5EF4-FFF2-40B4-BE49-F238E27FC236}">
                <a16:creationId xmlns:a16="http://schemas.microsoft.com/office/drawing/2014/main" id="{835A3CE2-D9EE-128E-4359-1CD9311123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FDC28E5B-8A6C-9522-498C-4521CE2C5DF6}"/>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fanaticcook.blogspot.com/2011/09/mental-disorders-greatest-health.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3434389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B8D43-2BEC-D18C-608C-A37E9F880BED}"/>
              </a:ext>
            </a:extLst>
          </p:cNvPr>
          <p:cNvSpPr>
            <a:spLocks noGrp="1"/>
          </p:cNvSpPr>
          <p:nvPr>
            <p:ph type="title"/>
          </p:nvPr>
        </p:nvSpPr>
        <p:spPr>
          <a:xfrm>
            <a:off x="680883" y="345461"/>
            <a:ext cx="10085440" cy="1325563"/>
          </a:xfrm>
        </p:spPr>
        <p:txBody>
          <a:bodyPr/>
          <a:lstStyle/>
          <a:p>
            <a:r>
              <a:rPr lang="en-GB" dirty="0">
                <a:solidFill>
                  <a:srgbClr val="FF0000"/>
                </a:solidFill>
              </a:rPr>
              <a:t>Evolution of mental health care from 1959 until 2019</a:t>
            </a:r>
          </a:p>
        </p:txBody>
      </p:sp>
      <p:sp>
        <p:nvSpPr>
          <p:cNvPr id="3" name="Content Placeholder 2">
            <a:extLst>
              <a:ext uri="{FF2B5EF4-FFF2-40B4-BE49-F238E27FC236}">
                <a16:creationId xmlns:a16="http://schemas.microsoft.com/office/drawing/2014/main" id="{170AAD98-4B7F-F45E-F0F0-1B2F9F7F576E}"/>
              </a:ext>
            </a:extLst>
          </p:cNvPr>
          <p:cNvSpPr>
            <a:spLocks noGrp="1"/>
          </p:cNvSpPr>
          <p:nvPr>
            <p:ph sz="half" idx="1"/>
          </p:nvPr>
        </p:nvSpPr>
        <p:spPr>
          <a:xfrm>
            <a:off x="838200" y="1825625"/>
            <a:ext cx="5181600" cy="4909472"/>
          </a:xfrm>
        </p:spPr>
        <p:txBody>
          <a:bodyPr/>
          <a:lstStyle/>
          <a:p>
            <a:r>
              <a:rPr lang="en-GB" dirty="0"/>
              <a:t>1959</a:t>
            </a:r>
          </a:p>
          <a:p>
            <a:pPr marL="0" indent="0">
              <a:buNone/>
            </a:pPr>
            <a:endParaRPr lang="en-GB" dirty="0"/>
          </a:p>
          <a:p>
            <a:pPr marL="0" indent="0">
              <a:buNone/>
            </a:pPr>
            <a:r>
              <a:rPr lang="en-GB" dirty="0"/>
              <a:t>1962</a:t>
            </a:r>
          </a:p>
          <a:p>
            <a:pPr marL="0" indent="0">
              <a:buNone/>
            </a:pPr>
            <a:endParaRPr lang="en-GB" dirty="0"/>
          </a:p>
          <a:p>
            <a:pPr marL="0" indent="0">
              <a:buNone/>
            </a:pPr>
            <a:endParaRPr lang="en-GB" dirty="0"/>
          </a:p>
          <a:p>
            <a:pPr marL="0" indent="0">
              <a:buNone/>
            </a:pPr>
            <a:r>
              <a:rPr lang="en-GB" dirty="0"/>
              <a:t>1971</a:t>
            </a:r>
          </a:p>
          <a:p>
            <a:pPr marL="0" indent="0">
              <a:buNone/>
            </a:pPr>
            <a:endParaRPr lang="en-GB" dirty="0"/>
          </a:p>
          <a:p>
            <a:pPr marL="0" indent="0">
              <a:buNone/>
            </a:pPr>
            <a:endParaRPr lang="en-GB" dirty="0"/>
          </a:p>
          <a:p>
            <a:pPr marL="0" indent="0">
              <a:buNone/>
            </a:pPr>
            <a:r>
              <a:rPr lang="en-GB" dirty="0"/>
              <a:t>1989</a:t>
            </a:r>
          </a:p>
        </p:txBody>
      </p:sp>
      <p:sp>
        <p:nvSpPr>
          <p:cNvPr id="4" name="Content Placeholder 3">
            <a:extLst>
              <a:ext uri="{FF2B5EF4-FFF2-40B4-BE49-F238E27FC236}">
                <a16:creationId xmlns:a16="http://schemas.microsoft.com/office/drawing/2014/main" id="{D25843DC-59E3-E6D9-FBB8-7A7C314C03EE}"/>
              </a:ext>
            </a:extLst>
          </p:cNvPr>
          <p:cNvSpPr>
            <a:spLocks noGrp="1"/>
          </p:cNvSpPr>
          <p:nvPr>
            <p:ph sz="half" idx="2"/>
          </p:nvPr>
        </p:nvSpPr>
        <p:spPr>
          <a:xfrm>
            <a:off x="6172200" y="1671024"/>
            <a:ext cx="5931310" cy="4965750"/>
          </a:xfrm>
        </p:spPr>
        <p:txBody>
          <a:bodyPr/>
          <a:lstStyle/>
          <a:p>
            <a:r>
              <a:rPr lang="en-GB" dirty="0"/>
              <a:t>1990</a:t>
            </a:r>
          </a:p>
          <a:p>
            <a:endParaRPr lang="en-GB" dirty="0"/>
          </a:p>
          <a:p>
            <a:endParaRPr lang="en-GB" dirty="0"/>
          </a:p>
          <a:p>
            <a:r>
              <a:rPr lang="en-GB" dirty="0"/>
              <a:t>2005</a:t>
            </a:r>
          </a:p>
          <a:p>
            <a:pPr marL="0" indent="0">
              <a:buNone/>
            </a:pPr>
            <a:endParaRPr lang="en-GB" dirty="0"/>
          </a:p>
          <a:p>
            <a:pPr marL="0" indent="0">
              <a:buNone/>
            </a:pPr>
            <a:endParaRPr lang="en-GB" dirty="0"/>
          </a:p>
          <a:p>
            <a:pPr marL="0" indent="0">
              <a:buNone/>
            </a:pPr>
            <a:r>
              <a:rPr lang="en-GB" dirty="0"/>
              <a:t>2017</a:t>
            </a:r>
          </a:p>
          <a:p>
            <a:pPr marL="0" indent="0">
              <a:buNone/>
            </a:pPr>
            <a:endParaRPr lang="en-GB" dirty="0"/>
          </a:p>
          <a:p>
            <a:pPr marL="0" indent="0">
              <a:buNone/>
            </a:pPr>
            <a:r>
              <a:rPr lang="en-GB" dirty="0"/>
              <a:t>2019</a:t>
            </a:r>
          </a:p>
        </p:txBody>
      </p:sp>
      <p:sp>
        <p:nvSpPr>
          <p:cNvPr id="6" name="Rectangle 5">
            <a:extLst>
              <a:ext uri="{FF2B5EF4-FFF2-40B4-BE49-F238E27FC236}">
                <a16:creationId xmlns:a16="http://schemas.microsoft.com/office/drawing/2014/main" id="{80CD292F-4AB4-887B-7656-EA42B27002B5}"/>
              </a:ext>
            </a:extLst>
          </p:cNvPr>
          <p:cNvSpPr/>
          <p:nvPr/>
        </p:nvSpPr>
        <p:spPr>
          <a:xfrm>
            <a:off x="2085666" y="1677681"/>
            <a:ext cx="3637937"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Mental health Act was passed.</a:t>
            </a:r>
          </a:p>
        </p:txBody>
      </p:sp>
      <p:sp>
        <p:nvSpPr>
          <p:cNvPr id="7" name="Rectangle 6">
            <a:extLst>
              <a:ext uri="{FF2B5EF4-FFF2-40B4-BE49-F238E27FC236}">
                <a16:creationId xmlns:a16="http://schemas.microsoft.com/office/drawing/2014/main" id="{4682B04D-3DE2-13AF-88B4-28FEC8F4F9CE}"/>
              </a:ext>
            </a:extLst>
          </p:cNvPr>
          <p:cNvSpPr/>
          <p:nvPr/>
        </p:nvSpPr>
        <p:spPr>
          <a:xfrm>
            <a:off x="2085666" y="2831690"/>
            <a:ext cx="3637937"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 hospital Plan for England and Wales proposed the construction of new DGHs</a:t>
            </a:r>
          </a:p>
        </p:txBody>
      </p:sp>
      <p:sp>
        <p:nvSpPr>
          <p:cNvPr id="8" name="Rectangle 7">
            <a:extLst>
              <a:ext uri="{FF2B5EF4-FFF2-40B4-BE49-F238E27FC236}">
                <a16:creationId xmlns:a16="http://schemas.microsoft.com/office/drawing/2014/main" id="{924C4843-625C-AF66-E657-6C463E2341F6}"/>
              </a:ext>
            </a:extLst>
          </p:cNvPr>
          <p:cNvSpPr/>
          <p:nvPr/>
        </p:nvSpPr>
        <p:spPr>
          <a:xfrm>
            <a:off x="2085665" y="4178709"/>
            <a:ext cx="3637937" cy="11208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Royal Medico-Psychological Association received its Supplemental Charter and became a Medical Royal College</a:t>
            </a:r>
          </a:p>
        </p:txBody>
      </p:sp>
      <p:sp>
        <p:nvSpPr>
          <p:cNvPr id="9" name="Rectangle 8">
            <a:extLst>
              <a:ext uri="{FF2B5EF4-FFF2-40B4-BE49-F238E27FC236}">
                <a16:creationId xmlns:a16="http://schemas.microsoft.com/office/drawing/2014/main" id="{44C74368-1C98-896F-7E88-65DAFC523C74}"/>
              </a:ext>
            </a:extLst>
          </p:cNvPr>
          <p:cNvSpPr/>
          <p:nvPr/>
        </p:nvSpPr>
        <p:spPr>
          <a:xfrm>
            <a:off x="2085664" y="5722374"/>
            <a:ext cx="3637937"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first mental hospital NHS opened</a:t>
            </a:r>
          </a:p>
        </p:txBody>
      </p:sp>
      <p:sp>
        <p:nvSpPr>
          <p:cNvPr id="10" name="Rectangle 9">
            <a:extLst>
              <a:ext uri="{FF2B5EF4-FFF2-40B4-BE49-F238E27FC236}">
                <a16:creationId xmlns:a16="http://schemas.microsoft.com/office/drawing/2014/main" id="{4D4810E9-B0C5-823E-B5D7-C1DBFF17D0CA}"/>
              </a:ext>
            </a:extLst>
          </p:cNvPr>
          <p:cNvSpPr/>
          <p:nvPr/>
        </p:nvSpPr>
        <p:spPr>
          <a:xfrm>
            <a:off x="7954295" y="1694171"/>
            <a:ext cx="406072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NHS and Community Care Act was introduced</a:t>
            </a:r>
          </a:p>
        </p:txBody>
      </p:sp>
      <p:sp>
        <p:nvSpPr>
          <p:cNvPr id="11" name="Rectangle 10">
            <a:extLst>
              <a:ext uri="{FF2B5EF4-FFF2-40B4-BE49-F238E27FC236}">
                <a16:creationId xmlns:a16="http://schemas.microsoft.com/office/drawing/2014/main" id="{77851C97-0A98-AAF1-0420-AEBEC3D7B1FD}"/>
              </a:ext>
            </a:extLst>
          </p:cNvPr>
          <p:cNvSpPr/>
          <p:nvPr/>
        </p:nvSpPr>
        <p:spPr>
          <a:xfrm>
            <a:off x="7954295" y="3077497"/>
            <a:ext cx="406072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Mental Capacity Act enshrined the right of every adult to make their own decisions</a:t>
            </a:r>
          </a:p>
        </p:txBody>
      </p:sp>
      <p:sp>
        <p:nvSpPr>
          <p:cNvPr id="12" name="Rectangle 11">
            <a:extLst>
              <a:ext uri="{FF2B5EF4-FFF2-40B4-BE49-F238E27FC236}">
                <a16:creationId xmlns:a16="http://schemas.microsoft.com/office/drawing/2014/main" id="{C55F294E-3F7A-DD2A-77AF-E423DAEB466F}"/>
              </a:ext>
            </a:extLst>
          </p:cNvPr>
          <p:cNvSpPr/>
          <p:nvPr/>
        </p:nvSpPr>
        <p:spPr>
          <a:xfrm>
            <a:off x="7954295" y="4470656"/>
            <a:ext cx="4011562"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t>RCPsych</a:t>
            </a:r>
            <a:r>
              <a:rPr lang="en-GB" dirty="0"/>
              <a:t> launched its successful Choose Psychiatry</a:t>
            </a:r>
          </a:p>
        </p:txBody>
      </p:sp>
      <p:sp>
        <p:nvSpPr>
          <p:cNvPr id="13" name="Rectangle 12">
            <a:extLst>
              <a:ext uri="{FF2B5EF4-FFF2-40B4-BE49-F238E27FC236}">
                <a16:creationId xmlns:a16="http://schemas.microsoft.com/office/drawing/2014/main" id="{39B894BD-A4FB-5E76-AD56-9ADB4EFF950D}"/>
              </a:ext>
            </a:extLst>
          </p:cNvPr>
          <p:cNvSpPr/>
          <p:nvPr/>
        </p:nvSpPr>
        <p:spPr>
          <a:xfrm>
            <a:off x="7954295" y="5722374"/>
            <a:ext cx="4149215" cy="10127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NHS Long Term Plan was published</a:t>
            </a:r>
          </a:p>
        </p:txBody>
      </p:sp>
    </p:spTree>
    <p:extLst>
      <p:ext uri="{BB962C8B-B14F-4D97-AF65-F5344CB8AC3E}">
        <p14:creationId xmlns:p14="http://schemas.microsoft.com/office/powerpoint/2010/main" val="2472527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B2092-6137-9BCF-8121-35AA99F3EAE3}"/>
              </a:ext>
            </a:extLst>
          </p:cNvPr>
          <p:cNvSpPr>
            <a:spLocks noGrp="1"/>
          </p:cNvSpPr>
          <p:nvPr>
            <p:ph type="title"/>
          </p:nvPr>
        </p:nvSpPr>
        <p:spPr>
          <a:xfrm>
            <a:off x="793662" y="386930"/>
            <a:ext cx="10066122" cy="1298448"/>
          </a:xfrm>
        </p:spPr>
        <p:txBody>
          <a:bodyPr anchor="b">
            <a:normAutofit/>
          </a:bodyPr>
          <a:lstStyle/>
          <a:p>
            <a:r>
              <a:rPr lang="en-GB" sz="4800"/>
              <a:t>INTRODUCTION</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EB094F-4572-69E3-7F27-6EE624751DC5}"/>
              </a:ext>
            </a:extLst>
          </p:cNvPr>
          <p:cNvSpPr>
            <a:spLocks noGrp="1"/>
          </p:cNvSpPr>
          <p:nvPr>
            <p:ph idx="1"/>
          </p:nvPr>
        </p:nvSpPr>
        <p:spPr>
          <a:xfrm>
            <a:off x="793661" y="2599509"/>
            <a:ext cx="4530898" cy="3639450"/>
          </a:xfrm>
        </p:spPr>
        <p:txBody>
          <a:bodyPr anchor="ctr">
            <a:normAutofit/>
          </a:bodyPr>
          <a:lstStyle/>
          <a:p>
            <a:r>
              <a:rPr lang="en-GB" sz="2000"/>
              <a:t>Mental health services have become increasingly important in recent years as we’ve come to understand the prevalence of mental health conditions and the impact they can have on people’s lives.These services provide a range of support and tretatment options for people with mental health problems,helping them to improve their mental well-being and live more fulfilling lives.</a:t>
            </a:r>
          </a:p>
        </p:txBody>
      </p:sp>
      <p:pic>
        <p:nvPicPr>
          <p:cNvPr id="5" name="Picture 4" descr="A pile of wooden tiles with letters on them">
            <a:extLst>
              <a:ext uri="{FF2B5EF4-FFF2-40B4-BE49-F238E27FC236}">
                <a16:creationId xmlns:a16="http://schemas.microsoft.com/office/drawing/2014/main" id="{EE9FAED4-4AC0-00DA-9F18-F5D361F5E84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1532" y="2628910"/>
            <a:ext cx="5150277" cy="342493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688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4CC03-9F27-7313-2A1E-5190D707EBCD}"/>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Mental Health Care in 1960</a:t>
            </a:r>
          </a:p>
        </p:txBody>
      </p:sp>
      <p:sp>
        <p:nvSpPr>
          <p:cNvPr id="3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EE4A9D-2F1E-40B4-0069-F6818A741069}"/>
              </a:ext>
            </a:extLst>
          </p:cNvPr>
          <p:cNvSpPr>
            <a:spLocks noGrp="1"/>
          </p:cNvSpPr>
          <p:nvPr>
            <p:ph sz="half" idx="1"/>
          </p:nvPr>
        </p:nvSpPr>
        <p:spPr>
          <a:xfrm>
            <a:off x="640080" y="2872899"/>
            <a:ext cx="4243589" cy="3320668"/>
          </a:xfrm>
        </p:spPr>
        <p:txBody>
          <a:bodyPr vert="horz" lIns="91440" tIns="45720" rIns="91440" bIns="45720" rtlCol="0">
            <a:normAutofit lnSpcReduction="10000"/>
          </a:bodyPr>
          <a:lstStyle/>
          <a:p>
            <a:r>
              <a:rPr lang="en-US" sz="2000" b="1" dirty="0">
                <a:solidFill>
                  <a:srgbClr val="002060"/>
                </a:solidFill>
              </a:rPr>
              <a:t>For </a:t>
            </a:r>
            <a:r>
              <a:rPr lang="en-US" sz="2000" b="1" dirty="0" err="1">
                <a:solidFill>
                  <a:srgbClr val="002060"/>
                </a:solidFill>
              </a:rPr>
              <a:t>psychiatry,the</a:t>
            </a:r>
            <a:r>
              <a:rPr lang="en-US" sz="2000" b="1" dirty="0">
                <a:solidFill>
                  <a:srgbClr val="002060"/>
                </a:solidFill>
              </a:rPr>
              <a:t> 1960 was a period of optimism and </a:t>
            </a:r>
            <a:r>
              <a:rPr lang="en-US" sz="2000" b="1" dirty="0" err="1">
                <a:solidFill>
                  <a:srgbClr val="002060"/>
                </a:solidFill>
              </a:rPr>
              <a:t>innovation.The</a:t>
            </a:r>
            <a:r>
              <a:rPr lang="en-US" sz="2000" b="1" dirty="0">
                <a:solidFill>
                  <a:srgbClr val="002060"/>
                </a:solidFill>
              </a:rPr>
              <a:t> Mental Health Act 1959 had given the mentally handicapped the same legal status and protection as the physically </a:t>
            </a:r>
            <a:r>
              <a:rPr lang="en-US" sz="2000" b="1" dirty="0" err="1">
                <a:solidFill>
                  <a:srgbClr val="002060"/>
                </a:solidFill>
              </a:rPr>
              <a:t>ill.Patients</a:t>
            </a:r>
            <a:r>
              <a:rPr lang="en-US" sz="2000" b="1" dirty="0">
                <a:solidFill>
                  <a:srgbClr val="002060"/>
                </a:solidFill>
              </a:rPr>
              <a:t> with mental health problems or learnings difficulties could now be admitted voluntarily to hospitals.</a:t>
            </a:r>
            <a:r>
              <a:rPr lang="en-US" sz="2000" b="1" dirty="0">
                <a:solidFill>
                  <a:srgbClr val="C00000"/>
                </a:solidFill>
              </a:rPr>
              <a:t>( British Journal of Hospital Medicine 2016)</a:t>
            </a:r>
            <a:endParaRPr lang="en-US" sz="2000" b="1" dirty="0">
              <a:solidFill>
                <a:srgbClr val="002060"/>
              </a:solidFill>
            </a:endParaRPr>
          </a:p>
        </p:txBody>
      </p:sp>
      <p:pic>
        <p:nvPicPr>
          <p:cNvPr id="6" name="Content Placeholder 5" descr="A room with beds and chairs&#10;&#10;Description automatically generated">
            <a:extLst>
              <a:ext uri="{FF2B5EF4-FFF2-40B4-BE49-F238E27FC236}">
                <a16:creationId xmlns:a16="http://schemas.microsoft.com/office/drawing/2014/main" id="{C4A40FA7-E19C-0FA0-39D4-2537486BE3D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707" r="2459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1758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89D0D-BE5E-92FA-F48A-A8B12D4B1D6A}"/>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Mental Health Care Services Today</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FFF9E3-DFFD-7CDC-51CE-7A133133E1D5}"/>
              </a:ext>
            </a:extLst>
          </p:cNvPr>
          <p:cNvSpPr>
            <a:spLocks noGrp="1"/>
          </p:cNvSpPr>
          <p:nvPr>
            <p:ph sz="half" idx="1"/>
          </p:nvPr>
        </p:nvSpPr>
        <p:spPr>
          <a:xfrm>
            <a:off x="640080" y="2872899"/>
            <a:ext cx="4243589" cy="3320668"/>
          </a:xfrm>
        </p:spPr>
        <p:txBody>
          <a:bodyPr vert="horz" lIns="91440" tIns="45720" rIns="91440" bIns="45720" rtlCol="0">
            <a:normAutofit lnSpcReduction="10000"/>
          </a:bodyPr>
          <a:lstStyle/>
          <a:p>
            <a:pPr marL="0" indent="0">
              <a:buNone/>
            </a:pPr>
            <a:r>
              <a:rPr lang="en-US" sz="2200" b="1" dirty="0">
                <a:solidFill>
                  <a:srgbClr val="002060"/>
                </a:solidFill>
              </a:rPr>
              <a:t>Mental Health has been transformed over the last seventy </a:t>
            </a:r>
            <a:r>
              <a:rPr lang="en-US" sz="2200" b="1" dirty="0" err="1">
                <a:solidFill>
                  <a:srgbClr val="002060"/>
                </a:solidFill>
              </a:rPr>
              <a:t>years.There</a:t>
            </a:r>
            <a:r>
              <a:rPr lang="en-US" sz="2200" b="1" dirty="0">
                <a:solidFill>
                  <a:srgbClr val="002060"/>
                </a:solidFill>
              </a:rPr>
              <a:t> have been so many </a:t>
            </a:r>
            <a:r>
              <a:rPr lang="en-US" sz="2200" b="1" dirty="0" err="1">
                <a:solidFill>
                  <a:srgbClr val="002060"/>
                </a:solidFill>
              </a:rPr>
              <a:t>changes,the</a:t>
            </a:r>
            <a:r>
              <a:rPr lang="en-US" sz="2200" b="1" dirty="0">
                <a:solidFill>
                  <a:srgbClr val="002060"/>
                </a:solidFill>
              </a:rPr>
              <a:t> closure of the old </a:t>
            </a:r>
            <a:r>
              <a:rPr lang="en-US" sz="2200" b="1" dirty="0" err="1">
                <a:solidFill>
                  <a:srgbClr val="002060"/>
                </a:solidFill>
              </a:rPr>
              <a:t>asylums;moving</a:t>
            </a:r>
            <a:r>
              <a:rPr lang="en-US" sz="2200" b="1" dirty="0">
                <a:solidFill>
                  <a:srgbClr val="002060"/>
                </a:solidFill>
              </a:rPr>
              <a:t> care into the </a:t>
            </a:r>
            <a:r>
              <a:rPr lang="en-US" sz="2200" b="1" dirty="0" err="1">
                <a:solidFill>
                  <a:srgbClr val="002060"/>
                </a:solidFill>
              </a:rPr>
              <a:t>community;the</a:t>
            </a:r>
            <a:r>
              <a:rPr lang="en-US" sz="2200" b="1" dirty="0">
                <a:solidFill>
                  <a:srgbClr val="002060"/>
                </a:solidFill>
              </a:rPr>
              <a:t> increasing the use of talking </a:t>
            </a:r>
            <a:r>
              <a:rPr lang="en-US" sz="2200" b="1" dirty="0" err="1">
                <a:solidFill>
                  <a:srgbClr val="002060"/>
                </a:solidFill>
              </a:rPr>
              <a:t>therapies.They</a:t>
            </a:r>
            <a:r>
              <a:rPr lang="en-US" sz="2200" b="1" dirty="0">
                <a:solidFill>
                  <a:srgbClr val="002060"/>
                </a:solidFill>
              </a:rPr>
              <a:t> have all had a hugely positive impact on patients and mental health care.</a:t>
            </a:r>
            <a:r>
              <a:rPr lang="en-US" sz="2200" b="1" dirty="0">
                <a:solidFill>
                  <a:srgbClr val="C00000"/>
                </a:solidFill>
              </a:rPr>
              <a:t>(Nick Venters 10 July 2018)</a:t>
            </a:r>
            <a:endParaRPr lang="en-US" sz="2200" b="1" dirty="0">
              <a:solidFill>
                <a:srgbClr val="002060"/>
              </a:solidFill>
            </a:endParaRPr>
          </a:p>
        </p:txBody>
      </p:sp>
      <p:pic>
        <p:nvPicPr>
          <p:cNvPr id="6" name="Content Placeholder 5" descr="A logo for a mental health company">
            <a:extLst>
              <a:ext uri="{FF2B5EF4-FFF2-40B4-BE49-F238E27FC236}">
                <a16:creationId xmlns:a16="http://schemas.microsoft.com/office/drawing/2014/main" id="{13DFEFD4-4DB0-82C1-EB8D-56887E33F16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679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61D2-6716-95B4-5C20-8C70074350A7}"/>
              </a:ext>
            </a:extLst>
          </p:cNvPr>
          <p:cNvSpPr>
            <a:spLocks noGrp="1"/>
          </p:cNvSpPr>
          <p:nvPr>
            <p:ph type="title"/>
          </p:nvPr>
        </p:nvSpPr>
        <p:spPr/>
        <p:txBody>
          <a:bodyPr/>
          <a:lstStyle/>
          <a:p>
            <a:r>
              <a:rPr lang="en-GB" b="1" dirty="0">
                <a:solidFill>
                  <a:srgbClr val="C00000"/>
                </a:solidFill>
              </a:rPr>
              <a:t>Types of Mental Health Care Services</a:t>
            </a:r>
          </a:p>
        </p:txBody>
      </p:sp>
      <p:sp>
        <p:nvSpPr>
          <p:cNvPr id="3" name="Content Placeholder 2">
            <a:extLst>
              <a:ext uri="{FF2B5EF4-FFF2-40B4-BE49-F238E27FC236}">
                <a16:creationId xmlns:a16="http://schemas.microsoft.com/office/drawing/2014/main" id="{B4D044EA-2DAE-5EA1-8436-6AD0BFF63470}"/>
              </a:ext>
            </a:extLst>
          </p:cNvPr>
          <p:cNvSpPr>
            <a:spLocks noGrp="1"/>
          </p:cNvSpPr>
          <p:nvPr>
            <p:ph sz="half" idx="1"/>
          </p:nvPr>
        </p:nvSpPr>
        <p:spPr/>
        <p:txBody>
          <a:bodyPr/>
          <a:lstStyle/>
          <a:p>
            <a:r>
              <a:rPr lang="en-GB" b="1" dirty="0">
                <a:solidFill>
                  <a:srgbClr val="002060"/>
                </a:solidFill>
              </a:rPr>
              <a:t>There are many different types of mental health care services available</a:t>
            </a:r>
          </a:p>
          <a:p>
            <a:r>
              <a:rPr lang="en-GB" b="1" dirty="0">
                <a:solidFill>
                  <a:srgbClr val="002060"/>
                </a:solidFill>
              </a:rPr>
              <a:t>Some common types of services include </a:t>
            </a:r>
            <a:r>
              <a:rPr lang="en-GB" b="1" dirty="0" err="1">
                <a:solidFill>
                  <a:srgbClr val="002060"/>
                </a:solidFill>
              </a:rPr>
              <a:t>therapy,medication</a:t>
            </a:r>
            <a:r>
              <a:rPr lang="en-GB" b="1" dirty="0">
                <a:solidFill>
                  <a:srgbClr val="002060"/>
                </a:solidFill>
              </a:rPr>
              <a:t> and hospitalization</a:t>
            </a:r>
          </a:p>
          <a:p>
            <a:r>
              <a:rPr lang="en-GB" b="1" dirty="0">
                <a:solidFill>
                  <a:srgbClr val="002060"/>
                </a:solidFill>
              </a:rPr>
              <a:t>The best type of treatment for you will depend on your individual needs</a:t>
            </a:r>
          </a:p>
        </p:txBody>
      </p:sp>
      <p:pic>
        <p:nvPicPr>
          <p:cNvPr id="9" name="Picture 8" descr="A group of people holding signs&#10;&#10;Description automatically generated">
            <a:extLst>
              <a:ext uri="{FF2B5EF4-FFF2-40B4-BE49-F238E27FC236}">
                <a16:creationId xmlns:a16="http://schemas.microsoft.com/office/drawing/2014/main" id="{5CFA3A33-5E8C-8D13-9F6F-6BBCA962A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71535" y="1690688"/>
            <a:ext cx="6420465" cy="4710112"/>
          </a:xfrm>
          <a:prstGeom prst="rect">
            <a:avLst/>
          </a:prstGeom>
        </p:spPr>
      </p:pic>
    </p:spTree>
    <p:extLst>
      <p:ext uri="{BB962C8B-B14F-4D97-AF65-F5344CB8AC3E}">
        <p14:creationId xmlns:p14="http://schemas.microsoft.com/office/powerpoint/2010/main" val="2760036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hand holding a card">
            <a:extLst>
              <a:ext uri="{FF2B5EF4-FFF2-40B4-BE49-F238E27FC236}">
                <a16:creationId xmlns:a16="http://schemas.microsoft.com/office/drawing/2014/main" id="{D1466017-796D-A484-5F07-7E199A70EDF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p:blipFill>
        <p:spPr>
          <a:xfrm>
            <a:off x="4801734" y="10"/>
            <a:ext cx="7390263"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689B1-78F1-C59F-7655-100F042075E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The Benefits of Treatment</a:t>
            </a:r>
          </a:p>
        </p:txBody>
      </p:sp>
      <p:sp>
        <p:nvSpPr>
          <p:cNvPr id="3" name="Content Placeholder 2">
            <a:extLst>
              <a:ext uri="{FF2B5EF4-FFF2-40B4-BE49-F238E27FC236}">
                <a16:creationId xmlns:a16="http://schemas.microsoft.com/office/drawing/2014/main" id="{F85E97BE-C7C8-50DB-BEB8-89FAFF61F8DC}"/>
              </a:ext>
            </a:extLst>
          </p:cNvPr>
          <p:cNvSpPr>
            <a:spLocks noGrp="1"/>
          </p:cNvSpPr>
          <p:nvPr>
            <p:ph sz="half" idx="1"/>
          </p:nvPr>
        </p:nvSpPr>
        <p:spPr>
          <a:xfrm>
            <a:off x="838200" y="2434201"/>
            <a:ext cx="3822189" cy="3742762"/>
          </a:xfrm>
        </p:spPr>
        <p:txBody>
          <a:bodyPr vert="horz" lIns="91440" tIns="45720" rIns="91440" bIns="45720" rtlCol="0">
            <a:normAutofit/>
          </a:bodyPr>
          <a:lstStyle/>
          <a:p>
            <a:r>
              <a:rPr lang="en-US" sz="2000" b="1"/>
              <a:t>Mental health treatment can help people improve their symptoms</a:t>
            </a:r>
          </a:p>
          <a:p>
            <a:r>
              <a:rPr lang="en-US" sz="2000" b="1"/>
              <a:t>Treatment can also help people improve their quality of life</a:t>
            </a:r>
          </a:p>
          <a:p>
            <a:r>
              <a:rPr lang="en-US" sz="2000" b="1"/>
              <a:t>With treatment,people with mental illness can live productive and fulfilling lives</a:t>
            </a:r>
          </a:p>
        </p:txBody>
      </p:sp>
    </p:spTree>
    <p:extLst>
      <p:ext uri="{BB962C8B-B14F-4D97-AF65-F5344CB8AC3E}">
        <p14:creationId xmlns:p14="http://schemas.microsoft.com/office/powerpoint/2010/main" val="1408835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0FE1B-DD5B-C6D4-A3C2-F72126FBEBA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CONCLUSION</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0411FB-D246-1A04-9CF8-BA06EF2246D1}"/>
              </a:ext>
            </a:extLst>
          </p:cNvPr>
          <p:cNvSpPr>
            <a:spLocks noGrp="1"/>
          </p:cNvSpPr>
          <p:nvPr>
            <p:ph sz="half" idx="1"/>
          </p:nvPr>
        </p:nvSpPr>
        <p:spPr>
          <a:xfrm>
            <a:off x="630936" y="2807208"/>
            <a:ext cx="3429000" cy="3410712"/>
          </a:xfrm>
        </p:spPr>
        <p:txBody>
          <a:bodyPr vert="horz" lIns="91440" tIns="45720" rIns="91440" bIns="45720" rtlCol="0" anchor="t">
            <a:normAutofit/>
          </a:bodyPr>
          <a:lstStyle/>
          <a:p>
            <a:r>
              <a:rPr lang="en-US" sz="2000" b="1"/>
              <a:t>Mental health is an important part of overall health</a:t>
            </a:r>
          </a:p>
          <a:p>
            <a:r>
              <a:rPr lang="en-US" sz="2000" b="1"/>
              <a:t>If you are struggling with your mental health please reach out for help</a:t>
            </a:r>
          </a:p>
          <a:p>
            <a:r>
              <a:rPr lang="en-US" sz="2000" b="1"/>
              <a:t>There is no shame in seeking help and there are many resources available to you</a:t>
            </a:r>
          </a:p>
        </p:txBody>
      </p:sp>
      <p:pic>
        <p:nvPicPr>
          <p:cNvPr id="6" name="Content Placeholder 5" descr="A few icons of a health care system">
            <a:extLst>
              <a:ext uri="{FF2B5EF4-FFF2-40B4-BE49-F238E27FC236}">
                <a16:creationId xmlns:a16="http://schemas.microsoft.com/office/drawing/2014/main" id="{DA4055B8-714F-D133-C946-3C51741E6577}"/>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357884"/>
            <a:ext cx="6903720" cy="4695444"/>
          </a:xfrm>
          <a:prstGeom prst="rect">
            <a:avLst/>
          </a:prstGeom>
        </p:spPr>
      </p:pic>
    </p:spTree>
    <p:extLst>
      <p:ext uri="{BB962C8B-B14F-4D97-AF65-F5344CB8AC3E}">
        <p14:creationId xmlns:p14="http://schemas.microsoft.com/office/powerpoint/2010/main" val="1554694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4E4DE42-C5D3-A3B1-40B4-9D04B5BD19CB}"/>
              </a:ext>
            </a:extLst>
          </p:cNvPr>
          <p:cNvSpPr>
            <a:spLocks noGrp="1"/>
          </p:cNvSpPr>
          <p:nvPr>
            <p:ph type="title"/>
          </p:nvPr>
        </p:nvSpPr>
        <p:spPr/>
        <p:txBody>
          <a:bodyPr/>
          <a:lstStyle/>
          <a:p>
            <a:r>
              <a:rPr lang="en-GB" b="1" dirty="0">
                <a:solidFill>
                  <a:srgbClr val="FF0000"/>
                </a:solidFill>
              </a:rPr>
              <a:t>REFERENCES</a:t>
            </a:r>
          </a:p>
        </p:txBody>
      </p:sp>
      <p:sp>
        <p:nvSpPr>
          <p:cNvPr id="4" name="Content Placeholder 3">
            <a:extLst>
              <a:ext uri="{FF2B5EF4-FFF2-40B4-BE49-F238E27FC236}">
                <a16:creationId xmlns:a16="http://schemas.microsoft.com/office/drawing/2014/main" id="{F17A3C0A-9A28-185E-94C8-D5F07BC5EB25}"/>
              </a:ext>
            </a:extLst>
          </p:cNvPr>
          <p:cNvSpPr>
            <a:spLocks noGrp="1"/>
          </p:cNvSpPr>
          <p:nvPr>
            <p:ph sz="half" idx="1"/>
          </p:nvPr>
        </p:nvSpPr>
        <p:spPr>
          <a:xfrm>
            <a:off x="577644" y="3711678"/>
            <a:ext cx="10776156" cy="1981199"/>
          </a:xfrm>
        </p:spPr>
        <p:txBody>
          <a:bodyPr/>
          <a:lstStyle/>
          <a:p>
            <a:r>
              <a:rPr lang="en-GB" dirty="0"/>
              <a:t>Helen </a:t>
            </a:r>
            <a:r>
              <a:rPr lang="en-GB" dirty="0" err="1"/>
              <a:t>Gilburt</a:t>
            </a:r>
            <a:r>
              <a:rPr lang="en-GB" dirty="0"/>
              <a:t>(12 Nov.2015)_Mental Health under </a:t>
            </a:r>
            <a:r>
              <a:rPr lang="en-GB" dirty="0" err="1"/>
              <a:t>Pressure_TheKingsFund</a:t>
            </a:r>
            <a:r>
              <a:rPr lang="en-GB" dirty="0"/>
              <a:t>.</a:t>
            </a:r>
          </a:p>
        </p:txBody>
      </p:sp>
      <p:sp>
        <p:nvSpPr>
          <p:cNvPr id="12" name="Content Placeholder 11">
            <a:extLst>
              <a:ext uri="{FF2B5EF4-FFF2-40B4-BE49-F238E27FC236}">
                <a16:creationId xmlns:a16="http://schemas.microsoft.com/office/drawing/2014/main" id="{724BC8C6-6100-1D1D-1349-50EBCF85D781}"/>
              </a:ext>
            </a:extLst>
          </p:cNvPr>
          <p:cNvSpPr>
            <a:spLocks noGrp="1"/>
          </p:cNvSpPr>
          <p:nvPr>
            <p:ph sz="half" idx="2"/>
          </p:nvPr>
        </p:nvSpPr>
        <p:spPr>
          <a:xfrm>
            <a:off x="577644" y="1592825"/>
            <a:ext cx="9783097" cy="1543665"/>
          </a:xfrm>
        </p:spPr>
        <p:txBody>
          <a:bodyPr/>
          <a:lstStyle/>
          <a:p>
            <a:r>
              <a:rPr lang="en-US" sz="2800" dirty="0">
                <a:highlight>
                  <a:srgbClr val="FFFFFF"/>
                </a:highlight>
              </a:rPr>
              <a:t>Burns T., Catty J., White S., </a:t>
            </a:r>
            <a:r>
              <a:rPr lang="en-US" sz="2800" i="1" dirty="0">
                <a:highlight>
                  <a:srgbClr val="FFFFFF"/>
                </a:highlight>
              </a:rPr>
              <a:t>et al</a:t>
            </a:r>
            <a:r>
              <a:rPr lang="en-US" sz="2800" dirty="0">
                <a:highlight>
                  <a:srgbClr val="FFFFFF"/>
                </a:highlight>
              </a:rPr>
              <a:t>. (2009) Continuity of care in mental health: understanding and measuring a complex phenomenon. </a:t>
            </a:r>
            <a:r>
              <a:rPr lang="en-US" sz="2800" i="1" dirty="0">
                <a:highlight>
                  <a:srgbClr val="FFFFFF"/>
                </a:highlight>
              </a:rPr>
              <a:t>Psychological Medicine</a:t>
            </a:r>
            <a:r>
              <a:rPr lang="en-US" sz="2800" dirty="0">
                <a:highlight>
                  <a:srgbClr val="FFFFFF"/>
                </a:highlight>
              </a:rPr>
              <a:t> </a:t>
            </a:r>
            <a:r>
              <a:rPr lang="en-US" sz="2800" b="1" dirty="0">
                <a:highlight>
                  <a:srgbClr val="FFFFFF"/>
                </a:highlight>
              </a:rPr>
              <a:t>39</a:t>
            </a:r>
            <a:r>
              <a:rPr lang="en-US" sz="2800" dirty="0">
                <a:highlight>
                  <a:srgbClr val="FFFFFF"/>
                </a:highlight>
              </a:rPr>
              <a:t>, 313–323.</a:t>
            </a:r>
            <a:endParaRPr lang="en-US" sz="2800" dirty="0"/>
          </a:p>
          <a:p>
            <a:endParaRPr lang="en-GB" dirty="0"/>
          </a:p>
        </p:txBody>
      </p:sp>
    </p:spTree>
    <p:extLst>
      <p:ext uri="{BB962C8B-B14F-4D97-AF65-F5344CB8AC3E}">
        <p14:creationId xmlns:p14="http://schemas.microsoft.com/office/powerpoint/2010/main" val="1986864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C18FF-3A1E-FE90-A497-17BB5E142C5F}"/>
              </a:ext>
            </a:extLst>
          </p:cNvPr>
          <p:cNvSpPr>
            <a:spLocks noGrp="1"/>
          </p:cNvSpPr>
          <p:nvPr>
            <p:ph sz="half" idx="1"/>
          </p:nvPr>
        </p:nvSpPr>
        <p:spPr>
          <a:xfrm>
            <a:off x="1290484" y="2091096"/>
            <a:ext cx="11137490" cy="1232207"/>
          </a:xfrm>
        </p:spPr>
        <p:txBody>
          <a:bodyPr/>
          <a:lstStyle/>
          <a:p>
            <a:r>
              <a:rPr lang="en-GB" dirty="0"/>
              <a:t>Nick Venters (2018) 10 July –The </a:t>
            </a:r>
            <a:r>
              <a:rPr lang="en-GB" dirty="0" err="1"/>
              <a:t>Past,present</a:t>
            </a:r>
            <a:r>
              <a:rPr lang="en-GB" dirty="0"/>
              <a:t> and the future of innovation in Mental </a:t>
            </a:r>
            <a:r>
              <a:rPr lang="en-GB" dirty="0" err="1"/>
              <a:t>Health_Digital</a:t>
            </a:r>
            <a:r>
              <a:rPr lang="en-GB" dirty="0"/>
              <a:t> NHS</a:t>
            </a:r>
          </a:p>
        </p:txBody>
      </p:sp>
      <p:sp>
        <p:nvSpPr>
          <p:cNvPr id="4" name="Content Placeholder 3">
            <a:extLst>
              <a:ext uri="{FF2B5EF4-FFF2-40B4-BE49-F238E27FC236}">
                <a16:creationId xmlns:a16="http://schemas.microsoft.com/office/drawing/2014/main" id="{6248F38F-F960-7633-CAA7-7D939BB413C6}"/>
              </a:ext>
            </a:extLst>
          </p:cNvPr>
          <p:cNvSpPr>
            <a:spLocks noGrp="1"/>
          </p:cNvSpPr>
          <p:nvPr>
            <p:ph sz="half" idx="2"/>
          </p:nvPr>
        </p:nvSpPr>
        <p:spPr>
          <a:xfrm>
            <a:off x="1211826" y="3849330"/>
            <a:ext cx="10345994" cy="1569614"/>
          </a:xfrm>
        </p:spPr>
        <p:txBody>
          <a:bodyPr/>
          <a:lstStyle/>
          <a:p>
            <a:r>
              <a:rPr lang="en-GB" dirty="0" err="1"/>
              <a:t>Westerhof,G.J</a:t>
            </a:r>
            <a:r>
              <a:rPr lang="en-GB" dirty="0"/>
              <a:t>.,&amp; </a:t>
            </a:r>
            <a:r>
              <a:rPr lang="en-GB" dirty="0" err="1"/>
              <a:t>Keyes,C.L</a:t>
            </a:r>
            <a:r>
              <a:rPr lang="en-GB" dirty="0"/>
              <a:t>.(2010)Mental illness and mental </a:t>
            </a:r>
            <a:r>
              <a:rPr lang="en-GB" dirty="0" err="1"/>
              <a:t>health:The</a:t>
            </a:r>
            <a:r>
              <a:rPr lang="en-GB" dirty="0"/>
              <a:t> two continua model across the </a:t>
            </a:r>
            <a:r>
              <a:rPr lang="en-GB" dirty="0" err="1"/>
              <a:t>lifespan.Journal</a:t>
            </a:r>
            <a:r>
              <a:rPr lang="en-GB" dirty="0"/>
              <a:t> of Adult Development,17(2)110-119.</a:t>
            </a:r>
          </a:p>
        </p:txBody>
      </p:sp>
    </p:spTree>
    <p:extLst>
      <p:ext uri="{BB962C8B-B14F-4D97-AF65-F5344CB8AC3E}">
        <p14:creationId xmlns:p14="http://schemas.microsoft.com/office/powerpoint/2010/main" val="2407202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534</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Mental Health Care Services</vt:lpstr>
      <vt:lpstr>Evolution of mental health care from 1959 until 2019</vt:lpstr>
      <vt:lpstr>INTRODUCTION</vt:lpstr>
      <vt:lpstr>Mental Health Care in 1960</vt:lpstr>
      <vt:lpstr>Mental Health Care Services Today</vt:lpstr>
      <vt:lpstr>Types of Mental Health Care Services</vt:lpstr>
      <vt:lpstr>The Benefits of Treatment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Florin Brasoveanu (2325462)</dc:creator>
  <cp:lastModifiedBy>Adriana Patrascu</cp:lastModifiedBy>
  <cp:revision>3</cp:revision>
  <dcterms:created xsi:type="dcterms:W3CDTF">2024-07-01T12:22:30Z</dcterms:created>
  <dcterms:modified xsi:type="dcterms:W3CDTF">2024-07-05T10:35:54Z</dcterms:modified>
</cp:coreProperties>
</file>