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50" r:id="rId1"/>
  </p:sldMasterIdLst>
  <p:notesMasterIdLst>
    <p:notesMasterId r:id="rId12"/>
  </p:notesMasterIdLst>
  <p:sldIdLst>
    <p:sldId id="278" r:id="rId2"/>
    <p:sldId id="279" r:id="rId3"/>
    <p:sldId id="280" r:id="rId4"/>
    <p:sldId id="294" r:id="rId5"/>
    <p:sldId id="295" r:id="rId6"/>
    <p:sldId id="296" r:id="rId7"/>
    <p:sldId id="297" r:id="rId8"/>
    <p:sldId id="298" r:id="rId9"/>
    <p:sldId id="292" r:id="rId10"/>
    <p:sldId id="299" r:id="rId11"/>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FDFBF6"/>
    <a:srgbClr val="AAC4E9"/>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5172" autoAdjust="0"/>
  </p:normalViewPr>
  <p:slideViewPr>
    <p:cSldViewPr snapToGrid="0" snapToObjects="1">
      <p:cViewPr varScale="1">
        <p:scale>
          <a:sx n="70" d="100"/>
          <a:sy n="70" d="100"/>
        </p:scale>
        <p:origin x="1166" y="53"/>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8/10/relationships/authors" Target="authors.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GB" dirty="0"/>
          </a:p>
        </p:txBody>
      </p:sp>
    </p:spTree>
    <p:extLst>
      <p:ext uri="{BB962C8B-B14F-4D97-AF65-F5344CB8AC3E}">
        <p14:creationId xmlns:p14="http://schemas.microsoft.com/office/powerpoint/2010/main" val="8364010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Arial" panose="020B0604020202020204" pitchFamily="34" charset="0"/>
              </a:rPr>
              <a:t>In any dynamic environment, the significant role has been played by the hospitality and guest service to get competitive success </a:t>
            </a:r>
            <a:r>
              <a:rPr lang="en-GB" sz="1800" dirty="0">
                <a:effectLst/>
                <a:latin typeface="Arial" panose="020B0604020202020204" pitchFamily="34" charset="0"/>
                <a:ea typeface="Calibri" panose="020F0502020204030204" pitchFamily="34" charset="0"/>
                <a:cs typeface="Arial" panose="020B0604020202020204" pitchFamily="34" charset="0"/>
              </a:rPr>
              <a:t>(Luck &amp; </a:t>
            </a:r>
            <a:r>
              <a:rPr lang="en-GB" sz="1800" dirty="0" err="1">
                <a:effectLst/>
                <a:latin typeface="Arial" panose="020B0604020202020204" pitchFamily="34" charset="0"/>
                <a:ea typeface="Calibri" panose="020F0502020204030204" pitchFamily="34" charset="0"/>
                <a:cs typeface="Arial" panose="020B0604020202020204" pitchFamily="34" charset="0"/>
              </a:rPr>
              <a:t>Gaspelin</a:t>
            </a:r>
            <a:r>
              <a:rPr lang="en-GB" sz="1800" dirty="0">
                <a:effectLst/>
                <a:latin typeface="Arial" panose="020B0604020202020204" pitchFamily="34" charset="0"/>
                <a:ea typeface="Calibri" panose="020F0502020204030204" pitchFamily="34" charset="0"/>
                <a:cs typeface="Arial" panose="020B0604020202020204" pitchFamily="34" charset="0"/>
              </a:rPr>
              <a:t>, 2016)</a:t>
            </a:r>
            <a:r>
              <a:rPr lang="en-US" sz="1800" dirty="0">
                <a:effectLst/>
                <a:latin typeface="Arial" panose="020B0604020202020204" pitchFamily="34" charset="0"/>
                <a:ea typeface="Calibri" panose="020F0502020204030204" pitchFamily="34" charset="0"/>
                <a:cs typeface="Arial" panose="020B0604020202020204" pitchFamily="34" charset="0"/>
              </a:rPr>
              <a:t>. To provide the most unique experiences to the guests, the organizations are committed. Based on the pragmatic evaluation, Marriott International has been chosen. The company was founded in 1927 by J. Willard Marriott as well as Allice Marriott, and become one of the largest hospitality companies in the world. Around many countries and territories, the company has more than 7000 properties which indicate a vast amount of hotel operations that serve more customers. Popular luxury hotels include St. Regis, Ritz-Carlton, and so on. The renowned multinational hotel company won numerous awards for providing outstanding service and excellence in the context of the hospital industry which is also committed to providing better customer service to the customers.</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br>
              <a:rPr lang="en-US" sz="1800" dirty="0">
                <a:effectLst/>
                <a:latin typeface="Arial" panose="020B0604020202020204" pitchFamily="34" charset="0"/>
                <a:ea typeface="Calibri" panose="020F0502020204030204" pitchFamily="34" charset="0"/>
              </a:rPr>
            </a:br>
            <a:endParaRPr lang="en-GB" dirty="0"/>
          </a:p>
        </p:txBody>
      </p:sp>
    </p:spTree>
    <p:extLst>
      <p:ext uri="{BB962C8B-B14F-4D97-AF65-F5344CB8AC3E}">
        <p14:creationId xmlns:p14="http://schemas.microsoft.com/office/powerpoint/2010/main" val="26946883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Arial" panose="020B0604020202020204" pitchFamily="34" charset="0"/>
              </a:rPr>
              <a:t>To provide the best hospitality services to tourists and travelers is the main focus of the Marriott international hotel. </a:t>
            </a:r>
            <a:r>
              <a:rPr lang="en-US" sz="1800" dirty="0">
                <a:solidFill>
                  <a:srgbClr val="4472C4"/>
                </a:solidFill>
                <a:effectLst/>
                <a:latin typeface="Arial" panose="020B0604020202020204" pitchFamily="34" charset="0"/>
                <a:ea typeface="Calibri" panose="020F0502020204030204" pitchFamily="34" charset="0"/>
                <a:cs typeface="Arial" panose="020B0604020202020204" pitchFamily="34" charset="0"/>
              </a:rPr>
              <a:t>To provide exceptional customer service, the Bonvoy loyalty program is a good example which offers a variety of benefits like complimentary breakfast, free room upgrades and points that can be redeemed for free days. According to </a:t>
            </a:r>
            <a:r>
              <a:rPr lang="en-GB" sz="1800" dirty="0">
                <a:solidFill>
                  <a:srgbClr val="4472C4"/>
                </a:solidFill>
                <a:effectLst/>
                <a:latin typeface="Arial" panose="020B0604020202020204" pitchFamily="34" charset="0"/>
                <a:ea typeface="Calibri" panose="020F0502020204030204" pitchFamily="34" charset="0"/>
                <a:cs typeface="Arial" panose="020B0604020202020204" pitchFamily="34" charset="0"/>
              </a:rPr>
              <a:t>Williams (2022)</a:t>
            </a:r>
            <a:r>
              <a:rPr lang="en-US" sz="1800" dirty="0">
                <a:solidFill>
                  <a:srgbClr val="4472C4"/>
                </a:solidFill>
                <a:effectLst/>
                <a:latin typeface="Arial" panose="020B0604020202020204" pitchFamily="34" charset="0"/>
                <a:ea typeface="Calibri" panose="020F0502020204030204" pitchFamily="34" charset="0"/>
                <a:cs typeface="Arial" panose="020B0604020202020204" pitchFamily="34" charset="0"/>
              </a:rPr>
              <a:t>,</a:t>
            </a:r>
            <a:r>
              <a:rPr lang="en-US" sz="1800" dirty="0">
                <a:effectLst/>
                <a:latin typeface="Arial" panose="020B0604020202020204" pitchFamily="34" charset="0"/>
                <a:ea typeface="Calibri" panose="020F0502020204030204" pitchFamily="34" charset="0"/>
                <a:cs typeface="Arial" panose="020B0604020202020204" pitchFamily="34" charset="0"/>
              </a:rPr>
              <a:t> </a:t>
            </a:r>
            <a:r>
              <a:rPr lang="en-US" sz="1800" dirty="0">
                <a:solidFill>
                  <a:srgbClr val="4472C4"/>
                </a:solidFill>
                <a:effectLst/>
                <a:latin typeface="Arial" panose="020B0604020202020204" pitchFamily="34" charset="0"/>
                <a:ea typeface="Calibri" panose="020F0502020204030204" pitchFamily="34" charset="0"/>
                <a:cs typeface="Arial" panose="020B0604020202020204" pitchFamily="34" charset="0"/>
              </a:rPr>
              <a:t>various organisations and guests who are looking for high-quality amenities, accommodations, and services, are the main consumers of Marriott International which requires beverage services, lodging, food, and other services while travelling for pleasure or business purposes. The wide range of guests includes government agencies, couples, families, corporate executives and individual travellers. The travellers are served by the company at a reasonable price that increases brand value and market presence in the competitive environment. </a:t>
            </a:r>
            <a:r>
              <a:rPr lang="en-GB" sz="1800" dirty="0" err="1">
                <a:effectLst/>
                <a:latin typeface="Arial" panose="020B0604020202020204" pitchFamily="34" charset="0"/>
                <a:ea typeface="Calibri" panose="020F0502020204030204" pitchFamily="34" charset="0"/>
                <a:cs typeface="Arial" panose="020B0604020202020204" pitchFamily="34" charset="0"/>
              </a:rPr>
              <a:t>Çakar</a:t>
            </a:r>
            <a:r>
              <a:rPr lang="en-GB" sz="1800" dirty="0">
                <a:effectLst/>
                <a:latin typeface="Arial" panose="020B0604020202020204" pitchFamily="34" charset="0"/>
                <a:ea typeface="Calibri" panose="020F0502020204030204" pitchFamily="34" charset="0"/>
                <a:cs typeface="Arial" panose="020B0604020202020204" pitchFamily="34" charset="0"/>
              </a:rPr>
              <a:t> &amp; </a:t>
            </a:r>
            <a:r>
              <a:rPr lang="en-GB" sz="1800" dirty="0" err="1">
                <a:effectLst/>
                <a:latin typeface="Arial" panose="020B0604020202020204" pitchFamily="34" charset="0"/>
                <a:ea typeface="Calibri" panose="020F0502020204030204" pitchFamily="34" charset="0"/>
                <a:cs typeface="Arial" panose="020B0604020202020204" pitchFamily="34" charset="0"/>
              </a:rPr>
              <a:t>Aykol</a:t>
            </a:r>
            <a:r>
              <a:rPr lang="en-GB" sz="1800" dirty="0">
                <a:effectLst/>
                <a:latin typeface="Arial" panose="020B0604020202020204" pitchFamily="34" charset="0"/>
                <a:ea typeface="Calibri" panose="020F0502020204030204" pitchFamily="34" charset="0"/>
                <a:cs typeface="Arial" panose="020B0604020202020204" pitchFamily="34" charset="0"/>
              </a:rPr>
              <a:t> (2019) also stated that </a:t>
            </a:r>
            <a:r>
              <a:rPr lang="en-US" sz="1800" dirty="0">
                <a:effectLst/>
                <a:latin typeface="Arial" panose="020B0604020202020204" pitchFamily="34" charset="0"/>
                <a:ea typeface="Calibri" panose="020F0502020204030204" pitchFamily="34" charset="0"/>
                <a:cs typeface="Arial" panose="020B0604020202020204" pitchFamily="34" charset="0"/>
              </a:rPr>
              <a:t>to cater to the needs and requirements of travellers, a range of hotel brands are operated by Marriott International including premium, luxury, extended-stay hotels, and select-service </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p>
        </p:txBody>
      </p:sp>
    </p:spTree>
    <p:extLst>
      <p:ext uri="{BB962C8B-B14F-4D97-AF65-F5344CB8AC3E}">
        <p14:creationId xmlns:p14="http://schemas.microsoft.com/office/powerpoint/2010/main" val="14642956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algn="just">
              <a:lnSpc>
                <a:spcPct val="150000"/>
              </a:lnSpc>
              <a:spcBef>
                <a:spcPts val="0"/>
              </a:spcBef>
              <a:spcAft>
                <a:spcPts val="800"/>
              </a:spcAft>
            </a:pPr>
            <a:r>
              <a:rPr lang="en-US" sz="1800" dirty="0">
                <a:solidFill>
                  <a:srgbClr val="4472C4"/>
                </a:solidFill>
                <a:effectLst/>
                <a:latin typeface="Arial" panose="020B0604020202020204" pitchFamily="34" charset="0"/>
                <a:ea typeface="Calibri" panose="020F0502020204030204" pitchFamily="34" charset="0"/>
                <a:cs typeface="Arial" panose="020B0604020202020204" pitchFamily="34" charset="0"/>
              </a:rPr>
              <a:t>Across a wide range of properties, outstanding guest services are offered by Marriot International, according to </a:t>
            </a:r>
            <a:r>
              <a:rPr lang="en-GB" sz="1800" dirty="0" err="1">
                <a:solidFill>
                  <a:srgbClr val="4472C4"/>
                </a:solidFill>
                <a:effectLst/>
                <a:latin typeface="Arial" panose="020B0604020202020204" pitchFamily="34" charset="0"/>
                <a:ea typeface="Calibri" panose="020F0502020204030204" pitchFamily="34" charset="0"/>
                <a:cs typeface="Arial" panose="020B0604020202020204" pitchFamily="34" charset="0"/>
              </a:rPr>
              <a:t>Mafrolla</a:t>
            </a:r>
            <a:r>
              <a:rPr lang="en-GB" sz="1800" dirty="0">
                <a:solidFill>
                  <a:srgbClr val="4472C4"/>
                </a:solidFill>
                <a:effectLst/>
                <a:latin typeface="Arial" panose="020B0604020202020204" pitchFamily="34" charset="0"/>
                <a:ea typeface="Calibri" panose="020F0502020204030204" pitchFamily="34" charset="0"/>
                <a:cs typeface="Arial" panose="020B0604020202020204" pitchFamily="34" charset="0"/>
              </a:rPr>
              <a:t> (2018). </a:t>
            </a:r>
            <a:r>
              <a:rPr lang="en-US" sz="1800" dirty="0">
                <a:solidFill>
                  <a:srgbClr val="4472C4"/>
                </a:solidFill>
                <a:effectLst/>
                <a:latin typeface="Arial" panose="020B0604020202020204" pitchFamily="34" charset="0"/>
                <a:ea typeface="Calibri" panose="020F0502020204030204" pitchFamily="34" charset="0"/>
                <a:cs typeface="Arial" panose="020B0604020202020204" pitchFamily="34" charset="0"/>
              </a:rPr>
              <a:t>A diverse portfolio of hotels is operated across the world which caters the various types of guests. Focusing on the exceptional guest experience is the nature of the company’s guest service. </a:t>
            </a:r>
            <a:r>
              <a:rPr lang="en-GB" sz="1800" dirty="0">
                <a:solidFill>
                  <a:srgbClr val="4472C4"/>
                </a:solidFill>
                <a:effectLst/>
                <a:latin typeface="Arial" panose="020B0604020202020204" pitchFamily="34" charset="0"/>
                <a:ea typeface="Calibri" panose="020F0502020204030204" pitchFamily="34" charset="0"/>
                <a:cs typeface="Arial" panose="020B0604020202020204" pitchFamily="34" charset="0"/>
              </a:rPr>
              <a:t>Gupta &amp; Dixit (2022)</a:t>
            </a:r>
            <a:r>
              <a:rPr lang="en-US" sz="1800" dirty="0">
                <a:solidFill>
                  <a:srgbClr val="4472C4"/>
                </a:solidFill>
                <a:effectLst/>
                <a:latin typeface="Arial" panose="020B0604020202020204" pitchFamily="34" charset="0"/>
                <a:ea typeface="Calibri" panose="020F0502020204030204" pitchFamily="34" charset="0"/>
                <a:cs typeface="Arial" panose="020B0604020202020204" pitchFamily="34" charset="0"/>
              </a:rPr>
              <a:t> stated that From Upscale to luxury accommodation, the scope of the company’s hotel service ranged.</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Around the brand’s core values of quality, hospitality and service excellence, Marriott International’s nature is </a:t>
            </a:r>
            <a:r>
              <a:rPr lang="en-US" sz="1800" dirty="0" err="1">
                <a:effectLst/>
                <a:latin typeface="Arial" panose="020B0604020202020204" pitchFamily="34" charset="0"/>
                <a:ea typeface="Calibri" panose="020F0502020204030204" pitchFamily="34" charset="0"/>
                <a:cs typeface="Arial" panose="020B0604020202020204" pitchFamily="34" charset="0"/>
              </a:rPr>
              <a:t>centerred</a:t>
            </a:r>
            <a:r>
              <a:rPr lang="en-US" sz="1800" dirty="0">
                <a:effectLst/>
                <a:latin typeface="Arial" panose="020B0604020202020204" pitchFamily="34" charset="0"/>
                <a:ea typeface="Calibri" panose="020F0502020204030204" pitchFamily="34" charset="0"/>
                <a:cs typeface="Arial" panose="020B0604020202020204" pitchFamily="34" charset="0"/>
              </a:rPr>
              <a:t>. Besides, </a:t>
            </a:r>
            <a:r>
              <a:rPr lang="en-US" sz="1800" dirty="0" err="1">
                <a:effectLst/>
                <a:latin typeface="Arial" panose="020B0604020202020204" pitchFamily="34" charset="0"/>
                <a:ea typeface="Calibri" panose="020F0502020204030204" pitchFamily="34" charset="0"/>
                <a:cs typeface="Arial" panose="020B0604020202020204" pitchFamily="34" charset="0"/>
              </a:rPr>
              <a:t>personalised</a:t>
            </a:r>
            <a:r>
              <a:rPr lang="en-US" sz="1800" dirty="0">
                <a:effectLst/>
                <a:latin typeface="Arial" panose="020B0604020202020204" pitchFamily="34" charset="0"/>
                <a:ea typeface="Calibri" panose="020F0502020204030204" pitchFamily="34" charset="0"/>
                <a:cs typeface="Arial" panose="020B0604020202020204" pitchFamily="34" charset="0"/>
              </a:rPr>
              <a:t> customer service is offered by Marriott International to its guests to their needs and requirements and ensures their satisfaction also </a:t>
            </a:r>
            <a:r>
              <a:rPr lang="en-GB" sz="1800" dirty="0">
                <a:effectLst/>
                <a:latin typeface="Arial" panose="020B0604020202020204" pitchFamily="34" charset="0"/>
                <a:ea typeface="Calibri" panose="020F0502020204030204" pitchFamily="34" charset="0"/>
                <a:cs typeface="Arial" panose="020B0604020202020204" pitchFamily="34" charset="0"/>
              </a:rPr>
              <a:t>(</a:t>
            </a:r>
            <a:r>
              <a:rPr lang="en-GB" sz="1800" dirty="0" err="1">
                <a:effectLst/>
                <a:latin typeface="Arial" panose="020B0604020202020204" pitchFamily="34" charset="0"/>
                <a:ea typeface="Calibri" panose="020F0502020204030204" pitchFamily="34" charset="0"/>
                <a:cs typeface="Arial" panose="020B0604020202020204" pitchFamily="34" charset="0"/>
              </a:rPr>
              <a:t>Diktaş</a:t>
            </a:r>
            <a:r>
              <a:rPr lang="en-GB" sz="1800" dirty="0">
                <a:effectLst/>
                <a:latin typeface="Arial" panose="020B0604020202020204" pitchFamily="34" charset="0"/>
                <a:ea typeface="Calibri" panose="020F0502020204030204" pitchFamily="34" charset="0"/>
                <a:cs typeface="Arial" panose="020B0604020202020204" pitchFamily="34" charset="0"/>
              </a:rPr>
              <a:t> &amp; </a:t>
            </a:r>
            <a:r>
              <a:rPr lang="en-GB" sz="1800" dirty="0" err="1">
                <a:effectLst/>
                <a:latin typeface="Arial" panose="020B0604020202020204" pitchFamily="34" charset="0"/>
                <a:ea typeface="Calibri" panose="020F0502020204030204" pitchFamily="34" charset="0"/>
                <a:cs typeface="Arial" panose="020B0604020202020204" pitchFamily="34" charset="0"/>
              </a:rPr>
              <a:t>Tekin</a:t>
            </a:r>
            <a:r>
              <a:rPr lang="en-GB" sz="1800" dirty="0">
                <a:effectLst/>
                <a:latin typeface="Arial" panose="020B0604020202020204" pitchFamily="34" charset="0"/>
                <a:ea typeface="Calibri" panose="020F0502020204030204" pitchFamily="34" charset="0"/>
                <a:cs typeface="Arial" panose="020B0604020202020204" pitchFamily="34" charset="0"/>
              </a:rPr>
              <a:t>, 2018)</a:t>
            </a:r>
            <a:r>
              <a:rPr lang="en-US" sz="1800" dirty="0">
                <a:effectLst/>
                <a:latin typeface="Arial" panose="020B0604020202020204" pitchFamily="34" charset="0"/>
                <a:ea typeface="Calibri" panose="020F0502020204030204" pitchFamily="34" charset="0"/>
                <a:cs typeface="Arial" panose="020B0604020202020204" pitchFamily="34" charset="0"/>
              </a:rPr>
              <a:t>.</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A variety of guest services like laundry service, concierge service, daily housekeeping, 24-hour front desk service, and room services are provided by the International Hospitality company and ensure that the guests feel comfortable and enjoyable stay while the full travelling. </a:t>
            </a:r>
            <a:r>
              <a:rPr lang="en-US" sz="1800" dirty="0">
                <a:solidFill>
                  <a:srgbClr val="4472C4"/>
                </a:solidFill>
                <a:effectLst/>
                <a:latin typeface="Arial" panose="020B0604020202020204" pitchFamily="34" charset="0"/>
                <a:ea typeface="Calibri" panose="020F0502020204030204" pitchFamily="34" charset="0"/>
                <a:cs typeface="Arial" panose="020B0604020202020204" pitchFamily="34" charset="0"/>
              </a:rPr>
              <a:t>As sustainability initiatives, the multinational hotel company is committed to maintaining eco-friendly practices and sustainability, in addition to its facilities and services. For instance, Eco-friendly amenities like refillable shop dispensers instead of plastic bottles. Besides, Various green initiatives have been taken by Marriott International such as water-saving technologies recycling programs and energy-efficient </a:t>
            </a:r>
            <a:r>
              <a:rPr lang="en-US" sz="1800" dirty="0">
                <a:effectLst/>
                <a:latin typeface="Arial" panose="020B0604020202020204" pitchFamily="34" charset="0"/>
                <a:ea typeface="Calibri" panose="020F0502020204030204" pitchFamily="34" charset="0"/>
                <a:cs typeface="Arial" panose="020B0604020202020204" pitchFamily="34" charset="0"/>
              </a:rPr>
              <a:t>lighting </a:t>
            </a:r>
            <a:r>
              <a:rPr lang="en-GB" sz="1800" dirty="0">
                <a:effectLst/>
                <a:latin typeface="Arial" panose="020B0604020202020204" pitchFamily="34" charset="0"/>
                <a:ea typeface="Calibri" panose="020F0502020204030204" pitchFamily="34" charset="0"/>
                <a:cs typeface="Arial" panose="020B0604020202020204" pitchFamily="34" charset="0"/>
              </a:rPr>
              <a:t>(Ng &amp; </a:t>
            </a:r>
            <a:r>
              <a:rPr lang="en-GB" sz="1800" dirty="0" err="1">
                <a:effectLst/>
                <a:latin typeface="Arial" panose="020B0604020202020204" pitchFamily="34" charset="0"/>
                <a:ea typeface="Calibri" panose="020F0502020204030204" pitchFamily="34" charset="0"/>
                <a:cs typeface="Arial" panose="020B0604020202020204" pitchFamily="34" charset="0"/>
              </a:rPr>
              <a:t>Tavitiyaman</a:t>
            </a:r>
            <a:r>
              <a:rPr lang="en-GB" sz="1800" dirty="0">
                <a:effectLst/>
                <a:latin typeface="Arial" panose="020B0604020202020204" pitchFamily="34" charset="0"/>
                <a:ea typeface="Calibri" panose="020F0502020204030204" pitchFamily="34" charset="0"/>
                <a:cs typeface="Arial" panose="020B0604020202020204" pitchFamily="34" charset="0"/>
              </a:rPr>
              <a:t>, 2019)</a:t>
            </a:r>
            <a:r>
              <a:rPr lang="en-US" sz="1800" dirty="0">
                <a:effectLst/>
                <a:latin typeface="Arial" panose="020B0604020202020204" pitchFamily="34" charset="0"/>
                <a:ea typeface="Calibri" panose="020F0502020204030204" pitchFamily="34" charset="0"/>
                <a:cs typeface="Arial" panose="020B0604020202020204" pitchFamily="34" charset="0"/>
              </a:rPr>
              <a:t>.</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According to the </a:t>
            </a:r>
            <a:r>
              <a:rPr lang="en-GB" sz="1800" dirty="0">
                <a:effectLst/>
                <a:latin typeface="Arial" panose="020B0604020202020204" pitchFamily="34" charset="0"/>
                <a:ea typeface="Calibri" panose="020F0502020204030204" pitchFamily="34" charset="0"/>
                <a:cs typeface="Arial" panose="020B0604020202020204" pitchFamily="34" charset="0"/>
              </a:rPr>
              <a:t>Brandi et al., (2017)</a:t>
            </a:r>
            <a:r>
              <a:rPr lang="en-US" sz="1800" dirty="0">
                <a:effectLst/>
                <a:latin typeface="Arial" panose="020B0604020202020204" pitchFamily="34" charset="0"/>
                <a:ea typeface="Calibri" panose="020F0502020204030204" pitchFamily="34" charset="0"/>
                <a:cs typeface="Arial" panose="020B0604020202020204" pitchFamily="34" charset="0"/>
              </a:rPr>
              <a:t>, variety of facilities like meeting rooms, swimming pools, fitness centers, meeting rooms and bars are provided by the Marriott international hotel. Besides, Special amenities for families are also offered by the many Marriott properties like Kid’s Club, children’s play areas as well as babysitting services.</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endParaRPr lang="en-GB" dirty="0"/>
          </a:p>
        </p:txBody>
      </p:sp>
    </p:spTree>
    <p:extLst>
      <p:ext uri="{BB962C8B-B14F-4D97-AF65-F5344CB8AC3E}">
        <p14:creationId xmlns:p14="http://schemas.microsoft.com/office/powerpoint/2010/main" val="25427160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just" defTabSz="457200" rtl="0" eaLnBrk="1" fontAlgn="auto" latinLnBrk="0" hangingPunct="1">
              <a:lnSpc>
                <a:spcPct val="150000"/>
              </a:lnSpc>
              <a:spcBef>
                <a:spcPts val="0"/>
              </a:spcBef>
              <a:spcAft>
                <a:spcPts val="800"/>
              </a:spcAft>
              <a:buClrTx/>
              <a:buSzTx/>
              <a:buFontTx/>
              <a:buNone/>
              <a:tabLst/>
              <a:defRPr/>
            </a:pPr>
            <a:r>
              <a:rPr lang="en-US" sz="1800" dirty="0">
                <a:effectLst/>
                <a:latin typeface="Arial" panose="020B0604020202020204" pitchFamily="34" charset="0"/>
                <a:ea typeface="Calibri" panose="020F0502020204030204" pitchFamily="34" charset="0"/>
                <a:cs typeface="Arial" panose="020B0604020202020204" pitchFamily="34" charset="0"/>
              </a:rPr>
              <a:t>In providing better customer service, the role and function of guest services play a significant role. In creating a satisfying and positive experience for clients, customers and guests, Guest services the set of processes and activities that create value in the competitive environment </a:t>
            </a:r>
            <a:r>
              <a:rPr lang="en-GB" sz="1800" dirty="0">
                <a:effectLst/>
                <a:latin typeface="Arial" panose="020B0604020202020204" pitchFamily="34" charset="0"/>
                <a:ea typeface="Calibri" panose="020F0502020204030204" pitchFamily="34" charset="0"/>
                <a:cs typeface="Arial" panose="020B0604020202020204" pitchFamily="34" charset="0"/>
              </a:rPr>
              <a:t>(Alan et al., 2019)</a:t>
            </a:r>
            <a:r>
              <a:rPr lang="en-US" sz="1800" dirty="0">
                <a:effectLst/>
                <a:latin typeface="Arial" panose="020B0604020202020204" pitchFamily="34" charset="0"/>
                <a:ea typeface="Calibri" panose="020F0502020204030204" pitchFamily="34" charset="0"/>
                <a:cs typeface="Arial" panose="020B0604020202020204" pitchFamily="34" charset="0"/>
              </a:rPr>
              <a:t>. The guest services of Marriott International include handling their luggage, greeting guests upon arrival, and providing recommendations for dining options and local attractions. </a:t>
            </a:r>
            <a:r>
              <a:rPr lang="en-US" sz="1800" dirty="0">
                <a:solidFill>
                  <a:srgbClr val="4472C4"/>
                </a:solidFill>
                <a:effectLst/>
                <a:latin typeface="Arial" panose="020B0604020202020204" pitchFamily="34" charset="0"/>
                <a:ea typeface="Calibri" panose="020F0502020204030204" pitchFamily="34" charset="0"/>
                <a:cs typeface="Arial" panose="020B0604020202020204" pitchFamily="34" charset="0"/>
              </a:rPr>
              <a:t>For example, an exclusive lounge called the M Club Lounge, is offered by the hotel which is available for the travellers have booked the suites or rooms. A private space to work is provided by the lounge. </a:t>
            </a:r>
            <a:r>
              <a:rPr lang="en-US" sz="1800" dirty="0">
                <a:effectLst/>
                <a:latin typeface="Arial" panose="020B0604020202020204" pitchFamily="34" charset="0"/>
                <a:ea typeface="Calibri" panose="020F0502020204030204" pitchFamily="34" charset="0"/>
                <a:cs typeface="Arial" panose="020B0604020202020204" pitchFamily="34" charset="0"/>
              </a:rPr>
              <a:t>The role and function of guest services are crucial which creates a direct influence on the employee’s trust and satisfaction. A strong reputation can be built by the company by providing exceptional guest services </a:t>
            </a:r>
            <a:r>
              <a:rPr lang="en-GB" sz="1800" dirty="0">
                <a:effectLst/>
                <a:latin typeface="Arial" panose="020B0604020202020204" pitchFamily="34" charset="0"/>
                <a:ea typeface="Calibri" panose="020F0502020204030204" pitchFamily="34" charset="0"/>
                <a:cs typeface="Arial" panose="020B0604020202020204" pitchFamily="34" charset="0"/>
              </a:rPr>
              <a:t>(Blessing, 2016)</a:t>
            </a:r>
            <a:r>
              <a:rPr lang="en-US" sz="1800" dirty="0">
                <a:effectLst/>
                <a:latin typeface="Arial" panose="020B0604020202020204" pitchFamily="34" charset="0"/>
                <a:ea typeface="Calibri" panose="020F0502020204030204" pitchFamily="34" charset="0"/>
                <a:cs typeface="Arial" panose="020B0604020202020204" pitchFamily="34" charset="0"/>
              </a:rPr>
              <a:t>. In contrast, the poor guest service led to negative consequences for the organisation.</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endParaRPr lang="en-GB" dirty="0"/>
          </a:p>
        </p:txBody>
      </p:sp>
    </p:spTree>
    <p:extLst>
      <p:ext uri="{BB962C8B-B14F-4D97-AF65-F5344CB8AC3E}">
        <p14:creationId xmlns:p14="http://schemas.microsoft.com/office/powerpoint/2010/main" val="31413696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just" defTabSz="457200" rtl="0" eaLnBrk="1" fontAlgn="auto" latinLnBrk="0" hangingPunct="1">
              <a:lnSpc>
                <a:spcPct val="150000"/>
              </a:lnSpc>
              <a:spcBef>
                <a:spcPts val="0"/>
              </a:spcBef>
              <a:spcAft>
                <a:spcPts val="800"/>
              </a:spcAft>
              <a:buClrTx/>
              <a:buSzTx/>
              <a:buFontTx/>
              <a:buNone/>
              <a:tabLst/>
              <a:defRPr/>
            </a:pPr>
            <a:r>
              <a:rPr lang="en-US" sz="1800" dirty="0">
                <a:solidFill>
                  <a:srgbClr val="4472C4"/>
                </a:solidFill>
                <a:effectLst/>
                <a:latin typeface="Arial" panose="020B0604020202020204" pitchFamily="34" charset="0"/>
                <a:ea typeface="Calibri" panose="020F0502020204030204" pitchFamily="34" charset="0"/>
                <a:cs typeface="Arial" panose="020B0604020202020204" pitchFamily="34" charset="0"/>
              </a:rPr>
              <a:t>According to the </a:t>
            </a:r>
            <a:r>
              <a:rPr lang="en-GB" sz="1800" dirty="0">
                <a:solidFill>
                  <a:srgbClr val="4472C4"/>
                </a:solidFill>
                <a:effectLst/>
                <a:latin typeface="Arial" panose="020B0604020202020204" pitchFamily="34" charset="0"/>
                <a:ea typeface="Calibri" panose="020F0502020204030204" pitchFamily="34" charset="0"/>
                <a:cs typeface="Arial" panose="020B0604020202020204" pitchFamily="34" charset="0"/>
              </a:rPr>
              <a:t>Lee (2020), </a:t>
            </a:r>
            <a:r>
              <a:rPr lang="en-US" sz="1800" dirty="0">
                <a:solidFill>
                  <a:srgbClr val="4472C4"/>
                </a:solidFill>
                <a:effectLst/>
                <a:latin typeface="Arial" panose="020B0604020202020204" pitchFamily="34" charset="0"/>
                <a:ea typeface="Calibri" panose="020F0502020204030204" pitchFamily="34" charset="0"/>
                <a:cs typeface="Arial" panose="020B0604020202020204" pitchFamily="34" charset="0"/>
              </a:rPr>
              <a:t>In creating a positive social atmosphere and building strong relationships, hospitality plays a significant role for Marriott Hotel International. In addition, hospitality includes respect, generosity, care and kindness towards visitors and guests. It also breaks or makes the success and reputation of the Marriott hotel international. When the company would provide the expected customer service, it would increase the company’s revenue and customer retention rates. </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endParaRPr lang="en-GB" dirty="0"/>
          </a:p>
        </p:txBody>
      </p:sp>
    </p:spTree>
    <p:extLst>
      <p:ext uri="{BB962C8B-B14F-4D97-AF65-F5344CB8AC3E}">
        <p14:creationId xmlns:p14="http://schemas.microsoft.com/office/powerpoint/2010/main" val="31373969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algn="just">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According to Grady &amp; Ohlin (2019)</a:t>
            </a:r>
            <a:r>
              <a:rPr lang="en-US" sz="1800" dirty="0">
                <a:effectLst/>
                <a:latin typeface="Arial" panose="020B0604020202020204" pitchFamily="34" charset="0"/>
                <a:ea typeface="Calibri" panose="020F0502020204030204" pitchFamily="34" charset="0"/>
                <a:cs typeface="Arial" panose="020B0604020202020204" pitchFamily="34" charset="0"/>
              </a:rPr>
              <a:t>, in Creating a pleasant experience for guests, Hospitality plays a significant role that also creates value for the organisation in the competitive environment an act of providing a warm welcome, attentive services to guests and other services are referred to the Hospitality.  Marriott International meets the needs and requirements of its guests by providing a range of amenities and services for creating an outstanding customer service experience. For instance, Various </a:t>
            </a:r>
            <a:r>
              <a:rPr lang="en-US" sz="1800" dirty="0" err="1">
                <a:effectLst/>
                <a:latin typeface="Arial" panose="020B0604020202020204" pitchFamily="34" charset="0"/>
                <a:ea typeface="Calibri" panose="020F0502020204030204" pitchFamily="34" charset="0"/>
                <a:cs typeface="Arial" panose="020B0604020202020204" pitchFamily="34" charset="0"/>
              </a:rPr>
              <a:t>personalised</a:t>
            </a:r>
            <a:r>
              <a:rPr lang="en-US" sz="1800" dirty="0">
                <a:effectLst/>
                <a:latin typeface="Arial" panose="020B0604020202020204" pitchFamily="34" charset="0"/>
                <a:ea typeface="Calibri" panose="020F0502020204030204" pitchFamily="34" charset="0"/>
                <a:cs typeface="Arial" panose="020B0604020202020204" pitchFamily="34" charset="0"/>
              </a:rPr>
              <a:t> services are offered by Marriott including complimentary drinks, Spa treatments, Room service, snacks, fitness services and so on. Basically, by creating a comfortable and welcoming environment, Marriott International exceed guest’s expectations which are developed to make the customers feel at home </a:t>
            </a:r>
            <a:r>
              <a:rPr lang="en-GB" sz="1800" dirty="0">
                <a:effectLst/>
                <a:latin typeface="Arial" panose="020B0604020202020204" pitchFamily="34" charset="0"/>
                <a:ea typeface="Calibri" panose="020F0502020204030204" pitchFamily="34" charset="0"/>
                <a:cs typeface="Arial" panose="020B0604020202020204" pitchFamily="34" charset="0"/>
              </a:rPr>
              <a:t>(</a:t>
            </a:r>
            <a:r>
              <a:rPr lang="en-GB" sz="1800" dirty="0" err="1">
                <a:effectLst/>
                <a:latin typeface="Arial" panose="020B0604020202020204" pitchFamily="34" charset="0"/>
                <a:ea typeface="Calibri" panose="020F0502020204030204" pitchFamily="34" charset="0"/>
                <a:cs typeface="Arial" panose="020B0604020202020204" pitchFamily="34" charset="0"/>
              </a:rPr>
              <a:t>Afthinos</a:t>
            </a:r>
            <a:r>
              <a:rPr lang="en-GB" sz="1800" dirty="0">
                <a:effectLst/>
                <a:latin typeface="Arial" panose="020B0604020202020204" pitchFamily="34" charset="0"/>
                <a:ea typeface="Calibri" panose="020F0502020204030204" pitchFamily="34" charset="0"/>
                <a:cs typeface="Arial" panose="020B0604020202020204" pitchFamily="34" charset="0"/>
              </a:rPr>
              <a:t> et al., 2015)</a:t>
            </a:r>
            <a:r>
              <a:rPr lang="en-US" sz="1800" dirty="0">
                <a:effectLst/>
                <a:latin typeface="Arial" panose="020B0604020202020204" pitchFamily="34" charset="0"/>
                <a:ea typeface="Calibri" panose="020F0502020204030204" pitchFamily="34" charset="0"/>
                <a:cs typeface="Arial" panose="020B0604020202020204" pitchFamily="34" charset="0"/>
              </a:rPr>
              <a:t>.</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br>
              <a:rPr lang="en-US" sz="1800" dirty="0">
                <a:effectLst/>
                <a:latin typeface="Arial" panose="020B0604020202020204" pitchFamily="34" charset="0"/>
                <a:ea typeface="Calibri" panose="020F0502020204030204" pitchFamily="34" charset="0"/>
              </a:rPr>
            </a:br>
            <a:endParaRPr lang="en-GB" dirty="0"/>
          </a:p>
        </p:txBody>
      </p:sp>
    </p:spTree>
    <p:extLst>
      <p:ext uri="{BB962C8B-B14F-4D97-AF65-F5344CB8AC3E}">
        <p14:creationId xmlns:p14="http://schemas.microsoft.com/office/powerpoint/2010/main" val="36718787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A better service experience to attract travelers should be developed by every hospitality organization to survive the competitive environment. Besides, to increase customer satisfaction and retention, the needs and requirements of the guests should be fulfilled. Eventually, Marriott International should expand loyalty programs and sustainability.</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br>
              <a:rPr lang="en-US" sz="1800" dirty="0">
                <a:effectLst/>
                <a:latin typeface="Arial" panose="020B0604020202020204" pitchFamily="34" charset="0"/>
                <a:ea typeface="Calibri" panose="020F0502020204030204" pitchFamily="34" charset="0"/>
              </a:rPr>
            </a:br>
            <a:br>
              <a:rPr lang="en-US" sz="1800" dirty="0">
                <a:effectLst/>
                <a:latin typeface="Arial" panose="020B0604020202020204" pitchFamily="34" charset="0"/>
                <a:ea typeface="Calibri" panose="020F0502020204030204" pitchFamily="34" charset="0"/>
              </a:rPr>
            </a:br>
            <a:endParaRPr lang="en-GB" dirty="0"/>
          </a:p>
        </p:txBody>
      </p:sp>
    </p:spTree>
    <p:extLst>
      <p:ext uri="{BB962C8B-B14F-4D97-AF65-F5344CB8AC3E}">
        <p14:creationId xmlns:p14="http://schemas.microsoft.com/office/powerpoint/2010/main" val="12503614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gn="just">
              <a:lnSpc>
                <a:spcPct val="150000"/>
              </a:lnSpc>
            </a:pPr>
            <a:r>
              <a:rPr lang="en-GB" sz="1800" dirty="0" err="1">
                <a:effectLst/>
                <a:latin typeface="Arial" panose="020B0604020202020204" pitchFamily="34" charset="0"/>
                <a:ea typeface="Times New Roman" panose="02020603050405020304" pitchFamily="18" charset="0"/>
              </a:rPr>
              <a:t>Afthinos</a:t>
            </a:r>
            <a:r>
              <a:rPr lang="en-GB" sz="1800" dirty="0">
                <a:effectLst/>
                <a:latin typeface="Arial" panose="020B0604020202020204" pitchFamily="34" charset="0"/>
                <a:ea typeface="Times New Roman" panose="02020603050405020304" pitchFamily="18" charset="0"/>
              </a:rPr>
              <a:t>, Y., Theodorakis, N.D. and </a:t>
            </a:r>
            <a:r>
              <a:rPr lang="en-GB" sz="1800" dirty="0" err="1">
                <a:effectLst/>
                <a:latin typeface="Arial" panose="020B0604020202020204" pitchFamily="34" charset="0"/>
                <a:ea typeface="Times New Roman" panose="02020603050405020304" pitchFamily="18" charset="0"/>
              </a:rPr>
              <a:t>Nassis</a:t>
            </a:r>
            <a:r>
              <a:rPr lang="en-GB" sz="1800" dirty="0">
                <a:effectLst/>
                <a:latin typeface="Arial" panose="020B0604020202020204" pitchFamily="34" charset="0"/>
                <a:ea typeface="Times New Roman" panose="02020603050405020304" pitchFamily="18" charset="0"/>
              </a:rPr>
              <a:t>, P. (2015) ‘Customers’ expectations of service in Greek Fitness </a:t>
            </a:r>
            <a:r>
              <a:rPr lang="en-GB" sz="1800" dirty="0" err="1">
                <a:effectLst/>
                <a:latin typeface="Arial" panose="020B0604020202020204" pitchFamily="34" charset="0"/>
                <a:ea typeface="Times New Roman" panose="02020603050405020304" pitchFamily="18" charset="0"/>
              </a:rPr>
              <a:t>Centers</a:t>
            </a:r>
            <a:r>
              <a:rPr lang="en-GB" sz="1800" dirty="0">
                <a:effectLst/>
                <a:latin typeface="Arial" panose="020B0604020202020204" pitchFamily="34" charset="0"/>
                <a:ea typeface="Times New Roman" panose="02020603050405020304" pitchFamily="18" charset="0"/>
              </a:rPr>
              <a:t>’, </a:t>
            </a:r>
            <a:r>
              <a:rPr lang="en-GB" sz="1800" i="1" dirty="0">
                <a:effectLst/>
                <a:latin typeface="Arial" panose="020B0604020202020204" pitchFamily="34" charset="0"/>
                <a:ea typeface="Times New Roman" panose="02020603050405020304" pitchFamily="18" charset="0"/>
              </a:rPr>
              <a:t>Managing Service Quality: An International Journal</a:t>
            </a:r>
            <a:r>
              <a:rPr lang="en-GB" sz="1800" dirty="0">
                <a:effectLst/>
                <a:latin typeface="Arial" panose="020B0604020202020204" pitchFamily="34" charset="0"/>
                <a:ea typeface="Times New Roman" panose="02020603050405020304" pitchFamily="18" charset="0"/>
              </a:rPr>
              <a:t>, 15(3), pp. 245–258. doi:10.1108/09604520510597809.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rial" panose="020B0604020202020204" pitchFamily="34" charset="0"/>
                <a:ea typeface="Times New Roman" panose="02020603050405020304" pitchFamily="18" charset="0"/>
              </a:rPr>
              <a:t>Alan, A.K., </a:t>
            </a:r>
            <a:r>
              <a:rPr lang="en-GB" sz="1800" dirty="0" err="1">
                <a:effectLst/>
                <a:latin typeface="Arial" panose="020B0604020202020204" pitchFamily="34" charset="0"/>
                <a:ea typeface="Times New Roman" panose="02020603050405020304" pitchFamily="18" charset="0"/>
              </a:rPr>
              <a:t>Kabadayi</a:t>
            </a:r>
            <a:r>
              <a:rPr lang="en-GB" sz="1800" dirty="0">
                <a:effectLst/>
                <a:latin typeface="Arial" panose="020B0604020202020204" pitchFamily="34" charset="0"/>
                <a:ea typeface="Times New Roman" panose="02020603050405020304" pitchFamily="18" charset="0"/>
              </a:rPr>
              <a:t>, E.T. and </a:t>
            </a:r>
            <a:r>
              <a:rPr lang="en-GB" sz="1800" dirty="0" err="1">
                <a:effectLst/>
                <a:latin typeface="Arial" panose="020B0604020202020204" pitchFamily="34" charset="0"/>
                <a:ea typeface="Times New Roman" panose="02020603050405020304" pitchFamily="18" charset="0"/>
              </a:rPr>
              <a:t>Bakis</a:t>
            </a:r>
            <a:r>
              <a:rPr lang="en-GB" sz="1800" dirty="0">
                <a:effectLst/>
                <a:latin typeface="Arial" panose="020B0604020202020204" pitchFamily="34" charset="0"/>
                <a:ea typeface="Times New Roman" panose="02020603050405020304" pitchFamily="18" charset="0"/>
              </a:rPr>
              <a:t>, S. (2019) ‘Creating an experience in digital music services’, </a:t>
            </a:r>
            <a:r>
              <a:rPr lang="en-GB" sz="1800" i="1" dirty="0">
                <a:effectLst/>
                <a:latin typeface="Arial" panose="020B0604020202020204" pitchFamily="34" charset="0"/>
                <a:ea typeface="Times New Roman" panose="02020603050405020304" pitchFamily="18" charset="0"/>
              </a:rPr>
              <a:t>Advances in Marketing, Customer Relationship Management, and E-Services</a:t>
            </a:r>
            <a:r>
              <a:rPr lang="en-GB" sz="1800" dirty="0">
                <a:effectLst/>
                <a:latin typeface="Arial" panose="020B0604020202020204" pitchFamily="34" charset="0"/>
                <a:ea typeface="Times New Roman" panose="02020603050405020304" pitchFamily="18" charset="0"/>
              </a:rPr>
              <a:t>, pp. 125–147. doi:10.4018/978-1-5225-8015-7.ch008.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rial" panose="020B0604020202020204" pitchFamily="34" charset="0"/>
                <a:ea typeface="Times New Roman" panose="02020603050405020304" pitchFamily="18" charset="0"/>
              </a:rPr>
              <a:t>Blessing, K.R. (2016) ‘The function and role of the Modern State Department in providing Special Educational Services for Exceptional Youth’, </a:t>
            </a:r>
            <a:r>
              <a:rPr lang="en-GB" sz="1800" i="1" dirty="0">
                <a:effectLst/>
                <a:latin typeface="Arial" panose="020B0604020202020204" pitchFamily="34" charset="0"/>
                <a:ea typeface="Times New Roman" panose="02020603050405020304" pitchFamily="18" charset="0"/>
              </a:rPr>
              <a:t>Exceptional Children</a:t>
            </a:r>
            <a:r>
              <a:rPr lang="en-GB" sz="1800" dirty="0">
                <a:effectLst/>
                <a:latin typeface="Arial" panose="020B0604020202020204" pitchFamily="34" charset="0"/>
                <a:ea typeface="Times New Roman" panose="02020603050405020304" pitchFamily="18" charset="0"/>
              </a:rPr>
              <a:t>, 26(8), pp. 395–408. doi:10.1177/001440296002600801.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rial" panose="020B0604020202020204" pitchFamily="34" charset="0"/>
                <a:ea typeface="Times New Roman" panose="02020603050405020304" pitchFamily="18" charset="0"/>
              </a:rPr>
              <a:t>Brandi, G. </a:t>
            </a:r>
            <a:r>
              <a:rPr lang="en-GB" sz="1800" i="1" dirty="0">
                <a:effectLst/>
                <a:latin typeface="Arial" panose="020B0604020202020204" pitchFamily="34" charset="0"/>
                <a:ea typeface="Times New Roman" panose="02020603050405020304" pitchFamily="18" charset="0"/>
              </a:rPr>
              <a:t>et al.</a:t>
            </a:r>
            <a:r>
              <a:rPr lang="en-GB" sz="1800" dirty="0">
                <a:effectLst/>
                <a:latin typeface="Arial" panose="020B0604020202020204" pitchFamily="34" charset="0"/>
                <a:ea typeface="Times New Roman" panose="02020603050405020304" pitchFamily="18" charset="0"/>
              </a:rPr>
              <a:t> (2017) ‘Swimming Pools and fungi: An environmental epidemiology survey in Italian Indoor Swimming Facilities’, </a:t>
            </a:r>
            <a:r>
              <a:rPr lang="en-GB" sz="1800" i="1" dirty="0">
                <a:effectLst/>
                <a:latin typeface="Arial" panose="020B0604020202020204" pitchFamily="34" charset="0"/>
                <a:ea typeface="Times New Roman" panose="02020603050405020304" pitchFamily="18" charset="0"/>
              </a:rPr>
              <a:t>International Journal of Environmental Health Research</a:t>
            </a:r>
            <a:r>
              <a:rPr lang="en-GB" sz="1800" dirty="0">
                <a:effectLst/>
                <a:latin typeface="Arial" panose="020B0604020202020204" pitchFamily="34" charset="0"/>
                <a:ea typeface="Times New Roman" panose="02020603050405020304" pitchFamily="18" charset="0"/>
              </a:rPr>
              <a:t>, 17(3), pp. 197–206. doi:10.1080/09603120701254862.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err="1">
                <a:effectLst/>
                <a:latin typeface="Arial" panose="020B0604020202020204" pitchFamily="34" charset="0"/>
                <a:ea typeface="Times New Roman" panose="02020603050405020304" pitchFamily="18" charset="0"/>
              </a:rPr>
              <a:t>Çakar</a:t>
            </a:r>
            <a:r>
              <a:rPr lang="en-GB" sz="1800" dirty="0">
                <a:effectLst/>
                <a:latin typeface="Arial" panose="020B0604020202020204" pitchFamily="34" charset="0"/>
                <a:ea typeface="Times New Roman" panose="02020603050405020304" pitchFamily="18" charset="0"/>
              </a:rPr>
              <a:t>, K. and </a:t>
            </a:r>
            <a:r>
              <a:rPr lang="en-GB" sz="1800" dirty="0" err="1">
                <a:effectLst/>
                <a:latin typeface="Arial" panose="020B0604020202020204" pitchFamily="34" charset="0"/>
                <a:ea typeface="Times New Roman" panose="02020603050405020304" pitchFamily="18" charset="0"/>
              </a:rPr>
              <a:t>Aykol</a:t>
            </a:r>
            <a:r>
              <a:rPr lang="en-GB" sz="1800" dirty="0">
                <a:effectLst/>
                <a:latin typeface="Arial" panose="020B0604020202020204" pitchFamily="34" charset="0"/>
                <a:ea typeface="Times New Roman" panose="02020603050405020304" pitchFamily="18" charset="0"/>
              </a:rPr>
              <a:t>, Ş. (2019) ‘Innovative Service experiences of travellers visiting high-tech hotels: The case of Eccleston Square Hotel, London’, </a:t>
            </a:r>
            <a:r>
              <a:rPr lang="en-GB" sz="1800" i="1" dirty="0" err="1">
                <a:effectLst/>
                <a:latin typeface="Arial" panose="020B0604020202020204" pitchFamily="34" charset="0"/>
                <a:ea typeface="Times New Roman" panose="02020603050405020304" pitchFamily="18" charset="0"/>
              </a:rPr>
              <a:t>Turizam</a:t>
            </a:r>
            <a:r>
              <a:rPr lang="en-GB" sz="1800" dirty="0">
                <a:effectLst/>
                <a:latin typeface="Arial" panose="020B0604020202020204" pitchFamily="34" charset="0"/>
                <a:ea typeface="Times New Roman" panose="02020603050405020304" pitchFamily="18" charset="0"/>
              </a:rPr>
              <a:t>, 23(3), pp. 120–132. doi:10.5937/turizam23-22009.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err="1">
                <a:effectLst/>
                <a:latin typeface="Arial" panose="020B0604020202020204" pitchFamily="34" charset="0"/>
                <a:ea typeface="Times New Roman" panose="02020603050405020304" pitchFamily="18" charset="0"/>
              </a:rPr>
              <a:t>Çakar</a:t>
            </a:r>
            <a:r>
              <a:rPr lang="en-GB" sz="1800" dirty="0">
                <a:effectLst/>
                <a:latin typeface="Arial" panose="020B0604020202020204" pitchFamily="34" charset="0"/>
                <a:ea typeface="Times New Roman" panose="02020603050405020304" pitchFamily="18" charset="0"/>
              </a:rPr>
              <a:t>, K. and </a:t>
            </a:r>
            <a:r>
              <a:rPr lang="en-GB" sz="1800" dirty="0" err="1">
                <a:effectLst/>
                <a:latin typeface="Arial" panose="020B0604020202020204" pitchFamily="34" charset="0"/>
                <a:ea typeface="Times New Roman" panose="02020603050405020304" pitchFamily="18" charset="0"/>
              </a:rPr>
              <a:t>Aykol</a:t>
            </a:r>
            <a:r>
              <a:rPr lang="en-GB" sz="1800" dirty="0">
                <a:effectLst/>
                <a:latin typeface="Arial" panose="020B0604020202020204" pitchFamily="34" charset="0"/>
                <a:ea typeface="Times New Roman" panose="02020603050405020304" pitchFamily="18" charset="0"/>
              </a:rPr>
              <a:t>, Ş. (2019) ‘Innovative Service experiences of travellers visiting high-tech hotels: The case of Eccleston Square Hotel, London’, </a:t>
            </a:r>
            <a:r>
              <a:rPr lang="en-GB" sz="1800" i="1" dirty="0" err="1">
                <a:effectLst/>
                <a:latin typeface="Arial" panose="020B0604020202020204" pitchFamily="34" charset="0"/>
                <a:ea typeface="Times New Roman" panose="02020603050405020304" pitchFamily="18" charset="0"/>
              </a:rPr>
              <a:t>Turizam</a:t>
            </a:r>
            <a:r>
              <a:rPr lang="en-GB" sz="1800" dirty="0">
                <a:effectLst/>
                <a:latin typeface="Arial" panose="020B0604020202020204" pitchFamily="34" charset="0"/>
                <a:ea typeface="Times New Roman" panose="02020603050405020304" pitchFamily="18" charset="0"/>
              </a:rPr>
              <a:t>, 23(3), pp. 120–132. doi:10.5937/turizam23-22009.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err="1">
                <a:effectLst/>
                <a:latin typeface="Arial" panose="020B0604020202020204" pitchFamily="34" charset="0"/>
                <a:ea typeface="Times New Roman" panose="02020603050405020304" pitchFamily="18" charset="0"/>
              </a:rPr>
              <a:t>Diktaş</a:t>
            </a:r>
            <a:r>
              <a:rPr lang="en-GB" sz="1800" dirty="0">
                <a:effectLst/>
                <a:latin typeface="Arial" panose="020B0604020202020204" pitchFamily="34" charset="0"/>
                <a:ea typeface="Times New Roman" panose="02020603050405020304" pitchFamily="18" charset="0"/>
              </a:rPr>
              <a:t>, M. and </a:t>
            </a:r>
            <a:r>
              <a:rPr lang="en-GB" sz="1800" dirty="0" err="1">
                <a:effectLst/>
                <a:latin typeface="Arial" panose="020B0604020202020204" pitchFamily="34" charset="0"/>
                <a:ea typeface="Times New Roman" panose="02020603050405020304" pitchFamily="18" charset="0"/>
              </a:rPr>
              <a:t>Tekin</a:t>
            </a:r>
            <a:r>
              <a:rPr lang="en-GB" sz="1800" dirty="0">
                <a:effectLst/>
                <a:latin typeface="Arial" panose="020B0604020202020204" pitchFamily="34" charset="0"/>
                <a:ea typeface="Times New Roman" panose="02020603050405020304" pitchFamily="18" charset="0"/>
              </a:rPr>
              <a:t>, M. (2018) ‘The effect of service quality and offered values on customer satisfaction and customer loyalty: An implementation on </a:t>
            </a:r>
            <a:r>
              <a:rPr lang="en-GB" sz="1800" dirty="0" err="1">
                <a:effectLst/>
                <a:latin typeface="Arial" panose="020B0604020202020204" pitchFamily="34" charset="0"/>
                <a:ea typeface="Times New Roman" panose="02020603050405020304" pitchFamily="18" charset="0"/>
              </a:rPr>
              <a:t>jewelry</a:t>
            </a:r>
            <a:r>
              <a:rPr lang="en-GB" sz="1800" dirty="0">
                <a:effectLst/>
                <a:latin typeface="Arial" panose="020B0604020202020204" pitchFamily="34" charset="0"/>
                <a:ea typeface="Times New Roman" panose="02020603050405020304" pitchFamily="18" charset="0"/>
              </a:rPr>
              <a:t> industry’, </a:t>
            </a:r>
            <a:r>
              <a:rPr lang="en-GB" sz="1800" i="1" dirty="0">
                <a:effectLst/>
                <a:latin typeface="Arial" panose="020B0604020202020204" pitchFamily="34" charset="0"/>
                <a:ea typeface="Times New Roman" panose="02020603050405020304" pitchFamily="18" charset="0"/>
              </a:rPr>
              <a:t>Proceedings of the International Symposium for Production Research 2018</a:t>
            </a:r>
            <a:r>
              <a:rPr lang="en-GB" sz="1800" dirty="0">
                <a:effectLst/>
                <a:latin typeface="Arial" panose="020B0604020202020204" pitchFamily="34" charset="0"/>
                <a:ea typeface="Times New Roman" panose="02020603050405020304" pitchFamily="18" charset="0"/>
              </a:rPr>
              <a:t>, pp. 753–768. doi:10.1007/978-3-319-92267-6_61.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rial" panose="020B0604020202020204" pitchFamily="34" charset="0"/>
                <a:ea typeface="Times New Roman" panose="02020603050405020304" pitchFamily="18" charset="0"/>
              </a:rPr>
              <a:t>Grady, J. and Ohlin, J.B. (2019) ‘Equal access to hospitality services for guests with mobility impairments under the Americans with disabilities act Implications for the hospitality industry’, </a:t>
            </a:r>
            <a:r>
              <a:rPr lang="en-GB" sz="1800" i="1" dirty="0">
                <a:effectLst/>
                <a:latin typeface="Arial" panose="020B0604020202020204" pitchFamily="34" charset="0"/>
                <a:ea typeface="Times New Roman" panose="02020603050405020304" pitchFamily="18" charset="0"/>
              </a:rPr>
              <a:t>International Journal of Hospitality Management</a:t>
            </a:r>
            <a:r>
              <a:rPr lang="en-GB" sz="1800" dirty="0">
                <a:effectLst/>
                <a:latin typeface="Arial" panose="020B0604020202020204" pitchFamily="34" charset="0"/>
                <a:ea typeface="Times New Roman" panose="02020603050405020304" pitchFamily="18" charset="0"/>
              </a:rPr>
              <a:t>, 28(1), pp. 161–169. doi:10.1016/j.ijhm.2008.06.013.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rial" panose="020B0604020202020204" pitchFamily="34" charset="0"/>
                <a:ea typeface="Times New Roman" panose="02020603050405020304" pitchFamily="18" charset="0"/>
              </a:rPr>
              <a:t>Gupta, V. and Dixit, S.K. (2022) ‘Influence of branded luxury guestroom amenities on guests’ hotel buying decisions: A case of five-star hotels in Delhi’, </a:t>
            </a:r>
            <a:r>
              <a:rPr lang="en-GB" sz="1800" i="1" dirty="0">
                <a:effectLst/>
                <a:latin typeface="Arial" panose="020B0604020202020204" pitchFamily="34" charset="0"/>
                <a:ea typeface="Times New Roman" panose="02020603050405020304" pitchFamily="18" charset="0"/>
              </a:rPr>
              <a:t>The Emerald Handbook of Luxury Management for Hospitality and Tourism</a:t>
            </a:r>
            <a:r>
              <a:rPr lang="en-GB" sz="1800" dirty="0">
                <a:effectLst/>
                <a:latin typeface="Arial" panose="020B0604020202020204" pitchFamily="34" charset="0"/>
                <a:ea typeface="Times New Roman" panose="02020603050405020304" pitchFamily="18" charset="0"/>
              </a:rPr>
              <a:t>, pp. 305–319. doi:10.1108/978-1-83982-900-020211015.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rial" panose="020B0604020202020204" pitchFamily="34" charset="0"/>
                <a:ea typeface="Times New Roman" panose="02020603050405020304" pitchFamily="18" charset="0"/>
              </a:rPr>
              <a:t>Lee, S. (Ally) (2020) ‘Investigating the importance of positive hotel design’, </a:t>
            </a:r>
            <a:r>
              <a:rPr lang="en-GB" sz="1800" i="1" dirty="0">
                <a:effectLst/>
                <a:latin typeface="Arial" panose="020B0604020202020204" pitchFamily="34" charset="0"/>
                <a:ea typeface="Times New Roman" panose="02020603050405020304" pitchFamily="18" charset="0"/>
              </a:rPr>
              <a:t>International Journal of Hospitality Management</a:t>
            </a:r>
            <a:r>
              <a:rPr lang="en-GB" sz="1800" dirty="0">
                <a:effectLst/>
                <a:latin typeface="Arial" panose="020B0604020202020204" pitchFamily="34" charset="0"/>
                <a:ea typeface="Times New Roman" panose="02020603050405020304" pitchFamily="18" charset="0"/>
              </a:rPr>
              <a:t>, 88, p. 102523. doi:10.1016/j.ijhm.2020.102523.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rial" panose="020B0604020202020204" pitchFamily="34" charset="0"/>
                <a:ea typeface="Times New Roman" panose="02020603050405020304" pitchFamily="18" charset="0"/>
              </a:rPr>
              <a:t>Luck, S.J. and </a:t>
            </a:r>
            <a:r>
              <a:rPr lang="en-GB" sz="1800" dirty="0" err="1">
                <a:effectLst/>
                <a:latin typeface="Arial" panose="020B0604020202020204" pitchFamily="34" charset="0"/>
                <a:ea typeface="Times New Roman" panose="02020603050405020304" pitchFamily="18" charset="0"/>
              </a:rPr>
              <a:t>Gaspelin</a:t>
            </a:r>
            <a:r>
              <a:rPr lang="en-GB" sz="1800" dirty="0">
                <a:effectLst/>
                <a:latin typeface="Arial" panose="020B0604020202020204" pitchFamily="34" charset="0"/>
                <a:ea typeface="Times New Roman" panose="02020603050405020304" pitchFamily="18" charset="0"/>
              </a:rPr>
              <a:t>, N. (2016) ‘How to get statistically significant effects in any ERP experiment (and why you shouldn’t)’, </a:t>
            </a:r>
            <a:r>
              <a:rPr lang="en-GB" sz="1800" i="1" dirty="0">
                <a:effectLst/>
                <a:latin typeface="Arial" panose="020B0604020202020204" pitchFamily="34" charset="0"/>
                <a:ea typeface="Times New Roman" panose="02020603050405020304" pitchFamily="18" charset="0"/>
              </a:rPr>
              <a:t>Psychophysiology</a:t>
            </a:r>
            <a:r>
              <a:rPr lang="en-GB" sz="1800" dirty="0">
                <a:effectLst/>
                <a:latin typeface="Arial" panose="020B0604020202020204" pitchFamily="34" charset="0"/>
                <a:ea typeface="Times New Roman" panose="02020603050405020304" pitchFamily="18" charset="0"/>
              </a:rPr>
              <a:t>, 54(1), pp. 146–157. doi:10.1111/psyp.12639.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err="1">
                <a:effectLst/>
                <a:latin typeface="Arial" panose="020B0604020202020204" pitchFamily="34" charset="0"/>
                <a:ea typeface="Times New Roman" panose="02020603050405020304" pitchFamily="18" charset="0"/>
              </a:rPr>
              <a:t>Mafrolla</a:t>
            </a:r>
            <a:r>
              <a:rPr lang="en-GB" sz="1800" dirty="0">
                <a:effectLst/>
                <a:latin typeface="Arial" panose="020B0604020202020204" pitchFamily="34" charset="0"/>
                <a:ea typeface="Times New Roman" panose="02020603050405020304" pitchFamily="18" charset="0"/>
              </a:rPr>
              <a:t>, E. (2018) ‘The wide range of local government public services’, </a:t>
            </a:r>
            <a:r>
              <a:rPr lang="en-GB" sz="1800" i="1" dirty="0">
                <a:effectLst/>
                <a:latin typeface="Arial" panose="020B0604020202020204" pitchFamily="34" charset="0"/>
                <a:ea typeface="Times New Roman" panose="02020603050405020304" pitchFamily="18" charset="0"/>
              </a:rPr>
              <a:t>The Routledge Handbook of International Local Government</a:t>
            </a:r>
            <a:r>
              <a:rPr lang="en-GB" sz="1800" dirty="0">
                <a:effectLst/>
                <a:latin typeface="Arial" panose="020B0604020202020204" pitchFamily="34" charset="0"/>
                <a:ea typeface="Times New Roman" panose="02020603050405020304" pitchFamily="18" charset="0"/>
              </a:rPr>
              <a:t>, pp. 218–232. doi:10.4324/9781315306278-15.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rial" panose="020B0604020202020204" pitchFamily="34" charset="0"/>
                <a:ea typeface="Times New Roman" panose="02020603050405020304" pitchFamily="18" charset="0"/>
              </a:rPr>
              <a:t>Ng, A.W. and </a:t>
            </a:r>
            <a:r>
              <a:rPr lang="en-GB" sz="1800" dirty="0" err="1">
                <a:effectLst/>
                <a:latin typeface="Arial" panose="020B0604020202020204" pitchFamily="34" charset="0"/>
                <a:ea typeface="Times New Roman" panose="02020603050405020304" pitchFamily="18" charset="0"/>
              </a:rPr>
              <a:t>Tavitiyaman</a:t>
            </a:r>
            <a:r>
              <a:rPr lang="en-GB" sz="1800" dirty="0">
                <a:effectLst/>
                <a:latin typeface="Arial" panose="020B0604020202020204" pitchFamily="34" charset="0"/>
                <a:ea typeface="Times New Roman" panose="02020603050405020304" pitchFamily="18" charset="0"/>
              </a:rPr>
              <a:t>, P. (2019) ‘Corporate Social Responsibility and sustainability initiatives of Multinational Hotel Corporations’, </a:t>
            </a:r>
            <a:r>
              <a:rPr lang="en-GB" sz="1800" i="1" dirty="0">
                <a:effectLst/>
                <a:latin typeface="Arial" panose="020B0604020202020204" pitchFamily="34" charset="0"/>
                <a:ea typeface="Times New Roman" panose="02020603050405020304" pitchFamily="18" charset="0"/>
              </a:rPr>
              <a:t>World Sustainability Series</a:t>
            </a:r>
            <a:r>
              <a:rPr lang="en-GB" sz="1800" dirty="0">
                <a:effectLst/>
                <a:latin typeface="Arial" panose="020B0604020202020204" pitchFamily="34" charset="0"/>
                <a:ea typeface="Times New Roman" panose="02020603050405020304" pitchFamily="18" charset="0"/>
              </a:rPr>
              <a:t>, pp. 3–15. doi:10.1007/978-3-030-26759-9_1.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rial" panose="020B0604020202020204" pitchFamily="34" charset="0"/>
                <a:ea typeface="Times New Roman" panose="02020603050405020304" pitchFamily="18" charset="0"/>
              </a:rPr>
              <a:t>Williams, A. (2022) ‘Postmodern consumers of hospitality services’, </a:t>
            </a:r>
            <a:r>
              <a:rPr lang="en-GB" sz="1800" i="1" dirty="0">
                <a:effectLst/>
                <a:latin typeface="Arial" panose="020B0604020202020204" pitchFamily="34" charset="0"/>
                <a:ea typeface="Times New Roman" panose="02020603050405020304" pitchFamily="18" charset="0"/>
              </a:rPr>
              <a:t>Understanding the Hospitality Consumer</a:t>
            </a:r>
            <a:r>
              <a:rPr lang="en-GB" sz="1800" dirty="0">
                <a:effectLst/>
                <a:latin typeface="Arial" panose="020B0604020202020204" pitchFamily="34" charset="0"/>
                <a:ea typeface="Times New Roman" panose="02020603050405020304" pitchFamily="18" charset="0"/>
              </a:rPr>
              <a:t>, pp. 173–202. doi:10.1016/b978-0-7506-5249-0.50012-0. </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2870084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a:t>Click to edit Master title style</a:t>
            </a:r>
            <a:endParaRPr lang="en-US" dirty="0"/>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a:t>Click to edit Master title style</a:t>
            </a:r>
            <a:endParaRPr lang="en-US" dirty="0"/>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Freeform: Shape 19">
            <a:extLst>
              <a:ext uri="{FF2B5EF4-FFF2-40B4-BE49-F238E27FC236}">
                <a16:creationId xmlns:a16="http://schemas.microsoft.com/office/drawing/2014/main"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Shape 13">
            <a:extLst>
              <a:ext uri="{FF2B5EF4-FFF2-40B4-BE49-F238E27FC236}">
                <a16:creationId xmlns:a16="http://schemas.microsoft.com/office/drawing/2014/main"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a:t>Presentation title</a:t>
            </a:r>
            <a:endParaRPr lang="en-US" dirty="0"/>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t>‹#›</a:t>
            </a:fld>
            <a:endParaRPr lang="en-US" dirty="0"/>
          </a:p>
        </p:txBody>
      </p:sp>
      <p:sp>
        <p:nvSpPr>
          <p:cNvPr id="17" name="Freeform: Shape 16">
            <a:extLst>
              <a:ext uri="{FF2B5EF4-FFF2-40B4-BE49-F238E27FC236}">
                <a16:creationId xmlns:a16="http://schemas.microsoft.com/office/drawing/2014/main"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6" name="Freeform: Shape 45">
            <a:extLst>
              <a:ext uri="{FF2B5EF4-FFF2-40B4-BE49-F238E27FC236}">
                <a16:creationId xmlns:a16="http://schemas.microsoft.com/office/drawing/2014/main"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3" name="Freeform: Shape 42">
            <a:extLst>
              <a:ext uri="{FF2B5EF4-FFF2-40B4-BE49-F238E27FC236}">
                <a16:creationId xmlns:a16="http://schemas.microsoft.com/office/drawing/2014/main"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9" name="Freeform: Shape 48">
            <a:extLst>
              <a:ext uri="{FF2B5EF4-FFF2-40B4-BE49-F238E27FC236}">
                <a16:creationId xmlns:a16="http://schemas.microsoft.com/office/drawing/2014/main"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0" name="Freeform: Shape 39">
            <a:extLst>
              <a:ext uri="{FF2B5EF4-FFF2-40B4-BE49-F238E27FC236}">
                <a16:creationId xmlns:a16="http://schemas.microsoft.com/office/drawing/2014/main"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7" name="Freeform: Shape 36">
            <a:extLst>
              <a:ext uri="{FF2B5EF4-FFF2-40B4-BE49-F238E27FC236}">
                <a16:creationId xmlns:a16="http://schemas.microsoft.com/office/drawing/2014/main"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a:t>Click to edit Master title style</a:t>
            </a:r>
            <a:endParaRPr lang="en-US" dirty="0"/>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dirty="0"/>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a:t>Click to edit Master text styles</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dirty="0"/>
              <a:t>”</a:t>
            </a:r>
          </a:p>
        </p:txBody>
      </p:sp>
      <p:sp>
        <p:nvSpPr>
          <p:cNvPr id="32" name="Image 1" descr="preencoded.png">
            <a:extLst>
              <a:ext uri="{FF2B5EF4-FFF2-40B4-BE49-F238E27FC236}">
                <a16:creationId xmlns:a16="http://schemas.microsoft.com/office/drawing/2014/main"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33" name="Image 4" descr="preencoded.png">
            <a:extLst>
              <a:ext uri="{FF2B5EF4-FFF2-40B4-BE49-F238E27FC236}">
                <a16:creationId xmlns:a16="http://schemas.microsoft.com/office/drawing/2014/main"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dirty="0"/>
              <a:t>Title</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dirty="0"/>
              <a:t>Title</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dirty="0"/>
              <a:t>Title</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dirty="0"/>
              <a:t>Title</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dirty="0"/>
              <a:t>Title</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dirty="0"/>
              <a:t>Title</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6" name="Freeform: Shape 25">
            <a:extLst>
              <a:ext uri="{FF2B5EF4-FFF2-40B4-BE49-F238E27FC236}">
                <a16:creationId xmlns:a16="http://schemas.microsoft.com/office/drawing/2014/main"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dirty="0"/>
          </a:p>
        </p:txBody>
      </p:sp>
      <p:sp>
        <p:nvSpPr>
          <p:cNvPr id="30" name="Image 2" descr="preencoded.png">
            <a:extLst>
              <a:ext uri="{FF2B5EF4-FFF2-40B4-BE49-F238E27FC236}">
                <a16:creationId xmlns:a16="http://schemas.microsoft.com/office/drawing/2014/main"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cxnSp>
        <p:nvCxnSpPr>
          <p:cNvPr id="42" name="Straight Connector 41">
            <a:extLst>
              <a:ext uri="{FF2B5EF4-FFF2-40B4-BE49-F238E27FC236}">
                <a16:creationId xmlns:a16="http://schemas.microsoft.com/office/drawing/2014/main"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dirty="0"/>
          </a:p>
        </p:txBody>
      </p:sp>
      <p:sp>
        <p:nvSpPr>
          <p:cNvPr id="25" name="Image 3" descr="preencoded.png">
            <a:extLst>
              <a:ext uri="{FF2B5EF4-FFF2-40B4-BE49-F238E27FC236}">
                <a16:creationId xmlns:a16="http://schemas.microsoft.com/office/drawing/2014/main"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dirty="0"/>
          </a:p>
        </p:txBody>
      </p:sp>
      <p:sp>
        <p:nvSpPr>
          <p:cNvPr id="26" name="Image 4" descr="preencoded.png">
            <a:extLst>
              <a:ext uri="{FF2B5EF4-FFF2-40B4-BE49-F238E27FC236}">
                <a16:creationId xmlns:a16="http://schemas.microsoft.com/office/drawing/2014/main"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53" name="Image 7" descr="preencoded.png">
            <a:extLst>
              <a:ext uri="{FF2B5EF4-FFF2-40B4-BE49-F238E27FC236}">
                <a16:creationId xmlns:a16="http://schemas.microsoft.com/office/drawing/2014/main"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dirty="0"/>
          </a:p>
        </p:txBody>
      </p:sp>
      <p:pic>
        <p:nvPicPr>
          <p:cNvPr id="21" name="Image 2" descr="preencoded.png">
            <a:extLst>
              <a:ext uri="{FF2B5EF4-FFF2-40B4-BE49-F238E27FC236}">
                <a16:creationId xmlns:a16="http://schemas.microsoft.com/office/drawing/2014/main" id="{A8B7F1F1-806C-8D65-7340-220A0C4653C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p>
            <a:r>
              <a:rPr lang="en-US"/>
              <a:t>Presentation title</a:t>
            </a:r>
            <a:endParaRPr lang="en-US" dirty="0"/>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descr="preencoded.png">
            <a:extLst>
              <a:ext uri="{FF2B5EF4-FFF2-40B4-BE49-F238E27FC236}">
                <a16:creationId xmlns:a16="http://schemas.microsoft.com/office/drawing/2014/main"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descr="preencoded.png">
            <a:extLst>
              <a:ext uri="{FF2B5EF4-FFF2-40B4-BE49-F238E27FC236}">
                <a16:creationId xmlns:a16="http://schemas.microsoft.com/office/drawing/2014/main" id="{5CCFEDF9-5B69-87BA-8A33-35033DA4013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a:t>Click to edit Master title style</a:t>
            </a:r>
            <a:endParaRPr lang="en-US" dirty="0"/>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bg2"/>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endParaRPr lang="en-US" dirty="0"/>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0.png"/><Relationship Id="rId4" Type="http://schemas.openxmlformats.org/officeDocument/2006/relationships/image" Target="../media/image9.png"/></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3.xml"/><Relationship Id="rId5" Type="http://schemas.openxmlformats.org/officeDocument/2006/relationships/image" Target="../media/image14.png"/><Relationship Id="rId4" Type="http://schemas.openxmlformats.org/officeDocument/2006/relationships/image" Target="../media/image13.jpe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3.xml"/><Relationship Id="rId5" Type="http://schemas.openxmlformats.org/officeDocument/2006/relationships/image" Target="../media/image16.png"/><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17.jpe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860D9-9D47-C0BB-B2B4-4B6F2B36CFCC}"/>
              </a:ext>
            </a:extLst>
          </p:cNvPr>
          <p:cNvSpPr>
            <a:spLocks noGrp="1"/>
          </p:cNvSpPr>
          <p:nvPr>
            <p:ph type="ctrTitle"/>
          </p:nvPr>
        </p:nvSpPr>
        <p:spPr>
          <a:xfrm>
            <a:off x="2798618" y="163287"/>
            <a:ext cx="6742545" cy="2754084"/>
          </a:xfrm>
        </p:spPr>
        <p:txBody>
          <a:bodyPr/>
          <a:lstStyle/>
          <a:p>
            <a:r>
              <a:rPr lang="en-US" sz="4000" dirty="0"/>
              <a:t>BMIH4003 Hospitality and Guest Services </a:t>
            </a:r>
            <a:br>
              <a:rPr lang="en-US" sz="4000" dirty="0"/>
            </a:br>
            <a:r>
              <a:rPr lang="en-US" sz="2000" dirty="0" err="1"/>
              <a:t>Andreea-mariana</a:t>
            </a:r>
            <a:r>
              <a:rPr lang="en-US" sz="2000" dirty="0"/>
              <a:t> </a:t>
            </a:r>
            <a:r>
              <a:rPr lang="en-US" sz="2000" dirty="0" err="1"/>
              <a:t>stoican</a:t>
            </a:r>
            <a:br>
              <a:rPr lang="en-US" sz="2000" dirty="0"/>
            </a:br>
            <a:r>
              <a:rPr lang="en-US" sz="2000" dirty="0"/>
              <a:t>student id: 2221000</a:t>
            </a:r>
            <a:r>
              <a:rPr lang="en-US" sz="5400" dirty="0"/>
              <a:t> </a:t>
            </a:r>
            <a:br>
              <a:rPr lang="en-US" sz="5400" dirty="0"/>
            </a:br>
            <a:endParaRPr lang="en-US" sz="5400" dirty="0"/>
          </a:p>
        </p:txBody>
      </p:sp>
      <p:sp>
        <p:nvSpPr>
          <p:cNvPr id="3" name="Subtitle 2">
            <a:extLst>
              <a:ext uri="{FF2B5EF4-FFF2-40B4-BE49-F238E27FC236}">
                <a16:creationId xmlns:a16="http://schemas.microsoft.com/office/drawing/2014/main" id="{86C1060B-300F-3CE3-E5AA-D8E29791C960}"/>
              </a:ext>
            </a:extLst>
          </p:cNvPr>
          <p:cNvSpPr>
            <a:spLocks noGrp="1"/>
          </p:cNvSpPr>
          <p:nvPr>
            <p:ph type="subTitle" idx="1"/>
          </p:nvPr>
        </p:nvSpPr>
        <p:spPr/>
        <p:txBody>
          <a:bodyPr/>
          <a:lstStyle/>
          <a:p>
            <a:r>
              <a:rPr lang="en-US" dirty="0"/>
              <a:t>​</a:t>
            </a:r>
          </a:p>
          <a:p>
            <a:endParaRPr lang="en-US" dirty="0"/>
          </a:p>
        </p:txBody>
      </p:sp>
      <p:pic>
        <p:nvPicPr>
          <p:cNvPr id="4" name="Picture 2">
            <a:extLst>
              <a:ext uri="{FF2B5EF4-FFF2-40B4-BE49-F238E27FC236}">
                <a16:creationId xmlns:a16="http://schemas.microsoft.com/office/drawing/2014/main" id="{990B2CBC-2958-ADAA-0ECF-8648CCC0520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65647" y="3240646"/>
            <a:ext cx="3276857" cy="1690910"/>
          </a:xfrm>
          <a:prstGeom prst="rect">
            <a:avLst/>
          </a:prstGeom>
          <a:noFill/>
          <a:extLst>
            <a:ext uri="{909E8E84-426E-40DD-AFC4-6F175D3DCCD1}">
              <a14:hiddenFill xmlns:a14="http://schemas.microsoft.com/office/drawing/2010/main">
                <a:solidFill>
                  <a:srgbClr val="FFFFFF"/>
                </a:solidFill>
              </a14:hiddenFill>
            </a:ext>
          </a:extLst>
        </p:spPr>
      </p:pic>
      <p:pic>
        <p:nvPicPr>
          <p:cNvPr id="7" name="Recorded Sound">
            <a:hlinkClick r:id="" action="ppaction://media"/>
            <a:extLst>
              <a:ext uri="{FF2B5EF4-FFF2-40B4-BE49-F238E27FC236}">
                <a16:creationId xmlns:a16="http://schemas.microsoft.com/office/drawing/2014/main" id="{6D57EE12-1341-2AD7-6AD9-EFB9A95A091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780956" y="3174075"/>
            <a:ext cx="878908" cy="878908"/>
          </a:xfrm>
          <a:prstGeom prst="rect">
            <a:avLst/>
          </a:prstGeom>
        </p:spPr>
      </p:pic>
    </p:spTree>
    <p:extLst>
      <p:ext uri="{BB962C8B-B14F-4D97-AF65-F5344CB8AC3E}">
        <p14:creationId xmlns:p14="http://schemas.microsoft.com/office/powerpoint/2010/main" val="2131568492"/>
      </p:ext>
    </p:extLst>
  </p:cSld>
  <p:clrMapOvr>
    <a:masterClrMapping/>
  </p:clrMapOvr>
  <mc:AlternateContent xmlns:mc="http://schemas.openxmlformats.org/markup-compatibility/2006">
    <mc:Choice xmlns:p14="http://schemas.microsoft.com/office/powerpoint/2010/main" Requires="p14">
      <p:transition spd="slow" p14:dur="2000" advTm="531416"/>
    </mc:Choice>
    <mc:Fallback>
      <p:transition spd="slow" advTm="5314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141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65E9-D88A-55D3-9D42-BD1C24B6DE9F}"/>
              </a:ext>
            </a:extLst>
          </p:cNvPr>
          <p:cNvSpPr>
            <a:spLocks noGrp="1"/>
          </p:cNvSpPr>
          <p:nvPr>
            <p:ph type="title"/>
          </p:nvPr>
        </p:nvSpPr>
        <p:spPr>
          <a:xfrm>
            <a:off x="723762" y="424133"/>
            <a:ext cx="5693664" cy="768096"/>
          </a:xfrm>
        </p:spPr>
        <p:txBody>
          <a:bodyPr/>
          <a:lstStyle/>
          <a:p>
            <a:r>
              <a:rPr lang="en-US" dirty="0">
                <a:ea typeface="Arial Regular" pitchFamily="34" charset="-122"/>
                <a:cs typeface="Arial Black" panose="020B0604020202020204" pitchFamily="34" charset="0"/>
              </a:rPr>
              <a:t>Contents</a:t>
            </a:r>
            <a:endParaRPr lang="en-US" sz="4400" b="1" dirty="0">
              <a:solidFill>
                <a:schemeClr val="accent6"/>
              </a:solidFill>
              <a:cs typeface="Arial Black" panose="020B0604020202020204" pitchFamily="34" charset="0"/>
            </a:endParaRPr>
          </a:p>
        </p:txBody>
      </p:sp>
      <p:pic>
        <p:nvPicPr>
          <p:cNvPr id="4" name="Picture 2">
            <a:extLst>
              <a:ext uri="{FF2B5EF4-FFF2-40B4-BE49-F238E27FC236}">
                <a16:creationId xmlns:a16="http://schemas.microsoft.com/office/drawing/2014/main" id="{BE2CE989-6271-CA95-89A0-5B88ECECF5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80816" y="2775856"/>
            <a:ext cx="2068012" cy="1067127"/>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497C11D4-B1E2-EDC8-61C0-1804C7B5AA8F}"/>
              </a:ext>
            </a:extLst>
          </p:cNvPr>
          <p:cNvPicPr>
            <a:picLocks noChangeAspect="1"/>
          </p:cNvPicPr>
          <p:nvPr/>
        </p:nvPicPr>
        <p:blipFill>
          <a:blip r:embed="rId4"/>
          <a:stretch>
            <a:fillRect/>
          </a:stretch>
        </p:blipFill>
        <p:spPr>
          <a:xfrm>
            <a:off x="894010" y="1403841"/>
            <a:ext cx="5663675" cy="5243014"/>
          </a:xfrm>
          <a:prstGeom prst="rect">
            <a:avLst/>
          </a:prstGeom>
        </p:spPr>
      </p:pic>
    </p:spTree>
    <p:extLst>
      <p:ext uri="{BB962C8B-B14F-4D97-AF65-F5344CB8AC3E}">
        <p14:creationId xmlns:p14="http://schemas.microsoft.com/office/powerpoint/2010/main" val="3855531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a:xfrm>
            <a:off x="4023215" y="4141626"/>
            <a:ext cx="7241758" cy="2487773"/>
          </a:xfrm>
        </p:spPr>
        <p:txBody>
          <a:bodyPr/>
          <a:lstStyle/>
          <a:p>
            <a:pPr marL="285750" indent="-285750" algn="just">
              <a:lnSpc>
                <a:spcPct val="150000"/>
              </a:lnSpc>
              <a:buFont typeface="Wingdings" panose="05000000000000000000" pitchFamily="2" charset="2"/>
              <a:buChar char="Ø"/>
            </a:pPr>
            <a:r>
              <a:rPr lang="en-US" sz="1200" dirty="0">
                <a:effectLst/>
                <a:latin typeface="Arial" panose="020B0604020202020204" pitchFamily="34" charset="0"/>
                <a:ea typeface="Calibri" panose="020F0502020204030204" pitchFamily="34" charset="0"/>
                <a:cs typeface="Arial" panose="020B0604020202020204" pitchFamily="34" charset="0"/>
              </a:rPr>
              <a:t>In any dynamic environment, the significant role has been played by the hospitality and guest service to get competitive success. </a:t>
            </a:r>
          </a:p>
          <a:p>
            <a:pPr marL="285750" indent="-285750" algn="just">
              <a:lnSpc>
                <a:spcPct val="150000"/>
              </a:lnSpc>
              <a:buFont typeface="Wingdings" panose="05000000000000000000" pitchFamily="2" charset="2"/>
              <a:buChar char="Ø"/>
            </a:pPr>
            <a:r>
              <a:rPr lang="en-US" sz="1200" dirty="0">
                <a:effectLst/>
                <a:latin typeface="Arial" panose="020B0604020202020204" pitchFamily="34" charset="0"/>
                <a:ea typeface="Calibri" panose="020F0502020204030204" pitchFamily="34" charset="0"/>
                <a:cs typeface="Arial" panose="020B0604020202020204" pitchFamily="34" charset="0"/>
              </a:rPr>
              <a:t>To provide the most unique experiences to the guests, the organizations are committed</a:t>
            </a:r>
          </a:p>
          <a:p>
            <a:pPr marL="285750" indent="-285750" algn="just">
              <a:lnSpc>
                <a:spcPct val="150000"/>
              </a:lnSpc>
              <a:buFont typeface="Wingdings" panose="05000000000000000000" pitchFamily="2" charset="2"/>
              <a:buChar char="Ø"/>
            </a:pPr>
            <a:r>
              <a:rPr lang="en-US" sz="1200" dirty="0">
                <a:effectLst/>
                <a:latin typeface="Arial" panose="020B0604020202020204" pitchFamily="34" charset="0"/>
                <a:ea typeface="Calibri" panose="020F0502020204030204" pitchFamily="34" charset="0"/>
                <a:cs typeface="Arial" panose="020B0604020202020204" pitchFamily="34" charset="0"/>
              </a:rPr>
              <a:t>The company was founded in 1927 by J. Willard Marriott as well as Allice Marriott, and become one of the largest hospitality companies in the world. </a:t>
            </a:r>
          </a:p>
          <a:p>
            <a:pPr marL="285750" indent="-285750" algn="just">
              <a:lnSpc>
                <a:spcPct val="150000"/>
              </a:lnSpc>
              <a:buFont typeface="Wingdings" panose="05000000000000000000" pitchFamily="2" charset="2"/>
              <a:buChar char="Ø"/>
            </a:pPr>
            <a:r>
              <a:rPr lang="en-US" sz="1200" dirty="0">
                <a:effectLst/>
                <a:latin typeface="Arial" panose="020B0604020202020204" pitchFamily="34" charset="0"/>
                <a:ea typeface="Calibri" panose="020F0502020204030204" pitchFamily="34" charset="0"/>
                <a:cs typeface="Arial" panose="020B0604020202020204" pitchFamily="34" charset="0"/>
              </a:rPr>
              <a:t>The renowned multinational hotel company won numerous awards for providing outstanding service and excellence in the context of the hospital industry which is also committed to providing better customer service to the customers</a:t>
            </a:r>
          </a:p>
          <a:p>
            <a:pPr marL="285750" indent="-285750" algn="just">
              <a:lnSpc>
                <a:spcPct val="150000"/>
              </a:lnSpc>
              <a:buFont typeface="Wingdings" panose="05000000000000000000" pitchFamily="2" charset="2"/>
              <a:buChar char="Ø"/>
            </a:pPr>
            <a:endParaRPr lang="en-US" sz="1200" dirty="0">
              <a:effectLst/>
              <a:latin typeface="Arial" panose="020B0604020202020204" pitchFamily="34" charset="0"/>
              <a:ea typeface="Calibri" panose="020F0502020204030204" pitchFamily="34" charset="0"/>
              <a:cs typeface="Arial" panose="020B0604020202020204" pitchFamily="34" charset="0"/>
            </a:endParaRPr>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fld id="{48F63A3B-78C7-47BE-AE5E-E10140E04643}" type="slidenum">
              <a:rPr lang="en-US" smtClean="0"/>
              <a:t>3</a:t>
            </a:fld>
            <a:endParaRPr lang="en-US" dirty="0"/>
          </a:p>
        </p:txBody>
      </p:sp>
      <p:pic>
        <p:nvPicPr>
          <p:cNvPr id="1026" name="Picture 2">
            <a:extLst>
              <a:ext uri="{FF2B5EF4-FFF2-40B4-BE49-F238E27FC236}">
                <a16:creationId xmlns:a16="http://schemas.microsoft.com/office/drawing/2014/main" id="{EC75D23C-C5D1-0720-43FE-8E43F68D39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96090" y="1444147"/>
            <a:ext cx="1343054" cy="69303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a:extLst>
              <a:ext uri="{FF2B5EF4-FFF2-40B4-BE49-F238E27FC236}">
                <a16:creationId xmlns:a16="http://schemas.microsoft.com/office/drawing/2014/main" id="{E9FC4AF8-02D3-372C-99CA-934869CCB3B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97386" y="457200"/>
            <a:ext cx="5689600" cy="3200400"/>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979622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a:xfrm>
            <a:off x="6494842" y="2203565"/>
            <a:ext cx="5438078" cy="3773714"/>
          </a:xfrm>
        </p:spPr>
        <p:txBody>
          <a:bodyPr/>
          <a:lstStyle/>
          <a:p>
            <a:pPr marL="285750" indent="-285750" algn="just">
              <a:lnSpc>
                <a:spcPct val="150000"/>
              </a:lnSpc>
              <a:buFont typeface="Wingdings" panose="05000000000000000000" pitchFamily="2" charset="2"/>
              <a:buChar char="v"/>
            </a:pPr>
            <a:r>
              <a:rPr lang="en-US" sz="1200" dirty="0">
                <a:effectLst/>
                <a:latin typeface="Arial" panose="020B0604020202020204" pitchFamily="34" charset="0"/>
                <a:ea typeface="Calibri" panose="020F0502020204030204" pitchFamily="34" charset="0"/>
                <a:cs typeface="Arial" panose="020B0604020202020204" pitchFamily="34" charset="0"/>
              </a:rPr>
              <a:t>To provide the best hospitality services to tourists and travelers is the main focus of the Marriott international hotel</a:t>
            </a:r>
          </a:p>
          <a:p>
            <a:pPr marL="285750" indent="-285750" algn="just">
              <a:lnSpc>
                <a:spcPct val="150000"/>
              </a:lnSpc>
              <a:buFont typeface="Wingdings" panose="05000000000000000000" pitchFamily="2" charset="2"/>
              <a:buChar char="v"/>
            </a:pPr>
            <a:r>
              <a:rPr lang="en-US" sz="1200" dirty="0">
                <a:effectLst/>
                <a:latin typeface="Arial" panose="020B0604020202020204" pitchFamily="34" charset="0"/>
                <a:ea typeface="Calibri" panose="020F0502020204030204" pitchFamily="34" charset="0"/>
                <a:cs typeface="Arial" panose="020B0604020202020204" pitchFamily="34" charset="0"/>
              </a:rPr>
              <a:t>According to </a:t>
            </a:r>
            <a:r>
              <a:rPr lang="en-GB" sz="1200" dirty="0">
                <a:effectLst/>
                <a:latin typeface="Arial" panose="020B0604020202020204" pitchFamily="34" charset="0"/>
                <a:ea typeface="Calibri" panose="020F0502020204030204" pitchFamily="34" charset="0"/>
                <a:cs typeface="Arial" panose="020B0604020202020204" pitchFamily="34" charset="0"/>
              </a:rPr>
              <a:t>Williams (2022)</a:t>
            </a:r>
            <a:r>
              <a:rPr lang="en-US" sz="1200" dirty="0">
                <a:effectLst/>
                <a:latin typeface="Arial" panose="020B0604020202020204" pitchFamily="34" charset="0"/>
                <a:ea typeface="Calibri" panose="020F0502020204030204" pitchFamily="34" charset="0"/>
                <a:cs typeface="Arial" panose="020B0604020202020204" pitchFamily="34" charset="0"/>
              </a:rPr>
              <a:t>, Various organisations and guests who are looking for high-quality amenities, accommodations and services, are the main consumers of Marriott International which requires beverage services, lodging, food and other services while travelling for pleasure or business purposes. </a:t>
            </a:r>
          </a:p>
          <a:p>
            <a:pPr marL="285750" indent="-285750" algn="just">
              <a:lnSpc>
                <a:spcPct val="150000"/>
              </a:lnSpc>
              <a:buFont typeface="Wingdings" panose="05000000000000000000" pitchFamily="2" charset="2"/>
              <a:buChar char="v"/>
            </a:pPr>
            <a:r>
              <a:rPr lang="en-US" sz="1200" dirty="0">
                <a:effectLst/>
                <a:latin typeface="Arial" panose="020B0604020202020204" pitchFamily="34" charset="0"/>
                <a:ea typeface="Calibri" panose="020F0502020204030204" pitchFamily="34" charset="0"/>
                <a:cs typeface="Arial" panose="020B0604020202020204" pitchFamily="34" charset="0"/>
              </a:rPr>
              <a:t>The travellers are served by the company at a reasonable price that increase brand value and market presence in the competitive environment</a:t>
            </a:r>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fld id="{48F63A3B-78C7-47BE-AE5E-E10140E04643}" type="slidenum">
              <a:rPr lang="en-US" smtClean="0"/>
              <a:t>4</a:t>
            </a:fld>
            <a:endParaRPr lang="en-US" dirty="0"/>
          </a:p>
        </p:txBody>
      </p:sp>
      <p:pic>
        <p:nvPicPr>
          <p:cNvPr id="4" name="Picture 2">
            <a:extLst>
              <a:ext uri="{FF2B5EF4-FFF2-40B4-BE49-F238E27FC236}">
                <a16:creationId xmlns:a16="http://schemas.microsoft.com/office/drawing/2014/main" id="{8E083070-55DE-5539-D713-D96F0204ED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03783" y="5977279"/>
            <a:ext cx="1343054" cy="693037"/>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a:extLst>
              <a:ext uri="{FF2B5EF4-FFF2-40B4-BE49-F238E27FC236}">
                <a16:creationId xmlns:a16="http://schemas.microsoft.com/office/drawing/2014/main" id="{BC0E4AA6-408E-4C30-D319-9FCCC68D7A9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82715" y="1970968"/>
            <a:ext cx="4826044" cy="3509850"/>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7" name="Picture 6">
            <a:extLst>
              <a:ext uri="{FF2B5EF4-FFF2-40B4-BE49-F238E27FC236}">
                <a16:creationId xmlns:a16="http://schemas.microsoft.com/office/drawing/2014/main" id="{BE6C3217-70F3-FE17-2B3D-D3AEEE15A925}"/>
              </a:ext>
            </a:extLst>
          </p:cNvPr>
          <p:cNvPicPr>
            <a:picLocks noChangeAspect="1"/>
          </p:cNvPicPr>
          <p:nvPr/>
        </p:nvPicPr>
        <p:blipFill>
          <a:blip r:embed="rId5"/>
          <a:stretch>
            <a:fillRect/>
          </a:stretch>
        </p:blipFill>
        <p:spPr>
          <a:xfrm>
            <a:off x="4647611" y="447261"/>
            <a:ext cx="6791533" cy="1347333"/>
          </a:xfrm>
          <a:prstGeom prst="rect">
            <a:avLst/>
          </a:prstGeom>
        </p:spPr>
      </p:pic>
    </p:spTree>
    <p:extLst>
      <p:ext uri="{BB962C8B-B14F-4D97-AF65-F5344CB8AC3E}">
        <p14:creationId xmlns:p14="http://schemas.microsoft.com/office/powerpoint/2010/main" val="36969948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4323668" y="724263"/>
            <a:ext cx="6766560" cy="1013750"/>
          </a:xfrm>
        </p:spPr>
        <p:txBody>
          <a:bodyPr/>
          <a:lstStyle/>
          <a:p>
            <a:r>
              <a:rPr lang="en-US" sz="3200" dirty="0"/>
              <a:t>The scope, nature, guest services and facilities</a:t>
            </a:r>
          </a:p>
        </p:txBody>
      </p:sp>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a:xfrm>
            <a:off x="4125387" y="2200808"/>
            <a:ext cx="7486041" cy="3529431"/>
          </a:xfrm>
        </p:spPr>
        <p:txBody>
          <a:bodyPr/>
          <a:lstStyle/>
          <a:p>
            <a:pPr marL="285750" indent="-285750" algn="just">
              <a:lnSpc>
                <a:spcPct val="150000"/>
              </a:lnSpc>
              <a:buFont typeface="Wingdings" panose="05000000000000000000" pitchFamily="2" charset="2"/>
              <a:buChar char="ü"/>
            </a:pPr>
            <a:r>
              <a:rPr lang="en-US" sz="1200" dirty="0">
                <a:effectLst/>
                <a:latin typeface="Arial" panose="020B0604020202020204" pitchFamily="34" charset="0"/>
                <a:ea typeface="Calibri" panose="020F0502020204030204" pitchFamily="34" charset="0"/>
                <a:cs typeface="Arial" panose="020B0604020202020204" pitchFamily="34" charset="0"/>
              </a:rPr>
              <a:t>Across a wide range of properties, the outstanding guest services are offered by the Marriot international, according to the </a:t>
            </a:r>
            <a:r>
              <a:rPr lang="en-GB" sz="1200" dirty="0" err="1">
                <a:effectLst/>
                <a:latin typeface="Arial" panose="020B0604020202020204" pitchFamily="34" charset="0"/>
                <a:ea typeface="Calibri" panose="020F0502020204030204" pitchFamily="34" charset="0"/>
                <a:cs typeface="Arial" panose="020B0604020202020204" pitchFamily="34" charset="0"/>
              </a:rPr>
              <a:t>Mafrolla</a:t>
            </a:r>
            <a:r>
              <a:rPr lang="en-GB" sz="1200" dirty="0">
                <a:effectLst/>
                <a:latin typeface="Arial" panose="020B0604020202020204" pitchFamily="34" charset="0"/>
                <a:ea typeface="Calibri" panose="020F0502020204030204" pitchFamily="34" charset="0"/>
                <a:cs typeface="Arial" panose="020B0604020202020204" pitchFamily="34" charset="0"/>
              </a:rPr>
              <a:t> (2018). </a:t>
            </a:r>
          </a:p>
          <a:p>
            <a:pPr marL="285750" indent="-285750" algn="just">
              <a:lnSpc>
                <a:spcPct val="150000"/>
              </a:lnSpc>
              <a:buFont typeface="Wingdings" panose="05000000000000000000" pitchFamily="2" charset="2"/>
              <a:buChar char="ü"/>
            </a:pPr>
            <a:r>
              <a:rPr lang="en-US" sz="1200" dirty="0">
                <a:effectLst/>
                <a:latin typeface="Arial" panose="020B0604020202020204" pitchFamily="34" charset="0"/>
                <a:ea typeface="Calibri" panose="020F0502020204030204" pitchFamily="34" charset="0"/>
                <a:cs typeface="Arial" panose="020B0604020202020204" pitchFamily="34" charset="0"/>
              </a:rPr>
              <a:t>As the sustainability initiatives, the multinational hotel company is committed to maintaining eco-friendly practices and sustainability, in addition to its facilities and services. For instance, Eco friendly amenities like refillable shop dispensers instead of plastic bottles. Besides, Various green initiatives have been taken by Marriott International such as water-saving technologies recycling programs and energy-efficient lighting</a:t>
            </a:r>
          </a:p>
          <a:p>
            <a:pPr marL="285750" indent="-285750" algn="just">
              <a:lnSpc>
                <a:spcPct val="150000"/>
              </a:lnSpc>
              <a:buFont typeface="Wingdings" panose="05000000000000000000" pitchFamily="2" charset="2"/>
              <a:buChar char="ü"/>
            </a:pPr>
            <a:r>
              <a:rPr lang="en-US" sz="1200" dirty="0">
                <a:effectLst/>
                <a:latin typeface="Arial" panose="020B0604020202020204" pitchFamily="34" charset="0"/>
                <a:ea typeface="Calibri" panose="020F0502020204030204" pitchFamily="34" charset="0"/>
                <a:cs typeface="Arial" panose="020B0604020202020204" pitchFamily="34" charset="0"/>
              </a:rPr>
              <a:t>According to the </a:t>
            </a:r>
            <a:r>
              <a:rPr lang="en-GB" sz="1200" dirty="0">
                <a:effectLst/>
                <a:latin typeface="Arial" panose="020B0604020202020204" pitchFamily="34" charset="0"/>
                <a:ea typeface="Calibri" panose="020F0502020204030204" pitchFamily="34" charset="0"/>
                <a:cs typeface="Arial" panose="020B0604020202020204" pitchFamily="34" charset="0"/>
              </a:rPr>
              <a:t>Brandi et al., (2017)</a:t>
            </a:r>
            <a:r>
              <a:rPr lang="en-US" sz="1200" dirty="0">
                <a:effectLst/>
                <a:latin typeface="Arial" panose="020B0604020202020204" pitchFamily="34" charset="0"/>
                <a:ea typeface="Calibri" panose="020F0502020204030204" pitchFamily="34" charset="0"/>
                <a:cs typeface="Arial" panose="020B0604020202020204" pitchFamily="34" charset="0"/>
              </a:rPr>
              <a:t>, variety of facilities like meeting rooms, swimming pools, fitness centers, meeting rooms and bars are provided by the Marriott international hotel. Besides, Special amenities for families are also offered by the many Marriott properties like Kid’s Club, children’s play areas as well as babysitting services.</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285750" indent="-285750" algn="just">
              <a:lnSpc>
                <a:spcPct val="150000"/>
              </a:lnSpc>
              <a:buFont typeface="Wingdings" panose="05000000000000000000" pitchFamily="2" charset="2"/>
              <a:buChar char="ü"/>
            </a:pPr>
            <a:endParaRPr lang="en-US" sz="1200" dirty="0">
              <a:effectLst/>
              <a:latin typeface="Arial" panose="020B0604020202020204" pitchFamily="34" charset="0"/>
              <a:ea typeface="Calibri" panose="020F0502020204030204" pitchFamily="34" charset="0"/>
              <a:cs typeface="Arial" panose="020B0604020202020204" pitchFamily="34" charset="0"/>
            </a:endParaRPr>
          </a:p>
          <a:p>
            <a:pPr marL="285750" indent="-285750" algn="just">
              <a:lnSpc>
                <a:spcPct val="150000"/>
              </a:lnSpc>
              <a:buFont typeface="Wingdings" panose="05000000000000000000" pitchFamily="2" charset="2"/>
              <a:buChar char="ü"/>
            </a:pPr>
            <a:endParaRPr lang="en-US" sz="1200" dirty="0"/>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fld id="{48F63A3B-78C7-47BE-AE5E-E10140E04643}" type="slidenum">
              <a:rPr lang="en-US" smtClean="0"/>
              <a:t>5</a:t>
            </a:fld>
            <a:endParaRPr lang="en-US" dirty="0"/>
          </a:p>
        </p:txBody>
      </p:sp>
      <p:pic>
        <p:nvPicPr>
          <p:cNvPr id="4" name="Picture 2">
            <a:extLst>
              <a:ext uri="{FF2B5EF4-FFF2-40B4-BE49-F238E27FC236}">
                <a16:creationId xmlns:a16="http://schemas.microsoft.com/office/drawing/2014/main" id="{99407D36-EE5A-779A-D0F2-74AFEDD29B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18701" y="5943900"/>
            <a:ext cx="1343054" cy="6930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76966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fld id="{48F63A3B-78C7-47BE-AE5E-E10140E04643}" type="slidenum">
              <a:rPr lang="en-US" smtClean="0"/>
              <a:t>6</a:t>
            </a:fld>
            <a:endParaRPr lang="en-US" dirty="0"/>
          </a:p>
        </p:txBody>
      </p:sp>
      <p:pic>
        <p:nvPicPr>
          <p:cNvPr id="3" name="Picture 2">
            <a:extLst>
              <a:ext uri="{FF2B5EF4-FFF2-40B4-BE49-F238E27FC236}">
                <a16:creationId xmlns:a16="http://schemas.microsoft.com/office/drawing/2014/main" id="{09757676-4EE8-911E-590A-86154D6EB8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89866" y="5970821"/>
            <a:ext cx="1343054" cy="693037"/>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E95D279C-1D1B-D2A2-FB9E-625031E699DE}"/>
              </a:ext>
            </a:extLst>
          </p:cNvPr>
          <p:cNvPicPr>
            <a:picLocks noChangeAspect="1"/>
          </p:cNvPicPr>
          <p:nvPr/>
        </p:nvPicPr>
        <p:blipFill>
          <a:blip r:embed="rId4"/>
          <a:stretch>
            <a:fillRect/>
          </a:stretch>
        </p:blipFill>
        <p:spPr>
          <a:xfrm>
            <a:off x="4623268" y="249894"/>
            <a:ext cx="6322100" cy="963251"/>
          </a:xfrm>
          <a:prstGeom prst="rect">
            <a:avLst/>
          </a:prstGeom>
        </p:spPr>
      </p:pic>
      <p:pic>
        <p:nvPicPr>
          <p:cNvPr id="10" name="Picture 9">
            <a:extLst>
              <a:ext uri="{FF2B5EF4-FFF2-40B4-BE49-F238E27FC236}">
                <a16:creationId xmlns:a16="http://schemas.microsoft.com/office/drawing/2014/main" id="{7AAD0D3F-FAF7-7EF9-DFDC-ED05CD91FAA7}"/>
              </a:ext>
            </a:extLst>
          </p:cNvPr>
          <p:cNvPicPr>
            <a:picLocks noChangeAspect="1"/>
          </p:cNvPicPr>
          <p:nvPr/>
        </p:nvPicPr>
        <p:blipFill>
          <a:blip r:embed="rId5"/>
          <a:stretch>
            <a:fillRect/>
          </a:stretch>
        </p:blipFill>
        <p:spPr>
          <a:xfrm>
            <a:off x="3553327" y="1267547"/>
            <a:ext cx="8461981" cy="5340559"/>
          </a:xfrm>
          <a:prstGeom prst="rect">
            <a:avLst/>
          </a:prstGeom>
        </p:spPr>
      </p:pic>
    </p:spTree>
    <p:extLst>
      <p:ext uri="{BB962C8B-B14F-4D97-AF65-F5344CB8AC3E}">
        <p14:creationId xmlns:p14="http://schemas.microsoft.com/office/powerpoint/2010/main" val="445927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a:xfrm>
            <a:off x="8694635" y="953461"/>
            <a:ext cx="3238285" cy="4053968"/>
          </a:xfrm>
        </p:spPr>
        <p:txBody>
          <a:bodyPr/>
          <a:lstStyle/>
          <a:p>
            <a:pPr algn="just">
              <a:lnSpc>
                <a:spcPct val="150000"/>
              </a:lnSpc>
            </a:pPr>
            <a:r>
              <a:rPr lang="en-US" sz="1200" dirty="0">
                <a:solidFill>
                  <a:srgbClr val="4472C4"/>
                </a:solidFill>
                <a:effectLst/>
                <a:latin typeface="Arial" panose="020B0604020202020204" pitchFamily="34" charset="0"/>
                <a:ea typeface="Calibri" panose="020F0502020204030204" pitchFamily="34" charset="0"/>
                <a:cs typeface="Arial" panose="020B0604020202020204" pitchFamily="34" charset="0"/>
              </a:rPr>
              <a:t>According to the </a:t>
            </a:r>
            <a:r>
              <a:rPr lang="en-GB" sz="1200" dirty="0">
                <a:solidFill>
                  <a:srgbClr val="4472C4"/>
                </a:solidFill>
                <a:effectLst/>
                <a:latin typeface="Arial" panose="020B0604020202020204" pitchFamily="34" charset="0"/>
                <a:ea typeface="Calibri" panose="020F0502020204030204" pitchFamily="34" charset="0"/>
                <a:cs typeface="Arial" panose="020B0604020202020204" pitchFamily="34" charset="0"/>
              </a:rPr>
              <a:t>Lee (2020), </a:t>
            </a:r>
            <a:r>
              <a:rPr lang="en-US" sz="1200" dirty="0">
                <a:solidFill>
                  <a:srgbClr val="4472C4"/>
                </a:solidFill>
                <a:effectLst/>
                <a:latin typeface="Arial" panose="020B0604020202020204" pitchFamily="34" charset="0"/>
                <a:ea typeface="Calibri" panose="020F0502020204030204" pitchFamily="34" charset="0"/>
                <a:cs typeface="Arial" panose="020B0604020202020204" pitchFamily="34" charset="0"/>
              </a:rPr>
              <a:t>In creating a positive social atmosphere and building strong relationships, hospitality plays a significant role for Marriott Hotel International. In addition, hospitality includes respect, generosity, care and kindness towards visitors and guests. It also breaks or makes the success and reputation of the Marriott hotel international. When the company would provide the expected customer service, it would increase the company’s revenue and customer retention rates.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pPr>
            <a:endParaRPr lang="en-US" sz="1200" dirty="0">
              <a:solidFill>
                <a:schemeClr val="accent6">
                  <a:lumMod val="75000"/>
                </a:schemeClr>
              </a:solidFill>
            </a:endParaRPr>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fld id="{48F63A3B-78C7-47BE-AE5E-E10140E04643}" type="slidenum">
              <a:rPr lang="en-US" smtClean="0"/>
              <a:t>7</a:t>
            </a:fld>
            <a:endParaRPr lang="en-US" dirty="0"/>
          </a:p>
        </p:txBody>
      </p:sp>
      <p:pic>
        <p:nvPicPr>
          <p:cNvPr id="4" name="Picture 2">
            <a:extLst>
              <a:ext uri="{FF2B5EF4-FFF2-40B4-BE49-F238E27FC236}">
                <a16:creationId xmlns:a16="http://schemas.microsoft.com/office/drawing/2014/main" id="{E80C70D1-0804-D7DD-9E75-74C8B16B0F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79125" y="5993218"/>
            <a:ext cx="1343054" cy="693037"/>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a:extLst>
              <a:ext uri="{FF2B5EF4-FFF2-40B4-BE49-F238E27FC236}">
                <a16:creationId xmlns:a16="http://schemas.microsoft.com/office/drawing/2014/main" id="{82A87417-5453-397F-C1E2-D8AE37D4BC8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30171" y="1195542"/>
            <a:ext cx="4672802" cy="3115201"/>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7098343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3368185" y="594360"/>
            <a:ext cx="7967472" cy="2083366"/>
          </a:xfrm>
        </p:spPr>
        <p:txBody>
          <a:bodyPr/>
          <a:lstStyle/>
          <a:p>
            <a:pPr algn="ctr"/>
            <a:r>
              <a:rPr lang="en-US" sz="4000" dirty="0"/>
              <a:t>how the requirements are fulfilled for the guests</a:t>
            </a:r>
          </a:p>
        </p:txBody>
      </p:sp>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a:xfrm>
            <a:off x="4280407" y="3064562"/>
            <a:ext cx="7055249" cy="2770181"/>
          </a:xfrm>
        </p:spPr>
        <p:txBody>
          <a:bodyPr/>
          <a:lstStyle/>
          <a:p>
            <a:pPr marL="285750" marR="0" indent="-285750">
              <a:lnSpc>
                <a:spcPct val="150000"/>
              </a:lnSpc>
              <a:spcBef>
                <a:spcPts val="0"/>
              </a:spcBef>
              <a:spcAft>
                <a:spcPts val="800"/>
              </a:spcAft>
              <a:buFont typeface="Wingdings" panose="05000000000000000000" pitchFamily="2" charset="2"/>
              <a:buChar char="ü"/>
            </a:pPr>
            <a:r>
              <a:rPr lang="en-GB" sz="1200" dirty="0">
                <a:effectLst/>
                <a:latin typeface="Arial" panose="020B0604020202020204" pitchFamily="34" charset="0"/>
                <a:ea typeface="Calibri" panose="020F0502020204030204" pitchFamily="34" charset="0"/>
                <a:cs typeface="Arial" panose="020B0604020202020204" pitchFamily="34" charset="0"/>
              </a:rPr>
              <a:t>According to Grady &amp; Ohlin (2019)</a:t>
            </a:r>
            <a:r>
              <a:rPr lang="en-US" sz="1200" dirty="0">
                <a:effectLst/>
                <a:latin typeface="Arial" panose="020B0604020202020204" pitchFamily="34" charset="0"/>
                <a:ea typeface="Calibri" panose="020F0502020204030204" pitchFamily="34" charset="0"/>
                <a:cs typeface="Arial" panose="020B0604020202020204" pitchFamily="34" charset="0"/>
              </a:rPr>
              <a:t>, in creating a pleasant experience for guests, Hospitality plays a significant role that also creates value for the organisation in the competitive environment an act of providing a warm welcome, attentive services to guests and other services are referred to the Hospitality.</a:t>
            </a:r>
          </a:p>
          <a:p>
            <a:pPr marL="285750" marR="0" indent="-285750">
              <a:lnSpc>
                <a:spcPct val="150000"/>
              </a:lnSpc>
              <a:spcBef>
                <a:spcPts val="0"/>
              </a:spcBef>
              <a:spcAft>
                <a:spcPts val="800"/>
              </a:spcAft>
              <a:buFont typeface="Wingdings" panose="05000000000000000000" pitchFamily="2" charset="2"/>
              <a:buChar char="ü"/>
            </a:pPr>
            <a:r>
              <a:rPr lang="en-US" sz="1200" dirty="0">
                <a:latin typeface="Arial" panose="020B0604020202020204" pitchFamily="34" charset="0"/>
                <a:ea typeface="Calibri" panose="020F0502020204030204" pitchFamily="34" charset="0"/>
                <a:cs typeface="Arial" panose="020B0604020202020204" pitchFamily="34" charset="0"/>
              </a:rPr>
              <a:t>C</a:t>
            </a:r>
            <a:r>
              <a:rPr lang="en-US" sz="1200" dirty="0">
                <a:effectLst/>
                <a:latin typeface="Arial" panose="020B0604020202020204" pitchFamily="34" charset="0"/>
                <a:ea typeface="Calibri" panose="020F0502020204030204" pitchFamily="34" charset="0"/>
                <a:cs typeface="Arial" panose="020B0604020202020204" pitchFamily="34" charset="0"/>
              </a:rPr>
              <a:t>reating a comfortable and welcoming environment</a:t>
            </a:r>
          </a:p>
          <a:p>
            <a:pPr marL="285750" marR="0" indent="-285750">
              <a:lnSpc>
                <a:spcPct val="150000"/>
              </a:lnSpc>
              <a:spcBef>
                <a:spcPts val="0"/>
              </a:spcBef>
              <a:spcAft>
                <a:spcPts val="800"/>
              </a:spcAft>
              <a:buFont typeface="Wingdings" panose="05000000000000000000" pitchFamily="2" charset="2"/>
              <a:buChar char="ü"/>
            </a:pPr>
            <a:r>
              <a:rPr lang="en-US" sz="1200" dirty="0">
                <a:effectLst/>
                <a:latin typeface="Arial" panose="020B0604020202020204" pitchFamily="34" charset="0"/>
                <a:ea typeface="Calibri" panose="020F0502020204030204" pitchFamily="34" charset="0"/>
                <a:cs typeface="Arial" panose="020B0604020202020204" pitchFamily="34" charset="0"/>
              </a:rPr>
              <a:t>Various </a:t>
            </a:r>
            <a:r>
              <a:rPr lang="en-US" sz="1200" dirty="0" err="1">
                <a:effectLst/>
                <a:latin typeface="Arial" panose="020B0604020202020204" pitchFamily="34" charset="0"/>
                <a:ea typeface="Calibri" panose="020F0502020204030204" pitchFamily="34" charset="0"/>
                <a:cs typeface="Arial" panose="020B0604020202020204" pitchFamily="34" charset="0"/>
              </a:rPr>
              <a:t>personalised</a:t>
            </a:r>
            <a:r>
              <a:rPr lang="en-US" sz="1200" dirty="0">
                <a:effectLst/>
                <a:latin typeface="Arial" panose="020B0604020202020204" pitchFamily="34" charset="0"/>
                <a:ea typeface="Calibri" panose="020F0502020204030204" pitchFamily="34" charset="0"/>
                <a:cs typeface="Arial" panose="020B0604020202020204" pitchFamily="34" charset="0"/>
              </a:rPr>
              <a:t> services are offered by Marriott including complimentary drinks, Spa treatments, Room service, snacks, fitness services and so on</a:t>
            </a:r>
            <a:br>
              <a:rPr lang="en-GB" sz="1200" dirty="0">
                <a:solidFill>
                  <a:srgbClr val="000000"/>
                </a:solidFill>
                <a:effectLst/>
                <a:latin typeface="Arial" panose="020B0604020202020204" pitchFamily="34" charset="0"/>
                <a:ea typeface="Calibri" panose="020F0502020204030204" pitchFamily="34" charset="0"/>
              </a:rPr>
            </a:br>
            <a:endParaRPr lang="en-US" sz="1200" dirty="0">
              <a:solidFill>
                <a:schemeClr val="accent6">
                  <a:lumMod val="75000"/>
                </a:schemeClr>
              </a:solidFill>
            </a:endParaRPr>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fld id="{48F63A3B-78C7-47BE-AE5E-E10140E04643}" type="slidenum">
              <a:rPr lang="en-US" smtClean="0"/>
              <a:t>8</a:t>
            </a:fld>
            <a:endParaRPr lang="en-US" dirty="0"/>
          </a:p>
        </p:txBody>
      </p:sp>
      <p:pic>
        <p:nvPicPr>
          <p:cNvPr id="4" name="Picture 2">
            <a:extLst>
              <a:ext uri="{FF2B5EF4-FFF2-40B4-BE49-F238E27FC236}">
                <a16:creationId xmlns:a16="http://schemas.microsoft.com/office/drawing/2014/main" id="{331732C6-0AE3-B9A9-06E7-58BC3334A0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64130" y="6054281"/>
            <a:ext cx="1343054" cy="6930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42523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F7D2E-080D-DBDD-73C4-3C38A2B77908}"/>
              </a:ext>
            </a:extLst>
          </p:cNvPr>
          <p:cNvSpPr>
            <a:spLocks noGrp="1"/>
          </p:cNvSpPr>
          <p:nvPr>
            <p:ph type="title"/>
          </p:nvPr>
        </p:nvSpPr>
        <p:spPr>
          <a:xfrm>
            <a:off x="1524000" y="1437534"/>
            <a:ext cx="6766560" cy="768096"/>
          </a:xfrm>
        </p:spPr>
        <p:txBody>
          <a:bodyPr/>
          <a:lstStyle/>
          <a:p>
            <a:r>
              <a:rPr lang="en-US" dirty="0"/>
              <a:t>Conclusion </a:t>
            </a:r>
          </a:p>
        </p:txBody>
      </p:sp>
      <p:sp>
        <p:nvSpPr>
          <p:cNvPr id="5" name="Slide Number Placeholder 4">
            <a:extLst>
              <a:ext uri="{FF2B5EF4-FFF2-40B4-BE49-F238E27FC236}">
                <a16:creationId xmlns:a16="http://schemas.microsoft.com/office/drawing/2014/main" id="{BF7F20BE-640F-EFAB-3A43-2AA146DB42BF}"/>
              </a:ext>
            </a:extLst>
          </p:cNvPr>
          <p:cNvSpPr>
            <a:spLocks noGrp="1"/>
          </p:cNvSpPr>
          <p:nvPr>
            <p:ph type="sldNum" sz="quarter" idx="12"/>
          </p:nvPr>
        </p:nvSpPr>
        <p:spPr/>
        <p:txBody>
          <a:bodyPr/>
          <a:lstStyle/>
          <a:p>
            <a:fld id="{48F63A3B-78C7-47BE-AE5E-E10140E04643}" type="slidenum">
              <a:rPr lang="en-US" smtClean="0"/>
              <a:pPr/>
              <a:t>9</a:t>
            </a:fld>
            <a:endParaRPr lang="en-US" dirty="0"/>
          </a:p>
        </p:txBody>
      </p:sp>
      <p:sp>
        <p:nvSpPr>
          <p:cNvPr id="3" name="Content Placeholder 2">
            <a:extLst>
              <a:ext uri="{FF2B5EF4-FFF2-40B4-BE49-F238E27FC236}">
                <a16:creationId xmlns:a16="http://schemas.microsoft.com/office/drawing/2014/main" id="{2BE8FDE3-DBA4-6A04-C75D-E56FE92EF368}"/>
              </a:ext>
            </a:extLst>
          </p:cNvPr>
          <p:cNvSpPr>
            <a:spLocks noGrp="1"/>
          </p:cNvSpPr>
          <p:nvPr>
            <p:ph idx="1"/>
          </p:nvPr>
        </p:nvSpPr>
        <p:spPr>
          <a:xfrm>
            <a:off x="1508759" y="2446352"/>
            <a:ext cx="6395987" cy="1965296"/>
          </a:xfrm>
        </p:spPr>
        <p:txBody>
          <a:bodyPr/>
          <a:lstStyle/>
          <a:p>
            <a:pPr marL="285750" indent="-285750">
              <a:lnSpc>
                <a:spcPct val="150000"/>
              </a:lnSpc>
              <a:spcBef>
                <a:spcPts val="0"/>
              </a:spcBef>
              <a:spcAft>
                <a:spcPts val="800"/>
              </a:spcAft>
              <a:buFont typeface="Arial" panose="020B0604020202020204" pitchFamily="34" charset="0"/>
              <a:buChar char="•"/>
            </a:pPr>
            <a:r>
              <a:rPr lang="en-US" sz="1200" dirty="0">
                <a:effectLst/>
                <a:latin typeface="Arial" panose="020B0604020202020204" pitchFamily="34" charset="0"/>
                <a:ea typeface="Calibri" panose="020F0502020204030204" pitchFamily="34" charset="0"/>
                <a:cs typeface="Arial" panose="020B0604020202020204" pitchFamily="34" charset="0"/>
              </a:rPr>
              <a:t>A better service experience to attract travelers should be developed by every hospitality organization to survive the competitive environment. </a:t>
            </a:r>
          </a:p>
          <a:p>
            <a:pPr marL="285750" indent="-285750">
              <a:lnSpc>
                <a:spcPct val="150000"/>
              </a:lnSpc>
              <a:spcBef>
                <a:spcPts val="0"/>
              </a:spcBef>
              <a:spcAft>
                <a:spcPts val="800"/>
              </a:spcAft>
              <a:buFont typeface="Arial" panose="020B0604020202020204" pitchFamily="34" charset="0"/>
              <a:buChar char="•"/>
            </a:pPr>
            <a:r>
              <a:rPr lang="en-US" sz="1200" dirty="0">
                <a:effectLst/>
                <a:latin typeface="Arial" panose="020B0604020202020204" pitchFamily="34" charset="0"/>
                <a:ea typeface="Calibri" panose="020F0502020204030204" pitchFamily="34" charset="0"/>
                <a:cs typeface="Arial" panose="020B0604020202020204" pitchFamily="34" charset="0"/>
              </a:rPr>
              <a:t>Besides, to increase customer satisfaction and retention, the needs and requirements of the guests should be fulfilled. Eventually, Marriott International should expand loyalty programs and sustainability.</a:t>
            </a:r>
            <a:br>
              <a:rPr lang="en-US" sz="1200" dirty="0">
                <a:effectLst/>
                <a:latin typeface="Arial" panose="020B0604020202020204" pitchFamily="34" charset="0"/>
                <a:ea typeface="Calibri" panose="020F0502020204030204" pitchFamily="34" charset="0"/>
              </a:rPr>
            </a:br>
            <a:endParaRPr lang="en-US" sz="1200" dirty="0"/>
          </a:p>
        </p:txBody>
      </p:sp>
      <p:pic>
        <p:nvPicPr>
          <p:cNvPr id="4" name="Picture 2">
            <a:extLst>
              <a:ext uri="{FF2B5EF4-FFF2-40B4-BE49-F238E27FC236}">
                <a16:creationId xmlns:a16="http://schemas.microsoft.com/office/drawing/2014/main" id="{4B503DC7-327D-1756-35EF-A5335CB235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78947" y="4928257"/>
            <a:ext cx="3808596" cy="19652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8181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5645B-5C87-0660-D77B-7CBBC2E6E124}"/>
              </a:ext>
            </a:extLst>
          </p:cNvPr>
          <p:cNvSpPr>
            <a:spLocks noGrp="1"/>
          </p:cNvSpPr>
          <p:nvPr>
            <p:ph type="title"/>
          </p:nvPr>
        </p:nvSpPr>
        <p:spPr>
          <a:xfrm>
            <a:off x="1065276" y="210312"/>
            <a:ext cx="6766560" cy="768096"/>
          </a:xfrm>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76020D7B-6434-DAFF-EA4F-B5B53A73EA72}"/>
              </a:ext>
            </a:extLst>
          </p:cNvPr>
          <p:cNvSpPr>
            <a:spLocks noGrp="1"/>
          </p:cNvSpPr>
          <p:nvPr>
            <p:ph idx="1"/>
          </p:nvPr>
        </p:nvSpPr>
        <p:spPr>
          <a:xfrm>
            <a:off x="220218" y="978408"/>
            <a:ext cx="11751564" cy="9291817"/>
          </a:xfrm>
        </p:spPr>
        <p:txBody>
          <a:bodyPr/>
          <a:lstStyle/>
          <a:p>
            <a:pPr algn="just">
              <a:lnSpc>
                <a:spcPct val="150000"/>
              </a:lnSpc>
            </a:pPr>
            <a:r>
              <a:rPr lang="en-GB" sz="900" dirty="0" err="1">
                <a:effectLst/>
                <a:latin typeface="Arial" panose="020B0604020202020204" pitchFamily="34" charset="0"/>
                <a:ea typeface="Times New Roman" panose="02020603050405020304" pitchFamily="18" charset="0"/>
              </a:rPr>
              <a:t>Afthinos</a:t>
            </a:r>
            <a:r>
              <a:rPr lang="en-GB" sz="900" dirty="0">
                <a:effectLst/>
                <a:latin typeface="Arial" panose="020B0604020202020204" pitchFamily="34" charset="0"/>
                <a:ea typeface="Times New Roman" panose="02020603050405020304" pitchFamily="18" charset="0"/>
              </a:rPr>
              <a:t>, Y., Theodorakis, N.D. and </a:t>
            </a:r>
            <a:r>
              <a:rPr lang="en-GB" sz="900" dirty="0" err="1">
                <a:effectLst/>
                <a:latin typeface="Arial" panose="020B0604020202020204" pitchFamily="34" charset="0"/>
                <a:ea typeface="Times New Roman" panose="02020603050405020304" pitchFamily="18" charset="0"/>
              </a:rPr>
              <a:t>Nassis</a:t>
            </a:r>
            <a:r>
              <a:rPr lang="en-GB" sz="900" dirty="0">
                <a:effectLst/>
                <a:latin typeface="Arial" panose="020B0604020202020204" pitchFamily="34" charset="0"/>
                <a:ea typeface="Times New Roman" panose="02020603050405020304" pitchFamily="18" charset="0"/>
              </a:rPr>
              <a:t>, P. (2015) ‘Customers’ expectations of service in Greek Fitness </a:t>
            </a:r>
            <a:r>
              <a:rPr lang="en-GB" sz="900" dirty="0" err="1">
                <a:effectLst/>
                <a:latin typeface="Arial" panose="020B0604020202020204" pitchFamily="34" charset="0"/>
                <a:ea typeface="Times New Roman" panose="02020603050405020304" pitchFamily="18" charset="0"/>
              </a:rPr>
              <a:t>Centers</a:t>
            </a:r>
            <a:r>
              <a:rPr lang="en-GB" sz="900" dirty="0">
                <a:effectLst/>
                <a:latin typeface="Arial" panose="020B0604020202020204" pitchFamily="34" charset="0"/>
                <a:ea typeface="Times New Roman" panose="02020603050405020304" pitchFamily="18" charset="0"/>
              </a:rPr>
              <a:t>’, </a:t>
            </a:r>
            <a:r>
              <a:rPr lang="en-GB" sz="900" i="1" dirty="0">
                <a:effectLst/>
                <a:latin typeface="Arial" panose="020B0604020202020204" pitchFamily="34" charset="0"/>
                <a:ea typeface="Times New Roman" panose="02020603050405020304" pitchFamily="18" charset="0"/>
              </a:rPr>
              <a:t>Managing Service Quality: An International Journal</a:t>
            </a:r>
            <a:r>
              <a:rPr lang="en-GB" sz="900" dirty="0">
                <a:effectLst/>
                <a:latin typeface="Arial" panose="020B0604020202020204" pitchFamily="34" charset="0"/>
                <a:ea typeface="Times New Roman" panose="02020603050405020304" pitchFamily="18" charset="0"/>
              </a:rPr>
              <a:t>, 15(3), pp. 245–258. doi:10.1108/09604520510597809. </a:t>
            </a:r>
            <a:endParaRPr lang="en-GB" sz="900" dirty="0">
              <a:effectLst/>
              <a:latin typeface="Times New Roman" panose="02020603050405020304" pitchFamily="18" charset="0"/>
              <a:ea typeface="Times New Roman" panose="02020603050405020304" pitchFamily="18" charset="0"/>
            </a:endParaRPr>
          </a:p>
          <a:p>
            <a:pPr algn="just">
              <a:lnSpc>
                <a:spcPct val="150000"/>
              </a:lnSpc>
            </a:pPr>
            <a:r>
              <a:rPr lang="en-GB" sz="900" dirty="0">
                <a:effectLst/>
                <a:latin typeface="Arial" panose="020B0604020202020204" pitchFamily="34" charset="0"/>
                <a:ea typeface="Times New Roman" panose="02020603050405020304" pitchFamily="18" charset="0"/>
              </a:rPr>
              <a:t>Alan, A.K., </a:t>
            </a:r>
            <a:r>
              <a:rPr lang="en-GB" sz="900" dirty="0" err="1">
                <a:effectLst/>
                <a:latin typeface="Arial" panose="020B0604020202020204" pitchFamily="34" charset="0"/>
                <a:ea typeface="Times New Roman" panose="02020603050405020304" pitchFamily="18" charset="0"/>
              </a:rPr>
              <a:t>Kabadayi</a:t>
            </a:r>
            <a:r>
              <a:rPr lang="en-GB" sz="900" dirty="0">
                <a:effectLst/>
                <a:latin typeface="Arial" panose="020B0604020202020204" pitchFamily="34" charset="0"/>
                <a:ea typeface="Times New Roman" panose="02020603050405020304" pitchFamily="18" charset="0"/>
              </a:rPr>
              <a:t>, E.T. and </a:t>
            </a:r>
            <a:r>
              <a:rPr lang="en-GB" sz="900" dirty="0" err="1">
                <a:effectLst/>
                <a:latin typeface="Arial" panose="020B0604020202020204" pitchFamily="34" charset="0"/>
                <a:ea typeface="Times New Roman" panose="02020603050405020304" pitchFamily="18" charset="0"/>
              </a:rPr>
              <a:t>Bakis</a:t>
            </a:r>
            <a:r>
              <a:rPr lang="en-GB" sz="900" dirty="0">
                <a:effectLst/>
                <a:latin typeface="Arial" panose="020B0604020202020204" pitchFamily="34" charset="0"/>
                <a:ea typeface="Times New Roman" panose="02020603050405020304" pitchFamily="18" charset="0"/>
              </a:rPr>
              <a:t>, S. (2019) ‘Creating an experience in digital music services’, </a:t>
            </a:r>
            <a:r>
              <a:rPr lang="en-GB" sz="900" i="1" dirty="0">
                <a:effectLst/>
                <a:latin typeface="Arial" panose="020B0604020202020204" pitchFamily="34" charset="0"/>
                <a:ea typeface="Times New Roman" panose="02020603050405020304" pitchFamily="18" charset="0"/>
              </a:rPr>
              <a:t>Advances in Marketing, Customer Relationship Management, and E-Services</a:t>
            </a:r>
            <a:r>
              <a:rPr lang="en-GB" sz="900" dirty="0">
                <a:effectLst/>
                <a:latin typeface="Arial" panose="020B0604020202020204" pitchFamily="34" charset="0"/>
                <a:ea typeface="Times New Roman" panose="02020603050405020304" pitchFamily="18" charset="0"/>
              </a:rPr>
              <a:t>, pp. 125–147. doi:10.4018/978-1-5225-8015-7.ch008. </a:t>
            </a:r>
            <a:endParaRPr lang="en-GB" sz="900" dirty="0">
              <a:effectLst/>
              <a:latin typeface="Times New Roman" panose="02020603050405020304" pitchFamily="18" charset="0"/>
              <a:ea typeface="Times New Roman" panose="02020603050405020304" pitchFamily="18" charset="0"/>
            </a:endParaRPr>
          </a:p>
          <a:p>
            <a:pPr algn="just">
              <a:lnSpc>
                <a:spcPct val="150000"/>
              </a:lnSpc>
            </a:pPr>
            <a:r>
              <a:rPr lang="en-GB" sz="900" dirty="0">
                <a:effectLst/>
                <a:latin typeface="Arial" panose="020B0604020202020204" pitchFamily="34" charset="0"/>
                <a:ea typeface="Times New Roman" panose="02020603050405020304" pitchFamily="18" charset="0"/>
              </a:rPr>
              <a:t>Blessing, K.R. (2016) ‘The function and role of the Modern State Department in providing Special Educational Services for Exceptional Youth’, </a:t>
            </a:r>
            <a:r>
              <a:rPr lang="en-GB" sz="900" i="1" dirty="0">
                <a:effectLst/>
                <a:latin typeface="Arial" panose="020B0604020202020204" pitchFamily="34" charset="0"/>
                <a:ea typeface="Times New Roman" panose="02020603050405020304" pitchFamily="18" charset="0"/>
              </a:rPr>
              <a:t>Exceptional Children</a:t>
            </a:r>
            <a:r>
              <a:rPr lang="en-GB" sz="900" dirty="0">
                <a:effectLst/>
                <a:latin typeface="Arial" panose="020B0604020202020204" pitchFamily="34" charset="0"/>
                <a:ea typeface="Times New Roman" panose="02020603050405020304" pitchFamily="18" charset="0"/>
              </a:rPr>
              <a:t>, 26(8), pp. 395–408. doi:10.1177/001440296002600801. </a:t>
            </a:r>
            <a:endParaRPr lang="en-GB" sz="900" dirty="0">
              <a:effectLst/>
              <a:latin typeface="Times New Roman" panose="02020603050405020304" pitchFamily="18" charset="0"/>
              <a:ea typeface="Times New Roman" panose="02020603050405020304" pitchFamily="18" charset="0"/>
            </a:endParaRPr>
          </a:p>
          <a:p>
            <a:pPr algn="just">
              <a:lnSpc>
                <a:spcPct val="150000"/>
              </a:lnSpc>
            </a:pPr>
            <a:r>
              <a:rPr lang="en-GB" sz="900" dirty="0">
                <a:effectLst/>
                <a:latin typeface="Arial" panose="020B0604020202020204" pitchFamily="34" charset="0"/>
                <a:ea typeface="Times New Roman" panose="02020603050405020304" pitchFamily="18" charset="0"/>
              </a:rPr>
              <a:t>Brandi, G. </a:t>
            </a:r>
            <a:r>
              <a:rPr lang="en-GB" sz="900" i="1" dirty="0">
                <a:effectLst/>
                <a:latin typeface="Arial" panose="020B0604020202020204" pitchFamily="34" charset="0"/>
                <a:ea typeface="Times New Roman" panose="02020603050405020304" pitchFamily="18" charset="0"/>
              </a:rPr>
              <a:t>et al.</a:t>
            </a:r>
            <a:r>
              <a:rPr lang="en-GB" sz="900" dirty="0">
                <a:effectLst/>
                <a:latin typeface="Arial" panose="020B0604020202020204" pitchFamily="34" charset="0"/>
                <a:ea typeface="Times New Roman" panose="02020603050405020304" pitchFamily="18" charset="0"/>
              </a:rPr>
              <a:t> (2017) ‘Swimming Pools and fungi: An environmental epidemiology survey in Italian Indoor Swimming Facilities’, </a:t>
            </a:r>
            <a:r>
              <a:rPr lang="en-GB" sz="900" i="1" dirty="0">
                <a:effectLst/>
                <a:latin typeface="Arial" panose="020B0604020202020204" pitchFamily="34" charset="0"/>
                <a:ea typeface="Times New Roman" panose="02020603050405020304" pitchFamily="18" charset="0"/>
              </a:rPr>
              <a:t>International Journal of Environmental Health Research</a:t>
            </a:r>
            <a:r>
              <a:rPr lang="en-GB" sz="900" dirty="0">
                <a:effectLst/>
                <a:latin typeface="Arial" panose="020B0604020202020204" pitchFamily="34" charset="0"/>
                <a:ea typeface="Times New Roman" panose="02020603050405020304" pitchFamily="18" charset="0"/>
              </a:rPr>
              <a:t>, 17(3), pp. 197–206. doi:10.1080/09603120701254862. </a:t>
            </a:r>
            <a:endParaRPr lang="en-GB" sz="900" dirty="0">
              <a:effectLst/>
              <a:latin typeface="Times New Roman" panose="02020603050405020304" pitchFamily="18" charset="0"/>
              <a:ea typeface="Times New Roman" panose="02020603050405020304" pitchFamily="18" charset="0"/>
            </a:endParaRPr>
          </a:p>
          <a:p>
            <a:pPr algn="just">
              <a:lnSpc>
                <a:spcPct val="150000"/>
              </a:lnSpc>
            </a:pPr>
            <a:r>
              <a:rPr lang="en-GB" sz="900" dirty="0" err="1">
                <a:effectLst/>
                <a:latin typeface="Arial" panose="020B0604020202020204" pitchFamily="34" charset="0"/>
                <a:ea typeface="Times New Roman" panose="02020603050405020304" pitchFamily="18" charset="0"/>
              </a:rPr>
              <a:t>Çakar</a:t>
            </a:r>
            <a:r>
              <a:rPr lang="en-GB" sz="900" dirty="0">
                <a:effectLst/>
                <a:latin typeface="Arial" panose="020B0604020202020204" pitchFamily="34" charset="0"/>
                <a:ea typeface="Times New Roman" panose="02020603050405020304" pitchFamily="18" charset="0"/>
              </a:rPr>
              <a:t>, K. and </a:t>
            </a:r>
            <a:r>
              <a:rPr lang="en-GB" sz="900" dirty="0" err="1">
                <a:effectLst/>
                <a:latin typeface="Arial" panose="020B0604020202020204" pitchFamily="34" charset="0"/>
                <a:ea typeface="Times New Roman" panose="02020603050405020304" pitchFamily="18" charset="0"/>
              </a:rPr>
              <a:t>Aykol</a:t>
            </a:r>
            <a:r>
              <a:rPr lang="en-GB" sz="900" dirty="0">
                <a:effectLst/>
                <a:latin typeface="Arial" panose="020B0604020202020204" pitchFamily="34" charset="0"/>
                <a:ea typeface="Times New Roman" panose="02020603050405020304" pitchFamily="18" charset="0"/>
              </a:rPr>
              <a:t>, Ş. (2019) ‘Innovative Service experiences of travellers visiting high-tech hotels: The case of Eccleston Square Hotel, London’, </a:t>
            </a:r>
            <a:r>
              <a:rPr lang="en-GB" sz="900" i="1" dirty="0" err="1">
                <a:effectLst/>
                <a:latin typeface="Arial" panose="020B0604020202020204" pitchFamily="34" charset="0"/>
                <a:ea typeface="Times New Roman" panose="02020603050405020304" pitchFamily="18" charset="0"/>
              </a:rPr>
              <a:t>Turizam</a:t>
            </a:r>
            <a:r>
              <a:rPr lang="en-GB" sz="900" dirty="0">
                <a:effectLst/>
                <a:latin typeface="Arial" panose="020B0604020202020204" pitchFamily="34" charset="0"/>
                <a:ea typeface="Times New Roman" panose="02020603050405020304" pitchFamily="18" charset="0"/>
              </a:rPr>
              <a:t>, 23(3), pp. 120–132. doi:10.5937/turizam23-22009. </a:t>
            </a:r>
            <a:endParaRPr lang="en-GB" sz="900" dirty="0">
              <a:effectLst/>
              <a:latin typeface="Times New Roman" panose="02020603050405020304" pitchFamily="18" charset="0"/>
              <a:ea typeface="Times New Roman" panose="02020603050405020304" pitchFamily="18" charset="0"/>
            </a:endParaRPr>
          </a:p>
          <a:p>
            <a:pPr algn="just">
              <a:lnSpc>
                <a:spcPct val="150000"/>
              </a:lnSpc>
            </a:pPr>
            <a:r>
              <a:rPr lang="en-GB" sz="900" dirty="0" err="1">
                <a:effectLst/>
                <a:latin typeface="Arial" panose="020B0604020202020204" pitchFamily="34" charset="0"/>
                <a:ea typeface="Times New Roman" panose="02020603050405020304" pitchFamily="18" charset="0"/>
              </a:rPr>
              <a:t>Çakar</a:t>
            </a:r>
            <a:r>
              <a:rPr lang="en-GB" sz="900" dirty="0">
                <a:effectLst/>
                <a:latin typeface="Arial" panose="020B0604020202020204" pitchFamily="34" charset="0"/>
                <a:ea typeface="Times New Roman" panose="02020603050405020304" pitchFamily="18" charset="0"/>
              </a:rPr>
              <a:t>, K. and </a:t>
            </a:r>
            <a:r>
              <a:rPr lang="en-GB" sz="900" dirty="0" err="1">
                <a:effectLst/>
                <a:latin typeface="Arial" panose="020B0604020202020204" pitchFamily="34" charset="0"/>
                <a:ea typeface="Times New Roman" panose="02020603050405020304" pitchFamily="18" charset="0"/>
              </a:rPr>
              <a:t>Aykol</a:t>
            </a:r>
            <a:r>
              <a:rPr lang="en-GB" sz="900" dirty="0">
                <a:effectLst/>
                <a:latin typeface="Arial" panose="020B0604020202020204" pitchFamily="34" charset="0"/>
                <a:ea typeface="Times New Roman" panose="02020603050405020304" pitchFamily="18" charset="0"/>
              </a:rPr>
              <a:t>, Ş. (2019) ‘Innovative Service experiences of travellers visiting high-tech hotels: The case of Eccleston Square Hotel, London’, </a:t>
            </a:r>
            <a:r>
              <a:rPr lang="en-GB" sz="900" i="1" dirty="0" err="1">
                <a:effectLst/>
                <a:latin typeface="Arial" panose="020B0604020202020204" pitchFamily="34" charset="0"/>
                <a:ea typeface="Times New Roman" panose="02020603050405020304" pitchFamily="18" charset="0"/>
              </a:rPr>
              <a:t>Turizam</a:t>
            </a:r>
            <a:r>
              <a:rPr lang="en-GB" sz="900" dirty="0">
                <a:effectLst/>
                <a:latin typeface="Arial" panose="020B0604020202020204" pitchFamily="34" charset="0"/>
                <a:ea typeface="Times New Roman" panose="02020603050405020304" pitchFamily="18" charset="0"/>
              </a:rPr>
              <a:t>, 23(3), pp. 120–132. doi:10.5937/turizam23-22009. </a:t>
            </a:r>
            <a:endParaRPr lang="en-GB" sz="900" dirty="0">
              <a:effectLst/>
              <a:latin typeface="Times New Roman" panose="02020603050405020304" pitchFamily="18" charset="0"/>
              <a:ea typeface="Times New Roman" panose="02020603050405020304" pitchFamily="18" charset="0"/>
            </a:endParaRPr>
          </a:p>
          <a:p>
            <a:pPr algn="just">
              <a:lnSpc>
                <a:spcPct val="150000"/>
              </a:lnSpc>
            </a:pPr>
            <a:r>
              <a:rPr lang="en-GB" sz="900" dirty="0" err="1">
                <a:effectLst/>
                <a:latin typeface="Arial" panose="020B0604020202020204" pitchFamily="34" charset="0"/>
                <a:ea typeface="Times New Roman" panose="02020603050405020304" pitchFamily="18" charset="0"/>
              </a:rPr>
              <a:t>Diktaş</a:t>
            </a:r>
            <a:r>
              <a:rPr lang="en-GB" sz="900" dirty="0">
                <a:effectLst/>
                <a:latin typeface="Arial" panose="020B0604020202020204" pitchFamily="34" charset="0"/>
                <a:ea typeface="Times New Roman" panose="02020603050405020304" pitchFamily="18" charset="0"/>
              </a:rPr>
              <a:t>, M. and </a:t>
            </a:r>
            <a:r>
              <a:rPr lang="en-GB" sz="900" dirty="0" err="1">
                <a:effectLst/>
                <a:latin typeface="Arial" panose="020B0604020202020204" pitchFamily="34" charset="0"/>
                <a:ea typeface="Times New Roman" panose="02020603050405020304" pitchFamily="18" charset="0"/>
              </a:rPr>
              <a:t>Tekin</a:t>
            </a:r>
            <a:r>
              <a:rPr lang="en-GB" sz="900" dirty="0">
                <a:effectLst/>
                <a:latin typeface="Arial" panose="020B0604020202020204" pitchFamily="34" charset="0"/>
                <a:ea typeface="Times New Roman" panose="02020603050405020304" pitchFamily="18" charset="0"/>
              </a:rPr>
              <a:t>, M. (2018) ‘The effect of service quality and offered values on customer satisfaction and customer loyalty: An implementation on </a:t>
            </a:r>
            <a:r>
              <a:rPr lang="en-GB" sz="900" dirty="0" err="1">
                <a:effectLst/>
                <a:latin typeface="Arial" panose="020B0604020202020204" pitchFamily="34" charset="0"/>
                <a:ea typeface="Times New Roman" panose="02020603050405020304" pitchFamily="18" charset="0"/>
              </a:rPr>
              <a:t>jewelry</a:t>
            </a:r>
            <a:r>
              <a:rPr lang="en-GB" sz="900" dirty="0">
                <a:effectLst/>
                <a:latin typeface="Arial" panose="020B0604020202020204" pitchFamily="34" charset="0"/>
                <a:ea typeface="Times New Roman" panose="02020603050405020304" pitchFamily="18" charset="0"/>
              </a:rPr>
              <a:t> industry’, </a:t>
            </a:r>
            <a:r>
              <a:rPr lang="en-GB" sz="900" i="1" dirty="0">
                <a:effectLst/>
                <a:latin typeface="Arial" panose="020B0604020202020204" pitchFamily="34" charset="0"/>
                <a:ea typeface="Times New Roman" panose="02020603050405020304" pitchFamily="18" charset="0"/>
              </a:rPr>
              <a:t>Proceedings of the International Symposium for Production Research 2018</a:t>
            </a:r>
            <a:r>
              <a:rPr lang="en-GB" sz="900" dirty="0">
                <a:effectLst/>
                <a:latin typeface="Arial" panose="020B0604020202020204" pitchFamily="34" charset="0"/>
                <a:ea typeface="Times New Roman" panose="02020603050405020304" pitchFamily="18" charset="0"/>
              </a:rPr>
              <a:t>, pp. 753–768. doi:10.1007/978-3-319-92267-6_61. </a:t>
            </a:r>
            <a:endParaRPr lang="en-GB" sz="900" dirty="0">
              <a:effectLst/>
              <a:latin typeface="Times New Roman" panose="02020603050405020304" pitchFamily="18" charset="0"/>
              <a:ea typeface="Times New Roman" panose="02020603050405020304" pitchFamily="18" charset="0"/>
            </a:endParaRPr>
          </a:p>
          <a:p>
            <a:pPr algn="just">
              <a:lnSpc>
                <a:spcPct val="150000"/>
              </a:lnSpc>
            </a:pPr>
            <a:r>
              <a:rPr lang="en-GB" sz="900" dirty="0">
                <a:effectLst/>
                <a:latin typeface="Arial" panose="020B0604020202020204" pitchFamily="34" charset="0"/>
                <a:ea typeface="Times New Roman" panose="02020603050405020304" pitchFamily="18" charset="0"/>
              </a:rPr>
              <a:t>Grady, J. and Ohlin, J.B. (2019) ‘Equal access to hospitality services for guests with mobility impairments under the Americans with disabilities act Implications for the hospitality industry’, </a:t>
            </a:r>
            <a:r>
              <a:rPr lang="en-GB" sz="900" i="1" dirty="0">
                <a:effectLst/>
                <a:latin typeface="Arial" panose="020B0604020202020204" pitchFamily="34" charset="0"/>
                <a:ea typeface="Times New Roman" panose="02020603050405020304" pitchFamily="18" charset="0"/>
              </a:rPr>
              <a:t>International Journal of Hospitality Management</a:t>
            </a:r>
            <a:r>
              <a:rPr lang="en-GB" sz="900" dirty="0">
                <a:effectLst/>
                <a:latin typeface="Arial" panose="020B0604020202020204" pitchFamily="34" charset="0"/>
                <a:ea typeface="Times New Roman" panose="02020603050405020304" pitchFamily="18" charset="0"/>
              </a:rPr>
              <a:t>, 28(1), pp. 161–169. doi:10.1016/j.ijhm.2008.06.013. </a:t>
            </a:r>
            <a:endParaRPr lang="en-GB" sz="900" dirty="0">
              <a:effectLst/>
              <a:latin typeface="Times New Roman" panose="02020603050405020304" pitchFamily="18" charset="0"/>
              <a:ea typeface="Times New Roman" panose="02020603050405020304" pitchFamily="18" charset="0"/>
            </a:endParaRPr>
          </a:p>
          <a:p>
            <a:pPr algn="just">
              <a:lnSpc>
                <a:spcPct val="150000"/>
              </a:lnSpc>
            </a:pPr>
            <a:r>
              <a:rPr lang="en-GB" sz="900" dirty="0">
                <a:effectLst/>
                <a:latin typeface="Arial" panose="020B0604020202020204" pitchFamily="34" charset="0"/>
                <a:ea typeface="Times New Roman" panose="02020603050405020304" pitchFamily="18" charset="0"/>
              </a:rPr>
              <a:t>Gupta, V. and Dixit, S.K. (2022) ‘Influence of branded luxury guestroom amenities on guests’ hotel buying decisions: A case of five-star hotels in Delhi’, </a:t>
            </a:r>
            <a:r>
              <a:rPr lang="en-GB" sz="900" i="1" dirty="0">
                <a:effectLst/>
                <a:latin typeface="Arial" panose="020B0604020202020204" pitchFamily="34" charset="0"/>
                <a:ea typeface="Times New Roman" panose="02020603050405020304" pitchFamily="18" charset="0"/>
              </a:rPr>
              <a:t>The Emerald Handbook of Luxury Management for Hospitality and Tourism</a:t>
            </a:r>
            <a:r>
              <a:rPr lang="en-GB" sz="900" dirty="0">
                <a:effectLst/>
                <a:latin typeface="Arial" panose="020B0604020202020204" pitchFamily="34" charset="0"/>
                <a:ea typeface="Times New Roman" panose="02020603050405020304" pitchFamily="18" charset="0"/>
              </a:rPr>
              <a:t>, pp. 305–319. doi:10.1108/978-1-83982-900-020211015. </a:t>
            </a:r>
            <a:endParaRPr lang="en-GB" sz="900" dirty="0">
              <a:effectLst/>
              <a:latin typeface="Times New Roman" panose="02020603050405020304" pitchFamily="18" charset="0"/>
              <a:ea typeface="Times New Roman" panose="02020603050405020304" pitchFamily="18" charset="0"/>
            </a:endParaRPr>
          </a:p>
          <a:p>
            <a:pPr algn="just">
              <a:lnSpc>
                <a:spcPct val="150000"/>
              </a:lnSpc>
            </a:pPr>
            <a:r>
              <a:rPr lang="en-GB" sz="900" dirty="0">
                <a:effectLst/>
                <a:latin typeface="Arial" panose="020B0604020202020204" pitchFamily="34" charset="0"/>
                <a:ea typeface="Times New Roman" panose="02020603050405020304" pitchFamily="18" charset="0"/>
              </a:rPr>
              <a:t>Lee, S. (Ally) (2020) ‘Investigating the importance of positive hotel design’, </a:t>
            </a:r>
            <a:r>
              <a:rPr lang="en-GB" sz="900" i="1" dirty="0">
                <a:effectLst/>
                <a:latin typeface="Arial" panose="020B0604020202020204" pitchFamily="34" charset="0"/>
                <a:ea typeface="Times New Roman" panose="02020603050405020304" pitchFamily="18" charset="0"/>
              </a:rPr>
              <a:t>International Journal of Hospitality Management</a:t>
            </a:r>
            <a:r>
              <a:rPr lang="en-GB" sz="900" dirty="0">
                <a:effectLst/>
                <a:latin typeface="Arial" panose="020B0604020202020204" pitchFamily="34" charset="0"/>
                <a:ea typeface="Times New Roman" panose="02020603050405020304" pitchFamily="18" charset="0"/>
              </a:rPr>
              <a:t>, 88, p. 102523. doi:10.1016/j.ijhm.2020.102523. </a:t>
            </a:r>
            <a:endParaRPr lang="en-GB" sz="900" dirty="0">
              <a:effectLst/>
              <a:latin typeface="Times New Roman" panose="02020603050405020304" pitchFamily="18" charset="0"/>
              <a:ea typeface="Times New Roman" panose="02020603050405020304" pitchFamily="18" charset="0"/>
            </a:endParaRPr>
          </a:p>
          <a:p>
            <a:pPr algn="just">
              <a:lnSpc>
                <a:spcPct val="150000"/>
              </a:lnSpc>
            </a:pPr>
            <a:r>
              <a:rPr lang="en-GB" sz="900" dirty="0">
                <a:effectLst/>
                <a:latin typeface="Arial" panose="020B0604020202020204" pitchFamily="34" charset="0"/>
                <a:ea typeface="Times New Roman" panose="02020603050405020304" pitchFamily="18" charset="0"/>
              </a:rPr>
              <a:t>Luck, S.J. and </a:t>
            </a:r>
            <a:r>
              <a:rPr lang="en-GB" sz="900" dirty="0" err="1">
                <a:effectLst/>
                <a:latin typeface="Arial" panose="020B0604020202020204" pitchFamily="34" charset="0"/>
                <a:ea typeface="Times New Roman" panose="02020603050405020304" pitchFamily="18" charset="0"/>
              </a:rPr>
              <a:t>Gaspelin</a:t>
            </a:r>
            <a:r>
              <a:rPr lang="en-GB" sz="900" dirty="0">
                <a:effectLst/>
                <a:latin typeface="Arial" panose="020B0604020202020204" pitchFamily="34" charset="0"/>
                <a:ea typeface="Times New Roman" panose="02020603050405020304" pitchFamily="18" charset="0"/>
              </a:rPr>
              <a:t>, N. (2016) ‘How to get statistically significant effects in any ERP experiment (and why you shouldn’t)’, </a:t>
            </a:r>
            <a:r>
              <a:rPr lang="en-GB" sz="900" i="1" dirty="0">
                <a:effectLst/>
                <a:latin typeface="Arial" panose="020B0604020202020204" pitchFamily="34" charset="0"/>
                <a:ea typeface="Times New Roman" panose="02020603050405020304" pitchFamily="18" charset="0"/>
              </a:rPr>
              <a:t>Psychophysiology</a:t>
            </a:r>
            <a:r>
              <a:rPr lang="en-GB" sz="900" dirty="0">
                <a:effectLst/>
                <a:latin typeface="Arial" panose="020B0604020202020204" pitchFamily="34" charset="0"/>
                <a:ea typeface="Times New Roman" panose="02020603050405020304" pitchFamily="18" charset="0"/>
              </a:rPr>
              <a:t>, 54(1), pp. 146–157. doi:10.1111/psyp.12639. </a:t>
            </a:r>
            <a:endParaRPr lang="en-GB" sz="900" dirty="0">
              <a:effectLst/>
              <a:latin typeface="Times New Roman" panose="02020603050405020304" pitchFamily="18" charset="0"/>
              <a:ea typeface="Times New Roman" panose="02020603050405020304" pitchFamily="18" charset="0"/>
            </a:endParaRPr>
          </a:p>
          <a:p>
            <a:pPr algn="just">
              <a:lnSpc>
                <a:spcPct val="150000"/>
              </a:lnSpc>
            </a:pPr>
            <a:r>
              <a:rPr lang="en-GB" sz="900" dirty="0" err="1">
                <a:effectLst/>
                <a:latin typeface="Arial" panose="020B0604020202020204" pitchFamily="34" charset="0"/>
                <a:ea typeface="Times New Roman" panose="02020603050405020304" pitchFamily="18" charset="0"/>
              </a:rPr>
              <a:t>Mafrolla</a:t>
            </a:r>
            <a:r>
              <a:rPr lang="en-GB" sz="900" dirty="0">
                <a:effectLst/>
                <a:latin typeface="Arial" panose="020B0604020202020204" pitchFamily="34" charset="0"/>
                <a:ea typeface="Times New Roman" panose="02020603050405020304" pitchFamily="18" charset="0"/>
              </a:rPr>
              <a:t>, E. (2018) ‘The wide range of local government public services’, </a:t>
            </a:r>
            <a:r>
              <a:rPr lang="en-GB" sz="900" i="1" dirty="0">
                <a:effectLst/>
                <a:latin typeface="Arial" panose="020B0604020202020204" pitchFamily="34" charset="0"/>
                <a:ea typeface="Times New Roman" panose="02020603050405020304" pitchFamily="18" charset="0"/>
              </a:rPr>
              <a:t>The Routledge Handbook of International Local Government</a:t>
            </a:r>
            <a:r>
              <a:rPr lang="en-GB" sz="900" dirty="0">
                <a:effectLst/>
                <a:latin typeface="Arial" panose="020B0604020202020204" pitchFamily="34" charset="0"/>
                <a:ea typeface="Times New Roman" panose="02020603050405020304" pitchFamily="18" charset="0"/>
              </a:rPr>
              <a:t>, pp. 218–232. doi:10.4324/9781315306278-15. </a:t>
            </a:r>
            <a:endParaRPr lang="en-GB" sz="900" dirty="0">
              <a:effectLst/>
              <a:latin typeface="Times New Roman" panose="02020603050405020304" pitchFamily="18" charset="0"/>
              <a:ea typeface="Times New Roman" panose="02020603050405020304" pitchFamily="18" charset="0"/>
            </a:endParaRPr>
          </a:p>
          <a:p>
            <a:pPr algn="just">
              <a:lnSpc>
                <a:spcPct val="150000"/>
              </a:lnSpc>
            </a:pPr>
            <a:r>
              <a:rPr lang="en-GB" sz="900" dirty="0">
                <a:effectLst/>
                <a:latin typeface="Arial" panose="020B0604020202020204" pitchFamily="34" charset="0"/>
                <a:ea typeface="Times New Roman" panose="02020603050405020304" pitchFamily="18" charset="0"/>
              </a:rPr>
              <a:t>Ng, A.W. and </a:t>
            </a:r>
            <a:r>
              <a:rPr lang="en-GB" sz="900" dirty="0" err="1">
                <a:effectLst/>
                <a:latin typeface="Arial" panose="020B0604020202020204" pitchFamily="34" charset="0"/>
                <a:ea typeface="Times New Roman" panose="02020603050405020304" pitchFamily="18" charset="0"/>
              </a:rPr>
              <a:t>Tavitiyaman</a:t>
            </a:r>
            <a:r>
              <a:rPr lang="en-GB" sz="900" dirty="0">
                <a:effectLst/>
                <a:latin typeface="Arial" panose="020B0604020202020204" pitchFamily="34" charset="0"/>
                <a:ea typeface="Times New Roman" panose="02020603050405020304" pitchFamily="18" charset="0"/>
              </a:rPr>
              <a:t>, P. (2019) ‘Corporate Social Responsibility and sustainability initiatives of Multinational Hotel Corporations’, </a:t>
            </a:r>
            <a:r>
              <a:rPr lang="en-GB" sz="900" i="1" dirty="0">
                <a:effectLst/>
                <a:latin typeface="Arial" panose="020B0604020202020204" pitchFamily="34" charset="0"/>
                <a:ea typeface="Times New Roman" panose="02020603050405020304" pitchFamily="18" charset="0"/>
              </a:rPr>
              <a:t>World Sustainability Series</a:t>
            </a:r>
            <a:r>
              <a:rPr lang="en-GB" sz="900" dirty="0">
                <a:effectLst/>
                <a:latin typeface="Arial" panose="020B0604020202020204" pitchFamily="34" charset="0"/>
                <a:ea typeface="Times New Roman" panose="02020603050405020304" pitchFamily="18" charset="0"/>
              </a:rPr>
              <a:t>, pp. 3–15. doi:10.1007/978-3-030-26759-9_1. </a:t>
            </a:r>
            <a:endParaRPr lang="en-GB" sz="900" dirty="0">
              <a:effectLst/>
              <a:latin typeface="Times New Roman" panose="02020603050405020304" pitchFamily="18" charset="0"/>
              <a:ea typeface="Times New Roman" panose="02020603050405020304" pitchFamily="18" charset="0"/>
            </a:endParaRPr>
          </a:p>
          <a:p>
            <a:pPr algn="just">
              <a:lnSpc>
                <a:spcPct val="150000"/>
              </a:lnSpc>
            </a:pPr>
            <a:r>
              <a:rPr lang="en-GB" sz="900" dirty="0">
                <a:effectLst/>
                <a:latin typeface="Arial" panose="020B0604020202020204" pitchFamily="34" charset="0"/>
                <a:ea typeface="Times New Roman" panose="02020603050405020304" pitchFamily="18" charset="0"/>
              </a:rPr>
              <a:t>Williams, A. (2022) ‘Postmodern consumers of hospitality services’, </a:t>
            </a:r>
            <a:r>
              <a:rPr lang="en-GB" sz="900" i="1" dirty="0">
                <a:effectLst/>
                <a:latin typeface="Arial" panose="020B0604020202020204" pitchFamily="34" charset="0"/>
                <a:ea typeface="Times New Roman" panose="02020603050405020304" pitchFamily="18" charset="0"/>
              </a:rPr>
              <a:t>Understanding the Hospitality Consumer</a:t>
            </a:r>
            <a:r>
              <a:rPr lang="en-GB" sz="900" dirty="0">
                <a:effectLst/>
                <a:latin typeface="Arial" panose="020B0604020202020204" pitchFamily="34" charset="0"/>
                <a:ea typeface="Times New Roman" panose="02020603050405020304" pitchFamily="18" charset="0"/>
              </a:rPr>
              <a:t>, pp. 173–202. doi:10.1016/b978-0-7506-5249-0.50012-0. </a:t>
            </a:r>
            <a:endParaRPr lang="en-GB" sz="900" dirty="0">
              <a:effectLst/>
              <a:latin typeface="Times New Roman" panose="02020603050405020304" pitchFamily="18" charset="0"/>
              <a:ea typeface="Times New Roman" panose="02020603050405020304" pitchFamily="18" charset="0"/>
            </a:endParaRPr>
          </a:p>
          <a:p>
            <a:endParaRPr lang="en-GB" sz="900" dirty="0"/>
          </a:p>
        </p:txBody>
      </p:sp>
      <p:sp>
        <p:nvSpPr>
          <p:cNvPr id="4" name="Slide Number Placeholder 3">
            <a:extLst>
              <a:ext uri="{FF2B5EF4-FFF2-40B4-BE49-F238E27FC236}">
                <a16:creationId xmlns:a16="http://schemas.microsoft.com/office/drawing/2014/main" id="{AA76C5EC-26BF-8822-E302-E3A8E1EE5060}"/>
              </a:ext>
            </a:extLst>
          </p:cNvPr>
          <p:cNvSpPr>
            <a:spLocks noGrp="1"/>
          </p:cNvSpPr>
          <p:nvPr>
            <p:ph type="sldNum" sz="quarter" idx="12"/>
          </p:nvPr>
        </p:nvSpPr>
        <p:spPr/>
        <p:txBody>
          <a:bodyPr/>
          <a:lstStyle/>
          <a:p>
            <a:fld id="{48F63A3B-78C7-47BE-AE5E-E10140E04643}" type="slidenum">
              <a:rPr lang="en-US" smtClean="0"/>
              <a:t>10</a:t>
            </a:fld>
            <a:endParaRPr lang="en-US" dirty="0"/>
          </a:p>
        </p:txBody>
      </p:sp>
    </p:spTree>
    <p:extLst>
      <p:ext uri="{BB962C8B-B14F-4D97-AF65-F5344CB8AC3E}">
        <p14:creationId xmlns:p14="http://schemas.microsoft.com/office/powerpoint/2010/main" val="627254198"/>
      </p:ext>
    </p:extLst>
  </p:cSld>
  <p:clrMapOvr>
    <a:masterClrMapping/>
  </p:clrMapOvr>
</p:sld>
</file>

<file path=ppt/theme/theme1.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Color-Block_Win32_jx_v9.potx" id="{B1D493D9-AF74-4AD6-8F0C-5B1308D7041B}" vid="{1AA99070-5A1F-42D2-9F5B-E7354C9646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{4111F76B-B013-49E4-97B8-2C906DC9C5A2}tf78438558_win32</Template>
  <TotalTime>0</TotalTime>
  <Words>2952</Words>
  <Application>Microsoft Office PowerPoint</Application>
  <PresentationFormat>Widescreen</PresentationFormat>
  <Paragraphs>72</Paragraphs>
  <Slides>10</Slides>
  <Notes>9</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Arial Black</vt:lpstr>
      <vt:lpstr>Calibri</vt:lpstr>
      <vt:lpstr>Sabon Next LT</vt:lpstr>
      <vt:lpstr>Times New Roman</vt:lpstr>
      <vt:lpstr>Wingdings</vt:lpstr>
      <vt:lpstr>Office Theme</vt:lpstr>
      <vt:lpstr>BMIH4003 Hospitality and Guest Services  Andreea-mariana stoican student id: 2221000  </vt:lpstr>
      <vt:lpstr>Contents</vt:lpstr>
      <vt:lpstr>PowerPoint Presentation</vt:lpstr>
      <vt:lpstr>PowerPoint Presentation</vt:lpstr>
      <vt:lpstr>The scope, nature, guest services and facilities</vt:lpstr>
      <vt:lpstr>PowerPoint Presentation</vt:lpstr>
      <vt:lpstr>PowerPoint Presentation</vt:lpstr>
      <vt:lpstr>how the requirements are fulfilled for the guests</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1</cp:revision>
  <dcterms:created xsi:type="dcterms:W3CDTF">2023-01-15T14:08:36Z</dcterms:created>
  <dcterms:modified xsi:type="dcterms:W3CDTF">2023-11-20T11:35:03Z</dcterms:modified>
</cp:coreProperties>
</file>