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68" r:id="rId1"/>
  </p:sldMasterIdLst>
  <p:notesMasterIdLst>
    <p:notesMasterId r:id="rId46"/>
  </p:notesMasterIdLst>
  <p:handoutMasterIdLst>
    <p:handoutMasterId r:id="rId47"/>
  </p:handoutMasterIdLst>
  <p:sldIdLst>
    <p:sldId id="263" r:id="rId2"/>
    <p:sldId id="256" r:id="rId3"/>
    <p:sldId id="259" r:id="rId4"/>
    <p:sldId id="281" r:id="rId5"/>
    <p:sldId id="288" r:id="rId6"/>
    <p:sldId id="275" r:id="rId7"/>
    <p:sldId id="280" r:id="rId8"/>
    <p:sldId id="282" r:id="rId9"/>
    <p:sldId id="283" r:id="rId10"/>
    <p:sldId id="289" r:id="rId11"/>
    <p:sldId id="273" r:id="rId12"/>
    <p:sldId id="274" r:id="rId13"/>
    <p:sldId id="266" r:id="rId14"/>
    <p:sldId id="267" r:id="rId15"/>
    <p:sldId id="268" r:id="rId16"/>
    <p:sldId id="269" r:id="rId17"/>
    <p:sldId id="276" r:id="rId18"/>
    <p:sldId id="277" r:id="rId19"/>
    <p:sldId id="278" r:id="rId20"/>
    <p:sldId id="287" r:id="rId21"/>
    <p:sldId id="284" r:id="rId22"/>
    <p:sldId id="285" r:id="rId23"/>
    <p:sldId id="290" r:id="rId24"/>
    <p:sldId id="291" r:id="rId25"/>
    <p:sldId id="292" r:id="rId26"/>
    <p:sldId id="293" r:id="rId27"/>
    <p:sldId id="294" r:id="rId28"/>
    <p:sldId id="295" r:id="rId29"/>
    <p:sldId id="296" r:id="rId30"/>
    <p:sldId id="297" r:id="rId31"/>
    <p:sldId id="298" r:id="rId32"/>
    <p:sldId id="299" r:id="rId33"/>
    <p:sldId id="300" r:id="rId34"/>
    <p:sldId id="301" r:id="rId35"/>
    <p:sldId id="302" r:id="rId36"/>
    <p:sldId id="303" r:id="rId37"/>
    <p:sldId id="304" r:id="rId38"/>
    <p:sldId id="305" r:id="rId39"/>
    <p:sldId id="306" r:id="rId40"/>
    <p:sldId id="307" r:id="rId41"/>
    <p:sldId id="308" r:id="rId42"/>
    <p:sldId id="309" r:id="rId43"/>
    <p:sldId id="310" r:id="rId44"/>
    <p:sldId id="311" r:id="rId45"/>
  </p:sldIdLst>
  <p:sldSz cx="9144000" cy="6858000" type="screen4x3"/>
  <p:notesSz cx="6669088" cy="9753600"/>
  <p:custDataLst>
    <p:tags r:id="rId48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00"/>
    <a:srgbClr val="CC6600"/>
    <a:srgbClr val="996633"/>
    <a:srgbClr val="993300"/>
    <a:srgbClr val="FFCC99"/>
    <a:srgbClr val="CC9900"/>
    <a:srgbClr val="FFCC66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120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8" d="100"/>
          <a:sy n="58" d="100"/>
        </p:scale>
        <p:origin x="-1770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gs" Target="tags/tag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8B63CA9-3BA1-4060-A7FD-2ADDEFA3E18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/>
              <a:t>School of Nursing &amp; Midwifery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CC9CDF97-4328-4FE1-B816-BF5AFE34DDB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292" name="Rectangle 4">
            <a:extLst>
              <a:ext uri="{FF2B5EF4-FFF2-40B4-BE49-F238E27FC236}">
                <a16:creationId xmlns:a16="http://schemas.microsoft.com/office/drawing/2014/main" id="{A6FAADD9-2CED-4170-9796-538B16D9860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/>
              <a:t>Title goes here</a:t>
            </a:r>
          </a:p>
        </p:txBody>
      </p:sp>
      <p:sp>
        <p:nvSpPr>
          <p:cNvPr id="12293" name="Rectangle 5">
            <a:extLst>
              <a:ext uri="{FF2B5EF4-FFF2-40B4-BE49-F238E27FC236}">
                <a16:creationId xmlns:a16="http://schemas.microsoft.com/office/drawing/2014/main" id="{A1C95120-AE69-48C3-AAF8-88713D3E6911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E23FED4-3E4F-4446-871E-65AB12C355D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4CE14C02-A24F-4033-AE3F-184E395FC70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eaLnBrk="0" hangingPunct="0">
              <a:defRPr kumimoji="1" sz="1000" i="1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*</a:t>
            </a:r>
            <a:endParaRPr lang="en-US" sz="120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ED7E02A1-6296-4396-9BB3-2E16A00487EF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kumimoji="1" sz="1000" i="1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07/16/96</a:t>
            </a:r>
            <a:endParaRPr lang="en-US" sz="120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FC9B54A4-3F58-45E3-8493-112A0B6CBB8A}"/>
              </a:ext>
            </a:extLst>
          </p:cNvPr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895350" y="731838"/>
            <a:ext cx="4878388" cy="3657600"/>
          </a:xfrm>
          <a:prstGeom prst="rect">
            <a:avLst/>
          </a:prstGeom>
          <a:noFill/>
          <a:ln w="12700" cap="sq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1EDD55F2-823A-40A9-91D1-DB608747F1D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8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>
            <a:extLst>
              <a:ext uri="{FF2B5EF4-FFF2-40B4-BE49-F238E27FC236}">
                <a16:creationId xmlns:a16="http://schemas.microsoft.com/office/drawing/2014/main" id="{134AC4FB-64C0-4053-B79D-CC8C4C9E4C2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eaLnBrk="0" hangingPunct="0">
              <a:defRPr kumimoji="1" sz="1000" i="1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*</a:t>
            </a:r>
            <a:endParaRPr lang="en-US" sz="1200"/>
          </a:p>
        </p:txBody>
      </p:sp>
      <p:sp>
        <p:nvSpPr>
          <p:cNvPr id="2055" name="Rectangle 7">
            <a:extLst>
              <a:ext uri="{FF2B5EF4-FFF2-40B4-BE49-F238E27FC236}">
                <a16:creationId xmlns:a16="http://schemas.microsoft.com/office/drawing/2014/main" id="{F4C3FDB2-7CAA-40B0-96D5-85D2A8AC93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kumimoji="1" sz="1000" i="1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##</a:t>
            </a:r>
            <a:endParaRPr 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MS PGothic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0FC9E3D-D14E-4B05-8194-921331CF560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*</a:t>
            </a:r>
            <a:endParaRPr lang="en-US" altLang="en-US" i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BF4EBE2E-AF84-4737-9447-67C536EC66A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07/16/96</a:t>
            </a:r>
            <a:endParaRPr lang="en-US" altLang="en-US" i="0"/>
          </a:p>
        </p:txBody>
      </p:sp>
      <p:sp>
        <p:nvSpPr>
          <p:cNvPr id="17412" name="Rectangle 6">
            <a:extLst>
              <a:ext uri="{FF2B5EF4-FFF2-40B4-BE49-F238E27FC236}">
                <a16:creationId xmlns:a16="http://schemas.microsoft.com/office/drawing/2014/main" id="{D73B971B-A207-4ED0-974E-6B1C420C6B7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*</a:t>
            </a:r>
            <a:endParaRPr lang="en-US" altLang="en-US" i="0"/>
          </a:p>
        </p:txBody>
      </p:sp>
      <p:sp>
        <p:nvSpPr>
          <p:cNvPr id="17413" name="Rectangle 7">
            <a:extLst>
              <a:ext uri="{FF2B5EF4-FFF2-40B4-BE49-F238E27FC236}">
                <a16:creationId xmlns:a16="http://schemas.microsoft.com/office/drawing/2014/main" id="{AA34DE6A-188A-4858-8BBB-A2AA39A2B5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##</a:t>
            </a:r>
            <a:endParaRPr lang="en-US" altLang="en-US" i="0"/>
          </a:p>
        </p:txBody>
      </p:sp>
      <p:sp>
        <p:nvSpPr>
          <p:cNvPr id="17414" name="Rectangle 2">
            <a:extLst>
              <a:ext uri="{FF2B5EF4-FFF2-40B4-BE49-F238E27FC236}">
                <a16:creationId xmlns:a16="http://schemas.microsoft.com/office/drawing/2014/main" id="{B7C1D760-FCD2-4BA2-BFF7-565DCF7CCE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5" name="Rectangle 3">
            <a:extLst>
              <a:ext uri="{FF2B5EF4-FFF2-40B4-BE49-F238E27FC236}">
                <a16:creationId xmlns:a16="http://schemas.microsoft.com/office/drawing/2014/main" id="{EB83AAB1-B458-4793-AB8A-8FCD626A55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8B6B9A29-56D7-4B5A-AD1F-FAA29CAAB3A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*</a:t>
            </a:r>
            <a:endParaRPr lang="en-US" altLang="en-US" i="0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D9A3EF6F-D5F4-47D5-89D6-B519A55A32F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07/16/96</a:t>
            </a:r>
            <a:endParaRPr lang="en-US" altLang="en-US" i="0"/>
          </a:p>
        </p:txBody>
      </p:sp>
      <p:sp>
        <p:nvSpPr>
          <p:cNvPr id="40964" name="Rectangle 6">
            <a:extLst>
              <a:ext uri="{FF2B5EF4-FFF2-40B4-BE49-F238E27FC236}">
                <a16:creationId xmlns:a16="http://schemas.microsoft.com/office/drawing/2014/main" id="{6C5199C0-C0B0-43B5-91D7-D8FC587ECC1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*</a:t>
            </a:r>
            <a:endParaRPr lang="en-US" altLang="en-US" i="0"/>
          </a:p>
        </p:txBody>
      </p:sp>
      <p:sp>
        <p:nvSpPr>
          <p:cNvPr id="40965" name="Rectangle 7">
            <a:extLst>
              <a:ext uri="{FF2B5EF4-FFF2-40B4-BE49-F238E27FC236}">
                <a16:creationId xmlns:a16="http://schemas.microsoft.com/office/drawing/2014/main" id="{D9DAD871-BA5B-4955-80F8-0CAA163CC7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##</a:t>
            </a:r>
            <a:endParaRPr lang="en-US" altLang="en-US" i="0"/>
          </a:p>
        </p:txBody>
      </p:sp>
      <p:sp>
        <p:nvSpPr>
          <p:cNvPr id="40966" name="Rectangle 2">
            <a:extLst>
              <a:ext uri="{FF2B5EF4-FFF2-40B4-BE49-F238E27FC236}">
                <a16:creationId xmlns:a16="http://schemas.microsoft.com/office/drawing/2014/main" id="{6B59CDAC-419C-4236-859F-5883A8D8B7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7" name="Rectangle 3">
            <a:extLst>
              <a:ext uri="{FF2B5EF4-FFF2-40B4-BE49-F238E27FC236}">
                <a16:creationId xmlns:a16="http://schemas.microsoft.com/office/drawing/2014/main" id="{D251B251-7EF4-4ACC-8736-F2239B115D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515FF-8745-4CAF-AEF0-F158A3CCB5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460251-6C41-4AE2-9AD6-59C6E2445FB1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15C90-2C84-4E60-BD69-4FFE1EDFF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262AF-A9BD-4B80-A16A-A17F4D576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98AC00-2398-4D24-8BF7-B2CC92E8E09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5092617"/>
      </p:ext>
    </p:extLst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DB42F8-E498-4194-A0AF-158E3ADAF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DDF8E-A176-4A43-8165-E7E3CF14B6CF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97AD8-6153-45FA-B5CA-3800204FC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08232-B979-4B38-8FBF-A1302C86D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94FBB7-1C4C-47CD-B74A-3247D88C0CF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30983"/>
      </p:ext>
    </p:extLst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C8C54-70B4-45E3-ADDF-0F1E3FBB0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DE093-EB2C-4619-A992-57C3D253AD25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DBFCC86-4CE0-4C4C-9492-FA42C3E444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F2F2CDA-02B7-469B-BA86-7B96BFA72B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908337"/>
      </p:ext>
    </p:extLst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B3642D-19B3-4AFC-8634-49AA38167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09B11-3CDE-474D-955C-321DC6A41406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D8AF04-E8C5-4341-86D4-2A2AAC580C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C57529F-C59C-4721-A10F-588C39394EC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9212751"/>
      </p:ext>
    </p:extLst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1CBA6C5-E7E3-4AED-8F2D-872F662D1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D3B68-D38F-4BA9-9C5C-8A8A5747BBE4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379E8FD-9803-4F83-8D88-F62A8141A8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7CFE8E8-8AD7-49FA-8F04-9B622ECE6F8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315941"/>
      </p:ext>
    </p:extLst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17C5ACA-9BAD-4765-BD53-0DD476568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0AEA0-F744-4308-82F7-9295E7454DA5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7D5375A-935B-4109-AFCD-C4D0A8D1C3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FCA7A2E-2ECD-4F99-B354-29F135B107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4322700"/>
      </p:ext>
    </p:extLst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8BF7221-2699-4635-B840-17B9444C1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A8A3B-19C0-430D-AB73-F040622A586A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F7E68C6-DE80-40EB-AD4E-DDA0D076C7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B0BB2EA-9C70-4367-A176-8F272FAACC8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3046233"/>
      </p:ext>
    </p:extLst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BAF984-168B-4323-A9F7-3FBCD0804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56F7D-FADD-41E1-91C8-B9803B19323F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19CDE-B8D8-495F-9CB4-6EEDFED3A4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B39BF9-2C87-48FF-B63D-C34EB85A82F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8709491"/>
      </p:ext>
    </p:extLst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F57511E-C2D2-4555-A825-50E5F1ECF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6B3B0-3970-4A9A-A042-FE1B7BB4A22B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B0329-5978-4A49-A279-BC2C10271E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E36FEC4-1BC9-4DE6-B7B8-4A5D8B98602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726230"/>
      </p:ext>
    </p:extLst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5FF04-02DF-4B75-978D-B882B8DE2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AD765-083D-42F7-8048-B6AA37C459F1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CFFA05A-6A6C-4B44-8978-DCD5432B42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8EF9FE-9538-4BDC-B2D5-3416F3E0786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1768950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9FE5DE-03FD-4B05-8F21-BA5B7B51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A1C0E3-B5E6-4164-BED0-AFED275FEFC9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FD83105-E0AE-42D3-9249-B0B41697C9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55514F7-ECA6-417D-8261-1AF60C1798A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7244614"/>
      </p:ext>
    </p:extLst>
  </p:cSld>
  <p:clrMapOvr>
    <a:masterClrMapping/>
  </p:clrMapOvr>
  <p:hf sldNum="0" hdr="0" ft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2B744764-A970-4FE7-92D8-3944F861185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FD8CD-D2DE-4F1D-B984-396E8497FB0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8E29FB-C705-45A5-94F5-4883ECBB4A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03BF56B-6977-4B61-8DA4-DB404AB79732}" type="datetime1">
              <a:rPr lang="en-US" altLang="en-US"/>
              <a:pPr>
                <a:defRPr/>
              </a:pPr>
              <a:t>11/20/2023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B366D-0FD1-4474-ADF9-8C2717F464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C6E49676-5A17-4A52-BFC2-A1AB19BC684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17CCD9D0-3EEC-4262-A2DC-1E7FDC0868A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906463" y="1196975"/>
            <a:ext cx="7772400" cy="1143000"/>
          </a:xfrm>
        </p:spPr>
        <p:txBody>
          <a:bodyPr lIns="92075" tIns="46038" rIns="92075" bIns="4603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Cyflwyniad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i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Fyfyrio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ac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Ysgrifennu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Myfyriol</a:t>
            </a:r>
            <a:endParaRPr lang="en-US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3B042FB4-B32C-49CD-8320-65D65095920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76375" y="2565400"/>
            <a:ext cx="6400800" cy="2714625"/>
          </a:xfrm>
        </p:spPr>
        <p:txBody>
          <a:bodyPr lIns="92075" tIns="46038" rIns="92075" bIns="46038"/>
          <a:lstStyle/>
          <a:p>
            <a:pPr marL="342900" indent="-342900" eaLnBrk="1" hangingPunct="1">
              <a:lnSpc>
                <a:spcPct val="120000"/>
              </a:lnSpc>
              <a:spcBef>
                <a:spcPct val="0"/>
              </a:spcBef>
              <a:buFontTx/>
              <a:buChar char="•"/>
              <a:defRPr/>
            </a:pPr>
            <a:r>
              <a:rPr lang="en-US" altLang="en-US" sz="2400" dirty="0">
                <a:latin typeface="Verdana" panose="020B0604030504040204" pitchFamily="34" charset="0"/>
              </a:rPr>
              <a:t>Beth </a:t>
            </a:r>
            <a:r>
              <a:rPr lang="en-US" altLang="en-US" sz="2400" dirty="0" err="1">
                <a:latin typeface="Verdana" panose="020B0604030504040204" pitchFamily="34" charset="0"/>
              </a:rPr>
              <a:t>yw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myfyrio</a:t>
            </a:r>
            <a:r>
              <a:rPr lang="en-US" altLang="en-US" sz="2400" dirty="0">
                <a:latin typeface="Verdana" panose="020B0604030504040204" pitchFamily="34" charset="0"/>
              </a:rPr>
              <a:t>?</a:t>
            </a:r>
          </a:p>
          <a:p>
            <a:pPr marL="342900" indent="-342900" eaLnBrk="1" hangingPunct="1">
              <a:lnSpc>
                <a:spcPct val="120000"/>
              </a:lnSpc>
              <a:spcBef>
                <a:spcPct val="0"/>
              </a:spcBef>
              <a:buFontTx/>
              <a:buChar char="•"/>
              <a:defRPr/>
            </a:pPr>
            <a:r>
              <a:rPr lang="en-US" altLang="en-US" sz="2400" dirty="0" err="1">
                <a:latin typeface="Verdana" panose="020B0604030504040204" pitchFamily="34" charset="0"/>
              </a:rPr>
              <a:t>Ffynonellau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myfyrio</a:t>
            </a:r>
            <a:endParaRPr lang="en-US" altLang="en-US" sz="2400" dirty="0">
              <a:latin typeface="Verdana" panose="020B0604030504040204" pitchFamily="34" charset="0"/>
            </a:endParaRPr>
          </a:p>
          <a:p>
            <a:pPr marL="342900" indent="-342900" eaLnBrk="1" hangingPunct="1">
              <a:lnSpc>
                <a:spcPct val="120000"/>
              </a:lnSpc>
              <a:spcBef>
                <a:spcPct val="0"/>
              </a:spcBef>
              <a:buFontTx/>
              <a:buChar char="•"/>
              <a:defRPr/>
            </a:pPr>
            <a:r>
              <a:rPr lang="en-US" altLang="en-US" sz="2400" dirty="0" err="1">
                <a:latin typeface="Verdana" panose="020B0604030504040204" pitchFamily="34" charset="0"/>
              </a:rPr>
              <a:t>Sgiliau</a:t>
            </a:r>
            <a:r>
              <a:rPr lang="en-US" altLang="en-US" sz="2400" dirty="0">
                <a:latin typeface="Verdana" panose="020B0604030504040204" pitchFamily="34" charset="0"/>
              </a:rPr>
              <a:t> / </a:t>
            </a:r>
            <a:r>
              <a:rPr lang="en-US" altLang="en-US" sz="2400" dirty="0" err="1">
                <a:latin typeface="Verdana" panose="020B0604030504040204" pitchFamily="34" charset="0"/>
              </a:rPr>
              <a:t>Agweddau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ar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gyfer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myfyrio</a:t>
            </a:r>
            <a:endParaRPr lang="en-US" altLang="en-US" sz="2400" dirty="0">
              <a:latin typeface="Verdana" panose="020B0604030504040204" pitchFamily="34" charset="0"/>
            </a:endParaRPr>
          </a:p>
          <a:p>
            <a:pPr marL="342900" indent="-342900" eaLnBrk="1" hangingPunct="1">
              <a:lnSpc>
                <a:spcPct val="120000"/>
              </a:lnSpc>
              <a:spcBef>
                <a:spcPct val="0"/>
              </a:spcBef>
              <a:buFontTx/>
              <a:buChar char="•"/>
              <a:defRPr/>
            </a:pPr>
            <a:r>
              <a:rPr lang="en-US" altLang="en-US" sz="2400" dirty="0" err="1">
                <a:latin typeface="Verdana" panose="020B0604030504040204" pitchFamily="34" charset="0"/>
              </a:rPr>
              <a:t>Dechrau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ysgrifennu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myfyriol</a:t>
            </a:r>
            <a:endParaRPr lang="en-US" altLang="en-US" sz="2400" dirty="0">
              <a:latin typeface="Verdana" panose="020B0604030504040204" pitchFamily="34" charset="0"/>
            </a:endParaRPr>
          </a:p>
          <a:p>
            <a:pPr marL="342900" indent="-342900" eaLnBrk="1" hangingPunct="1">
              <a:lnSpc>
                <a:spcPct val="120000"/>
              </a:lnSpc>
              <a:spcBef>
                <a:spcPct val="0"/>
              </a:spcBef>
              <a:buFontTx/>
              <a:buChar char="•"/>
              <a:defRPr/>
            </a:pPr>
            <a:r>
              <a:rPr lang="en-US" altLang="en-US" sz="2400" dirty="0" err="1">
                <a:latin typeface="Verdana" panose="020B0604030504040204" pitchFamily="34" charset="0"/>
              </a:rPr>
              <a:t>Fframweithiau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ar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gyfer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myfyrio</a:t>
            </a:r>
            <a:endParaRPr lang="en-US" altLang="en-US" sz="2400" dirty="0">
              <a:latin typeface="Verdana" panose="020B0604030504040204" pitchFamily="34" charset="0"/>
            </a:endParaRPr>
          </a:p>
          <a:p>
            <a:pPr marL="342900" indent="-342900" eaLnBrk="1" hangingPunct="1">
              <a:lnSpc>
                <a:spcPct val="120000"/>
              </a:lnSpc>
              <a:spcBef>
                <a:spcPct val="0"/>
              </a:spcBef>
              <a:buFontTx/>
              <a:buChar char="•"/>
              <a:defRPr/>
            </a:pPr>
            <a:r>
              <a:rPr lang="en-US" altLang="en-US" sz="2400" dirty="0">
                <a:latin typeface="Verdana" panose="020B0604030504040204" pitchFamily="34" charset="0"/>
              </a:rPr>
              <a:t>(</a:t>
            </a:r>
            <a:r>
              <a:rPr lang="en-US" altLang="en-US" sz="2400" dirty="0" err="1">
                <a:latin typeface="Verdana" panose="020B0604030504040204" pitchFamily="34" charset="0"/>
              </a:rPr>
              <a:t>Cylch</a:t>
            </a:r>
            <a:r>
              <a:rPr lang="en-US" altLang="en-US" sz="2400" dirty="0">
                <a:latin typeface="Verdana" panose="020B0604030504040204" pitchFamily="34" charset="0"/>
              </a:rPr>
              <a:t> </a:t>
            </a:r>
            <a:r>
              <a:rPr lang="en-US" altLang="en-US" sz="2400" dirty="0" err="1">
                <a:latin typeface="Verdana" panose="020B0604030504040204" pitchFamily="34" charset="0"/>
              </a:rPr>
              <a:t>myfyriol</a:t>
            </a:r>
            <a:r>
              <a:rPr lang="en-US" altLang="en-US" sz="2400" dirty="0">
                <a:latin typeface="Verdana" panose="020B0604030504040204" pitchFamily="34" charset="0"/>
              </a:rPr>
              <a:t> a Gibb </a:t>
            </a:r>
            <a:r>
              <a:rPr lang="en-US" altLang="en-US" sz="2400" dirty="0" err="1">
                <a:latin typeface="Verdana" panose="020B0604030504040204" pitchFamily="34" charset="0"/>
              </a:rPr>
              <a:t>yn</a:t>
            </a:r>
            <a:endParaRPr lang="en-US" altLang="en-US" sz="2400" dirty="0">
              <a:latin typeface="Verdana" panose="020B0604030504040204" pitchFamily="34" charset="0"/>
            </a:endParaRPr>
          </a:p>
          <a:p>
            <a:pPr marL="342900" indent="-342900" eaLnBrk="1" hangingPunct="1">
              <a:lnSpc>
                <a:spcPct val="120000"/>
              </a:lnSpc>
              <a:spcBef>
                <a:spcPct val="0"/>
              </a:spcBef>
              <a:buFontTx/>
              <a:buChar char="•"/>
              <a:defRPr/>
            </a:pPr>
            <a:r>
              <a:rPr lang="en-US" altLang="en-US" sz="2400" dirty="0">
                <a:latin typeface="Verdana" panose="020B0604030504040204" pitchFamily="34" charset="0"/>
              </a:rPr>
              <a:t>Model 'Beth?' O </a:t>
            </a:r>
            <a:r>
              <a:rPr lang="en-US" altLang="en-US" sz="2400" dirty="0" err="1">
                <a:latin typeface="Verdana" panose="020B0604030504040204" pitchFamily="34" charset="0"/>
              </a:rPr>
              <a:t>fyfyrio</a:t>
            </a:r>
            <a:r>
              <a:rPr lang="en-US" altLang="en-US" sz="2400" dirty="0">
                <a:latin typeface="Verdana" panose="020B0604030504040204" pitchFamily="34" charset="0"/>
              </a:rPr>
              <a:t>)</a:t>
            </a:r>
          </a:p>
        </p:txBody>
      </p:sp>
      <p:sp>
        <p:nvSpPr>
          <p:cNvPr id="6148" name="Rectangle 7">
            <a:extLst>
              <a:ext uri="{FF2B5EF4-FFF2-40B4-BE49-F238E27FC236}">
                <a16:creationId xmlns:a16="http://schemas.microsoft.com/office/drawing/2014/main" id="{8ED02C3C-1E23-4A76-8914-37CCD0D5D129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AAB41F2-BCA6-4CD3-831D-E48B038808BD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EF5EA30-D40F-4CC4-ACF1-29E2C1A463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Beth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yw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Myfyrio</a:t>
            </a:r>
            <a:endParaRPr lang="en-US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18851F96-64AC-4787-9611-1475E46B2A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1373188"/>
            <a:ext cx="8229600" cy="4503737"/>
          </a:xfrm>
        </p:spPr>
        <p:txBody>
          <a:bodyPr lIns="92075" tIns="46038" rIns="92075" bIns="46038"/>
          <a:lstStyle/>
          <a:p>
            <a:pPr marL="457200" indent="-457200" eaLnBrk="1" hangingPunct="1"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Meddwl am ... ..</a:t>
            </a:r>
          </a:p>
          <a:p>
            <a:pPr marL="457200" indent="-457200" eaLnBrk="1" hangingPunct="1"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Gofyn cwestiynau eich hun am ... ..</a:t>
            </a:r>
          </a:p>
          <a:p>
            <a:pPr marL="457200" indent="-457200" eaLnBrk="1" hangingPunct="1"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Trafod gyda chi eich hun ...</a:t>
            </a:r>
          </a:p>
          <a:p>
            <a:pPr marL="457200" indent="-457200" eaLnBrk="1" hangingPunct="1"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Rhoi cynnig ar rywbeth i weithio allan ... ..</a:t>
            </a:r>
          </a:p>
          <a:p>
            <a:pPr marL="457200" indent="-457200" eaLnBrk="1" hangingPunct="1"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Gwneud synnwyr o bethau ...</a:t>
            </a:r>
          </a:p>
          <a:p>
            <a:pPr marL="457200" indent="-457200" eaLnBrk="1" hangingPunct="1"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Dysgu o brofiad ...</a:t>
            </a:r>
          </a:p>
          <a:p>
            <a:pPr marL="457200" indent="-457200" eaLnBrk="1" hangingPunct="1"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Eich helpu i gynllunio ar gyfer y dyfodol ... ..</a:t>
            </a:r>
            <a:endParaRPr lang="en-US" altLang="en-US" sz="2800">
              <a:latin typeface="Corbel" panose="020B0503020204020204" pitchFamily="34" charset="0"/>
            </a:endParaRPr>
          </a:p>
        </p:txBody>
      </p:sp>
      <p:sp>
        <p:nvSpPr>
          <p:cNvPr id="7172" name="Rectangle 7">
            <a:extLst>
              <a:ext uri="{FF2B5EF4-FFF2-40B4-BE49-F238E27FC236}">
                <a16:creationId xmlns:a16="http://schemas.microsoft.com/office/drawing/2014/main" id="{443953E2-ABFD-4F2E-93CE-7E42E956A87B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3D4E55-BD86-4A15-8AC6-2FF0E310E9F8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7173" name="Text Box 5">
            <a:extLst>
              <a:ext uri="{FF2B5EF4-FFF2-40B4-BE49-F238E27FC236}">
                <a16:creationId xmlns:a16="http://schemas.microsoft.com/office/drawing/2014/main" id="{F4DA0DBC-3489-4256-940F-2003C7793C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714BA115-05B6-4A53-96F2-56E0679D48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Fynhonellau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Myfyrio</a:t>
            </a:r>
            <a:endParaRPr lang="en-US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B8ED2C6C-4741-40A0-AF63-E8452501B8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088" y="1690688"/>
            <a:ext cx="7772400" cy="4114800"/>
          </a:xfrm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profiadau cadarnhaol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profiadau negyddol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digwyddiadau llawn digwyddiad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digwyddiadau anarferol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gweithgareddau arferol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digwyddiadau pwysig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digwyddiadau ystyrlon</a:t>
            </a:r>
          </a:p>
        </p:txBody>
      </p:sp>
      <p:sp>
        <p:nvSpPr>
          <p:cNvPr id="8196" name="Date Placeholder 3">
            <a:extLst>
              <a:ext uri="{FF2B5EF4-FFF2-40B4-BE49-F238E27FC236}">
                <a16:creationId xmlns:a16="http://schemas.microsoft.com/office/drawing/2014/main" id="{9A358AF4-33E5-4D0F-8268-11B0EFCAD3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54FCFF4-688C-449F-B026-F4B37CBFBFB1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8197" name="Text Box 5">
            <a:extLst>
              <a:ext uri="{FF2B5EF4-FFF2-40B4-BE49-F238E27FC236}">
                <a16:creationId xmlns:a16="http://schemas.microsoft.com/office/drawing/2014/main" id="{A3C574D3-5D8C-474F-B2E4-4CA4D81773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>
            <a:extLst>
              <a:ext uri="{FF2B5EF4-FFF2-40B4-BE49-F238E27FC236}">
                <a16:creationId xmlns:a16="http://schemas.microsoft.com/office/drawing/2014/main" id="{70D7B9A8-4E69-464F-A80D-A91393A26E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Beth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allech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chi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ystyried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mewn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bywyd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bob </a:t>
            </a:r>
            <a:r>
              <a:rPr lang="en-US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dydd</a:t>
            </a: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?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77ADA754-E2D4-4068-8A1D-D3FF745232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2122488"/>
            <a:ext cx="7772400" cy="4114800"/>
          </a:xfrm>
        </p:spPr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"Rwyf bob amser yn hwyr i'r gwaith"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"Roedd hynny'n gwyliau gwych"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"Rydw i wedi cael penwythnos cynhyrchiol iawn"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"Rwy'n cadw rhedeg allan o arian cyn diwedd y mis"</a:t>
            </a:r>
          </a:p>
        </p:txBody>
      </p:sp>
      <p:sp>
        <p:nvSpPr>
          <p:cNvPr id="9220" name="Date Placeholder 3">
            <a:extLst>
              <a:ext uri="{FF2B5EF4-FFF2-40B4-BE49-F238E27FC236}">
                <a16:creationId xmlns:a16="http://schemas.microsoft.com/office/drawing/2014/main" id="{9983D19A-DB86-44A4-9EF2-91E8B3E8445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3C2B5F-AFE2-45F0-8DC4-59C1D884DF9A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C2CE7-7B88-4454-93C2-38FFF7813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19100"/>
            <a:ext cx="7772400" cy="79533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</a:rPr>
              <a:t>Felly pam y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</a:rPr>
              <a:t>mae'n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</a:rPr>
              <a:t>bwysig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0878D-0857-4F43-9782-6C8310634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628775"/>
            <a:ext cx="8564562" cy="4087813"/>
          </a:xfrm>
        </p:spPr>
        <p:txBody>
          <a:bodyPr>
            <a:normAutofit/>
          </a:bodyPr>
          <a:lstStyle/>
          <a:p>
            <a:pPr marL="68580" indent="0" eaLnBrk="1" fontAlgn="auto" hangingPunct="1">
              <a:lnSpc>
                <a:spcPct val="110000"/>
              </a:lnSpc>
              <a:spcAft>
                <a:spcPts val="0"/>
              </a:spcAft>
              <a:buFontTx/>
              <a:buNone/>
              <a:defRPr/>
            </a:pPr>
            <a:r>
              <a:rPr lang="en-GB" sz="2400" dirty="0" err="1">
                <a:latin typeface="Verdana" pitchFamily="34" charset="0"/>
              </a:rPr>
              <a:t>Myfyrio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cael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ei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ystyried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yn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helpu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i</a:t>
            </a:r>
            <a:r>
              <a:rPr lang="en-GB" sz="2400" dirty="0">
                <a:latin typeface="Verdana" pitchFamily="34" charset="0"/>
              </a:rPr>
              <a:t>:</a:t>
            </a:r>
          </a:p>
          <a:p>
            <a:pPr marL="525780" indent="-457200" eaLnBrk="1" fontAlgn="auto" hangingPunct="1">
              <a:lnSpc>
                <a:spcPct val="110000"/>
              </a:lnSpc>
              <a:spcAft>
                <a:spcPts val="0"/>
              </a:spcAft>
              <a:defRPr/>
            </a:pPr>
            <a:r>
              <a:rPr lang="en-GB" sz="2400" dirty="0" err="1">
                <a:latin typeface="Verdana" pitchFamily="34" charset="0"/>
              </a:rPr>
              <a:t>pontio'r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bwlch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ymarfer</a:t>
            </a:r>
            <a:r>
              <a:rPr lang="en-GB" sz="2400" dirty="0">
                <a:latin typeface="Verdana" pitchFamily="34" charset="0"/>
              </a:rPr>
              <a:t> - </a:t>
            </a:r>
            <a:r>
              <a:rPr lang="en-GB" sz="2400" dirty="0" err="1">
                <a:latin typeface="Verdana" pitchFamily="34" charset="0"/>
              </a:rPr>
              <a:t>theori</a:t>
            </a:r>
            <a:endParaRPr lang="en-GB" sz="2400" dirty="0">
              <a:latin typeface="Verdana" pitchFamily="34" charset="0"/>
            </a:endParaRPr>
          </a:p>
          <a:p>
            <a:pPr marL="525780" indent="-457200" eaLnBrk="1" fontAlgn="auto" hangingPunct="1">
              <a:lnSpc>
                <a:spcPct val="110000"/>
              </a:lnSpc>
              <a:spcAft>
                <a:spcPts val="0"/>
              </a:spcAft>
              <a:defRPr/>
            </a:pPr>
            <a:r>
              <a:rPr lang="en-GB" sz="2400" dirty="0" err="1">
                <a:latin typeface="Verdana" pitchFamily="34" charset="0"/>
              </a:rPr>
              <a:t>lleihau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arferion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yn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seiliedig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ar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ddefod</a:t>
            </a:r>
            <a:r>
              <a:rPr lang="en-GB" sz="2400" dirty="0">
                <a:latin typeface="Verdana" pitchFamily="34" charset="0"/>
              </a:rPr>
              <a:t> ac </a:t>
            </a:r>
            <a:r>
              <a:rPr lang="en-GB" sz="2400" dirty="0" err="1">
                <a:latin typeface="Verdana" pitchFamily="34" charset="0"/>
              </a:rPr>
              <a:t>arfer</a:t>
            </a:r>
            <a:endParaRPr lang="en-GB" sz="2400" dirty="0">
              <a:latin typeface="Verdana" pitchFamily="34" charset="0"/>
            </a:endParaRPr>
          </a:p>
          <a:p>
            <a:pPr marL="525780" indent="-457200" eaLnBrk="1" fontAlgn="auto" hangingPunct="1">
              <a:lnSpc>
                <a:spcPct val="110000"/>
              </a:lnSpc>
              <a:spcAft>
                <a:spcPts val="0"/>
              </a:spcAft>
              <a:defRPr/>
            </a:pPr>
            <a:r>
              <a:rPr lang="en-GB" sz="2400" dirty="0" err="1">
                <a:latin typeface="Verdana" pitchFamily="34" charset="0"/>
              </a:rPr>
              <a:t>ddatblygu</a:t>
            </a:r>
            <a:r>
              <a:rPr lang="en-GB" sz="2400" dirty="0">
                <a:latin typeface="Verdana" pitchFamily="34" charset="0"/>
              </a:rPr>
              <a:t> a </a:t>
            </a:r>
            <a:r>
              <a:rPr lang="en-GB" sz="2400" dirty="0" err="1">
                <a:latin typeface="Verdana" pitchFamily="34" charset="0"/>
              </a:rPr>
              <a:t>deall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eich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ymarfer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yn</a:t>
            </a:r>
            <a:r>
              <a:rPr lang="en-GB" sz="2400" dirty="0">
                <a:latin typeface="Verdana" pitchFamily="34" charset="0"/>
              </a:rPr>
              <a:t> well, </a:t>
            </a:r>
            <a:r>
              <a:rPr lang="en-GB" sz="2400" dirty="0" err="1">
                <a:latin typeface="Verdana" pitchFamily="34" charset="0"/>
              </a:rPr>
              <a:t>penderfyniadau</a:t>
            </a:r>
            <a:r>
              <a:rPr lang="en-GB" sz="2400" dirty="0">
                <a:latin typeface="Verdana" pitchFamily="34" charset="0"/>
              </a:rPr>
              <a:t> a </a:t>
            </a:r>
            <a:r>
              <a:rPr lang="en-GB" sz="2400" dirty="0" err="1">
                <a:latin typeface="Verdana" pitchFamily="34" charset="0"/>
              </a:rPr>
              <a:t>wnaed</a:t>
            </a:r>
            <a:r>
              <a:rPr lang="en-GB" sz="2400" dirty="0">
                <a:latin typeface="Verdana" pitchFamily="34" charset="0"/>
              </a:rPr>
              <a:t>, </a:t>
            </a:r>
            <a:r>
              <a:rPr lang="en-GB" sz="2400" dirty="0" err="1">
                <a:latin typeface="Verdana" pitchFamily="34" charset="0"/>
              </a:rPr>
              <a:t>gwersi</a:t>
            </a:r>
            <a:r>
              <a:rPr lang="en-GB" sz="2400" dirty="0">
                <a:latin typeface="Verdana" pitchFamily="34" charset="0"/>
              </a:rPr>
              <a:t> a </a:t>
            </a:r>
            <a:r>
              <a:rPr lang="en-GB" sz="2400" dirty="0" err="1">
                <a:latin typeface="Verdana" pitchFamily="34" charset="0"/>
              </a:rPr>
              <a:t>ddysgwyd</a:t>
            </a:r>
            <a:r>
              <a:rPr lang="en-GB" sz="2400" dirty="0">
                <a:latin typeface="Verdana" pitchFamily="34" charset="0"/>
              </a:rPr>
              <a:t> a </a:t>
            </a:r>
            <a:r>
              <a:rPr lang="en-GB" sz="2400" dirty="0" err="1">
                <a:latin typeface="Verdana" pitchFamily="34" charset="0"/>
              </a:rPr>
              <a:t>goblygiadau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ar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gyfer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ymarfer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yn</a:t>
            </a:r>
            <a:r>
              <a:rPr lang="en-GB" sz="2400" dirty="0">
                <a:latin typeface="Verdana" pitchFamily="34" charset="0"/>
              </a:rPr>
              <a:t> y </a:t>
            </a:r>
            <a:r>
              <a:rPr lang="en-GB" sz="2400" dirty="0" err="1">
                <a:latin typeface="Verdana" pitchFamily="34" charset="0"/>
              </a:rPr>
              <a:t>dyfodol</a:t>
            </a:r>
            <a:endParaRPr lang="en-GB" sz="2400" dirty="0">
              <a:latin typeface="Verdana" pitchFamily="34" charset="0"/>
            </a:endParaRPr>
          </a:p>
          <a:p>
            <a:pPr marL="525780" indent="-457200" eaLnBrk="1" fontAlgn="auto" hangingPunct="1">
              <a:lnSpc>
                <a:spcPct val="110000"/>
              </a:lnSpc>
              <a:spcAft>
                <a:spcPts val="0"/>
              </a:spcAft>
              <a:defRPr/>
            </a:pPr>
            <a:r>
              <a:rPr lang="en-GB" sz="2400" dirty="0" err="1">
                <a:latin typeface="Verdana" pitchFamily="34" charset="0"/>
              </a:rPr>
              <a:t>sicrhau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eich</a:t>
            </a:r>
            <a:r>
              <a:rPr lang="en-GB" sz="2400" dirty="0">
                <a:latin typeface="Verdana" pitchFamily="34" charset="0"/>
              </a:rPr>
              <a:t> bod </a:t>
            </a:r>
            <a:r>
              <a:rPr lang="en-GB" sz="2400" dirty="0" err="1">
                <a:latin typeface="Verdana" pitchFamily="34" charset="0"/>
              </a:rPr>
              <a:t>yn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parhau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i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ganolbwyntio</a:t>
            </a:r>
            <a:r>
              <a:rPr lang="en-GB" sz="2400" dirty="0">
                <a:latin typeface="Verdana" pitchFamily="34" charset="0"/>
              </a:rPr>
              <a:t> </a:t>
            </a:r>
            <a:r>
              <a:rPr lang="en-GB" sz="2400" dirty="0" err="1">
                <a:latin typeface="Verdana" pitchFamily="34" charset="0"/>
              </a:rPr>
              <a:t>ar</a:t>
            </a:r>
            <a:r>
              <a:rPr lang="en-GB" sz="2400" dirty="0">
                <a:latin typeface="Verdana" pitchFamily="34" charset="0"/>
              </a:rPr>
              <a:t> y </a:t>
            </a:r>
            <a:r>
              <a:rPr lang="en-GB" sz="2400" dirty="0" err="1">
                <a:latin typeface="Verdana" pitchFamily="34" charset="0"/>
              </a:rPr>
              <a:t>cleient</a:t>
            </a:r>
            <a:r>
              <a:rPr lang="en-GB" sz="2400" dirty="0">
                <a:latin typeface="Verdana" pitchFamily="34" charset="0"/>
              </a:rPr>
              <a:t> / </a:t>
            </a:r>
            <a:r>
              <a:rPr lang="en-GB" sz="2400" dirty="0" err="1">
                <a:latin typeface="Verdana" pitchFamily="34" charset="0"/>
              </a:rPr>
              <a:t>disgyblion</a:t>
            </a:r>
            <a:r>
              <a:rPr lang="en-GB" sz="2400" dirty="0">
                <a:latin typeface="Verdana" pitchFamily="34" charset="0"/>
              </a:rPr>
              <a:t> / </a:t>
            </a:r>
            <a:r>
              <a:rPr lang="en-GB" sz="2400" dirty="0" err="1">
                <a:latin typeface="Verdana" pitchFamily="34" charset="0"/>
              </a:rPr>
              <a:t>cwsmeriaid</a:t>
            </a:r>
            <a:r>
              <a:rPr lang="en-GB" sz="2400" dirty="0">
                <a:latin typeface="Verdana" pitchFamily="34" charset="0"/>
              </a:rPr>
              <a:t>..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A872171D-88E7-4168-B887-896FF1F7FE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Sgiliau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/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Agweddau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ar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gyfer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myfyrio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11DCA79-323A-40AD-BF26-16A4CFC65C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Parodrwydd i ddysgu o brofiad a newid pethau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Gallu i wneud amser i fyfyrio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Bod yn agored ac yn onest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Yn barod i rannu a thrafod eich profiadau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Cael eich cymell i ailchwarae / disgrifio / dadansoddi profiadau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Gallu gwneud cynllun gweithredu</a:t>
            </a:r>
            <a:endParaRPr lang="en-GB" altLang="en-US" sz="2400">
              <a:latin typeface="Corbel" panose="020B0503020204020204" pitchFamily="34" charset="0"/>
            </a:endParaRPr>
          </a:p>
        </p:txBody>
      </p:sp>
      <p:sp>
        <p:nvSpPr>
          <p:cNvPr id="11268" name="Date Placeholder 3">
            <a:extLst>
              <a:ext uri="{FF2B5EF4-FFF2-40B4-BE49-F238E27FC236}">
                <a16:creationId xmlns:a16="http://schemas.microsoft.com/office/drawing/2014/main" id="{DB09CCF5-A474-4EFB-B4EA-495B4DA068D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AC6675B-0B0C-4F72-A7CD-F544F54BCCCE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83D5B741-43A4-49AC-B866-0D647CFEFD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Dechrau ysgrifennu myfyriol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FC3862C2-C5BD-4BE9-B2FB-858F353850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844675"/>
            <a:ext cx="8569325" cy="3887788"/>
          </a:xfrm>
        </p:spPr>
        <p:txBody>
          <a:bodyPr/>
          <a:lstStyle/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Cael pen a phapur ar gael drwy'r amser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Byddwch yn ddigymell ac yn llawn dychymyg.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Ysgrifennwch syniadau wrth iddynt ddod atoch chi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Peidiwch â phoeni am strwythur, trefn, sillafu, gramadeg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Gwnewch synnwyr yn hwyrach gyda chymorth strwythur mwy ffurfiol</a:t>
            </a:r>
          </a:p>
        </p:txBody>
      </p:sp>
      <p:sp>
        <p:nvSpPr>
          <p:cNvPr id="12292" name="Date Placeholder 3">
            <a:extLst>
              <a:ext uri="{FF2B5EF4-FFF2-40B4-BE49-F238E27FC236}">
                <a16:creationId xmlns:a16="http://schemas.microsoft.com/office/drawing/2014/main" id="{CA579929-CBF8-47C8-8B91-1E80049369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0B8498-7EE7-49AC-8053-72C264499CC0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5632AB5D-C67A-439A-9495-E4723EB45D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4850" y="333375"/>
            <a:ext cx="7772400" cy="1143000"/>
          </a:xfrm>
        </p:spPr>
        <p:txBody>
          <a:bodyPr lIns="92075" tIns="46038" rIns="92075" bIns="4603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Dewiswch</a:t>
            </a:r>
            <a:r>
              <a:rPr lang="en-US" sz="36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sz="36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digwyddiad</a:t>
            </a:r>
            <a:r>
              <a:rPr lang="en-US" sz="36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/ </a:t>
            </a:r>
            <a:r>
              <a:rPr lang="en-US" sz="36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profiad</a:t>
            </a:r>
            <a:r>
              <a:rPr lang="en-US" sz="36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sz="36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o'r</a:t>
            </a:r>
            <a:r>
              <a:rPr lang="en-US" sz="36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sz="36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cwrs</a:t>
            </a:r>
            <a:r>
              <a:rPr lang="en-US" sz="36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sz="36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hyd</a:t>
            </a:r>
            <a:r>
              <a:rPr lang="en-US" sz="36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sz="36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yn</a:t>
            </a:r>
            <a:r>
              <a:rPr lang="en-US" sz="36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US" sz="36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hyn</a:t>
            </a:r>
            <a:endParaRPr lang="en-US" sz="3600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10242" name="Rectangle 3">
            <a:extLst>
              <a:ext uri="{FF2B5EF4-FFF2-40B4-BE49-F238E27FC236}">
                <a16:creationId xmlns:a16="http://schemas.microsoft.com/office/drawing/2014/main" id="{378D0CE8-0B5D-4C12-B977-3BA071053E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700213"/>
            <a:ext cx="8497888" cy="4114800"/>
          </a:xfrm>
        </p:spPr>
        <p:txBody>
          <a:bodyPr lIns="92075" tIns="46038" rIns="92075" bIns="46038"/>
          <a:lstStyle/>
          <a:p>
            <a:pPr marL="0" indent="0" eaLnBrk="1" hangingPunct="1">
              <a:buFontTx/>
              <a:buNone/>
              <a:defRPr/>
            </a:pPr>
            <a:r>
              <a:rPr lang="en-US" sz="2400" dirty="0" err="1">
                <a:latin typeface="Verdana" charset="0"/>
                <a:ea typeface="ＭＳ Ｐゴシック" charset="0"/>
              </a:rPr>
              <a:t>Gwnewch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nodiadau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ar</a:t>
            </a:r>
            <a:r>
              <a:rPr lang="en-US" sz="2400" dirty="0">
                <a:latin typeface="Verdana" charset="0"/>
                <a:ea typeface="ＭＳ Ｐゴシック" charset="0"/>
              </a:rPr>
              <a:t> y </a:t>
            </a:r>
            <a:r>
              <a:rPr lang="en-US" sz="2400" dirty="0" err="1">
                <a:latin typeface="Verdana" charset="0"/>
                <a:ea typeface="ＭＳ Ｐゴシック" charset="0"/>
              </a:rPr>
              <a:t>canlynol</a:t>
            </a:r>
            <a:r>
              <a:rPr lang="en-US" sz="2400" dirty="0">
                <a:latin typeface="Verdana" charset="0"/>
                <a:ea typeface="ＭＳ Ｐゴシック" charset="0"/>
              </a:rPr>
              <a:t>:</a:t>
            </a:r>
          </a:p>
          <a:p>
            <a:pPr eaLnBrk="1" hangingPunct="1">
              <a:defRPr/>
            </a:pPr>
            <a:r>
              <a:rPr lang="en-US" sz="2400" dirty="0" err="1">
                <a:latin typeface="Verdana" charset="0"/>
                <a:ea typeface="ＭＳ Ｐゴシック" charset="0"/>
              </a:rPr>
              <a:t>Disgrifiwch</a:t>
            </a:r>
            <a:r>
              <a:rPr lang="en-US" sz="2400" dirty="0">
                <a:latin typeface="Verdana" charset="0"/>
                <a:ea typeface="ＭＳ Ｐゴシック" charset="0"/>
              </a:rPr>
              <a:t> y </a:t>
            </a:r>
            <a:r>
              <a:rPr lang="en-US" sz="2400" dirty="0" err="1">
                <a:latin typeface="Verdana" charset="0"/>
                <a:ea typeface="ＭＳ Ｐゴシック" charset="0"/>
              </a:rPr>
              <a:t>profiad</a:t>
            </a:r>
            <a:r>
              <a:rPr lang="en-US" sz="2400" dirty="0">
                <a:latin typeface="Verdana" charset="0"/>
                <a:ea typeface="ＭＳ Ｐゴシック" charset="0"/>
              </a:rPr>
              <a:t> - </a:t>
            </a:r>
            <a:r>
              <a:rPr lang="en-US" sz="2400" dirty="0" err="1">
                <a:latin typeface="Verdana" charset="0"/>
                <a:ea typeface="ＭＳ Ｐゴシック" charset="0"/>
              </a:rPr>
              <a:t>pwy</a:t>
            </a:r>
            <a:r>
              <a:rPr lang="en-US" sz="2400" dirty="0">
                <a:latin typeface="Verdana" charset="0"/>
                <a:ea typeface="ＭＳ Ｐゴシック" charset="0"/>
              </a:rPr>
              <a:t>? </a:t>
            </a:r>
            <a:r>
              <a:rPr lang="en-US" sz="2400" dirty="0" err="1">
                <a:latin typeface="Verdana" charset="0"/>
                <a:ea typeface="ＭＳ Ｐゴシック" charset="0"/>
              </a:rPr>
              <a:t>ble</a:t>
            </a:r>
            <a:r>
              <a:rPr lang="en-US" sz="2400" dirty="0">
                <a:latin typeface="Verdana" charset="0"/>
                <a:ea typeface="ＭＳ Ｐゴシック" charset="0"/>
              </a:rPr>
              <a:t>? </a:t>
            </a:r>
            <a:r>
              <a:rPr lang="en-US" sz="2400" dirty="0" err="1">
                <a:latin typeface="Verdana" charset="0"/>
                <a:ea typeface="ＭＳ Ｐゴシック" charset="0"/>
              </a:rPr>
              <a:t>beth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oedd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yn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digwydd</a:t>
            </a:r>
            <a:r>
              <a:rPr lang="en-US" sz="2400" dirty="0">
                <a:latin typeface="Verdana" charset="0"/>
                <a:ea typeface="ＭＳ Ｐゴシック" charset="0"/>
              </a:rPr>
              <a:t>?</a:t>
            </a:r>
          </a:p>
          <a:p>
            <a:pPr eaLnBrk="1" hangingPunct="1">
              <a:defRPr/>
            </a:pPr>
            <a:r>
              <a:rPr lang="en-US" sz="2400" dirty="0">
                <a:latin typeface="Verdana" charset="0"/>
                <a:ea typeface="ＭＳ Ｐゴシック" charset="0"/>
              </a:rPr>
              <a:t>Beth </a:t>
            </a:r>
            <a:r>
              <a:rPr lang="en-US" sz="2400" dirty="0" err="1">
                <a:latin typeface="Verdana" charset="0"/>
                <a:ea typeface="ＭＳ Ｐゴシック" charset="0"/>
              </a:rPr>
              <a:t>oedd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eich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meddyliau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a'ch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teimladau</a:t>
            </a:r>
            <a:r>
              <a:rPr lang="en-US" sz="2400" dirty="0">
                <a:latin typeface="Verdana" charset="0"/>
                <a:ea typeface="ＭＳ Ｐゴシック" charset="0"/>
              </a:rPr>
              <a:t>?</a:t>
            </a:r>
          </a:p>
          <a:p>
            <a:pPr eaLnBrk="1" hangingPunct="1">
              <a:defRPr/>
            </a:pPr>
            <a:r>
              <a:rPr lang="en-US" sz="2400" dirty="0">
                <a:latin typeface="Verdana" charset="0"/>
                <a:ea typeface="ＭＳ Ｐゴシック" charset="0"/>
              </a:rPr>
              <a:t>Beth </a:t>
            </a:r>
            <a:r>
              <a:rPr lang="en-US" sz="2400" dirty="0" err="1">
                <a:latin typeface="Verdana" charset="0"/>
                <a:ea typeface="ＭＳ Ｐゴシック" charset="0"/>
              </a:rPr>
              <a:t>oedd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yn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gadarnhaol</a:t>
            </a:r>
            <a:r>
              <a:rPr lang="en-US" sz="2400" dirty="0">
                <a:latin typeface="Verdana" charset="0"/>
                <a:ea typeface="ＭＳ Ｐゴシック" charset="0"/>
              </a:rPr>
              <a:t>?</a:t>
            </a:r>
          </a:p>
          <a:p>
            <a:pPr eaLnBrk="1" hangingPunct="1">
              <a:defRPr/>
            </a:pPr>
            <a:r>
              <a:rPr lang="en-US" sz="2400" dirty="0">
                <a:latin typeface="Verdana" charset="0"/>
                <a:ea typeface="ＭＳ Ｐゴシック" charset="0"/>
              </a:rPr>
              <a:t>Beth </a:t>
            </a:r>
            <a:r>
              <a:rPr lang="en-US" sz="2400" dirty="0" err="1">
                <a:latin typeface="Verdana" charset="0"/>
                <a:ea typeface="ＭＳ Ｐゴシック" charset="0"/>
              </a:rPr>
              <a:t>oedd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yn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negyddol</a:t>
            </a:r>
            <a:r>
              <a:rPr lang="en-US" sz="2400" dirty="0">
                <a:latin typeface="Verdana" charset="0"/>
                <a:ea typeface="ＭＳ Ｐゴシック" charset="0"/>
              </a:rPr>
              <a:t>?</a:t>
            </a:r>
          </a:p>
          <a:p>
            <a:pPr eaLnBrk="1" hangingPunct="1">
              <a:defRPr/>
            </a:pPr>
            <a:r>
              <a:rPr lang="en-US" sz="2400" dirty="0">
                <a:latin typeface="Verdana" charset="0"/>
                <a:ea typeface="ＭＳ Ｐゴシック" charset="0"/>
              </a:rPr>
              <a:t>Beth </a:t>
            </a:r>
            <a:r>
              <a:rPr lang="en-US" sz="2400" dirty="0" err="1">
                <a:latin typeface="Verdana" charset="0"/>
                <a:ea typeface="ＭＳ Ｐゴシック" charset="0"/>
              </a:rPr>
              <a:t>ddysgoch</a:t>
            </a:r>
            <a:r>
              <a:rPr lang="en-US" sz="2400" dirty="0">
                <a:latin typeface="Verdana" charset="0"/>
                <a:ea typeface="ＭＳ Ｐゴシック" charset="0"/>
              </a:rPr>
              <a:t> chi?</a:t>
            </a:r>
          </a:p>
          <a:p>
            <a:pPr eaLnBrk="1" hangingPunct="1">
              <a:defRPr/>
            </a:pPr>
            <a:r>
              <a:rPr lang="en-US" sz="2400" dirty="0" err="1">
                <a:latin typeface="Verdana" charset="0"/>
                <a:ea typeface="ＭＳ Ｐゴシック" charset="0"/>
              </a:rPr>
              <a:t>Trafodwch</a:t>
            </a:r>
            <a:r>
              <a:rPr lang="en-US" sz="2400" dirty="0">
                <a:latin typeface="Verdana" charset="0"/>
                <a:ea typeface="ＭＳ Ｐゴシック" charset="0"/>
              </a:rPr>
              <a:t> </a:t>
            </a:r>
            <a:r>
              <a:rPr lang="en-US" sz="2400" dirty="0" err="1">
                <a:latin typeface="Verdana" charset="0"/>
                <a:ea typeface="ＭＳ Ｐゴシック" charset="0"/>
              </a:rPr>
              <a:t>gyda</a:t>
            </a:r>
            <a:r>
              <a:rPr lang="en-US" sz="2400" dirty="0">
                <a:latin typeface="Verdana" charset="0"/>
                <a:ea typeface="ＭＳ Ｐゴシック" charset="0"/>
              </a:rPr>
              <a:t> partner</a:t>
            </a:r>
          </a:p>
        </p:txBody>
      </p:sp>
      <p:sp>
        <p:nvSpPr>
          <p:cNvPr id="13316" name="Date Placeholder 3">
            <a:extLst>
              <a:ext uri="{FF2B5EF4-FFF2-40B4-BE49-F238E27FC236}">
                <a16:creationId xmlns:a16="http://schemas.microsoft.com/office/drawing/2014/main" id="{26D428EA-46CA-4C23-8BBE-51420FAC641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BDBC847-4D38-46F9-8C78-8F52071940E6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17" name="Text Box 4">
            <a:extLst>
              <a:ext uri="{FF2B5EF4-FFF2-40B4-BE49-F238E27FC236}">
                <a16:creationId xmlns:a16="http://schemas.microsoft.com/office/drawing/2014/main" id="{103C2843-8E52-4BAD-91DB-9925AC45ED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E29F5DB0-A6B8-4648-8EA0-FE7E97765C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307975"/>
            <a:ext cx="7772400" cy="1143000"/>
          </a:xfrm>
        </p:spPr>
        <p:txBody>
          <a:bodyPr lIns="92075" tIns="46038" rIns="92075" bIns="46038"/>
          <a:lstStyle/>
          <a:p>
            <a:pPr eaLnBrk="1" hangingPunct="1"/>
            <a:r>
              <a:rPr lang="en-US" altLang="en-US">
                <a:latin typeface="Verdana" panose="020B0604030504040204" pitchFamily="34" charset="0"/>
              </a:rPr>
              <a:t>Rhoi eich barn ar bapur</a:t>
            </a:r>
            <a:endParaRPr lang="en-US" altLang="en-US">
              <a:latin typeface="Consolas" panose="020B0609020204030204" pitchFamily="49" charset="0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2BDC30A-E0EC-40D5-BF07-2A98DDF1F2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628775"/>
            <a:ext cx="7772400" cy="4114800"/>
          </a:xfrm>
        </p:spPr>
        <p:txBody>
          <a:bodyPr lIns="92075" tIns="46038" rIns="92075" bIns="46038"/>
          <a:lstStyle/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Trafodwch yn eich parau y profiad o roi pen i bapur - trosglwyddo eich meddyliau i mewn ysgrifen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Pa mor hawdd oedd hi?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A oedd yn newid eich barn mewn unrhyw ffordd?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Beth mae fel i weld eich meddyliau ar bapur?</a:t>
            </a:r>
            <a:endParaRPr lang="en-GB" altLang="en-US" sz="2800">
              <a:latin typeface="Verdana" panose="020B0604030504040204" pitchFamily="34" charset="0"/>
            </a:endParaRPr>
          </a:p>
        </p:txBody>
      </p:sp>
      <p:sp>
        <p:nvSpPr>
          <p:cNvPr id="14340" name="Date Placeholder 3">
            <a:extLst>
              <a:ext uri="{FF2B5EF4-FFF2-40B4-BE49-F238E27FC236}">
                <a16:creationId xmlns:a16="http://schemas.microsoft.com/office/drawing/2014/main" id="{92F59307-C702-436F-AFFC-65F1BC06E0C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6CE77C-A4CA-4A9F-9D42-E1A6E407CFC6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341" name="Text Box 4">
            <a:extLst>
              <a:ext uri="{FF2B5EF4-FFF2-40B4-BE49-F238E27FC236}">
                <a16:creationId xmlns:a16="http://schemas.microsoft.com/office/drawing/2014/main" id="{07CF23E0-E57E-4786-AFA1-3A205B65DF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4769BF4-3C8B-4A3A-84C1-BC086A089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188913"/>
            <a:ext cx="7772400" cy="792162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Verdana" panose="020B0604030504040204" pitchFamily="34" charset="0"/>
              </a:rPr>
              <a:t>Cylchred Myfyriol Gibbs (1988)</a:t>
            </a:r>
            <a:endParaRPr lang="en-US" altLang="en-US" sz="3200"/>
          </a:p>
        </p:txBody>
      </p:sp>
      <p:pic>
        <p:nvPicPr>
          <p:cNvPr id="15363" name="Content Placeholder 5" descr="gibbs-cycle.png">
            <a:extLst>
              <a:ext uri="{FF2B5EF4-FFF2-40B4-BE49-F238E27FC236}">
                <a16:creationId xmlns:a16="http://schemas.microsoft.com/office/drawing/2014/main" id="{4D062B88-CFA0-4DE7-AE10-EAF87F0287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229" r="-33229"/>
          <a:stretch>
            <a:fillRect/>
          </a:stretch>
        </p:blipFill>
        <p:spPr>
          <a:xfrm>
            <a:off x="179388" y="981075"/>
            <a:ext cx="8861425" cy="4691063"/>
          </a:xfrm>
        </p:spPr>
      </p:pic>
      <p:sp>
        <p:nvSpPr>
          <p:cNvPr id="15364" name="Date Placeholder 3">
            <a:extLst>
              <a:ext uri="{FF2B5EF4-FFF2-40B4-BE49-F238E27FC236}">
                <a16:creationId xmlns:a16="http://schemas.microsoft.com/office/drawing/2014/main" id="{46667F02-5DCC-4CE2-B0F6-79CAF8ED2BE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722ED1-9FD8-4351-9C7F-5F7C62F558B5}" type="datetime1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063F4A7-E362-4A2C-B6F8-A1D2AF71E2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Disgrifiad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</a:rPr>
              <a:t> 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44753CD-9198-412F-8F43-3535CA952B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Ble oeddwn i?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Pwy arall oedd yno?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Pam oedden i yno?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Beth oedden i yn ei wneud?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Beth ddigwyddodd?</a:t>
            </a:r>
            <a:endParaRPr lang="en-GB" altLang="en-US">
              <a:latin typeface="Corbel" panose="020B0503020204020204" pitchFamily="34" charset="0"/>
            </a:endParaRPr>
          </a:p>
        </p:txBody>
      </p:sp>
      <p:sp>
        <p:nvSpPr>
          <p:cNvPr id="16388" name="Date Placeholder 3">
            <a:extLst>
              <a:ext uri="{FF2B5EF4-FFF2-40B4-BE49-F238E27FC236}">
                <a16:creationId xmlns:a16="http://schemas.microsoft.com/office/drawing/2014/main" id="{60E7221D-9B83-4387-9B8B-038866F9207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F3BF802-0898-472C-BBF4-14F8E8A0EA45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>
            <a:extLst>
              <a:ext uri="{FF2B5EF4-FFF2-40B4-BE49-F238E27FC236}">
                <a16:creationId xmlns:a16="http://schemas.microsoft.com/office/drawing/2014/main" id="{7775C314-5611-433F-8FF1-0DB28D0738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Teimladau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18435" name="Rectangle 1027">
            <a:extLst>
              <a:ext uri="{FF2B5EF4-FFF2-40B4-BE49-F238E27FC236}">
                <a16:creationId xmlns:a16="http://schemas.microsoft.com/office/drawing/2014/main" id="{DF1A599D-2A66-4B18-972A-A0EB44C42D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4114800"/>
          </a:xfrm>
        </p:spPr>
        <p:txBody>
          <a:bodyPr/>
          <a:lstStyle/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Sut oedden i yn teimlo ar y dechrau?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oedden i yn meddwl am?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Sut wnaeth pobl eraill gwneud i mi feddwl / teimlo?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Sut oedden i yn teimlo am y canlyniad?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ydw i'n ei feddwl am y peth nawr?</a:t>
            </a:r>
          </a:p>
        </p:txBody>
      </p:sp>
      <p:sp>
        <p:nvSpPr>
          <p:cNvPr id="18436" name="Date Placeholder 3">
            <a:extLst>
              <a:ext uri="{FF2B5EF4-FFF2-40B4-BE49-F238E27FC236}">
                <a16:creationId xmlns:a16="http://schemas.microsoft.com/office/drawing/2014/main" id="{61C272C2-B891-474A-8B11-F30CED3B061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34DC7D1-16CB-48BB-8BFF-E54533BBBD8F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F43F0F3F-7C00-4FAF-840A-708D943869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Gwerthuso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87CE7334-62FD-4F27-9399-A4A8592942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Yr hyn oedd yn dda am y profiad i mi, y cleient / disgyblion / cwsmer, eraill?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Yr hyn a oedd yn ddrwg am y profiad i mi, y cleient / disgyblion / cwsmer, i eraill?</a:t>
            </a:r>
          </a:p>
        </p:txBody>
      </p:sp>
      <p:sp>
        <p:nvSpPr>
          <p:cNvPr id="19460" name="Date Placeholder 3">
            <a:extLst>
              <a:ext uri="{FF2B5EF4-FFF2-40B4-BE49-F238E27FC236}">
                <a16:creationId xmlns:a16="http://schemas.microsoft.com/office/drawing/2014/main" id="{728C1B61-576A-4300-9FB8-842E7A84A34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D3AB4A0-3EDC-43EB-A271-66419EE30849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EA9C9E49-B85E-4DCB-B45F-9D8A36F367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Dadansoddiad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3BF5476-3374-496A-B0AA-ED4DB818C2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4114800"/>
          </a:xfrm>
        </p:spPr>
        <p:txBody>
          <a:bodyPr/>
          <a:lstStyle/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'Torri i lawr'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wnes i wneud yn dda / ddim cystal?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wnaeth pobl eraill wneud yn dda?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A oedd yn mynd yn ôl disgwyl?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Pam / pam ddim?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Pa theori / ymchwil sydd yn fy helpu i ddeall y profiad?</a:t>
            </a:r>
          </a:p>
        </p:txBody>
      </p:sp>
      <p:sp>
        <p:nvSpPr>
          <p:cNvPr id="20484" name="Date Placeholder 3">
            <a:extLst>
              <a:ext uri="{FF2B5EF4-FFF2-40B4-BE49-F238E27FC236}">
                <a16:creationId xmlns:a16="http://schemas.microsoft.com/office/drawing/2014/main" id="{3EFCA848-AF0F-442D-AA6F-A3530B57465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3145EA0-ABBE-45D6-BDCD-8B6662B8DB89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DEDF47E2-EABB-4FF7-B069-1CCF46D891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3100" y="419100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Casgliad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5B48A0C-89D3-49D2-9733-E20088AA9C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844675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Allwn fod wedi gwneud unrhyw beth yn wahanol?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Beth yw'r pethau allweddol rwyf wedi dysgu o'r digwyddiad hwn – am fi fy hyn, fy mherfformiad, eraill a'u perfformiad?</a:t>
            </a:r>
          </a:p>
        </p:txBody>
      </p:sp>
      <p:sp>
        <p:nvSpPr>
          <p:cNvPr id="21508" name="Date Placeholder 3">
            <a:extLst>
              <a:ext uri="{FF2B5EF4-FFF2-40B4-BE49-F238E27FC236}">
                <a16:creationId xmlns:a16="http://schemas.microsoft.com/office/drawing/2014/main" id="{5C9440F2-8AD8-48CD-B1F4-291ACE80BFD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39E493D-91AC-4249-B52E-A594A82A2B3C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1A0D019A-1C2E-431A-ABC1-20F5241907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Cynllun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Gweithredu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236BDFC8-2AF1-482B-B708-8B005C2807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4114800"/>
          </a:xfrm>
        </p:spPr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fyddwn i'n ei wneud mewn sefyllfa debyg yn y dyfodol?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Pa agweddau o fy nealltwriaeth/ sgiliau gallwn i ddatblygu?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Sut y byddaf yn gwneud hyn?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Pa nodau gallaf osod fy hun am y dyfodol?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Pa ganlyniadau / cymwyseddau y mae angen i mi ganolbwyntio ar?</a:t>
            </a:r>
          </a:p>
        </p:txBody>
      </p:sp>
      <p:sp>
        <p:nvSpPr>
          <p:cNvPr id="22532" name="Date Placeholder 3">
            <a:extLst>
              <a:ext uri="{FF2B5EF4-FFF2-40B4-BE49-F238E27FC236}">
                <a16:creationId xmlns:a16="http://schemas.microsoft.com/office/drawing/2014/main" id="{75E73C82-C35E-4503-A734-884504B1B18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DE5C83-59FF-4736-BFDA-A42592F15F3A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1DCA4750-8F37-4456-9824-DBEB13C3C5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Y Beth? Model o </a:t>
            </a:r>
            <a:r>
              <a:rPr lang="en-GB" sz="32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fyfyrio</a:t>
            </a:r>
            <a:r>
              <a:rPr lang="en-GB" sz="32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GB" sz="3200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strwythuredig</a:t>
            </a:r>
            <a:r>
              <a:rPr lang="en-GB" sz="32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(Driscoll 2000)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2F037D85-446A-4E95-A961-9F640AF48C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700213"/>
            <a:ext cx="7772400" cy="449897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sz="2800">
                <a:latin typeface="Verdana" panose="020B0604030504040204" pitchFamily="34" charset="0"/>
              </a:rPr>
              <a:t>Beth….</a:t>
            </a:r>
          </a:p>
          <a:p>
            <a:pPr marL="0" indent="0" eaLnBrk="1" hangingPunct="1"/>
            <a:r>
              <a:rPr lang="en-GB" altLang="en-US" sz="2800">
                <a:latin typeface="Verdana" panose="020B0604030504040204" pitchFamily="34" charset="0"/>
              </a:rPr>
              <a:t>..is diben ddychwelyd nôl at y sefyllfa hon?</a:t>
            </a:r>
          </a:p>
          <a:p>
            <a:pPr marL="0" indent="0" eaLnBrk="1" hangingPunct="1"/>
            <a:r>
              <a:rPr lang="en-GB" altLang="en-US" sz="2800">
                <a:latin typeface="Verdana" panose="020B0604030504040204" pitchFamily="34" charset="0"/>
              </a:rPr>
              <a:t>..digwidodd?</a:t>
            </a:r>
          </a:p>
          <a:p>
            <a:pPr marL="0" indent="0" eaLnBrk="1" hangingPunct="1"/>
            <a:r>
              <a:rPr lang="en-GB" altLang="en-US" sz="2800">
                <a:latin typeface="Verdana" panose="020B0604030504040204" pitchFamily="34" charset="0"/>
              </a:rPr>
              <a:t>..gwelais / wnes i?</a:t>
            </a:r>
          </a:p>
          <a:p>
            <a:pPr marL="0" indent="0" eaLnBrk="1" hangingPunct="1"/>
            <a:r>
              <a:rPr lang="en-GB" altLang="en-US" sz="2800">
                <a:latin typeface="Verdana" panose="020B0604030504040204" pitchFamily="34" charset="0"/>
              </a:rPr>
              <a:t>..oedd fy ymateb?</a:t>
            </a:r>
          </a:p>
          <a:p>
            <a:pPr marL="0" indent="0" eaLnBrk="1" hangingPunct="1"/>
            <a:r>
              <a:rPr lang="en-GB" altLang="en-US" sz="2800">
                <a:latin typeface="Verdana" panose="020B0604030504040204" pitchFamily="34" charset="0"/>
              </a:rPr>
              <a:t>..bysedd pobl eraill yn wneud?</a:t>
            </a:r>
          </a:p>
        </p:txBody>
      </p:sp>
      <p:sp>
        <p:nvSpPr>
          <p:cNvPr id="23556" name="Date Placeholder 3">
            <a:extLst>
              <a:ext uri="{FF2B5EF4-FFF2-40B4-BE49-F238E27FC236}">
                <a16:creationId xmlns:a16="http://schemas.microsoft.com/office/drawing/2014/main" id="{4406B56E-EA74-4DB9-BC72-E3A3DDC9832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3584B59-F88A-4D7E-905E-CD93795C0F76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76265788-D889-4D36-B7E3-FBD6DC40E3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Felly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beth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?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604AB05F-5108-44AF-BF88-CF9D5A16F7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36600" y="1417638"/>
            <a:ext cx="7772400" cy="4027487"/>
          </a:xfrm>
        </p:spPr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Sut oedden yn teimlo?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Sut wnaeth y teimliadau yma cymharu â theimladau pobl eraill?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Ydw i'n dal i deimlo yr un fath?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oedd effeithiau fy gweithrediad?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yw'r agweddau cadarnhaol?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rydw i wedi sylwi am fy ymarfer?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mae pobl eraill yn sylwi am fy ymarfer?</a:t>
            </a:r>
          </a:p>
        </p:txBody>
      </p:sp>
      <p:sp>
        <p:nvSpPr>
          <p:cNvPr id="24580" name="Date Placeholder 3">
            <a:extLst>
              <a:ext uri="{FF2B5EF4-FFF2-40B4-BE49-F238E27FC236}">
                <a16:creationId xmlns:a16="http://schemas.microsoft.com/office/drawing/2014/main" id="{F0F0687D-8BE0-4C44-A8C3-146BE6A068B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D9C43A-FE98-44FE-933F-C19278F69A85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135CE4C2-DEF1-4A6D-9202-A214262212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Nawr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beth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?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381992EC-9F85-46F7-980A-4689463D07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557338"/>
            <a:ext cx="7772400" cy="4114800"/>
          </a:xfrm>
        </p:spPr>
        <p:txBody>
          <a:bodyPr/>
          <a:lstStyle/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yw goblygiadau'r dadansoddiad hwn - i mi ac eraill?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os byddaf yn gwneud ddim byd?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Pa wybodaeth / sgiliau y byddai eu hangen arnaf i ymdopi â phrofiadau tebyg?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Pa gymorth y byddai angen i mi gael hyn?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Beth yw'r prif dysgu o'r profiad â’r myfyrio hn?</a:t>
            </a:r>
          </a:p>
        </p:txBody>
      </p:sp>
      <p:sp>
        <p:nvSpPr>
          <p:cNvPr id="25604" name="Date Placeholder 3">
            <a:extLst>
              <a:ext uri="{FF2B5EF4-FFF2-40B4-BE49-F238E27FC236}">
                <a16:creationId xmlns:a16="http://schemas.microsoft.com/office/drawing/2014/main" id="{FB6C26F0-E862-442C-893C-17ED515E3F9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E05D264-94E8-4FD1-81A1-23490E136CD6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D83F2-B219-4B46-9012-ECBEA132C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Pethau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sylfaenol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i'w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rhoi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ar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waith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i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fod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yn</a:t>
            </a: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2">
                    <a:satMod val="200000"/>
                  </a:schemeClr>
                </a:solidFill>
              </a:rPr>
              <a:t>llwyddiannus</a:t>
            </a:r>
            <a:endParaRPr lang="en-GB" sz="3600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BAD48FE2-096A-4C17-9438-920729D79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1557338"/>
            <a:ext cx="7772400" cy="4114800"/>
          </a:xfrm>
        </p:spPr>
        <p:txBody>
          <a:bodyPr/>
          <a:lstStyle/>
          <a:p>
            <a:pPr eaLnBrk="1" hangingPunct="1">
              <a:lnSpc>
                <a:spcPct val="120000"/>
              </a:lnSpc>
            </a:pPr>
            <a:r>
              <a:rPr lang="en-GB" altLang="en-US" sz="2000">
                <a:latin typeface="Verdana" panose="020B0604030504040204" pitchFamily="34" charset="0"/>
              </a:rPr>
              <a:t>Arbrofwch gyda gwahanol ddulliau nes i chi ddod o hyd i un sy'n 'ffitio'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000">
                <a:latin typeface="Verdana" panose="020B0604030504040204" pitchFamily="34" charset="0"/>
              </a:rPr>
              <a:t>Ymrwymo i roi amser i fyfyrio ar ba ffurf bynnag a ddewiswch. Ei weld fel agwedd hanfodol i'ch ymarfer yn hytrach na 'ychwanegol'.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000">
                <a:latin typeface="Verdana" panose="020B0604030504040204" pitchFamily="34" charset="0"/>
              </a:rPr>
              <a:t>Dechrae yn fach ac gweithio i fyny at y materion mawr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000">
                <a:latin typeface="Verdana" panose="020B0604030504040204" pitchFamily="34" charset="0"/>
              </a:rPr>
              <a:t>Bod yn agored i syniadau newydd a ffyrdd newydd o feddwl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000">
                <a:latin typeface="Verdana" panose="020B0604030504040204" pitchFamily="34" charset="0"/>
              </a:rPr>
              <a:t>Bod yn barod i herio eich rhagdybiaethau ac arferion</a:t>
            </a:r>
            <a:endParaRPr lang="en-GB" altLang="en-US" sz="2000">
              <a:latin typeface="Corbel" panose="020B0503020204020204" pitchFamily="34" charset="0"/>
            </a:endParaRPr>
          </a:p>
        </p:txBody>
      </p:sp>
      <p:sp>
        <p:nvSpPr>
          <p:cNvPr id="26628" name="Date Placeholder 3">
            <a:extLst>
              <a:ext uri="{FF2B5EF4-FFF2-40B4-BE49-F238E27FC236}">
                <a16:creationId xmlns:a16="http://schemas.microsoft.com/office/drawing/2014/main" id="{A6141F13-C6AA-4416-AAC1-75C052E43E8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FB09C46-CF1F-45F3-A105-CE140EC523AA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59C75160-3DB7-44C8-BBD9-B06CD020C0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Ysgrifennu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 </a:t>
            </a: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Myfyriol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35E8CADB-FAA9-4EBC-BBB5-05DB333F64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Helpu i ddysgu o brofiad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Yn eich helpu i adeiladu ar eich arbenigedd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Helpu i chi gofnodi a dogfennu eich myfyrdodau er mwyn i chi dychwelyd yn ôl atynt.</a:t>
            </a:r>
          </a:p>
          <a:p>
            <a:pPr eaLnBrk="1" hangingPunct="1"/>
            <a:endParaRPr lang="en-GB" altLang="en-US" sz="240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Ysgrifennu myfyriol yn sgil hanfodol ar gyfer asesu rhai modiwlau.</a:t>
            </a:r>
          </a:p>
        </p:txBody>
      </p:sp>
      <p:sp>
        <p:nvSpPr>
          <p:cNvPr id="27652" name="Date Placeholder 3">
            <a:extLst>
              <a:ext uri="{FF2B5EF4-FFF2-40B4-BE49-F238E27FC236}">
                <a16:creationId xmlns:a16="http://schemas.microsoft.com/office/drawing/2014/main" id="{AD3FE084-ABDD-4BA3-B5B4-9C25C2679C4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56C7E34-E4F0-4EA1-816D-248F332200D0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7B5FED83-C220-44A7-A257-DD24D8128A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Llenyddiaeth</a:t>
            </a:r>
            <a:endParaRPr lang="en-GB" dirty="0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B6CE29BB-4DEA-4699-9C02-D8F0926C30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600">
                <a:latin typeface="Verdana" panose="020B0604030504040204" pitchFamily="34" charset="0"/>
              </a:rPr>
              <a:t>Driscoll J (2000) Practising Clinical Supervision. Balliere Tindall, London</a:t>
            </a:r>
          </a:p>
          <a:p>
            <a:pPr eaLnBrk="1" hangingPunct="1"/>
            <a:endParaRPr lang="en-GB" altLang="en-US" sz="160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1600">
                <a:latin typeface="Verdana" panose="020B0604030504040204" pitchFamily="34" charset="0"/>
              </a:rPr>
              <a:t>Driscoll J and Teh B (2001) The potential of reflective practice to develop individual orthopaedic nurse practitioners and their practice </a:t>
            </a:r>
            <a:r>
              <a:rPr lang="en-GB" altLang="en-US" sz="1600" i="1">
                <a:latin typeface="Verdana" panose="020B0604030504040204" pitchFamily="34" charset="0"/>
              </a:rPr>
              <a:t>Journal of Orthopaedic Nursing</a:t>
            </a:r>
            <a:r>
              <a:rPr lang="en-GB" altLang="en-US" sz="1600">
                <a:latin typeface="Verdana" panose="020B0604030504040204" pitchFamily="34" charset="0"/>
              </a:rPr>
              <a:t>, 5, 95-103 </a:t>
            </a:r>
          </a:p>
          <a:p>
            <a:pPr eaLnBrk="1" hangingPunct="1"/>
            <a:endParaRPr lang="en-GB" altLang="en-US" sz="160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1600">
                <a:latin typeface="Verdana" panose="020B0604030504040204" pitchFamily="34" charset="0"/>
              </a:rPr>
              <a:t>Gibbs G (1988) </a:t>
            </a:r>
            <a:r>
              <a:rPr lang="en-GB" altLang="en-US" sz="1600" i="1">
                <a:latin typeface="Verdana" panose="020B0604030504040204" pitchFamily="34" charset="0"/>
              </a:rPr>
              <a:t>Learning by Doing. A Guide to Teaching and Learning Methods.</a:t>
            </a:r>
            <a:r>
              <a:rPr lang="en-GB" altLang="en-US" sz="1600">
                <a:latin typeface="Verdana" panose="020B0604030504040204" pitchFamily="34" charset="0"/>
              </a:rPr>
              <a:t> Further Education Unit, Oxford Polytechnic. Oxford cited in Jasper M (2003) </a:t>
            </a:r>
            <a:r>
              <a:rPr lang="en-GB" altLang="en-US" sz="1600" i="1">
                <a:latin typeface="Verdana" panose="020B0604030504040204" pitchFamily="34" charset="0"/>
              </a:rPr>
              <a:t>Foundations in Nursing and Health Care. Beginning Reflective Practice.</a:t>
            </a:r>
            <a:r>
              <a:rPr lang="en-GB" altLang="en-US" sz="1600">
                <a:latin typeface="Verdana" panose="020B0604030504040204" pitchFamily="34" charset="0"/>
              </a:rPr>
              <a:t> Nelson Thornes. Cheltenham  </a:t>
            </a: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</p:txBody>
      </p:sp>
      <p:sp>
        <p:nvSpPr>
          <p:cNvPr id="28676" name="Date Placeholder 3">
            <a:extLst>
              <a:ext uri="{FF2B5EF4-FFF2-40B4-BE49-F238E27FC236}">
                <a16:creationId xmlns:a16="http://schemas.microsoft.com/office/drawing/2014/main" id="{FA296E0E-2BC2-4DD7-9D04-527A297732F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A6E39EE-8F29-47C6-BDFD-C4E61E142942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27A4E09-6850-42D2-BD31-BEC10185F95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042988" y="1125538"/>
            <a:ext cx="7772400" cy="1143000"/>
          </a:xfrm>
        </p:spPr>
        <p:txBody>
          <a:bodyPr lIns="92075" tIns="46038" rIns="92075" bIns="46038"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Introduction to Reflection and Reflective Writing</a:t>
            </a:r>
          </a:p>
        </p:txBody>
      </p:sp>
      <p:sp>
        <p:nvSpPr>
          <p:cNvPr id="3074" name="Rectangle 3">
            <a:extLst>
              <a:ext uri="{FF2B5EF4-FFF2-40B4-BE49-F238E27FC236}">
                <a16:creationId xmlns:a16="http://schemas.microsoft.com/office/drawing/2014/main" id="{AB314CDF-8DCA-465A-A2E2-C8657A962C7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76375" y="2565400"/>
            <a:ext cx="6400800" cy="2714625"/>
          </a:xfrm>
        </p:spPr>
        <p:txBody>
          <a:bodyPr lIns="92075" tIns="46038" rIns="92075" bIns="46038" rtlCol="0">
            <a:normAutofit/>
          </a:bodyPr>
          <a:lstStyle/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US" altLang="en-US" sz="2400">
                <a:latin typeface="Verdana" panose="020B0604030504040204" pitchFamily="34" charset="0"/>
              </a:rPr>
              <a:t>What is reflection?</a:t>
            </a: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endParaRPr lang="en-US" altLang="en-US" sz="2400">
              <a:latin typeface="Verdana" panose="020B0604030504040204" pitchFamily="34" charset="0"/>
            </a:endParaRP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US" altLang="en-US" sz="2400">
                <a:latin typeface="Verdana" panose="020B0604030504040204" pitchFamily="34" charset="0"/>
              </a:rPr>
              <a:t>Sources of reflection</a:t>
            </a: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endParaRPr lang="en-US" altLang="en-US" sz="2400">
              <a:latin typeface="Verdana" panose="020B0604030504040204" pitchFamily="34" charset="0"/>
            </a:endParaRP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US" altLang="en-US" sz="2400">
                <a:latin typeface="Verdana" panose="020B0604030504040204" pitchFamily="34" charset="0"/>
              </a:rPr>
              <a:t>Skills / attitudes for reflection</a:t>
            </a: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endParaRPr lang="en-US" altLang="en-US" sz="2400">
              <a:latin typeface="Verdana" panose="020B0604030504040204" pitchFamily="34" charset="0"/>
            </a:endParaRP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US" altLang="en-US" sz="2400">
                <a:latin typeface="Verdana" panose="020B0604030504040204" pitchFamily="34" charset="0"/>
              </a:rPr>
              <a:t>Starting reflective writing</a:t>
            </a: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endParaRPr lang="en-US" altLang="en-US" sz="2400">
              <a:latin typeface="Verdana" panose="020B0604030504040204" pitchFamily="34" charset="0"/>
            </a:endParaRP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buFontTx/>
              <a:buChar char="•"/>
              <a:defRPr/>
            </a:pPr>
            <a:r>
              <a:rPr lang="en-US" altLang="en-US" sz="2400">
                <a:latin typeface="Verdana" panose="020B0604030504040204" pitchFamily="34" charset="0"/>
              </a:rPr>
              <a:t>Frameworks for reflection</a:t>
            </a: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defRPr/>
            </a:pPr>
            <a:endParaRPr lang="en-US" altLang="en-US" sz="2400">
              <a:latin typeface="Verdana" panose="020B0604030504040204" pitchFamily="34" charset="0"/>
            </a:endParaRP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en-US" altLang="en-US" sz="2400">
                <a:latin typeface="Verdana" panose="020B0604030504040204" pitchFamily="34" charset="0"/>
              </a:rPr>
              <a:t>	(Gibb</a:t>
            </a:r>
            <a:r>
              <a:rPr lang="ja-JP" altLang="en-US" sz="2400">
                <a:latin typeface="Verdana" panose="020B0604030504040204" pitchFamily="34" charset="0"/>
              </a:rPr>
              <a:t>’</a:t>
            </a:r>
            <a:r>
              <a:rPr lang="en-US" altLang="ja-JP" sz="2400">
                <a:latin typeface="Verdana" panose="020B0604030504040204" pitchFamily="34" charset="0"/>
              </a:rPr>
              <a:t>s reflective cycle and the </a:t>
            </a: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en-US" altLang="en-US" sz="2400">
                <a:latin typeface="Verdana" panose="020B0604030504040204" pitchFamily="34" charset="0"/>
              </a:rPr>
              <a:t>			</a:t>
            </a: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ja-JP" altLang="en-US" sz="2400">
                <a:latin typeface="Verdana" panose="020B0604030504040204" pitchFamily="34" charset="0"/>
              </a:rPr>
              <a:t>‘</a:t>
            </a:r>
            <a:r>
              <a:rPr lang="en-US" altLang="ja-JP" sz="2400">
                <a:latin typeface="Verdana" panose="020B0604030504040204" pitchFamily="34" charset="0"/>
              </a:rPr>
              <a:t>What?</a:t>
            </a:r>
            <a:r>
              <a:rPr lang="ja-JP" altLang="en-US" sz="2400">
                <a:latin typeface="Verdana" panose="020B0604030504040204" pitchFamily="34" charset="0"/>
              </a:rPr>
              <a:t>’</a:t>
            </a:r>
            <a:r>
              <a:rPr lang="en-US" altLang="ja-JP" sz="2400">
                <a:latin typeface="Verdana" panose="020B0604030504040204" pitchFamily="34" charset="0"/>
              </a:rPr>
              <a:t> model of reflection)</a:t>
            </a:r>
          </a:p>
          <a:p>
            <a:pPr eaLnBrk="1" fontAlgn="auto" hangingPunct="1">
              <a:lnSpc>
                <a:spcPct val="55000"/>
              </a:lnSpc>
              <a:spcBef>
                <a:spcPct val="0"/>
              </a:spcBef>
              <a:spcAft>
                <a:spcPts val="0"/>
              </a:spcAft>
              <a:defRPr/>
            </a:pPr>
            <a:endParaRPr lang="en-US" altLang="en-US" sz="2400">
              <a:latin typeface="Verdana" panose="020B0604030504040204" pitchFamily="34" charset="0"/>
            </a:endParaRPr>
          </a:p>
        </p:txBody>
      </p:sp>
      <p:sp>
        <p:nvSpPr>
          <p:cNvPr id="29700" name="Rectangle 7">
            <a:extLst>
              <a:ext uri="{FF2B5EF4-FFF2-40B4-BE49-F238E27FC236}">
                <a16:creationId xmlns:a16="http://schemas.microsoft.com/office/drawing/2014/main" id="{5E57C7CC-AE87-4631-B01E-DD6BD93BDBDA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D6EBA49-F079-4891-A72C-5F09B29C1A9B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DA13EEDE-4B4E-4220-80E0-0233FE5EAD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What is Reflection?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2FB04A6B-2C4F-4700-919E-122A9E79D3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lIns="92075" tIns="46038" rIns="92075" bIns="46038"/>
          <a:lstStyle/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Thinking about…..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Pondering on…..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Asking yourself questions about…..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Discussing with yourself…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Trying to work something out…..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Making sense of things…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Learning from experience...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US" altLang="en-US" sz="2800">
                <a:latin typeface="Verdana" panose="020B0604030504040204" pitchFamily="34" charset="0"/>
              </a:rPr>
              <a:t>Helping you plan for the future…..</a:t>
            </a:r>
            <a:r>
              <a:rPr lang="en-US" altLang="en-US" sz="2800">
                <a:latin typeface="Corbel" panose="020B0503020204020204" pitchFamily="34" charset="0"/>
              </a:rPr>
              <a:t> </a:t>
            </a:r>
          </a:p>
        </p:txBody>
      </p:sp>
      <p:sp>
        <p:nvSpPr>
          <p:cNvPr id="30724" name="Rectangle 7">
            <a:extLst>
              <a:ext uri="{FF2B5EF4-FFF2-40B4-BE49-F238E27FC236}">
                <a16:creationId xmlns:a16="http://schemas.microsoft.com/office/drawing/2014/main" id="{5C6EEC41-502F-41E7-96EF-B4A589266B4F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FABEED9-E451-40B3-8327-2924920CB048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25" name="Text Box 5">
            <a:extLst>
              <a:ext uri="{FF2B5EF4-FFF2-40B4-BE49-F238E27FC236}">
                <a16:creationId xmlns:a16="http://schemas.microsoft.com/office/drawing/2014/main" id="{2F3B9ECC-D87E-47D8-8CDC-54DD467B4F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2791FAD-FC10-4CFE-881C-D05AAF50FA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Sources of reflection.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90FBCEA4-1922-435C-9082-D5A868A99C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5175" y="1484313"/>
            <a:ext cx="7772400" cy="4114800"/>
          </a:xfrm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Positive experiences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Negative experiences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Eventful incidents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Unusual incidents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Routine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Important events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Verdana" panose="020B0604030504040204" pitchFamily="34" charset="0"/>
              </a:rPr>
              <a:t>Meaningful events</a:t>
            </a:r>
          </a:p>
        </p:txBody>
      </p:sp>
      <p:sp>
        <p:nvSpPr>
          <p:cNvPr id="31748" name="Date Placeholder 3">
            <a:extLst>
              <a:ext uri="{FF2B5EF4-FFF2-40B4-BE49-F238E27FC236}">
                <a16:creationId xmlns:a16="http://schemas.microsoft.com/office/drawing/2014/main" id="{1553879C-F80A-4355-8FBB-2846B82237F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3195601-00BD-461E-8706-463DEF3C4CD2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1749" name="Text Box 5">
            <a:extLst>
              <a:ext uri="{FF2B5EF4-FFF2-40B4-BE49-F238E27FC236}">
                <a16:creationId xmlns:a16="http://schemas.microsoft.com/office/drawing/2014/main" id="{1BCB0352-8A0D-4AF1-A6E1-5F5911396E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>
            <a:extLst>
              <a:ext uri="{FF2B5EF4-FFF2-40B4-BE49-F238E27FC236}">
                <a16:creationId xmlns:a16="http://schemas.microsoft.com/office/drawing/2014/main" id="{A9A6490F-6C95-43F3-85D2-01FDCF57C8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What might you reflect upon in day to day life?</a:t>
            </a:r>
            <a:endParaRPr lang="en-GB">
              <a:solidFill>
                <a:schemeClr val="tx2">
                  <a:satMod val="200000"/>
                </a:schemeClr>
              </a:solidFill>
              <a:latin typeface="Verdana" pitchFamily="34" charset="0"/>
            </a:endParaRP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F7E18B55-BEBA-485A-BA27-AA48161EBB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“</a:t>
            </a:r>
            <a:r>
              <a:rPr lang="en-US" altLang="ja-JP">
                <a:latin typeface="Verdana" panose="020B0604030504040204" pitchFamily="34" charset="0"/>
                <a:ea typeface="MS PGothic" panose="020B0600070205080204" pitchFamily="34" charset="-128"/>
              </a:rPr>
              <a:t>I</a:t>
            </a:r>
            <a:r>
              <a:rPr lang="ja-JP" altLang="en-US">
                <a:latin typeface="Verdana" panose="020B0604030504040204" pitchFamily="34" charset="0"/>
                <a:ea typeface="MS PGothic" panose="020B0600070205080204" pitchFamily="34" charset="-128"/>
              </a:rPr>
              <a:t>’</a:t>
            </a:r>
            <a:r>
              <a:rPr lang="en-US" altLang="ja-JP">
                <a:latin typeface="Verdana" panose="020B0604030504040204" pitchFamily="34" charset="0"/>
                <a:ea typeface="MS PGothic" panose="020B0600070205080204" pitchFamily="34" charset="-128"/>
              </a:rPr>
              <a:t>m always late for work</a:t>
            </a:r>
            <a:r>
              <a:rPr lang="en-GB" altLang="en-US">
                <a:latin typeface="Verdana" panose="020B0604030504040204" pitchFamily="34" charset="0"/>
              </a:rPr>
              <a:t>”</a:t>
            </a:r>
            <a:endParaRPr lang="en-US" altLang="ja-JP"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“</a:t>
            </a:r>
            <a:r>
              <a:rPr lang="en-US" altLang="ja-JP">
                <a:latin typeface="Verdana" panose="020B0604030504040204" pitchFamily="34" charset="0"/>
                <a:ea typeface="MS PGothic" panose="020B0600070205080204" pitchFamily="34" charset="-128"/>
              </a:rPr>
              <a:t>That was a great holiday</a:t>
            </a:r>
            <a:r>
              <a:rPr lang="en-GB" altLang="en-US">
                <a:latin typeface="Verdana" panose="020B0604030504040204" pitchFamily="34" charset="0"/>
              </a:rPr>
              <a:t>”</a:t>
            </a:r>
            <a:endParaRPr lang="en-US" altLang="ja-JP"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“</a:t>
            </a:r>
            <a:r>
              <a:rPr lang="en-US" altLang="ja-JP">
                <a:latin typeface="Verdana" panose="020B0604030504040204" pitchFamily="34" charset="0"/>
                <a:ea typeface="MS PGothic" panose="020B0600070205080204" pitchFamily="34" charset="-128"/>
              </a:rPr>
              <a:t>I</a:t>
            </a:r>
            <a:r>
              <a:rPr lang="ja-JP" altLang="en-US">
                <a:latin typeface="Verdana" panose="020B0604030504040204" pitchFamily="34" charset="0"/>
                <a:ea typeface="MS PGothic" panose="020B0600070205080204" pitchFamily="34" charset="-128"/>
              </a:rPr>
              <a:t>’</a:t>
            </a:r>
            <a:r>
              <a:rPr lang="en-US" altLang="ja-JP">
                <a:latin typeface="Verdana" panose="020B0604030504040204" pitchFamily="34" charset="0"/>
                <a:ea typeface="MS PGothic" panose="020B0600070205080204" pitchFamily="34" charset="-128"/>
              </a:rPr>
              <a:t>ve had a very productive weekend</a:t>
            </a:r>
            <a:r>
              <a:rPr lang="en-GB" altLang="en-US">
                <a:latin typeface="Verdana" panose="020B0604030504040204" pitchFamily="34" charset="0"/>
              </a:rPr>
              <a:t>”</a:t>
            </a:r>
            <a:endParaRPr lang="en-US" altLang="ja-JP"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“</a:t>
            </a:r>
            <a:r>
              <a:rPr lang="en-US" altLang="ja-JP">
                <a:latin typeface="Verdana" panose="020B0604030504040204" pitchFamily="34" charset="0"/>
                <a:ea typeface="MS PGothic" panose="020B0600070205080204" pitchFamily="34" charset="-128"/>
              </a:rPr>
              <a:t>I keep running out of money before the end of  the month</a:t>
            </a:r>
            <a:r>
              <a:rPr lang="en-GB" altLang="en-US">
                <a:latin typeface="Verdana" panose="020B0604030504040204" pitchFamily="34" charset="0"/>
              </a:rPr>
              <a:t>”</a:t>
            </a:r>
            <a:endParaRPr lang="en-US" altLang="ja-JP"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latin typeface="Verdana" panose="020B0604030504040204" pitchFamily="34" charset="0"/>
            </a:endParaRPr>
          </a:p>
        </p:txBody>
      </p:sp>
      <p:sp>
        <p:nvSpPr>
          <p:cNvPr id="32772" name="Date Placeholder 3">
            <a:extLst>
              <a:ext uri="{FF2B5EF4-FFF2-40B4-BE49-F238E27FC236}">
                <a16:creationId xmlns:a16="http://schemas.microsoft.com/office/drawing/2014/main" id="{4C8AD776-52B4-47D7-813E-539066CB29B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7721653-F65A-4645-BA7B-79371C8B4726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C676C-FE5F-466B-A81E-6D98F4459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19100"/>
            <a:ext cx="7772400" cy="79533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</a:rPr>
              <a:t>So why is it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41240-8C81-4D3E-80F9-474884B88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450" y="1628775"/>
            <a:ext cx="7772400" cy="4087813"/>
          </a:xfrm>
        </p:spPr>
        <p:txBody>
          <a:bodyPr rtlCol="0">
            <a:normAutofit lnSpcReduction="10000"/>
          </a:bodyPr>
          <a:lstStyle/>
          <a:p>
            <a:pPr marL="41148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800" dirty="0">
                <a:latin typeface="Verdana" pitchFamily="34" charset="0"/>
              </a:rPr>
              <a:t>Reflection is seen as helping to</a:t>
            </a:r>
          </a:p>
          <a:p>
            <a:pPr marL="41148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800" dirty="0">
                <a:latin typeface="Verdana" pitchFamily="34" charset="0"/>
              </a:rPr>
              <a:t>bridge the theory practice gap</a:t>
            </a:r>
          </a:p>
          <a:p>
            <a:pPr marL="41148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800" dirty="0">
                <a:latin typeface="Verdana" pitchFamily="34" charset="0"/>
              </a:rPr>
              <a:t>reduce practices based on custom and practice</a:t>
            </a:r>
          </a:p>
          <a:p>
            <a:pPr marL="41148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800" dirty="0">
                <a:latin typeface="Verdana" pitchFamily="34" charset="0"/>
              </a:rPr>
              <a:t>develop and understand your practice, decisions made, lessons learnt and implication of these for future practice</a:t>
            </a:r>
          </a:p>
          <a:p>
            <a:pPr marL="41148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800" dirty="0">
                <a:latin typeface="Verdana" pitchFamily="34" charset="0"/>
              </a:rPr>
              <a:t>ensure that you remain client/pupil/customer focussed.</a:t>
            </a:r>
            <a:endParaRPr lang="en-GB" sz="28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90E11428-5264-424B-8B13-89680D2745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Skills / attitudes for reflection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A4B9450A-1077-4C34-B3CB-60E245AF61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Willing to learn from experience and change things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Able to make time for reflection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Being open and honest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Willing to share and discuss your experiences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Being motivated to replay / describe / analyse experiences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Able to make an action plan</a:t>
            </a:r>
            <a:r>
              <a:rPr lang="en-GB" altLang="en-US" sz="2400">
                <a:latin typeface="Corbel" panose="020B0503020204020204" pitchFamily="34" charset="0"/>
              </a:rPr>
              <a:t> </a:t>
            </a:r>
          </a:p>
        </p:txBody>
      </p:sp>
      <p:sp>
        <p:nvSpPr>
          <p:cNvPr id="34820" name="Date Placeholder 3">
            <a:extLst>
              <a:ext uri="{FF2B5EF4-FFF2-40B4-BE49-F238E27FC236}">
                <a16:creationId xmlns:a16="http://schemas.microsoft.com/office/drawing/2014/main" id="{B8318D79-96F0-4ABB-91E5-4B849130B9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5A84FB8-DA5D-42AE-9520-27EF8D963AEC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D49E03BE-93DF-472C-A7C6-C6E3A03E9A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>
                <a:latin typeface="Consolas" panose="020B0609020204030204" pitchFamily="49" charset="0"/>
              </a:rPr>
              <a:t> </a:t>
            </a:r>
            <a:r>
              <a:rPr lang="en-GB" altLang="en-US">
                <a:latin typeface="Verdana" panose="020B0604030504040204" pitchFamily="34" charset="0"/>
              </a:rPr>
              <a:t>Starting reflective writing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B19FECD3-93D3-49F9-B5CB-0D5F1393F9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557338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Have a pen and paper available at all times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Be spontaneous and imaginative.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Write down ideas as they come to you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Don’t worry about structure, order, spelling, grammar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Make sense later with the help of a more formalised structure</a:t>
            </a:r>
          </a:p>
        </p:txBody>
      </p:sp>
      <p:sp>
        <p:nvSpPr>
          <p:cNvPr id="35844" name="Date Placeholder 3">
            <a:extLst>
              <a:ext uri="{FF2B5EF4-FFF2-40B4-BE49-F238E27FC236}">
                <a16:creationId xmlns:a16="http://schemas.microsoft.com/office/drawing/2014/main" id="{25FECEA8-9FA5-44B9-BB6B-0015911EA2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1D8964E-242D-4B23-852E-36876A4F9D3A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B3AA00FE-DAC2-4FC1-9A55-87A216724F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0" y="333375"/>
            <a:ext cx="7772400" cy="1143000"/>
          </a:xfrm>
        </p:spPr>
        <p:txBody>
          <a:bodyPr lIns="92075" tIns="46038" rIns="92075" bIns="46038"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Choose an incident / experience from the course so far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8EF521F0-527A-4D6A-A6D9-253FAF668A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4114800"/>
          </a:xfrm>
        </p:spPr>
        <p:txBody>
          <a:bodyPr lIns="92075" tIns="46038" rIns="92075" bIns="46038"/>
          <a:lstStyle/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Make notes on the following: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Describe the experience - who? where? what was happening?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What were your thoughts and feelings?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What was positive?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What was negative?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What have you learned?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Discuss with a colleague</a:t>
            </a:r>
            <a:endParaRPr lang="en-US" altLang="en-US">
              <a:latin typeface="Verdana" panose="020B0604030504040204" pitchFamily="34" charset="0"/>
            </a:endParaRPr>
          </a:p>
        </p:txBody>
      </p:sp>
      <p:sp>
        <p:nvSpPr>
          <p:cNvPr id="36868" name="Date Placeholder 3">
            <a:extLst>
              <a:ext uri="{FF2B5EF4-FFF2-40B4-BE49-F238E27FC236}">
                <a16:creationId xmlns:a16="http://schemas.microsoft.com/office/drawing/2014/main" id="{4CBA867F-8265-4933-A390-8E10562673D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836F27-4C48-4CE0-ACF1-BC8776ED5488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6869" name="Text Box 4">
            <a:extLst>
              <a:ext uri="{FF2B5EF4-FFF2-40B4-BE49-F238E27FC236}">
                <a16:creationId xmlns:a16="http://schemas.microsoft.com/office/drawing/2014/main" id="{AEE20EE4-8C52-4D97-87C7-BC3857B25C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>
            <a:extLst>
              <a:ext uri="{FF2B5EF4-FFF2-40B4-BE49-F238E27FC236}">
                <a16:creationId xmlns:a16="http://schemas.microsoft.com/office/drawing/2014/main" id="{26030019-2B38-4199-BD69-8FD1307DCB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0" y="404813"/>
            <a:ext cx="7772400" cy="1143000"/>
          </a:xfrm>
        </p:spPr>
        <p:txBody>
          <a:bodyPr lIns="92075" tIns="46038" rIns="92075" bIns="46038"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>
                <a:latin typeface="Verdana" panose="020B0604030504040204" pitchFamily="34" charset="0"/>
              </a:rPr>
              <a:t>Putting your thoughts on paper</a:t>
            </a:r>
            <a:endParaRPr lang="en-US" altLang="en-US">
              <a:latin typeface="Consolas" panose="020B0609020204030204" pitchFamily="49" charset="0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389A0760-FCFF-42B3-8190-D695FBED2C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lIns="92075" tIns="46038" rIns="92075" bIns="46038"/>
          <a:lstStyle/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Discuss in your pairs the experience of putting pen to paper - transferring your thoughts into writing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How easy was it?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Did it change your views in any way?</a:t>
            </a:r>
          </a:p>
          <a:p>
            <a:pPr eaLnBrk="1" hangingPunct="1"/>
            <a:r>
              <a:rPr lang="en-US" altLang="en-US" sz="2800">
                <a:latin typeface="Verdana" panose="020B0604030504040204" pitchFamily="34" charset="0"/>
              </a:rPr>
              <a:t>What is it like to see your thoughts written down?</a:t>
            </a:r>
            <a:endParaRPr lang="en-US" altLang="en-US" sz="1600">
              <a:latin typeface="Verdana" panose="020B0604030504040204" pitchFamily="34" charset="0"/>
            </a:endParaRP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</p:txBody>
      </p:sp>
      <p:sp>
        <p:nvSpPr>
          <p:cNvPr id="37892" name="Date Placeholder 3">
            <a:extLst>
              <a:ext uri="{FF2B5EF4-FFF2-40B4-BE49-F238E27FC236}">
                <a16:creationId xmlns:a16="http://schemas.microsoft.com/office/drawing/2014/main" id="{A926915A-EBD5-454C-8794-058C1806106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B1CD17-3471-4567-9E81-E5944099AC1D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37893" name="Text Box 4">
            <a:extLst>
              <a:ext uri="{FF2B5EF4-FFF2-40B4-BE49-F238E27FC236}">
                <a16:creationId xmlns:a16="http://schemas.microsoft.com/office/drawing/2014/main" id="{8118EC3A-133C-4582-9807-821C7572D9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83A3C5E8-4FE8-4472-B67E-D22EBCE20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188913"/>
            <a:ext cx="7772400" cy="792162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Verdana" panose="020B0604030504040204" pitchFamily="34" charset="0"/>
              </a:rPr>
              <a:t>Gibbs’s Reflective Cycle (1988)</a:t>
            </a:r>
            <a:endParaRPr lang="en-US" altLang="en-US" sz="3200"/>
          </a:p>
        </p:txBody>
      </p:sp>
      <p:pic>
        <p:nvPicPr>
          <p:cNvPr id="38915" name="Content Placeholder 5" descr="gibbs-cycle.png">
            <a:extLst>
              <a:ext uri="{FF2B5EF4-FFF2-40B4-BE49-F238E27FC236}">
                <a16:creationId xmlns:a16="http://schemas.microsoft.com/office/drawing/2014/main" id="{B2D65831-6043-4F06-9153-7A3D6E8434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229" r="-33229"/>
          <a:stretch>
            <a:fillRect/>
          </a:stretch>
        </p:blipFill>
        <p:spPr>
          <a:xfrm>
            <a:off x="179388" y="981075"/>
            <a:ext cx="8861425" cy="4691063"/>
          </a:xfrm>
        </p:spPr>
      </p:pic>
      <p:sp>
        <p:nvSpPr>
          <p:cNvPr id="38916" name="Date Placeholder 3">
            <a:extLst>
              <a:ext uri="{FF2B5EF4-FFF2-40B4-BE49-F238E27FC236}">
                <a16:creationId xmlns:a16="http://schemas.microsoft.com/office/drawing/2014/main" id="{C50F0761-6EFD-43D5-B134-34F2D47AED1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163BDD1-373A-4BE4-BD51-A58AC03E83AF}" type="datetime1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219ECB63-1B45-4E38-A1A1-7D453381F6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Description</a:t>
            </a:r>
            <a:r>
              <a:rPr lang="en-GB">
                <a:solidFill>
                  <a:schemeClr val="tx2">
                    <a:satMod val="200000"/>
                  </a:schemeClr>
                </a:solidFill>
              </a:rPr>
              <a:t> 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2ACF1AD2-4E14-4E5D-9D8F-98B4EDFBEC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Where was I?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Who else was there?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Why was I there?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was I doing?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happened?</a:t>
            </a:r>
            <a:br>
              <a:rPr lang="en-GB" altLang="en-US">
                <a:latin typeface="Corbel" panose="020B0503020204020204" pitchFamily="34" charset="0"/>
              </a:rPr>
            </a:br>
            <a:endParaRPr lang="en-GB" altLang="en-US">
              <a:latin typeface="Corbel" panose="020B0503020204020204" pitchFamily="34" charset="0"/>
            </a:endParaRPr>
          </a:p>
        </p:txBody>
      </p:sp>
      <p:sp>
        <p:nvSpPr>
          <p:cNvPr id="39940" name="Date Placeholder 3">
            <a:extLst>
              <a:ext uri="{FF2B5EF4-FFF2-40B4-BE49-F238E27FC236}">
                <a16:creationId xmlns:a16="http://schemas.microsoft.com/office/drawing/2014/main" id="{4B51754C-827F-4F37-BB38-6CDBD16045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BCBC74-70FB-4F70-B49F-1A281A8C0BE5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>
            <a:extLst>
              <a:ext uri="{FF2B5EF4-FFF2-40B4-BE49-F238E27FC236}">
                <a16:creationId xmlns:a16="http://schemas.microsoft.com/office/drawing/2014/main" id="{1F08ECED-8AF8-44E4-B8CE-129637BB84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Feelings</a:t>
            </a:r>
          </a:p>
        </p:txBody>
      </p:sp>
      <p:sp>
        <p:nvSpPr>
          <p:cNvPr id="41987" name="Rectangle 1027">
            <a:extLst>
              <a:ext uri="{FF2B5EF4-FFF2-40B4-BE49-F238E27FC236}">
                <a16:creationId xmlns:a16="http://schemas.microsoft.com/office/drawing/2014/main" id="{9634E5BB-45D5-4B65-B2A4-AF5EE2A900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How was I feeling at the beginning?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was I thinking about?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 What did other people’s actions make me think / feel?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How did I feel about the outcome?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do I think about it now?</a:t>
            </a:r>
          </a:p>
        </p:txBody>
      </p:sp>
      <p:sp>
        <p:nvSpPr>
          <p:cNvPr id="41988" name="Date Placeholder 3">
            <a:extLst>
              <a:ext uri="{FF2B5EF4-FFF2-40B4-BE49-F238E27FC236}">
                <a16:creationId xmlns:a16="http://schemas.microsoft.com/office/drawing/2014/main" id="{E517ACAD-E6E9-4054-A5AE-3E6654BE62B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0B8DF0-EE68-44AC-A670-4F9A13D627CA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8C6A72A-01DB-4AE4-A891-AAA071E2E3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Evaluation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DE67B037-B0A6-4376-911B-F5687E0E9C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was good about the experience for me, the client/pupil/customer, others?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was bad about the experience for me, the client/pupil/customer, for others?  </a:t>
            </a:r>
          </a:p>
        </p:txBody>
      </p:sp>
      <p:sp>
        <p:nvSpPr>
          <p:cNvPr id="43012" name="Date Placeholder 3">
            <a:extLst>
              <a:ext uri="{FF2B5EF4-FFF2-40B4-BE49-F238E27FC236}">
                <a16:creationId xmlns:a16="http://schemas.microsoft.com/office/drawing/2014/main" id="{7B432EF6-F5D4-4A93-904C-22C4B0BC66C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DA020D-577F-4126-9EF4-A7C6D2C45281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5030184-0286-42F5-8EF8-F1BDF4AF8E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Analysis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13CFFD8F-FBD5-4D77-83A8-E01FFB5239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‘Breaking it down’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did I do well / not so well?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did others do well?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Did it go as expected?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Why / why not?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theory / research helps me understand the experience?</a:t>
            </a:r>
          </a:p>
        </p:txBody>
      </p:sp>
      <p:sp>
        <p:nvSpPr>
          <p:cNvPr id="44036" name="Date Placeholder 3">
            <a:extLst>
              <a:ext uri="{FF2B5EF4-FFF2-40B4-BE49-F238E27FC236}">
                <a16:creationId xmlns:a16="http://schemas.microsoft.com/office/drawing/2014/main" id="{2200D158-CA61-4D33-9A4B-A0D05E3FEDA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D3271CC-02C6-4276-A42E-A4F4D124CAAF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220F8E34-E5AB-4D74-81BB-152EA10CBA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16013" y="404813"/>
            <a:ext cx="77724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Conclusion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E657B810-6459-4A2C-8141-80B5FA342C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844675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Could I have done anything differently?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latin typeface="Verdana" panose="020B0604030504040204" pitchFamily="34" charset="0"/>
              </a:rPr>
              <a:t>What are the key things I have learned from this incident - about me, my performance, others and their performance?</a:t>
            </a:r>
          </a:p>
        </p:txBody>
      </p:sp>
      <p:sp>
        <p:nvSpPr>
          <p:cNvPr id="45060" name="Date Placeholder 3">
            <a:extLst>
              <a:ext uri="{FF2B5EF4-FFF2-40B4-BE49-F238E27FC236}">
                <a16:creationId xmlns:a16="http://schemas.microsoft.com/office/drawing/2014/main" id="{BEC08649-88CE-4BE1-967E-FA1E29B28EB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6FF6109-AEAE-4217-ACA2-8D6735F88F4B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4A999AC-0F17-491F-8C3A-31D57CB844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Action Plan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EC64ED4A-BFFD-4A19-A591-EF948CA1AC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1341438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would I do in a similar situation in the future?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aspects of my knowledge / skills could I develop?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How  will I do this?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goals can I set myself for the future?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outcomes / competencies do I need to focus on now?</a:t>
            </a:r>
          </a:p>
        </p:txBody>
      </p:sp>
      <p:sp>
        <p:nvSpPr>
          <p:cNvPr id="46084" name="Date Placeholder 3">
            <a:extLst>
              <a:ext uri="{FF2B5EF4-FFF2-40B4-BE49-F238E27FC236}">
                <a16:creationId xmlns:a16="http://schemas.microsoft.com/office/drawing/2014/main" id="{D031F183-6F56-462C-BD3D-FA6782ABDE7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85FDA39-3713-4A54-BADD-4CC31CEBF865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502468EB-BF41-4168-A7C2-BCCE3C949B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The What? Model of structured reflection (Driscoll 2000)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6C67DBA5-4A42-4A12-BE2E-A3D1CAD260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4400" y="1484313"/>
            <a:ext cx="7772400" cy="4498975"/>
          </a:xfrm>
        </p:spPr>
        <p:txBody>
          <a:bodyPr/>
          <a:lstStyle/>
          <a:p>
            <a:pPr eaLnBrk="1" hangingPunct="1"/>
            <a:r>
              <a:rPr lang="en-GB" altLang="en-US" sz="4000">
                <a:latin typeface="Verdana" panose="020B0604030504040204" pitchFamily="34" charset="0"/>
              </a:rPr>
              <a:t>What….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..is the purpose of returning to this situation?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..happened?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..did I see / do?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..was my reaction?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..did other people do?</a:t>
            </a:r>
          </a:p>
          <a:p>
            <a:pPr eaLnBrk="1" hangingPunct="1"/>
            <a:endParaRPr lang="en-GB" altLang="en-US">
              <a:latin typeface="Verdana" panose="020B0604030504040204" pitchFamily="34" charset="0"/>
            </a:endParaRPr>
          </a:p>
        </p:txBody>
      </p:sp>
      <p:sp>
        <p:nvSpPr>
          <p:cNvPr id="47108" name="Date Placeholder 3">
            <a:extLst>
              <a:ext uri="{FF2B5EF4-FFF2-40B4-BE49-F238E27FC236}">
                <a16:creationId xmlns:a16="http://schemas.microsoft.com/office/drawing/2014/main" id="{AA3359A0-069D-41D7-A2E1-FD17B1757BF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E2C20C3-F8F3-4403-8AC6-643AAE31FDB5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8ED02080-EB6D-4FC8-9509-B6FE7250E3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So What?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8D243160-C98D-4C17-AF20-C3D4C6EEFF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4400" y="1500188"/>
            <a:ext cx="7772400" cy="48561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How did I feel?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How did these compare with other people’s feelings?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Do I still feel the same?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were the effects of my actions?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are the positive aspects?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have I noticed about my practice?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have other people noticed about my practice?</a:t>
            </a:r>
          </a:p>
        </p:txBody>
      </p:sp>
      <p:sp>
        <p:nvSpPr>
          <p:cNvPr id="48132" name="Date Placeholder 3">
            <a:extLst>
              <a:ext uri="{FF2B5EF4-FFF2-40B4-BE49-F238E27FC236}">
                <a16:creationId xmlns:a16="http://schemas.microsoft.com/office/drawing/2014/main" id="{DD86625D-6F15-4742-87D1-FF08037607C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684690-41EC-49E0-A0D4-B12F1D3A7A6D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1AC490AB-7CDE-40A8-8163-0A2CE23966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Now what?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58FFA3A0-0DE0-4B5A-838A-8834E29FF2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557338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are the implications of this analysis – for me and others?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if I do nothing?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information / skills would I need to cope with similar experiences?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help would I need to acquire these?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Verdana" panose="020B0604030504040204" pitchFamily="34" charset="0"/>
              </a:rPr>
              <a:t>What is the main learning from this experience and reflection?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>
              <a:latin typeface="Verdana" panose="020B0604030504040204" pitchFamily="34" charset="0"/>
            </a:endParaRPr>
          </a:p>
        </p:txBody>
      </p:sp>
      <p:sp>
        <p:nvSpPr>
          <p:cNvPr id="49156" name="Date Placeholder 3">
            <a:extLst>
              <a:ext uri="{FF2B5EF4-FFF2-40B4-BE49-F238E27FC236}">
                <a16:creationId xmlns:a16="http://schemas.microsoft.com/office/drawing/2014/main" id="{37B50AE5-8EE9-4CAF-9A08-FE6AA8CCE7C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BEE776-1176-4864-8F55-7486FE48CA54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6A423-9277-4298-825A-E0C0D87E3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solidFill>
                  <a:schemeClr val="tx2">
                    <a:satMod val="200000"/>
                  </a:schemeClr>
                </a:solidFill>
              </a:rPr>
              <a:t>Basic things to put in place to be successful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93FAAC73-C755-4393-B814-6F47285A2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1557338"/>
            <a:ext cx="7772400" cy="41148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>
                <a:latin typeface="Verdana" panose="020B0604030504040204" pitchFamily="34" charset="0"/>
              </a:rPr>
              <a:t>Experiment with different approaches until you find one that ‘fits’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>
                <a:latin typeface="Verdana" panose="020B0604030504040204" pitchFamily="34" charset="0"/>
              </a:rPr>
              <a:t>Commit to giving time to reflection in whatever form you choose.  See it as an essential aspect to your practice rather than an ‘add on’.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>
                <a:latin typeface="Verdana" panose="020B0604030504040204" pitchFamily="34" charset="0"/>
              </a:rPr>
              <a:t>Start small and work up to the big issues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>
                <a:latin typeface="Verdana" panose="020B0604030504040204" pitchFamily="34" charset="0"/>
              </a:rPr>
              <a:t>Be open to new ideas and new ways of thinking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>
                <a:latin typeface="Verdana" panose="020B0604030504040204" pitchFamily="34" charset="0"/>
              </a:rPr>
              <a:t>Be willing to challenge your assumptions and practices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>
              <a:latin typeface="Corbel" panose="020B0503020204020204" pitchFamily="34" charset="0"/>
            </a:endParaRPr>
          </a:p>
        </p:txBody>
      </p:sp>
      <p:sp>
        <p:nvSpPr>
          <p:cNvPr id="50180" name="Date Placeholder 3">
            <a:extLst>
              <a:ext uri="{FF2B5EF4-FFF2-40B4-BE49-F238E27FC236}">
                <a16:creationId xmlns:a16="http://schemas.microsoft.com/office/drawing/2014/main" id="{749EA652-A727-4C12-BFB7-662D443E86C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4818000-35F6-49EC-935E-FBDC254B7627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925CB777-50B1-4C38-BA12-3F675640F7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Reflective writing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A24CE459-F491-479E-B31B-CDE9F4D0AA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Helps you learn from experience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>
              <a:latin typeface="Verdana" panose="020B060403050404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Helps you build on your expertise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>
              <a:latin typeface="Verdana" panose="020B060403050404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Helps you to log and document your reflections so you can return to them at a later date.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>
              <a:latin typeface="Verdana" panose="020B060403050404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Reflective writing is an essential skill for assessment of some modules.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>
              <a:latin typeface="Verdana" panose="020B0604030504040204" pitchFamily="34" charset="0"/>
            </a:endParaRPr>
          </a:p>
        </p:txBody>
      </p:sp>
      <p:sp>
        <p:nvSpPr>
          <p:cNvPr id="51204" name="Date Placeholder 3">
            <a:extLst>
              <a:ext uri="{FF2B5EF4-FFF2-40B4-BE49-F238E27FC236}">
                <a16:creationId xmlns:a16="http://schemas.microsoft.com/office/drawing/2014/main" id="{775AF36E-D75C-4862-9C31-315B44F02E4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66D0A8-A76F-4628-A24D-08487027413F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D3C306EC-E590-4319-96F7-718698523B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References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E8ABBB0A-4042-4DDD-803C-03DE617D8B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1600">
                <a:latin typeface="Verdana" panose="020B0604030504040204" pitchFamily="34" charset="0"/>
              </a:rPr>
              <a:t>Driscoll J (2000) Practising Clinical Supervision. Balliere Tindall, London</a:t>
            </a:r>
          </a:p>
          <a:p>
            <a:pPr eaLnBrk="1" hangingPunct="1"/>
            <a:endParaRPr lang="en-GB" altLang="en-US" sz="160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1600">
                <a:latin typeface="Verdana" panose="020B0604030504040204" pitchFamily="34" charset="0"/>
              </a:rPr>
              <a:t>Driscoll J and Teh B (2001) The potential of reflective practice to develop individual orthopaedic nurse practitioners and their practice </a:t>
            </a:r>
            <a:r>
              <a:rPr lang="en-GB" altLang="en-US" sz="1600" i="1">
                <a:latin typeface="Verdana" panose="020B0604030504040204" pitchFamily="34" charset="0"/>
              </a:rPr>
              <a:t>Journal of Orthopaedic Nursing</a:t>
            </a:r>
            <a:r>
              <a:rPr lang="en-GB" altLang="en-US" sz="1600">
                <a:latin typeface="Verdana" panose="020B0604030504040204" pitchFamily="34" charset="0"/>
              </a:rPr>
              <a:t>, 5, 95-103 </a:t>
            </a:r>
          </a:p>
          <a:p>
            <a:pPr eaLnBrk="1" hangingPunct="1"/>
            <a:endParaRPr lang="en-GB" altLang="en-US" sz="160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1600">
                <a:latin typeface="Verdana" panose="020B0604030504040204" pitchFamily="34" charset="0"/>
              </a:rPr>
              <a:t>Gibbs G (1988) </a:t>
            </a:r>
            <a:r>
              <a:rPr lang="en-GB" altLang="en-US" sz="1600" i="1">
                <a:latin typeface="Verdana" panose="020B0604030504040204" pitchFamily="34" charset="0"/>
              </a:rPr>
              <a:t>Learning by Doing. A Guide to Teaching and Learning Methods.</a:t>
            </a:r>
            <a:r>
              <a:rPr lang="en-GB" altLang="en-US" sz="1600">
                <a:latin typeface="Verdana" panose="020B0604030504040204" pitchFamily="34" charset="0"/>
              </a:rPr>
              <a:t> Further Education Unit, Oxford Polytechnic. Oxford cited in Jasper M (2003) </a:t>
            </a:r>
            <a:r>
              <a:rPr lang="en-GB" altLang="en-US" sz="1600" i="1">
                <a:latin typeface="Verdana" panose="020B0604030504040204" pitchFamily="34" charset="0"/>
              </a:rPr>
              <a:t>Foundations in Nursing and Health Care. Beginning Reflective Practice.</a:t>
            </a:r>
            <a:r>
              <a:rPr lang="en-GB" altLang="en-US" sz="1600">
                <a:latin typeface="Verdana" panose="020B0604030504040204" pitchFamily="34" charset="0"/>
              </a:rPr>
              <a:t> Nelson Thornes. Cheltenham  </a:t>
            </a: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</p:txBody>
      </p:sp>
      <p:sp>
        <p:nvSpPr>
          <p:cNvPr id="52228" name="Date Placeholder 3">
            <a:extLst>
              <a:ext uri="{FF2B5EF4-FFF2-40B4-BE49-F238E27FC236}">
                <a16:creationId xmlns:a16="http://schemas.microsoft.com/office/drawing/2014/main" id="{FB430416-622F-4EB0-A959-AC9D22DA762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6194E34-BC11-4A47-8848-C503CF975186}" type="datetime1">
              <a:rPr lang="en-US" altLang="en-US" sz="1400" smtClean="0">
                <a:solidFill>
                  <a:schemeClr val="tx2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11/20/2023</a:t>
            </a:fld>
            <a:endParaRPr lang="en-GB" altLang="en-US" sz="14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RANCHTO" val="262"/>
  <p:tag name="HOTSPOTTYPE" val="DefinedInNavigator"/>
  <p:tag name="DEFINEDINNAVIGATOR" val="True"/>
</p:tagLst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513</TotalTime>
  <Words>2086</Words>
  <Application>Microsoft Office PowerPoint</Application>
  <PresentationFormat>On-screen Show (4:3)</PresentationFormat>
  <Paragraphs>323</Paragraphs>
  <Slides>44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Myriad Pro</vt:lpstr>
      <vt:lpstr>Arial</vt:lpstr>
      <vt:lpstr>Consolas</vt:lpstr>
      <vt:lpstr>Corbel</vt:lpstr>
      <vt:lpstr>Times New Roman</vt:lpstr>
      <vt:lpstr>Verdana</vt:lpstr>
      <vt:lpstr>Wingdings</vt:lpstr>
      <vt:lpstr>Theme2</vt:lpstr>
      <vt:lpstr>Cyflwyniad i Fyfyrio ac Ysgrifennu Myfyriol</vt:lpstr>
      <vt:lpstr>Beth yw Myfyrio</vt:lpstr>
      <vt:lpstr>Fynhonellau Myfyrio</vt:lpstr>
      <vt:lpstr>Beth allech chi ystyried mewn bywyd bob dydd?</vt:lpstr>
      <vt:lpstr>Felly pam y mae'n bwysig?</vt:lpstr>
      <vt:lpstr>Sgiliau / Agweddau ar gyfer myfyrio</vt:lpstr>
      <vt:lpstr>Dechrau ysgrifennu myfyriol</vt:lpstr>
      <vt:lpstr>Dewiswch digwyddiad / profiad o'r cwrs hyd yn hyn</vt:lpstr>
      <vt:lpstr>Rhoi eich barn ar bapur</vt:lpstr>
      <vt:lpstr>Cylchred Myfyriol Gibbs (1988)</vt:lpstr>
      <vt:lpstr>Disgrifiad </vt:lpstr>
      <vt:lpstr>Teimladau</vt:lpstr>
      <vt:lpstr>Gwerthuso</vt:lpstr>
      <vt:lpstr>Dadansoddiad</vt:lpstr>
      <vt:lpstr>Casgliad</vt:lpstr>
      <vt:lpstr>Cynllun Gweithredu</vt:lpstr>
      <vt:lpstr>Y Beth? Model o fyfyrio strwythuredig (Driscoll 2000)</vt:lpstr>
      <vt:lpstr>Felly beth?</vt:lpstr>
      <vt:lpstr>Nawr beth?</vt:lpstr>
      <vt:lpstr>Pethau sylfaenol i'w rhoi ar waith i fod yn llwyddiannus</vt:lpstr>
      <vt:lpstr>Ysgrifennu Myfyriol</vt:lpstr>
      <vt:lpstr>Llenyddiaeth</vt:lpstr>
      <vt:lpstr>Introduction to Reflection and Reflective Writing</vt:lpstr>
      <vt:lpstr>What is Reflection?</vt:lpstr>
      <vt:lpstr>Sources of reflection.</vt:lpstr>
      <vt:lpstr>What might you reflect upon in day to day life?</vt:lpstr>
      <vt:lpstr>So why is it important?</vt:lpstr>
      <vt:lpstr>Skills / attitudes for reflection</vt:lpstr>
      <vt:lpstr> Starting reflective writing</vt:lpstr>
      <vt:lpstr>Choose an incident / experience from the course so far</vt:lpstr>
      <vt:lpstr>Putting your thoughts on paper</vt:lpstr>
      <vt:lpstr>Gibbs’s Reflective Cycle (1988)</vt:lpstr>
      <vt:lpstr>Description </vt:lpstr>
      <vt:lpstr>Feelings</vt:lpstr>
      <vt:lpstr>Evaluation</vt:lpstr>
      <vt:lpstr>Analysis</vt:lpstr>
      <vt:lpstr>Conclusion</vt:lpstr>
      <vt:lpstr>Action Plan</vt:lpstr>
      <vt:lpstr>The What? Model of structured reflection (Driscoll 2000)</vt:lpstr>
      <vt:lpstr>So What?</vt:lpstr>
      <vt:lpstr>Now what?</vt:lpstr>
      <vt:lpstr>Basic things to put in place to be successful</vt:lpstr>
      <vt:lpstr>Reflective writing</vt:lpstr>
      <vt:lpstr>References</vt:lpstr>
    </vt:vector>
  </TitlesOfParts>
  <Company>The University of Nottingham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Reflection and Reflective Writing</dc:title>
  <dc:creator>School of Nursing &amp; Midwifery</dc:creator>
  <cp:lastModifiedBy>Heddwen Davies</cp:lastModifiedBy>
  <cp:revision>67</cp:revision>
  <cp:lastPrinted>2019-10-23T15:12:19Z</cp:lastPrinted>
  <dcterms:created xsi:type="dcterms:W3CDTF">2004-03-29T15:40:19Z</dcterms:created>
  <dcterms:modified xsi:type="dcterms:W3CDTF">2023-11-20T10:55:08Z</dcterms:modified>
</cp:coreProperties>
</file>