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4"/>
  </p:notesMasterIdLst>
  <p:handoutMasterIdLst>
    <p:handoutMasterId r:id="rId35"/>
  </p:handoutMasterIdLst>
  <p:sldIdLst>
    <p:sldId id="277" r:id="rId2"/>
    <p:sldId id="278" r:id="rId3"/>
    <p:sldId id="298" r:id="rId4"/>
    <p:sldId id="271" r:id="rId5"/>
    <p:sldId id="292" r:id="rId6"/>
    <p:sldId id="272" r:id="rId7"/>
    <p:sldId id="293" r:id="rId8"/>
    <p:sldId id="273" r:id="rId9"/>
    <p:sldId id="274" r:id="rId10"/>
    <p:sldId id="294" r:id="rId11"/>
    <p:sldId id="262" r:id="rId12"/>
    <p:sldId id="263" r:id="rId13"/>
    <p:sldId id="279" r:id="rId14"/>
    <p:sldId id="280" r:id="rId15"/>
    <p:sldId id="297" r:id="rId16"/>
    <p:sldId id="264" r:id="rId17"/>
    <p:sldId id="295" r:id="rId18"/>
    <p:sldId id="281" r:id="rId19"/>
    <p:sldId id="268" r:id="rId20"/>
    <p:sldId id="296" r:id="rId21"/>
    <p:sldId id="265" r:id="rId22"/>
    <p:sldId id="270" r:id="rId23"/>
    <p:sldId id="282" r:id="rId24"/>
    <p:sldId id="283" r:id="rId25"/>
    <p:sldId id="284" r:id="rId26"/>
    <p:sldId id="266" r:id="rId27"/>
    <p:sldId id="267" r:id="rId28"/>
    <p:sldId id="269" r:id="rId29"/>
    <p:sldId id="287" r:id="rId30"/>
    <p:sldId id="288" r:id="rId31"/>
    <p:sldId id="299" r:id="rId32"/>
    <p:sldId id="261" r:id="rId33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11893"/>
    <a:srgbClr val="0096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55" autoAdjust="0"/>
    <p:restoredTop sz="93409" autoAdjust="0"/>
  </p:normalViewPr>
  <p:slideViewPr>
    <p:cSldViewPr>
      <p:cViewPr varScale="1">
        <p:scale>
          <a:sx n="82" d="100"/>
          <a:sy n="82" d="100"/>
        </p:scale>
        <p:origin x="1137" y="51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handoutMaster" Target="handoutMasters/handout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mare Desta" userId="db32a065-b9b8-4ebb-ab66-dfd77adf959e" providerId="ADAL" clId="{EE17E4B4-FF8C-46D8-849A-4357CA226832}"/>
    <pc:docChg chg="custSel modSld">
      <pc:chgData name="Amare Desta" userId="db32a065-b9b8-4ebb-ab66-dfd77adf959e" providerId="ADAL" clId="{EE17E4B4-FF8C-46D8-849A-4357CA226832}" dt="2022-06-21T18:50:55.607" v="4" actId="20577"/>
      <pc:docMkLst>
        <pc:docMk/>
      </pc:docMkLst>
      <pc:sldChg chg="modSp mod">
        <pc:chgData name="Amare Desta" userId="db32a065-b9b8-4ebb-ab66-dfd77adf959e" providerId="ADAL" clId="{EE17E4B4-FF8C-46D8-849A-4357CA226832}" dt="2022-06-21T18:50:55.607" v="4" actId="20577"/>
        <pc:sldMkLst>
          <pc:docMk/>
          <pc:sldMk cId="0" sldId="277"/>
        </pc:sldMkLst>
        <pc:spChg chg="mod">
          <ac:chgData name="Amare Desta" userId="db32a065-b9b8-4ebb-ab66-dfd77adf959e" providerId="ADAL" clId="{EE17E4B4-FF8C-46D8-849A-4357CA226832}" dt="2022-06-21T18:50:55.607" v="4" actId="20577"/>
          <ac:spMkLst>
            <pc:docMk/>
            <pc:sldMk cId="0" sldId="277"/>
            <ac:spMk id="6147" creationId="{00000000-0000-0000-0000-000000000000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5BA842B-1F80-4640-8E9F-AD4099A3CF50}" type="doc">
      <dgm:prSet loTypeId="urn:microsoft.com/office/officeart/2005/8/layout/matrix2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A039E274-1842-4435-8C24-27C71A39874A}">
      <dgm:prSet custT="1"/>
      <dgm:spPr/>
      <dgm:t>
        <a:bodyPr/>
        <a:lstStyle/>
        <a:p>
          <a:r>
            <a:rPr lang="en-GB" sz="2200" dirty="0" err="1"/>
            <a:t>Constructionism</a:t>
          </a:r>
          <a:endParaRPr lang="en-GB" sz="2200" dirty="0"/>
        </a:p>
      </dgm:t>
    </dgm:pt>
    <dgm:pt modelId="{0272531E-7663-4EA4-BDCF-ABE4E75D3236}" type="parTrans" cxnId="{C7AF5AAD-C4BF-4253-94B4-1328D38074B7}">
      <dgm:prSet/>
      <dgm:spPr/>
      <dgm:t>
        <a:bodyPr/>
        <a:lstStyle/>
        <a:p>
          <a:endParaRPr lang="en-GB"/>
        </a:p>
      </dgm:t>
    </dgm:pt>
    <dgm:pt modelId="{472F4A17-227B-4923-9380-0CE19B3D0CDE}" type="sibTrans" cxnId="{C7AF5AAD-C4BF-4253-94B4-1328D38074B7}">
      <dgm:prSet/>
      <dgm:spPr/>
      <dgm:t>
        <a:bodyPr/>
        <a:lstStyle/>
        <a:p>
          <a:endParaRPr lang="en-GB"/>
        </a:p>
      </dgm:t>
    </dgm:pt>
    <dgm:pt modelId="{7D28CCBB-25A1-4126-A2AE-348F76C3A5C2}">
      <dgm:prSet custT="1"/>
      <dgm:spPr/>
      <dgm:t>
        <a:bodyPr/>
        <a:lstStyle/>
        <a:p>
          <a:r>
            <a:rPr lang="en-GB" sz="2200" dirty="0"/>
            <a:t>Positivism</a:t>
          </a:r>
        </a:p>
      </dgm:t>
    </dgm:pt>
    <dgm:pt modelId="{5FB77223-99EA-4694-9E4B-5AC590AA4DAD}" type="parTrans" cxnId="{3C005397-88E3-4121-8D18-D41F4759D8F5}">
      <dgm:prSet/>
      <dgm:spPr/>
      <dgm:t>
        <a:bodyPr/>
        <a:lstStyle/>
        <a:p>
          <a:endParaRPr lang="en-GB"/>
        </a:p>
      </dgm:t>
    </dgm:pt>
    <dgm:pt modelId="{0950E999-300C-4458-9A5C-3441A2869FC4}" type="sibTrans" cxnId="{3C005397-88E3-4121-8D18-D41F4759D8F5}">
      <dgm:prSet/>
      <dgm:spPr/>
      <dgm:t>
        <a:bodyPr/>
        <a:lstStyle/>
        <a:p>
          <a:endParaRPr lang="en-GB"/>
        </a:p>
      </dgm:t>
    </dgm:pt>
    <dgm:pt modelId="{14BCB0A6-A893-4D74-A245-87FE05C00740}">
      <dgm:prSet custT="1"/>
      <dgm:spPr/>
      <dgm:t>
        <a:bodyPr/>
        <a:lstStyle/>
        <a:p>
          <a:r>
            <a:rPr lang="en-GB" sz="2200" dirty="0"/>
            <a:t>Engaged</a:t>
          </a:r>
        </a:p>
      </dgm:t>
    </dgm:pt>
    <dgm:pt modelId="{42B247F1-7DC7-4C85-83F9-D15D3D810457}" type="parTrans" cxnId="{F2BD748F-524C-454A-915B-AD2B70A81361}">
      <dgm:prSet/>
      <dgm:spPr/>
      <dgm:t>
        <a:bodyPr/>
        <a:lstStyle/>
        <a:p>
          <a:endParaRPr lang="en-GB"/>
        </a:p>
      </dgm:t>
    </dgm:pt>
    <dgm:pt modelId="{6F492514-063B-4017-BAA3-D1B1E4CF3DDE}" type="sibTrans" cxnId="{F2BD748F-524C-454A-915B-AD2B70A81361}">
      <dgm:prSet/>
      <dgm:spPr/>
      <dgm:t>
        <a:bodyPr/>
        <a:lstStyle/>
        <a:p>
          <a:endParaRPr lang="en-GB"/>
        </a:p>
      </dgm:t>
    </dgm:pt>
    <dgm:pt modelId="{4AC90F5F-1894-48D4-B136-1FBEE2862607}">
      <dgm:prSet phldrT="[Text]" custT="1"/>
      <dgm:spPr/>
      <dgm:t>
        <a:bodyPr/>
        <a:lstStyle/>
        <a:p>
          <a:r>
            <a:rPr lang="en-GB" sz="2200" dirty="0"/>
            <a:t>Detached</a:t>
          </a:r>
        </a:p>
      </dgm:t>
    </dgm:pt>
    <dgm:pt modelId="{C81C5718-57F6-4378-943C-E056CEED8882}" type="sibTrans" cxnId="{3B0D68B5-E5E6-49FB-A5F1-3C9F758FD658}">
      <dgm:prSet/>
      <dgm:spPr/>
      <dgm:t>
        <a:bodyPr/>
        <a:lstStyle/>
        <a:p>
          <a:endParaRPr lang="en-GB"/>
        </a:p>
      </dgm:t>
    </dgm:pt>
    <dgm:pt modelId="{83057BB9-7F66-4695-9791-8C4BB5F05AA8}" type="parTrans" cxnId="{3B0D68B5-E5E6-49FB-A5F1-3C9F758FD658}">
      <dgm:prSet/>
      <dgm:spPr/>
      <dgm:t>
        <a:bodyPr/>
        <a:lstStyle/>
        <a:p>
          <a:endParaRPr lang="en-GB"/>
        </a:p>
      </dgm:t>
    </dgm:pt>
    <dgm:pt modelId="{40A09262-A154-4722-8A31-1D4984603081}" type="pres">
      <dgm:prSet presAssocID="{E5BA842B-1F80-4640-8E9F-AD4099A3CF50}" presName="matrix" presStyleCnt="0">
        <dgm:presLayoutVars>
          <dgm:chMax val="1"/>
          <dgm:dir/>
          <dgm:resizeHandles val="exact"/>
        </dgm:presLayoutVars>
      </dgm:prSet>
      <dgm:spPr/>
    </dgm:pt>
    <dgm:pt modelId="{12C30C62-1BB2-4EA6-9A71-27781E3A2BE8}" type="pres">
      <dgm:prSet presAssocID="{E5BA842B-1F80-4640-8E9F-AD4099A3CF50}" presName="axisShape" presStyleLbl="bgShp" presStyleIdx="0" presStyleCnt="1" custAng="0" custScaleX="53374" custScaleY="49808" custLinFactNeighborX="2723" custLinFactNeighborY="-5655"/>
      <dgm:spPr/>
    </dgm:pt>
    <dgm:pt modelId="{97AA493D-221D-4A47-ABFB-F5158A36D32C}" type="pres">
      <dgm:prSet presAssocID="{E5BA842B-1F80-4640-8E9F-AD4099A3CF50}" presName="rect1" presStyleLbl="node1" presStyleIdx="0" presStyleCnt="4" custScaleX="119311" custScaleY="31572" custLinFactNeighborX="63403" custLinFactNeighborY="-35460">
        <dgm:presLayoutVars>
          <dgm:chMax val="0"/>
          <dgm:chPref val="0"/>
          <dgm:bulletEnabled val="1"/>
        </dgm:presLayoutVars>
      </dgm:prSet>
      <dgm:spPr/>
    </dgm:pt>
    <dgm:pt modelId="{D68D4D06-9CA1-4137-A3DC-EA93BDCFCCC7}" type="pres">
      <dgm:prSet presAssocID="{E5BA842B-1F80-4640-8E9F-AD4099A3CF50}" presName="rect2" presStyleLbl="node1" presStyleIdx="1" presStyleCnt="4" custScaleX="164973" custScaleY="29743" custLinFactX="2039" custLinFactNeighborX="100000" custLinFactNeighborY="43018">
        <dgm:presLayoutVars>
          <dgm:chMax val="0"/>
          <dgm:chPref val="0"/>
          <dgm:bulletEnabled val="1"/>
        </dgm:presLayoutVars>
      </dgm:prSet>
      <dgm:spPr/>
    </dgm:pt>
    <dgm:pt modelId="{7311E7C6-EAE8-470D-93A1-848797F1A34C}" type="pres">
      <dgm:prSet presAssocID="{E5BA842B-1F80-4640-8E9F-AD4099A3CF50}" presName="rect3" presStyleLbl="node1" presStyleIdx="2" presStyleCnt="4" custScaleX="118427" custScaleY="29828" custLinFactNeighborX="-62130" custLinFactNeighborY="-74485">
        <dgm:presLayoutVars>
          <dgm:chMax val="0"/>
          <dgm:chPref val="0"/>
          <dgm:bulletEnabled val="1"/>
        </dgm:presLayoutVars>
      </dgm:prSet>
      <dgm:spPr/>
    </dgm:pt>
    <dgm:pt modelId="{1AA0FBE9-296B-4C53-839E-04F6D894179F}" type="pres">
      <dgm:prSet presAssocID="{E5BA842B-1F80-4640-8E9F-AD4099A3CF50}" presName="rect4" presStyleLbl="node1" presStyleIdx="3" presStyleCnt="4" custScaleX="117544" custScaleY="29828" custLinFactNeighborX="-53548" custLinFactNeighborY="14990">
        <dgm:presLayoutVars>
          <dgm:chMax val="0"/>
          <dgm:chPref val="0"/>
          <dgm:bulletEnabled val="1"/>
        </dgm:presLayoutVars>
      </dgm:prSet>
      <dgm:spPr/>
    </dgm:pt>
  </dgm:ptLst>
  <dgm:cxnLst>
    <dgm:cxn modelId="{F2BD748F-524C-454A-915B-AD2B70A81361}" srcId="{E5BA842B-1F80-4640-8E9F-AD4099A3CF50}" destId="{14BCB0A6-A893-4D74-A245-87FE05C00740}" srcOrd="3" destOrd="0" parTransId="{42B247F1-7DC7-4C85-83F9-D15D3D810457}" sibTransId="{6F492514-063B-4017-BAA3-D1B1E4CF3DDE}"/>
    <dgm:cxn modelId="{3C005397-88E3-4121-8D18-D41F4759D8F5}" srcId="{E5BA842B-1F80-4640-8E9F-AD4099A3CF50}" destId="{7D28CCBB-25A1-4126-A2AE-348F76C3A5C2}" srcOrd="2" destOrd="0" parTransId="{5FB77223-99EA-4694-9E4B-5AC590AA4DAD}" sibTransId="{0950E999-300C-4458-9A5C-3441A2869FC4}"/>
    <dgm:cxn modelId="{DCD914A5-D259-4253-8CC2-8A4CF37935B0}" type="presOf" srcId="{4AC90F5F-1894-48D4-B136-1FBEE2862607}" destId="{97AA493D-221D-4A47-ABFB-F5158A36D32C}" srcOrd="0" destOrd="0" presId="urn:microsoft.com/office/officeart/2005/8/layout/matrix2"/>
    <dgm:cxn modelId="{C7AF5AAD-C4BF-4253-94B4-1328D38074B7}" srcId="{E5BA842B-1F80-4640-8E9F-AD4099A3CF50}" destId="{A039E274-1842-4435-8C24-27C71A39874A}" srcOrd="1" destOrd="0" parTransId="{0272531E-7663-4EA4-BDCF-ABE4E75D3236}" sibTransId="{472F4A17-227B-4923-9380-0CE19B3D0CDE}"/>
    <dgm:cxn modelId="{3B0D68B5-E5E6-49FB-A5F1-3C9F758FD658}" srcId="{E5BA842B-1F80-4640-8E9F-AD4099A3CF50}" destId="{4AC90F5F-1894-48D4-B136-1FBEE2862607}" srcOrd="0" destOrd="0" parTransId="{83057BB9-7F66-4695-9791-8C4BB5F05AA8}" sibTransId="{C81C5718-57F6-4378-943C-E056CEED8882}"/>
    <dgm:cxn modelId="{92E63FB6-ED0C-4740-AFB6-0D138FC57950}" type="presOf" srcId="{A039E274-1842-4435-8C24-27C71A39874A}" destId="{D68D4D06-9CA1-4137-A3DC-EA93BDCFCCC7}" srcOrd="0" destOrd="0" presId="urn:microsoft.com/office/officeart/2005/8/layout/matrix2"/>
    <dgm:cxn modelId="{139A0DCD-4703-43F9-900C-1AAF941CA427}" type="presOf" srcId="{E5BA842B-1F80-4640-8E9F-AD4099A3CF50}" destId="{40A09262-A154-4722-8A31-1D4984603081}" srcOrd="0" destOrd="0" presId="urn:microsoft.com/office/officeart/2005/8/layout/matrix2"/>
    <dgm:cxn modelId="{B5F34EDD-0F88-4AA6-A6B8-A7500D96F317}" type="presOf" srcId="{14BCB0A6-A893-4D74-A245-87FE05C00740}" destId="{1AA0FBE9-296B-4C53-839E-04F6D894179F}" srcOrd="0" destOrd="0" presId="urn:microsoft.com/office/officeart/2005/8/layout/matrix2"/>
    <dgm:cxn modelId="{75242CF1-44AC-45BA-BCCD-5CC264AB46A8}" type="presOf" srcId="{7D28CCBB-25A1-4126-A2AE-348F76C3A5C2}" destId="{7311E7C6-EAE8-470D-93A1-848797F1A34C}" srcOrd="0" destOrd="0" presId="urn:microsoft.com/office/officeart/2005/8/layout/matrix2"/>
    <dgm:cxn modelId="{798B4EC3-AFBF-4E48-A82C-8638387700B7}" type="presParOf" srcId="{40A09262-A154-4722-8A31-1D4984603081}" destId="{12C30C62-1BB2-4EA6-9A71-27781E3A2BE8}" srcOrd="0" destOrd="0" presId="urn:microsoft.com/office/officeart/2005/8/layout/matrix2"/>
    <dgm:cxn modelId="{D4A790C7-E366-47AD-AAAE-A56EDB3A59C6}" type="presParOf" srcId="{40A09262-A154-4722-8A31-1D4984603081}" destId="{97AA493D-221D-4A47-ABFB-F5158A36D32C}" srcOrd="1" destOrd="0" presId="urn:microsoft.com/office/officeart/2005/8/layout/matrix2"/>
    <dgm:cxn modelId="{C795EDA0-6CF0-49E6-BD4C-2BEC4F50B09F}" type="presParOf" srcId="{40A09262-A154-4722-8A31-1D4984603081}" destId="{D68D4D06-9CA1-4137-A3DC-EA93BDCFCCC7}" srcOrd="2" destOrd="0" presId="urn:microsoft.com/office/officeart/2005/8/layout/matrix2"/>
    <dgm:cxn modelId="{CA18F91E-145C-4813-96CB-5D4ADD0F44E3}" type="presParOf" srcId="{40A09262-A154-4722-8A31-1D4984603081}" destId="{7311E7C6-EAE8-470D-93A1-848797F1A34C}" srcOrd="3" destOrd="0" presId="urn:microsoft.com/office/officeart/2005/8/layout/matrix2"/>
    <dgm:cxn modelId="{23F8F58A-6D30-496E-8A46-1D6504793291}" type="presParOf" srcId="{40A09262-A154-4722-8A31-1D4984603081}" destId="{1AA0FBE9-296B-4C53-839E-04F6D894179F}" srcOrd="4" destOrd="0" presId="urn:microsoft.com/office/officeart/2005/8/layout/matrix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C30C62-1BB2-4EA6-9A71-27781E3A2BE8}">
      <dsp:nvSpPr>
        <dsp:cNvPr id="0" name=""/>
        <dsp:cNvSpPr/>
      </dsp:nvSpPr>
      <dsp:spPr>
        <a:xfrm>
          <a:off x="2868337" y="739104"/>
          <a:ext cx="2011121" cy="1876755"/>
        </a:xfrm>
        <a:prstGeom prst="quadArrow">
          <a:avLst>
            <a:gd name="adj1" fmla="val 2000"/>
            <a:gd name="adj2" fmla="val 4000"/>
            <a:gd name="adj3" fmla="val 5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AA493D-221D-4A47-ABFB-F5158A36D32C}">
      <dsp:nvSpPr>
        <dsp:cNvPr id="0" name=""/>
        <dsp:cNvSpPr/>
      </dsp:nvSpPr>
      <dsp:spPr>
        <a:xfrm>
          <a:off x="2942303" y="232710"/>
          <a:ext cx="1798245" cy="4758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Detached</a:t>
          </a:r>
        </a:p>
      </dsp:txBody>
      <dsp:txXfrm>
        <a:off x="2965532" y="255939"/>
        <a:ext cx="1751787" cy="429392"/>
      </dsp:txXfrm>
    </dsp:sp>
    <dsp:sp modelId="{D68D4D06-9CA1-4137-A3DC-EA93BDCFCCC7}">
      <dsp:nvSpPr>
        <dsp:cNvPr id="0" name=""/>
        <dsp:cNvSpPr/>
      </dsp:nvSpPr>
      <dsp:spPr>
        <a:xfrm>
          <a:off x="4951465" y="1429307"/>
          <a:ext cx="2486459" cy="44828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 err="1"/>
            <a:t>Constructionism</a:t>
          </a:r>
          <a:endParaRPr lang="en-GB" sz="2200" kern="1200" dirty="0"/>
        </a:p>
      </dsp:txBody>
      <dsp:txXfrm>
        <a:off x="4973348" y="1451190"/>
        <a:ext cx="2442693" cy="404518"/>
      </dsp:txXfrm>
    </dsp:sp>
    <dsp:sp modelId="{7311E7C6-EAE8-470D-93A1-848797F1A34C}">
      <dsp:nvSpPr>
        <dsp:cNvPr id="0" name=""/>
        <dsp:cNvSpPr/>
      </dsp:nvSpPr>
      <dsp:spPr>
        <a:xfrm>
          <a:off x="1056941" y="1428622"/>
          <a:ext cx="1784922" cy="44956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Positivism</a:t>
          </a:r>
        </a:p>
      </dsp:txBody>
      <dsp:txXfrm>
        <a:off x="1078887" y="1450568"/>
        <a:ext cx="1741030" cy="405673"/>
      </dsp:txXfrm>
    </dsp:sp>
    <dsp:sp modelId="{1AA0FBE9-296B-4C53-839E-04F6D894179F}">
      <dsp:nvSpPr>
        <dsp:cNvPr id="0" name=""/>
        <dsp:cNvSpPr/>
      </dsp:nvSpPr>
      <dsp:spPr>
        <a:xfrm>
          <a:off x="2963893" y="2777182"/>
          <a:ext cx="1771613" cy="44956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Engaged</a:t>
          </a:r>
        </a:p>
      </dsp:txBody>
      <dsp:txXfrm>
        <a:off x="2985839" y="2799128"/>
        <a:ext cx="1727721" cy="40567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2">
  <dgm:title val=""/>
  <dgm:desc val=""/>
  <dgm:catLst>
    <dgm:cat type="matrix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l" for="ch" forName="rect1" refType="w" fact="0.065"/>
          <dgm:constr type="t" for="ch" forName="rect1" refType="h" fact="0.065"/>
          <dgm:constr type="w" for="ch" forName="rect2" refType="w" fact="0.4"/>
          <dgm:constr type="h" for="ch" forName="rect2" refType="h" fact="0.4"/>
          <dgm:constr type="r" for="ch" forName="rect2" refType="w" fact="0.935"/>
          <dgm:constr type="t" for="ch" forName="rect2" refType="h" fact="0.065"/>
          <dgm:constr type="w" for="ch" forName="rect3" refType="w" fact="0.4"/>
          <dgm:constr type="h" for="ch" forName="rect3" refType="w" fact="0.4"/>
          <dgm:constr type="l" for="ch" forName="rect3" refType="w" fact="0.065"/>
          <dgm:constr type="b" for="ch" forName="rect3" refType="h" fact="0.935"/>
          <dgm:constr type="w" for="ch" forName="rect4" refType="w" fact="0.4"/>
          <dgm:constr type="h" for="ch" forName="rect4" refType="h" fact="0.4"/>
          <dgm:constr type="r" for="ch" forName="rect4" refType="w" fact="0.935"/>
          <dgm:constr type="b" for="ch" forName="rect4" refType="h" fact="0.935"/>
        </dgm:constrLst>
      </dgm:if>
      <dgm:else name="Name2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r" for="ch" forName="rect1" refType="w" fact="0.935"/>
          <dgm:constr type="t" for="ch" forName="rect1" refType="h" fact="0.065"/>
          <dgm:constr type="w" for="ch" forName="rect2" refType="w" fact="0.4"/>
          <dgm:constr type="h" for="ch" forName="rect2" refType="h" fact="0.4"/>
          <dgm:constr type="l" for="ch" forName="rect2" refType="w" fact="0.065"/>
          <dgm:constr type="t" for="ch" forName="rect2" refType="h" fact="0.065"/>
          <dgm:constr type="w" for="ch" forName="rect3" refType="w" fact="0.4"/>
          <dgm:constr type="h" for="ch" forName="rect3" refType="w" fact="0.4"/>
          <dgm:constr type="r" for="ch" forName="rect3" refType="w" fact="0.935"/>
          <dgm:constr type="b" for="ch" forName="rect3" refType="h" fact="0.935"/>
          <dgm:constr type="w" for="ch" forName="rect4" refType="w" fact="0.4"/>
          <dgm:constr type="h" for="ch" forName="rect4" refType="h" fact="0.4"/>
          <dgm:constr type="l" for="ch" forName="rect4" refType="w" fact="0.065"/>
          <dgm:constr type="b" for="ch" forName="rect4" refType="h" fact="0.935"/>
        </dgm:constrLst>
      </dgm:else>
    </dgm:choose>
    <dgm:ruleLst/>
    <dgm:choose name="Name3">
      <dgm:if name="Name4" axis="ch" ptType="node" func="cnt" op="gte" val="1">
        <dgm:layoutNode name="axisShape" styleLbl="bgShp">
          <dgm:alg type="sp"/>
          <dgm:shape xmlns:r="http://schemas.openxmlformats.org/officeDocument/2006/relationships" type="quadArrow" r:blip="">
            <dgm:adjLst>
              <dgm:adj idx="1" val="0.02"/>
              <dgm:adj idx="2" val="0.04"/>
              <dgm:adj idx="3" val="0.05"/>
            </dgm:adjLst>
          </dgm:shape>
          <dgm:presOf/>
          <dgm:constrLst/>
          <dgm:ruleLst/>
        </dgm:layoutNode>
        <dgm:layoutNode name="rect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73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/>
          </a:p>
        </p:txBody>
      </p:sp>
      <p:sp>
        <p:nvSpPr>
          <p:cNvPr id="1536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40D633D-00BA-423B-A4D3-F2C89782065A}" type="slidenum">
              <a:rPr lang="en-US" smtClean="0"/>
              <a:pPr>
                <a:defRPr/>
              </a:pPr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2551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837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/>
          </a:p>
        </p:txBody>
      </p:sp>
      <p:sp>
        <p:nvSpPr>
          <p:cNvPr id="1536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DC0F26BE-733F-4166-84DB-0953015FC633}" type="slidenum">
              <a:rPr lang="en-US" smtClean="0"/>
              <a:pPr>
                <a:defRPr/>
              </a:pPr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98048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939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/>
          </a:p>
        </p:txBody>
      </p:sp>
      <p:sp>
        <p:nvSpPr>
          <p:cNvPr id="1536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CF405757-E5A9-4987-AD0D-AD70A16FA454}" type="slidenum">
              <a:rPr lang="en-US" smtClean="0"/>
              <a:pPr>
                <a:defRPr/>
              </a:pPr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767427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041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/>
          </a:p>
        </p:txBody>
      </p:sp>
      <p:sp>
        <p:nvSpPr>
          <p:cNvPr id="1536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DC57F004-8672-474F-92B7-C2EED64BFF26}" type="slidenum">
              <a:rPr lang="en-US" smtClean="0"/>
              <a:pPr>
                <a:defRPr/>
              </a:pPr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993731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041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/>
          </a:p>
        </p:txBody>
      </p:sp>
      <p:sp>
        <p:nvSpPr>
          <p:cNvPr id="1536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DC57F004-8672-474F-92B7-C2EED64BFF26}" type="slidenum">
              <a:rPr lang="en-US" smtClean="0"/>
              <a:pPr>
                <a:defRPr/>
              </a:pPr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065418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7F91F25-2978-4466-A1E8-ABC3ACC15CE6}" type="slidenum">
              <a:rPr lang="en-US" smtClean="0"/>
              <a:pPr>
                <a:defRPr/>
              </a:pPr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143058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144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/>
          </a:p>
        </p:txBody>
      </p:sp>
      <p:sp>
        <p:nvSpPr>
          <p:cNvPr id="1536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4F87B8F-BE23-44DE-A470-7DC5D64718D7}" type="slidenum">
              <a:rPr lang="en-US" smtClean="0"/>
              <a:pPr>
                <a:defRPr/>
              </a:pPr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777681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144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/>
          </a:p>
        </p:txBody>
      </p:sp>
      <p:sp>
        <p:nvSpPr>
          <p:cNvPr id="1536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4F87B8F-BE23-44DE-A470-7DC5D64718D7}" type="slidenum">
              <a:rPr lang="en-US" smtClean="0"/>
              <a:pPr>
                <a:defRPr/>
              </a:pPr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035047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246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/>
          </a:p>
        </p:txBody>
      </p:sp>
      <p:sp>
        <p:nvSpPr>
          <p:cNvPr id="1536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DA47E6B-3B10-492B-A159-A4313139C0F9}" type="slidenum">
              <a:rPr lang="en-US" smtClean="0"/>
              <a:pPr>
                <a:defRPr/>
              </a:pPr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582507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349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dirty="0"/>
          </a:p>
        </p:txBody>
      </p:sp>
      <p:sp>
        <p:nvSpPr>
          <p:cNvPr id="1536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4A66E008-3C52-486E-9489-E8A091439BAB}" type="slidenum">
              <a:rPr lang="en-US" smtClean="0"/>
              <a:pPr>
                <a:defRPr/>
              </a:pPr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97212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451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/>
          </a:p>
        </p:txBody>
      </p:sp>
      <p:sp>
        <p:nvSpPr>
          <p:cNvPr id="1536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F0025F5-0257-4C60-B7A7-C2FD4804B0AB}" type="slidenum">
              <a:rPr lang="en-US" smtClean="0"/>
              <a:pPr>
                <a:defRPr/>
              </a:pPr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236868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553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/>
          </a:p>
        </p:txBody>
      </p:sp>
      <p:sp>
        <p:nvSpPr>
          <p:cNvPr id="1536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45C4865-7410-410A-A3FD-E0832199DB59}" type="slidenum">
              <a:rPr lang="en-US" smtClean="0"/>
              <a:pPr>
                <a:defRPr/>
              </a:pPr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686807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656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/>
          </a:p>
        </p:txBody>
      </p:sp>
      <p:sp>
        <p:nvSpPr>
          <p:cNvPr id="1536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D1CEED0-666F-4B41-9D79-B6AAC3DD7F32}" type="slidenum">
              <a:rPr lang="en-US" smtClean="0"/>
              <a:pPr>
                <a:defRPr/>
              </a:pPr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521254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758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/>
          </a:p>
        </p:txBody>
      </p:sp>
      <p:sp>
        <p:nvSpPr>
          <p:cNvPr id="23556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E91A9F2-EF34-4ACA-AB0D-134949D5DC77}" type="slidenum">
              <a:rPr lang="en-US" smtClean="0"/>
              <a:pPr>
                <a:defRPr/>
              </a:pPr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10579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0C46A5-84B8-A045-ABF8-C0B12801A0A5}" type="datetime1">
              <a:rPr lang="en-GB" altLang="en-US" smtClean="0"/>
              <a:t>06/10/2026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A00D8E-56CE-DA43-B8F9-00BD88B4AE9F}" type="datetime1">
              <a:rPr lang="en-GB" altLang="en-US" smtClean="0"/>
              <a:t>06/10/2026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816553-F224-AE40-94C1-25AFBF4C7671}" type="datetime1">
              <a:rPr lang="en-GB" altLang="en-US" smtClean="0"/>
              <a:t>06/10/2026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97229D-DCAB-1245-B2E9-B9929BD661AA}" type="datetime1">
              <a:rPr lang="en-GB" altLang="en-US" smtClean="0"/>
              <a:t>06/10/2026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22CAFC-DC22-8344-987F-0CBC7B8BFD35}" type="datetime1">
              <a:rPr lang="en-GB" altLang="en-US" smtClean="0"/>
              <a:t>06/10/2026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A9F673-3364-4D47-A628-2E3C12361FD8}" type="datetime1">
              <a:rPr lang="en-GB" altLang="en-US" smtClean="0"/>
              <a:t>06/10/2026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9E8FCC-76FF-E548-AC10-9774550F6D9F}" type="datetime1">
              <a:rPr lang="en-GB" altLang="en-US" smtClean="0"/>
              <a:t>06/10/2026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72E73C-A60B-854A-B82F-F49D45803DFA}" type="datetime1">
              <a:rPr lang="en-GB" altLang="en-US" smtClean="0"/>
              <a:t>06/10/2026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CD8968-CCC4-D940-B6DF-3A615651A684}" type="datetime1">
              <a:rPr lang="en-GB" altLang="en-US" smtClean="0"/>
              <a:t>06/10/2026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A5742F-154B-1241-BE6B-1DF09E8D04D4}" type="datetime1">
              <a:rPr lang="en-GB" altLang="en-US" smtClean="0"/>
              <a:t>06/10/2026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4D2E67-E93C-BD41-A302-34E7DA2D9B92}" type="datetime1">
              <a:rPr lang="en-GB" altLang="en-US" smtClean="0"/>
              <a:t>06/10/2026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D887C4B-2B7B-2848-B74D-C4761478658F}" type="datetime1">
              <a:rPr lang="en-GB" altLang="en-US" smtClean="0"/>
              <a:t>06/10/2026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837133" y="336545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LCDB7010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971600" y="1412776"/>
            <a:ext cx="7786742" cy="4536504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Converting Research into Practice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2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b="1">
                <a:solidFill>
                  <a:schemeClr val="accent2"/>
                </a:solidFill>
              </a:rPr>
              <a:t>Week 2 (1 of 4) The philosophy of Business Administration &amp; Management Research</a:t>
            </a:r>
          </a:p>
          <a:p>
            <a:pPr eaLnBrk="1" hangingPunct="1"/>
            <a:endParaRPr lang="en-GB" altLang="en-US" b="1" dirty="0">
              <a:solidFill>
                <a:schemeClr val="accent2"/>
              </a:solidFill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7" name="Rectangle 3"/>
          <p:cNvSpPr>
            <a:spLocks noGrp="1" noChangeArrowheads="1"/>
          </p:cNvSpPr>
          <p:nvPr>
            <p:ph idx="1"/>
          </p:nvPr>
        </p:nvSpPr>
        <p:spPr>
          <a:xfrm>
            <a:off x="0" y="1196752"/>
            <a:ext cx="8964488" cy="4152952"/>
          </a:xfrm>
        </p:spPr>
        <p:txBody>
          <a:bodyPr/>
          <a:lstStyle/>
          <a:p>
            <a:r>
              <a:rPr lang="en-GB" altLang="en-US" sz="2400" dirty="0"/>
              <a:t>To offer the tree as a metaphor as a way of explaining philosophical and methodological aspects of research and its processes </a:t>
            </a:r>
          </a:p>
          <a:p>
            <a:r>
              <a:rPr lang="en-GB" altLang="en-US" sz="2400" dirty="0"/>
              <a:t>To understand the different philosophical assumptions ‘hidden’ beneath management research, and to appreciate the strengths and weaknesses of each</a:t>
            </a:r>
          </a:p>
          <a:p>
            <a:r>
              <a:rPr lang="en-GB" altLang="en-US" sz="2400" dirty="0"/>
              <a:t>To appreciate how different philosophical assumptions influence criteria for judging research quality</a:t>
            </a:r>
          </a:p>
          <a:p>
            <a:r>
              <a:rPr lang="en-GB" altLang="en-US" sz="2400" dirty="0"/>
              <a:t>To enable readers to surface and identify DBA candidates their own philosophical assumptions</a:t>
            </a:r>
          </a:p>
        </p:txBody>
      </p:sp>
      <p:sp>
        <p:nvSpPr>
          <p:cNvPr id="7" name="Rectangle 2"/>
          <p:cNvSpPr>
            <a:spLocks noGrp="1" noChangeArrowheads="1"/>
          </p:cNvSpPr>
          <p:nvPr>
            <p:ph type="title"/>
          </p:nvPr>
        </p:nvSpPr>
        <p:spPr>
          <a:xfrm>
            <a:off x="395536" y="0"/>
            <a:ext cx="7886700" cy="1325563"/>
          </a:xfrm>
        </p:spPr>
        <p:txBody>
          <a:bodyPr/>
          <a:lstStyle/>
          <a:p>
            <a:r>
              <a:rPr lang="en-GB" dirty="0">
                <a:solidFill>
                  <a:srgbClr val="011893"/>
                </a:solidFill>
              </a:rPr>
              <a:t>Learning objectives</a:t>
            </a:r>
            <a:endParaRPr lang="en-US" dirty="0">
              <a:solidFill>
                <a:srgbClr val="01189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14010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899517"/>
            <a:ext cx="8496944" cy="1325563"/>
          </a:xfrm>
        </p:spPr>
        <p:txBody>
          <a:bodyPr/>
          <a:lstStyle/>
          <a:p>
            <a:r>
              <a:rPr lang="en-GB" dirty="0">
                <a:solidFill>
                  <a:srgbClr val="011893"/>
                </a:solidFill>
              </a:rPr>
              <a:t>Ingredients of Administration </a:t>
            </a:r>
            <a:br>
              <a:rPr lang="en-GB" dirty="0">
                <a:solidFill>
                  <a:srgbClr val="011893"/>
                </a:solidFill>
              </a:rPr>
            </a:br>
            <a:r>
              <a:rPr lang="en-GB" dirty="0">
                <a:solidFill>
                  <a:srgbClr val="011893"/>
                </a:solidFill>
              </a:rPr>
              <a:t>and Management Research </a:t>
            </a:r>
            <a:br>
              <a:rPr lang="en-GB" dirty="0">
                <a:solidFill>
                  <a:srgbClr val="011893"/>
                </a:solidFill>
              </a:rPr>
            </a:br>
            <a:r>
              <a:rPr lang="en-GB" dirty="0">
                <a:solidFill>
                  <a:srgbClr val="011893"/>
                </a:solidFill>
              </a:rPr>
              <a:t> </a:t>
            </a:r>
          </a:p>
        </p:txBody>
      </p:sp>
      <p:pic>
        <p:nvPicPr>
          <p:cNvPr id="53251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339" t="22107" r="17317" b="9057"/>
          <a:stretch/>
        </p:blipFill>
        <p:spPr>
          <a:xfrm>
            <a:off x="1475656" y="2204864"/>
            <a:ext cx="6624736" cy="3168352"/>
          </a:xfrm>
        </p:spPr>
      </p:pic>
    </p:spTree>
    <p:extLst>
      <p:ext uri="{BB962C8B-B14F-4D97-AF65-F5344CB8AC3E}">
        <p14:creationId xmlns:p14="http://schemas.microsoft.com/office/powerpoint/2010/main" val="30344485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321648"/>
            <a:ext cx="7886700" cy="648072"/>
          </a:xfrm>
        </p:spPr>
        <p:txBody>
          <a:bodyPr>
            <a:normAutofit fontScale="90000"/>
          </a:bodyPr>
          <a:lstStyle/>
          <a:p>
            <a:r>
              <a:rPr lang="en-GB" sz="4000" dirty="0">
                <a:solidFill>
                  <a:srgbClr val="011893"/>
                </a:solidFill>
              </a:rPr>
              <a:t>Scholarship</a:t>
            </a:r>
            <a:br>
              <a:rPr lang="en-GB" dirty="0"/>
            </a:br>
            <a:endParaRPr lang="en-GB" sz="2700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764704"/>
            <a:ext cx="8640960" cy="4734006"/>
          </a:xfrm>
        </p:spPr>
        <p:txBody>
          <a:bodyPr>
            <a:normAutofit lnSpcReduction="10000"/>
          </a:bodyPr>
          <a:lstStyle/>
          <a:p>
            <a:pPr>
              <a:spcBef>
                <a:spcPts val="0"/>
              </a:spcBef>
            </a:pPr>
            <a:r>
              <a:rPr lang="en-GB" dirty="0"/>
              <a:t>Scholarly work</a:t>
            </a:r>
          </a:p>
          <a:p>
            <a:pPr marL="569913" lvl="2" indent="-342900">
              <a:spcBef>
                <a:spcPts val="0"/>
              </a:spcBef>
              <a:buFont typeface="Arial" panose="020B0604020202020204" pitchFamily="34" charset="0"/>
              <a:buChar char="–"/>
            </a:pPr>
            <a:r>
              <a:rPr lang="en-GB" dirty="0"/>
              <a:t>Recognised by others working in a similar area</a:t>
            </a:r>
          </a:p>
          <a:p>
            <a:pPr>
              <a:spcBef>
                <a:spcPts val="0"/>
              </a:spcBef>
            </a:pPr>
            <a:r>
              <a:rPr lang="en-GB" dirty="0"/>
              <a:t>Original</a:t>
            </a:r>
          </a:p>
          <a:p>
            <a:pPr marL="569913" lvl="2" indent="-342900">
              <a:spcBef>
                <a:spcPts val="0"/>
              </a:spcBef>
              <a:buFont typeface="Arial" panose="020B0604020202020204" pitchFamily="34" charset="0"/>
              <a:buChar char="–"/>
            </a:pPr>
            <a:r>
              <a:rPr lang="en-GB" dirty="0"/>
              <a:t>Takes a different angle</a:t>
            </a:r>
          </a:p>
          <a:p>
            <a:pPr marL="569913" lvl="2" indent="-342900">
              <a:spcBef>
                <a:spcPts val="0"/>
              </a:spcBef>
              <a:buFont typeface="Arial" panose="020B0604020202020204" pitchFamily="34" charset="0"/>
              <a:buChar char="–"/>
            </a:pPr>
            <a:r>
              <a:rPr lang="en-GB" dirty="0">
                <a:solidFill>
                  <a:srgbClr val="FF0000"/>
                </a:solidFill>
              </a:rPr>
              <a:t>Adopts a different methodology</a:t>
            </a:r>
          </a:p>
          <a:p>
            <a:pPr marL="569913" lvl="2" indent="-342900">
              <a:spcBef>
                <a:spcPts val="0"/>
              </a:spcBef>
              <a:buFont typeface="Arial" panose="020B0604020202020204" pitchFamily="34" charset="0"/>
              <a:buChar char="–"/>
            </a:pPr>
            <a:r>
              <a:rPr lang="en-GB" dirty="0"/>
              <a:t>Provides a different explanation</a:t>
            </a:r>
          </a:p>
          <a:p>
            <a:pPr>
              <a:spcBef>
                <a:spcPts val="0"/>
              </a:spcBef>
            </a:pPr>
            <a:r>
              <a:rPr lang="en-GB" dirty="0"/>
              <a:t>Situated</a:t>
            </a:r>
          </a:p>
          <a:p>
            <a:pPr marL="569913" lvl="2" indent="-342900">
              <a:spcBef>
                <a:spcPts val="0"/>
              </a:spcBef>
              <a:buFont typeface="Arial" panose="020B0604020202020204" pitchFamily="34" charset="0"/>
              <a:buChar char="–"/>
            </a:pPr>
            <a:r>
              <a:rPr lang="en-GB" dirty="0"/>
              <a:t>Is located with knowledge of other literatures</a:t>
            </a:r>
          </a:p>
          <a:p>
            <a:pPr>
              <a:spcBef>
                <a:spcPts val="0"/>
              </a:spcBef>
            </a:pPr>
            <a:r>
              <a:rPr lang="en-GB" dirty="0"/>
              <a:t>Critically reflexive</a:t>
            </a:r>
          </a:p>
          <a:p>
            <a:pPr marL="569913" lvl="2" indent="-342900">
              <a:spcBef>
                <a:spcPts val="0"/>
              </a:spcBef>
              <a:buFont typeface="Arial" panose="020B0604020202020204" pitchFamily="34" charset="0"/>
              <a:buChar char="–"/>
            </a:pPr>
            <a:r>
              <a:rPr lang="en-GB" dirty="0"/>
              <a:t>Of other literatures</a:t>
            </a:r>
          </a:p>
          <a:p>
            <a:pPr marL="569913" lvl="2" indent="-342900">
              <a:spcBef>
                <a:spcPts val="0"/>
              </a:spcBef>
              <a:buFont typeface="Arial" panose="020B0604020202020204" pitchFamily="34" charset="0"/>
              <a:buChar char="–"/>
            </a:pPr>
            <a:r>
              <a:rPr lang="en-GB" dirty="0"/>
              <a:t>Of its own limitations</a:t>
            </a:r>
          </a:p>
          <a:p>
            <a:pPr marL="569913" lvl="2" indent="-342900">
              <a:spcBef>
                <a:spcPts val="0"/>
              </a:spcBef>
              <a:buFont typeface="Arial" panose="020B0604020202020204" pitchFamily="34" charset="0"/>
              <a:buChar char="–"/>
            </a:pPr>
            <a:r>
              <a:rPr lang="en-GB" dirty="0"/>
              <a:t>Of the theories generated</a:t>
            </a:r>
          </a:p>
        </p:txBody>
      </p:sp>
    </p:spTree>
    <p:extLst>
      <p:ext uri="{BB962C8B-B14F-4D97-AF65-F5344CB8AC3E}">
        <p14:creationId xmlns:p14="http://schemas.microsoft.com/office/powerpoint/2010/main" val="40249335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2360" y="1052736"/>
            <a:ext cx="8329414" cy="4445974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solidFill>
                  <a:srgbClr val="FF0000"/>
                </a:solidFill>
              </a:rPr>
              <a:t>Logically consistent</a:t>
            </a:r>
          </a:p>
          <a:p>
            <a:pPr marL="515938" lvl="2" indent="-288925">
              <a:buFont typeface="Arial" panose="020B0604020202020204" pitchFamily="34" charset="0"/>
              <a:buChar char="–"/>
            </a:pPr>
            <a:r>
              <a:rPr lang="en-GB" dirty="0">
                <a:solidFill>
                  <a:srgbClr val="FF0000"/>
                </a:solidFill>
              </a:rPr>
              <a:t>Is not internally contradictory</a:t>
            </a:r>
          </a:p>
          <a:p>
            <a:r>
              <a:rPr lang="en-GB" dirty="0">
                <a:solidFill>
                  <a:srgbClr val="FF0000"/>
                </a:solidFill>
              </a:rPr>
              <a:t>Methodologically coherent</a:t>
            </a:r>
          </a:p>
          <a:p>
            <a:pPr marL="515938" lvl="2" indent="-288925">
              <a:buFont typeface="Arial" panose="020B0604020202020204" pitchFamily="34" charset="0"/>
              <a:buChar char="–"/>
            </a:pPr>
            <a:r>
              <a:rPr lang="en-GB" dirty="0">
                <a:solidFill>
                  <a:srgbClr val="FF0000"/>
                </a:solidFill>
              </a:rPr>
              <a:t>Methods and data collection and analysis support the aims and objectives</a:t>
            </a:r>
          </a:p>
          <a:p>
            <a:pPr marL="515938" lvl="2" indent="-288925">
              <a:buFont typeface="Arial" panose="020B0604020202020204" pitchFamily="34" charset="0"/>
              <a:buChar char="–"/>
            </a:pPr>
            <a:r>
              <a:rPr lang="en-GB" dirty="0">
                <a:solidFill>
                  <a:srgbClr val="FF0000"/>
                </a:solidFill>
              </a:rPr>
              <a:t>Offers a critically informed rationale for the selection of particular methods</a:t>
            </a:r>
          </a:p>
          <a:p>
            <a:r>
              <a:rPr lang="en-GB" dirty="0"/>
              <a:t>Synthesis</a:t>
            </a:r>
          </a:p>
          <a:p>
            <a:pPr marL="515938" lvl="2" indent="-288925">
              <a:buFont typeface="Arial" panose="020B0604020202020204" pitchFamily="34" charset="0"/>
              <a:buChar char="–"/>
            </a:pPr>
            <a:r>
              <a:rPr lang="en-GB" dirty="0"/>
              <a:t>Provides a synthesis of theory and data</a:t>
            </a:r>
          </a:p>
          <a:p>
            <a:r>
              <a:rPr lang="en-GB" dirty="0"/>
              <a:t>Audience</a:t>
            </a:r>
          </a:p>
          <a:p>
            <a:pPr marL="515938" lvl="2" indent="-288925">
              <a:buFont typeface="Arial" panose="020B0604020202020204" pitchFamily="34" charset="0"/>
              <a:buChar char="–"/>
            </a:pPr>
            <a:r>
              <a:rPr lang="en-GB" dirty="0"/>
              <a:t>Addresses primarily an academic rather than a practitioner audience</a:t>
            </a:r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179512" y="92771"/>
            <a:ext cx="8329414" cy="1325563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011893"/>
                </a:solidFill>
              </a:rPr>
              <a:t>Scholarship</a:t>
            </a:r>
            <a:endParaRPr lang="en-GB" sz="2700" dirty="0"/>
          </a:p>
        </p:txBody>
      </p:sp>
    </p:spTree>
    <p:extLst>
      <p:ext uri="{BB962C8B-B14F-4D97-AF65-F5344CB8AC3E}">
        <p14:creationId xmlns:p14="http://schemas.microsoft.com/office/powerpoint/2010/main" val="5839770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4862" y="9068"/>
            <a:ext cx="7886700" cy="1325563"/>
          </a:xfrm>
        </p:spPr>
        <p:txBody>
          <a:bodyPr/>
          <a:lstStyle/>
          <a:p>
            <a:r>
              <a:rPr lang="en-GB" dirty="0">
                <a:solidFill>
                  <a:srgbClr val="011893"/>
                </a:solidFill>
              </a:rPr>
              <a:t>What does a project contain?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0558" y="1155174"/>
            <a:ext cx="7886700" cy="4547651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Contribution to knowledge/improved understanding </a:t>
            </a:r>
          </a:p>
          <a:p>
            <a:pPr marL="569913" lvl="2" indent="-342900">
              <a:buFont typeface="Arial" panose="020B0604020202020204" pitchFamily="34" charset="0"/>
              <a:buChar char="–"/>
            </a:pPr>
            <a:r>
              <a:rPr lang="en-GB" dirty="0"/>
              <a:t>Pattern recognition? </a:t>
            </a:r>
          </a:p>
          <a:p>
            <a:pPr marL="569913" lvl="2" indent="-342900">
              <a:buFont typeface="Arial" panose="020B0604020202020204" pitchFamily="34" charset="0"/>
              <a:buChar char="–"/>
            </a:pPr>
            <a:r>
              <a:rPr lang="en-GB" dirty="0"/>
              <a:t>Establishment of some </a:t>
            </a:r>
            <a:r>
              <a:rPr lang="en-GB" dirty="0" err="1"/>
              <a:t>generalisable</a:t>
            </a:r>
            <a:r>
              <a:rPr lang="en-GB" dirty="0"/>
              <a:t> principles?</a:t>
            </a:r>
          </a:p>
          <a:p>
            <a:pPr marL="569913" lvl="2" indent="-342900">
              <a:buFont typeface="Arial" panose="020B0604020202020204" pitchFamily="34" charset="0"/>
              <a:buChar char="–"/>
            </a:pPr>
            <a:r>
              <a:rPr lang="en-GB" dirty="0"/>
              <a:t>Realism in relation to a defined context (problem set)?</a:t>
            </a:r>
          </a:p>
          <a:p>
            <a:pPr marL="569913" lvl="2" indent="-342900">
              <a:buFont typeface="Arial" panose="020B0604020202020204" pitchFamily="34" charset="0"/>
              <a:buChar char="–"/>
            </a:pPr>
            <a:r>
              <a:rPr lang="en-GB" dirty="0"/>
              <a:t>Results that can be replicated ? </a:t>
            </a:r>
          </a:p>
          <a:p>
            <a:r>
              <a:rPr lang="en-GB" dirty="0"/>
              <a:t>Training and learning through the research process</a:t>
            </a:r>
          </a:p>
          <a:p>
            <a:pPr marL="569913" lvl="2" indent="-342900">
              <a:buFont typeface="Arial" panose="020B0604020202020204" pitchFamily="34" charset="0"/>
              <a:buChar char="–"/>
            </a:pPr>
            <a:r>
              <a:rPr lang="en-GB" dirty="0"/>
              <a:t>Experimenting/developing  a methodology </a:t>
            </a:r>
          </a:p>
          <a:p>
            <a:pPr marL="569913" lvl="2" indent="-342900">
              <a:buFont typeface="Arial" panose="020B0604020202020204" pitchFamily="34" charset="0"/>
              <a:buChar char="–"/>
            </a:pPr>
            <a:r>
              <a:rPr lang="en-GB" dirty="0">
                <a:solidFill>
                  <a:srgbClr val="FF0000"/>
                </a:solidFill>
              </a:rPr>
              <a:t>Learning about how to be ‘scientific’ which comes from not from what is studied but rather  the assumptions made and the methodological approach adopted</a:t>
            </a:r>
          </a:p>
        </p:txBody>
      </p:sp>
    </p:spTree>
    <p:extLst>
      <p:ext uri="{BB962C8B-B14F-4D97-AF65-F5344CB8AC3E}">
        <p14:creationId xmlns:p14="http://schemas.microsoft.com/office/powerpoint/2010/main" val="7556182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4866" y="1761669"/>
            <a:ext cx="7886700" cy="4152952"/>
          </a:xfrm>
        </p:spPr>
        <p:txBody>
          <a:bodyPr>
            <a:normAutofit/>
          </a:bodyPr>
          <a:lstStyle/>
          <a:p>
            <a:r>
              <a:rPr lang="en-GB" dirty="0"/>
              <a:t>Implications for policy and/or practice</a:t>
            </a:r>
          </a:p>
          <a:p>
            <a:pPr marL="569913" lvl="2" indent="-342900">
              <a:buFont typeface="Arial" panose="020B0604020202020204" pitchFamily="34" charset="0"/>
              <a:buChar char="–"/>
            </a:pPr>
            <a:r>
              <a:rPr lang="en-GB" dirty="0"/>
              <a:t>Dissemination,  relevance and pathways to impact</a:t>
            </a:r>
          </a:p>
          <a:p>
            <a:pPr marL="569913" lvl="2" indent="-342900">
              <a:buFont typeface="Arial" panose="020B0604020202020204" pitchFamily="34" charset="0"/>
              <a:buChar char="–"/>
            </a:pPr>
            <a:r>
              <a:rPr lang="en-GB" dirty="0"/>
              <a:t>Benefits to users</a:t>
            </a:r>
          </a:p>
          <a:p>
            <a:pPr marL="569913" lvl="2" indent="-342900">
              <a:buFont typeface="Arial" panose="020B0604020202020204" pitchFamily="34" charset="0"/>
              <a:buChar char="–"/>
            </a:pPr>
            <a:r>
              <a:rPr lang="en-GB" dirty="0"/>
              <a:t>Knowledge transfer and translation</a:t>
            </a:r>
          </a:p>
          <a:p>
            <a:pPr marL="569913" lvl="2" indent="-342900">
              <a:buFont typeface="Arial" panose="020B0604020202020204" pitchFamily="34" charset="0"/>
              <a:buChar char="–"/>
            </a:pPr>
            <a:r>
              <a:rPr lang="en-GB" dirty="0"/>
              <a:t>All developed within the thesis but explicitly articulated within the conclusions</a:t>
            </a:r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673915" y="421792"/>
            <a:ext cx="7886700" cy="1325563"/>
          </a:xfrm>
        </p:spPr>
        <p:txBody>
          <a:bodyPr/>
          <a:lstStyle/>
          <a:p>
            <a:r>
              <a:rPr lang="en-GB" dirty="0">
                <a:solidFill>
                  <a:srgbClr val="011893"/>
                </a:solidFill>
              </a:rPr>
              <a:t>What does a project contain?</a:t>
            </a:r>
          </a:p>
        </p:txBody>
      </p:sp>
    </p:spTree>
    <p:extLst>
      <p:ext uri="{BB962C8B-B14F-4D97-AF65-F5344CB8AC3E}">
        <p14:creationId xmlns:p14="http://schemas.microsoft.com/office/powerpoint/2010/main" val="17772099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3664" y="116632"/>
            <a:ext cx="8236671" cy="1325563"/>
          </a:xfrm>
        </p:spPr>
        <p:txBody>
          <a:bodyPr/>
          <a:lstStyle/>
          <a:p>
            <a:r>
              <a:rPr lang="en-GB" sz="3600" dirty="0">
                <a:solidFill>
                  <a:srgbClr val="011893"/>
                </a:solidFill>
              </a:rPr>
              <a:t>Coherence – disciplines and paradigms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2959" y="1196752"/>
            <a:ext cx="8507376" cy="4059192"/>
          </a:xfrm>
        </p:spPr>
        <p:txBody>
          <a:bodyPr/>
          <a:lstStyle/>
          <a:p>
            <a:r>
              <a:rPr lang="en-GB" sz="2800" dirty="0"/>
              <a:t>Views differ on what constitutes ‘proper research’</a:t>
            </a:r>
          </a:p>
          <a:p>
            <a:r>
              <a:rPr lang="en-GB" sz="2800" dirty="0"/>
              <a:t>Research undertaken by different disciplines within the field of business management / administration often have a different emphasis </a:t>
            </a:r>
          </a:p>
          <a:p>
            <a:r>
              <a:rPr lang="en-GB" sz="2800" dirty="0"/>
              <a:t>Different stakeholders value different styles</a:t>
            </a:r>
          </a:p>
          <a:p>
            <a:pPr marL="569913" lvl="2" indent="-342900">
              <a:buFont typeface="Arial" panose="020B0604020202020204" pitchFamily="34" charset="0"/>
              <a:buChar char="–"/>
              <a:tabLst>
                <a:tab pos="569913" algn="l"/>
              </a:tabLst>
            </a:pPr>
            <a:r>
              <a:rPr lang="en-GB" sz="2000" dirty="0"/>
              <a:t>Unilateral vs collaborative (coproduction)</a:t>
            </a:r>
          </a:p>
          <a:p>
            <a:pPr marL="569913" lvl="2" indent="-342900">
              <a:buFont typeface="Arial" panose="020B0604020202020204" pitchFamily="34" charset="0"/>
              <a:buChar char="–"/>
              <a:tabLst>
                <a:tab pos="569913" algn="l"/>
              </a:tabLst>
            </a:pPr>
            <a:r>
              <a:rPr lang="en-GB" sz="2000" dirty="0"/>
              <a:t>Investigate vs Discover</a:t>
            </a:r>
          </a:p>
          <a:p>
            <a:pPr marL="569913" lvl="2" indent="-342900">
              <a:buFont typeface="Arial" panose="020B0604020202020204" pitchFamily="34" charset="0"/>
              <a:buChar char="–"/>
              <a:tabLst>
                <a:tab pos="569913" algn="l"/>
              </a:tabLst>
            </a:pPr>
            <a:r>
              <a:rPr lang="en-GB" sz="2000" dirty="0"/>
              <a:t>Realist vs constructionist (ontology)</a:t>
            </a:r>
          </a:p>
          <a:p>
            <a:r>
              <a:rPr lang="en-GB" sz="2800" dirty="0"/>
              <a:t>Multidisciplinary research often runs into difficulty as styles conflict leading to issues of coherence </a:t>
            </a:r>
          </a:p>
        </p:txBody>
      </p:sp>
    </p:spTree>
    <p:extLst>
      <p:ext uri="{BB962C8B-B14F-4D97-AF65-F5344CB8AC3E}">
        <p14:creationId xmlns:p14="http://schemas.microsoft.com/office/powerpoint/2010/main" val="34035306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756" y="421787"/>
            <a:ext cx="7886700" cy="1325563"/>
          </a:xfrm>
        </p:spPr>
        <p:txBody>
          <a:bodyPr/>
          <a:lstStyle/>
          <a:p>
            <a:r>
              <a:rPr lang="en-GB" dirty="0">
                <a:solidFill>
                  <a:srgbClr val="011893"/>
                </a:solidFill>
              </a:rPr>
              <a:t>Mixed methods?</a:t>
            </a:r>
          </a:p>
        </p:txBody>
      </p:sp>
      <p:sp>
        <p:nvSpPr>
          <p:cNvPr id="30723" name="Content Placeholder 2"/>
          <p:cNvSpPr>
            <a:spLocks noGrp="1"/>
          </p:cNvSpPr>
          <p:nvPr>
            <p:ph idx="1"/>
          </p:nvPr>
        </p:nvSpPr>
        <p:spPr>
          <a:xfrm>
            <a:off x="664862" y="1825040"/>
            <a:ext cx="7651554" cy="4152952"/>
          </a:xfrm>
        </p:spPr>
        <p:txBody>
          <a:bodyPr/>
          <a:lstStyle/>
          <a:p>
            <a:r>
              <a:rPr lang="en-GB" altLang="en-US" dirty="0"/>
              <a:t>Reconnecting with ontological and epistemological commitments</a:t>
            </a:r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2008929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95536" y="27072"/>
            <a:ext cx="7886700" cy="1325563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011893"/>
                </a:solidFill>
              </a:rPr>
              <a:t>Learning often </a:t>
            </a:r>
            <a:r>
              <a:rPr lang="en-GB" altLang="en-US" dirty="0">
                <a:solidFill>
                  <a:srgbClr val="011893"/>
                </a:solidFill>
              </a:rPr>
              <a:t>depends on what is being mixed ...</a:t>
            </a:r>
            <a:endParaRPr lang="en-US" dirty="0">
              <a:solidFill>
                <a:srgbClr val="011893"/>
              </a:solidFill>
            </a:endParaRPr>
          </a:p>
        </p:txBody>
      </p:sp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0" y="1352636"/>
            <a:ext cx="8933011" cy="4380620"/>
          </a:xfrm>
        </p:spPr>
        <p:txBody>
          <a:bodyPr>
            <a:normAutofit/>
          </a:bodyPr>
          <a:lstStyle/>
          <a:p>
            <a:r>
              <a:rPr lang="en-GB" sz="2400" dirty="0"/>
              <a:t>What is being mixed?</a:t>
            </a:r>
          </a:p>
          <a:p>
            <a:pPr lvl="1">
              <a:buFont typeface="Arial" panose="020B0604020202020204" pitchFamily="34" charset="0"/>
              <a:buChar char="–"/>
            </a:pPr>
            <a:r>
              <a:rPr lang="en-GB" sz="2000" dirty="0"/>
              <a:t>Is it method within one family (qualitative or quantitative) or ...</a:t>
            </a:r>
          </a:p>
          <a:p>
            <a:pPr lvl="1">
              <a:buFont typeface="Arial" panose="020B0604020202020204" pitchFamily="34" charset="0"/>
              <a:buChar char="–"/>
            </a:pPr>
            <a:r>
              <a:rPr lang="en-GB" sz="2000" dirty="0"/>
              <a:t>Between families (qualitative and quantitative data) or ...</a:t>
            </a:r>
          </a:p>
          <a:p>
            <a:pPr lvl="1">
              <a:buFont typeface="Arial" panose="020B0604020202020204" pitchFamily="34" charset="0"/>
              <a:buChar char="–"/>
            </a:pPr>
            <a:r>
              <a:rPr lang="en-GB" sz="2000" dirty="0"/>
              <a:t>Between epistemologies</a:t>
            </a:r>
          </a:p>
          <a:p>
            <a:r>
              <a:rPr lang="en-GB" sz="2400" dirty="0"/>
              <a:t> How data is being assembled – data collection</a:t>
            </a:r>
          </a:p>
          <a:p>
            <a:pPr lvl="1">
              <a:buFont typeface="Arial" panose="020B0604020202020204" pitchFamily="34" charset="0"/>
              <a:buChar char="–"/>
            </a:pPr>
            <a:r>
              <a:rPr lang="en-GB" sz="2000" dirty="0"/>
              <a:t>e.g., triangulation (different perspectives on the same issue) or ...</a:t>
            </a:r>
          </a:p>
          <a:p>
            <a:pPr lvl="1">
              <a:buFont typeface="Arial" panose="020B0604020202020204" pitchFamily="34" charset="0"/>
              <a:buChar char="–"/>
            </a:pPr>
            <a:r>
              <a:rPr lang="en-GB" sz="2000" dirty="0"/>
              <a:t>In the facilitation (the sequence; which dominates) or are methods</a:t>
            </a:r>
          </a:p>
          <a:p>
            <a:pPr lvl="1">
              <a:buFont typeface="Arial" panose="020B0604020202020204" pitchFamily="34" charset="0"/>
              <a:buChar char="–"/>
            </a:pPr>
            <a:r>
              <a:rPr lang="en-GB" sz="2000" dirty="0"/>
              <a:t>Filling gaps?</a:t>
            </a:r>
          </a:p>
          <a:p>
            <a:r>
              <a:rPr lang="en-GB" sz="2400" dirty="0"/>
              <a:t>Analysis</a:t>
            </a:r>
          </a:p>
          <a:p>
            <a:pPr lvl="1">
              <a:buFont typeface="Arial" panose="020B0604020202020204" pitchFamily="34" charset="0"/>
              <a:buChar char="–"/>
            </a:pPr>
            <a:r>
              <a:rPr lang="en-GB" sz="2000" dirty="0"/>
              <a:t>Cross-dressing – using quantitative data from essentially qualitative studies</a:t>
            </a:r>
          </a:p>
        </p:txBody>
      </p:sp>
    </p:spTree>
    <p:extLst>
      <p:ext uri="{BB962C8B-B14F-4D97-AF65-F5344CB8AC3E}">
        <p14:creationId xmlns:p14="http://schemas.microsoft.com/office/powerpoint/2010/main" val="12597595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24408"/>
            <a:ext cx="7886700" cy="1325563"/>
          </a:xfrm>
        </p:spPr>
        <p:txBody>
          <a:bodyPr/>
          <a:lstStyle/>
          <a:p>
            <a:r>
              <a:rPr lang="en-GB" dirty="0">
                <a:solidFill>
                  <a:srgbClr val="011893"/>
                </a:solidFill>
              </a:rPr>
              <a:t>The philosophical debates</a:t>
            </a:r>
            <a:endParaRPr lang="en-US" dirty="0">
              <a:solidFill>
                <a:srgbClr val="011893"/>
              </a:solidFill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93930517"/>
              </p:ext>
            </p:extLst>
          </p:nvPr>
        </p:nvGraphicFramePr>
        <p:xfrm>
          <a:off x="790600" y="1484784"/>
          <a:ext cx="7562800" cy="3415248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01854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54425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864096">
                <a:tc>
                  <a:txBody>
                    <a:bodyPr/>
                    <a:lstStyle/>
                    <a:p>
                      <a:r>
                        <a:rPr lang="en-GB" sz="2200" b="0" dirty="0"/>
                        <a:t>Ontology</a:t>
                      </a:r>
                    </a:p>
                    <a:p>
                      <a:endParaRPr lang="en-GB" sz="2200" b="0" dirty="0"/>
                    </a:p>
                  </a:txBody>
                  <a:tcPr marL="91439" marR="91439" marT="45726" marB="45726"/>
                </a:tc>
                <a:tc>
                  <a:txBody>
                    <a:bodyPr/>
                    <a:lstStyle/>
                    <a:p>
                      <a:r>
                        <a:rPr lang="en-GB" sz="2200" b="0" dirty="0"/>
                        <a:t>Philosophical</a:t>
                      </a:r>
                      <a:r>
                        <a:rPr lang="en-GB" sz="2200" b="0" baseline="0" dirty="0"/>
                        <a:t> assumptions about the nature of reality</a:t>
                      </a:r>
                      <a:endParaRPr lang="en-GB" sz="2200" b="0" dirty="0"/>
                    </a:p>
                  </a:txBody>
                  <a:tcPr marL="91439" marR="91439" marT="45726" marB="45726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64096">
                <a:tc>
                  <a:txBody>
                    <a:bodyPr/>
                    <a:lstStyle/>
                    <a:p>
                      <a:r>
                        <a:rPr lang="en-GB" sz="2200" dirty="0"/>
                        <a:t>Epistemology</a:t>
                      </a:r>
                    </a:p>
                    <a:p>
                      <a:endParaRPr lang="en-GB" sz="2200" b="0" dirty="0"/>
                    </a:p>
                  </a:txBody>
                  <a:tcPr marL="91439" marR="91439" marT="45726" marB="45726"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A general set of assumptions about ways of inquiring into the nature of the world</a:t>
                      </a:r>
                    </a:p>
                  </a:txBody>
                  <a:tcPr marL="91439" marR="91439" marT="45726" marB="45726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64096">
                <a:tc>
                  <a:txBody>
                    <a:bodyPr/>
                    <a:lstStyle/>
                    <a:p>
                      <a:r>
                        <a:rPr lang="en-GB" sz="2200" dirty="0"/>
                        <a:t>Methodology</a:t>
                      </a:r>
                    </a:p>
                    <a:p>
                      <a:endParaRPr lang="en-GB" sz="2200" b="0" dirty="0"/>
                    </a:p>
                  </a:txBody>
                  <a:tcPr marL="91439" marR="91439" marT="45726" marB="45726"/>
                </a:tc>
                <a:tc>
                  <a:txBody>
                    <a:bodyPr/>
                    <a:lstStyle/>
                    <a:p>
                      <a:r>
                        <a:rPr lang="en-GB" sz="2200" baseline="0" dirty="0"/>
                        <a:t>A combination of techniques used to inquire into a specific situation</a:t>
                      </a:r>
                    </a:p>
                  </a:txBody>
                  <a:tcPr marL="91439" marR="91439" marT="45726" marB="45726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22960">
                <a:tc>
                  <a:txBody>
                    <a:bodyPr/>
                    <a:lstStyle/>
                    <a:p>
                      <a:r>
                        <a:rPr lang="en-GB" sz="2200" dirty="0"/>
                        <a:t>Methods and techniques</a:t>
                      </a:r>
                      <a:endParaRPr lang="en-GB" sz="2200" b="0" dirty="0"/>
                    </a:p>
                  </a:txBody>
                  <a:tcPr marL="91439" marR="91439" marT="45726" marB="45726"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Individual techniques</a:t>
                      </a:r>
                      <a:r>
                        <a:rPr lang="en-GB" sz="2200" baseline="0" dirty="0"/>
                        <a:t> </a:t>
                      </a:r>
                      <a:r>
                        <a:rPr lang="en-GB" sz="2200" dirty="0"/>
                        <a:t>for data collection, analysis, etc.</a:t>
                      </a:r>
                      <a:endParaRPr lang="en-GB" sz="2200" b="0" dirty="0"/>
                    </a:p>
                  </a:txBody>
                  <a:tcPr marL="91439" marR="91439" marT="45726" marB="45726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277843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32656"/>
            <a:ext cx="7886700" cy="1325563"/>
          </a:xfrm>
        </p:spPr>
        <p:txBody>
          <a:bodyPr/>
          <a:lstStyle/>
          <a:p>
            <a:r>
              <a:rPr lang="en-US" dirty="0">
                <a:solidFill>
                  <a:srgbClr val="011893"/>
                </a:solidFill>
              </a:rPr>
              <a:t>Ontology: from realism to nominalism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</p:nvPr>
        </p:nvGraphicFramePr>
        <p:xfrm>
          <a:off x="628650" y="2178050"/>
          <a:ext cx="7847486" cy="351408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8587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1915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75826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55539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82880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744725">
                <a:tc>
                  <a:txBody>
                    <a:bodyPr/>
                    <a:lstStyle/>
                    <a:p>
                      <a:r>
                        <a:rPr lang="en-GB" sz="2100" dirty="0"/>
                        <a:t>Ontology</a:t>
                      </a:r>
                      <a:endParaRPr lang="en-GB" sz="2100" b="0" dirty="0">
                        <a:solidFill>
                          <a:schemeClr val="bg1"/>
                        </a:solidFill>
                      </a:endParaRPr>
                    </a:p>
                  </a:txBody>
                  <a:tcPr marL="91434" marR="91434" marT="52259" marB="52259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100" dirty="0"/>
                        <a:t>Realism</a:t>
                      </a:r>
                      <a:endParaRPr lang="en-GB" sz="2100" b="0" dirty="0">
                        <a:solidFill>
                          <a:schemeClr val="bg1"/>
                        </a:solidFill>
                      </a:endParaRPr>
                    </a:p>
                  </a:txBody>
                  <a:tcPr marL="91434" marR="91434" marT="52259" marB="52259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100" dirty="0"/>
                        <a:t>Internal realism</a:t>
                      </a:r>
                      <a:endParaRPr lang="en-GB" sz="2100" b="0" dirty="0">
                        <a:solidFill>
                          <a:schemeClr val="bg1"/>
                        </a:solidFill>
                      </a:endParaRPr>
                    </a:p>
                  </a:txBody>
                  <a:tcPr marL="91434" marR="91434" marT="52259" marB="52259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100" dirty="0"/>
                        <a:t>Relativism</a:t>
                      </a:r>
                      <a:endParaRPr lang="en-GB" sz="2100" b="0" dirty="0">
                        <a:solidFill>
                          <a:schemeClr val="bg1"/>
                        </a:solidFill>
                      </a:endParaRPr>
                    </a:p>
                  </a:txBody>
                  <a:tcPr marL="91434" marR="91434" marT="52259" marB="52259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100" dirty="0" err="1"/>
                        <a:t>Nominalism</a:t>
                      </a:r>
                      <a:endParaRPr lang="en-GB" sz="2100" b="0" dirty="0">
                        <a:solidFill>
                          <a:schemeClr val="bg1"/>
                        </a:solidFill>
                      </a:endParaRPr>
                    </a:p>
                  </a:txBody>
                  <a:tcPr marL="91434" marR="91434" marT="52259" marB="52259">
                    <a:solidFill>
                      <a:schemeClr val="accent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31635">
                <a:tc>
                  <a:txBody>
                    <a:bodyPr/>
                    <a:lstStyle/>
                    <a:p>
                      <a:r>
                        <a:rPr lang="en-GB" sz="2100" dirty="0"/>
                        <a:t>Truth</a:t>
                      </a:r>
                    </a:p>
                  </a:txBody>
                  <a:tcPr marL="91434" marR="91434" marT="52259" marB="52259"/>
                </a:tc>
                <a:tc>
                  <a:txBody>
                    <a:bodyPr/>
                    <a:lstStyle/>
                    <a:p>
                      <a:r>
                        <a:rPr lang="en-GB" sz="2100" dirty="0"/>
                        <a:t>Single truth</a:t>
                      </a:r>
                    </a:p>
                  </a:txBody>
                  <a:tcPr marL="91434" marR="91434" marT="52259" marB="52259"/>
                </a:tc>
                <a:tc>
                  <a:txBody>
                    <a:bodyPr/>
                    <a:lstStyle/>
                    <a:p>
                      <a:r>
                        <a:rPr lang="en-GB" sz="2100" dirty="0"/>
                        <a:t>Truth</a:t>
                      </a:r>
                      <a:r>
                        <a:rPr lang="en-GB" sz="2100" baseline="0" dirty="0"/>
                        <a:t> exists, but is obscure</a:t>
                      </a:r>
                      <a:endParaRPr lang="en-GB" sz="2100" dirty="0"/>
                    </a:p>
                  </a:txBody>
                  <a:tcPr marL="91434" marR="91434" marT="52259" marB="52259"/>
                </a:tc>
                <a:tc>
                  <a:txBody>
                    <a:bodyPr/>
                    <a:lstStyle/>
                    <a:p>
                      <a:r>
                        <a:rPr lang="en-GB" sz="2100" dirty="0"/>
                        <a:t>Truths are many ‘truths’</a:t>
                      </a:r>
                    </a:p>
                  </a:txBody>
                  <a:tcPr marL="91434" marR="91434" marT="52259" marB="52259"/>
                </a:tc>
                <a:tc>
                  <a:txBody>
                    <a:bodyPr/>
                    <a:lstStyle/>
                    <a:p>
                      <a:r>
                        <a:rPr lang="en-GB" sz="2100" dirty="0"/>
                        <a:t>There is no truth</a:t>
                      </a:r>
                    </a:p>
                  </a:txBody>
                  <a:tcPr marL="91434" marR="91434" marT="52259" marB="52259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476390">
                <a:tc>
                  <a:txBody>
                    <a:bodyPr/>
                    <a:lstStyle/>
                    <a:p>
                      <a:r>
                        <a:rPr lang="en-GB" sz="2100" dirty="0"/>
                        <a:t>Facts</a:t>
                      </a:r>
                    </a:p>
                  </a:txBody>
                  <a:tcPr marL="91434" marR="91434" marT="52259" marB="52259"/>
                </a:tc>
                <a:tc>
                  <a:txBody>
                    <a:bodyPr/>
                    <a:lstStyle/>
                    <a:p>
                      <a:r>
                        <a:rPr lang="en-GB" sz="2100" dirty="0"/>
                        <a:t>Facts exist and can be revealed</a:t>
                      </a:r>
                    </a:p>
                  </a:txBody>
                  <a:tcPr marL="91434" marR="91434" marT="52259" marB="52259"/>
                </a:tc>
                <a:tc>
                  <a:txBody>
                    <a:bodyPr/>
                    <a:lstStyle/>
                    <a:p>
                      <a:r>
                        <a:rPr lang="en-GB" sz="2100" dirty="0"/>
                        <a:t>Facts are concrete, but cannot be accessed directly</a:t>
                      </a:r>
                    </a:p>
                  </a:txBody>
                  <a:tcPr marL="91434" marR="91434" marT="52259" marB="52259"/>
                </a:tc>
                <a:tc>
                  <a:txBody>
                    <a:bodyPr/>
                    <a:lstStyle/>
                    <a:p>
                      <a:r>
                        <a:rPr lang="en-GB" sz="2100" dirty="0"/>
                        <a:t>Facts depend on viewpoint of observer</a:t>
                      </a:r>
                    </a:p>
                  </a:txBody>
                  <a:tcPr marL="91434" marR="91434" marT="52259" marB="52259"/>
                </a:tc>
                <a:tc>
                  <a:txBody>
                    <a:bodyPr/>
                    <a:lstStyle/>
                    <a:p>
                      <a:r>
                        <a:rPr lang="en-GB" sz="2100" dirty="0"/>
                        <a:t>Facts are all human creations</a:t>
                      </a:r>
                    </a:p>
                  </a:txBody>
                  <a:tcPr marL="91434" marR="91434" marT="52259" marB="52259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2943436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756" y="620688"/>
            <a:ext cx="7886700" cy="1325563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011893"/>
                </a:solidFill>
              </a:rPr>
              <a:t>Positivism, constructionism and various third ways </a:t>
            </a:r>
            <a:endParaRPr lang="en-US" dirty="0">
              <a:solidFill>
                <a:srgbClr val="011893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2492896"/>
            <a:ext cx="4178899" cy="29523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57809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" name="Table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29266027"/>
              </p:ext>
            </p:extLst>
          </p:nvPr>
        </p:nvGraphicFramePr>
        <p:xfrm>
          <a:off x="107504" y="980728"/>
          <a:ext cx="8784976" cy="3672407"/>
        </p:xfrm>
        <a:graphic>
          <a:graphicData uri="http://schemas.openxmlformats.org/drawingml/2006/table">
            <a:tbl>
              <a:tblPr firstRow="1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tableStyleId>{5C22544A-7EE6-4342-B048-85BDC9FD1C3A}</a:tableStyleId>
              </a:tblPr>
              <a:tblGrid>
                <a:gridCol w="171282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2354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71282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78609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224967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907319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Ontology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Realism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Internal realism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Relativism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err="1"/>
                        <a:t>Nominalism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07319">
                <a:tc>
                  <a:txBody>
                    <a:bodyPr/>
                    <a:lstStyle/>
                    <a:p>
                      <a:pPr algn="ctr"/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Single truth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Truth is obscure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Many truths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No truth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89349">
                <a:tc>
                  <a:txBody>
                    <a:bodyPr/>
                    <a:lstStyle/>
                    <a:p>
                      <a:pPr algn="ctr"/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Facts exist to be revealed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Facts exist but are hard to uncover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Facts depend on</a:t>
                      </a:r>
                      <a:r>
                        <a:rPr lang="en-GB" sz="1600" baseline="0" dirty="0"/>
                        <a:t> view of observer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Facts are all created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68420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Epistemology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Positivism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err="1"/>
                        <a:t>Constructionism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9422" y="-24586"/>
            <a:ext cx="7886700" cy="845169"/>
          </a:xfrm>
        </p:spPr>
        <p:txBody>
          <a:bodyPr/>
          <a:lstStyle/>
          <a:p>
            <a:r>
              <a:rPr lang="en-GB" dirty="0">
                <a:solidFill>
                  <a:srgbClr val="011893"/>
                </a:solidFill>
              </a:rPr>
              <a:t>Ontology and epistemology</a:t>
            </a:r>
            <a:endParaRPr lang="en-US" dirty="0">
              <a:solidFill>
                <a:srgbClr val="01189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130163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Curved Right Arrow 21"/>
          <p:cNvSpPr/>
          <p:nvPr/>
        </p:nvSpPr>
        <p:spPr>
          <a:xfrm flipH="1">
            <a:off x="7562073" y="475767"/>
            <a:ext cx="1402413" cy="4132232"/>
          </a:xfrm>
          <a:prstGeom prst="curvedRightArrow">
            <a:avLst/>
          </a:prstGeom>
          <a:solidFill>
            <a:schemeClr val="accent1">
              <a:alpha val="75000"/>
            </a:schemeClr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>
              <a:solidFill>
                <a:prstClr val="black"/>
              </a:solidFill>
            </a:endParaRPr>
          </a:p>
        </p:txBody>
      </p:sp>
      <p:sp>
        <p:nvSpPr>
          <p:cNvPr id="21" name="Curved Right Arrow 20"/>
          <p:cNvSpPr/>
          <p:nvPr/>
        </p:nvSpPr>
        <p:spPr>
          <a:xfrm>
            <a:off x="251520" y="630143"/>
            <a:ext cx="1388898" cy="3859371"/>
          </a:xfrm>
          <a:prstGeom prst="curvedRightArrow">
            <a:avLst/>
          </a:prstGeom>
          <a:solidFill>
            <a:schemeClr val="accent1">
              <a:alpha val="75000"/>
            </a:schemeClr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>
              <a:solidFill>
                <a:prstClr val="black"/>
              </a:solidFill>
            </a:endParaRPr>
          </a:p>
        </p:txBody>
      </p:sp>
      <p:sp>
        <p:nvSpPr>
          <p:cNvPr id="23" name="Left-Right Arrow 22"/>
          <p:cNvSpPr/>
          <p:nvPr/>
        </p:nvSpPr>
        <p:spPr>
          <a:xfrm>
            <a:off x="2274277" y="1772816"/>
            <a:ext cx="5982856" cy="401611"/>
          </a:xfrm>
          <a:prstGeom prst="leftRightArrow">
            <a:avLst/>
          </a:prstGeom>
          <a:solidFill>
            <a:schemeClr val="accent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7896" y="-27797"/>
            <a:ext cx="7886700" cy="845169"/>
          </a:xfrm>
        </p:spPr>
        <p:txBody>
          <a:bodyPr/>
          <a:lstStyle/>
          <a:p>
            <a:r>
              <a:rPr lang="en-GB" dirty="0">
                <a:solidFill>
                  <a:srgbClr val="011893"/>
                </a:solidFill>
              </a:rPr>
              <a:t>Ontology and epistemology</a:t>
            </a:r>
            <a:endParaRPr lang="en-US" dirty="0">
              <a:solidFill>
                <a:srgbClr val="011893"/>
              </a:solidFill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64" y="1556792"/>
            <a:ext cx="7306852" cy="371637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4257" y="958267"/>
            <a:ext cx="4924645" cy="47029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9287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9578"/>
            <a:ext cx="7886700" cy="1325563"/>
          </a:xfrm>
        </p:spPr>
        <p:txBody>
          <a:bodyPr/>
          <a:lstStyle/>
          <a:p>
            <a:r>
              <a:rPr lang="en-US" dirty="0">
                <a:solidFill>
                  <a:srgbClr val="011893"/>
                </a:solidFill>
              </a:rPr>
              <a:t>Epistemology: positivism vs social constructionism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85217168"/>
              </p:ext>
            </p:extLst>
          </p:nvPr>
        </p:nvGraphicFramePr>
        <p:xfrm>
          <a:off x="107504" y="1440205"/>
          <a:ext cx="8712968" cy="39775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9718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3059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48518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5969">
                <a:tc>
                  <a:txBody>
                    <a:bodyPr/>
                    <a:lstStyle/>
                    <a:p>
                      <a:endParaRPr lang="en-GB" sz="2100" dirty="0">
                        <a:solidFill>
                          <a:schemeClr val="bg1"/>
                        </a:solidFill>
                      </a:endParaRPr>
                    </a:p>
                  </a:txBody>
                  <a:tcPr marL="91431" marR="91431" marT="45715" marB="45715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100" dirty="0"/>
                        <a:t>Positivism</a:t>
                      </a:r>
                      <a:endParaRPr lang="en-GB" sz="2100" b="1" dirty="0">
                        <a:solidFill>
                          <a:schemeClr val="bg1"/>
                        </a:solidFill>
                      </a:endParaRPr>
                    </a:p>
                  </a:txBody>
                  <a:tcPr marL="91431" marR="91431" marT="45715" marB="45715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100" dirty="0"/>
                        <a:t>Social constructionism</a:t>
                      </a:r>
                      <a:endParaRPr lang="en-GB" sz="2100" b="1" dirty="0">
                        <a:solidFill>
                          <a:schemeClr val="bg1"/>
                        </a:solidFill>
                      </a:endParaRPr>
                    </a:p>
                  </a:txBody>
                  <a:tcPr marL="91431" marR="91431" marT="45715" marB="45715">
                    <a:solidFill>
                      <a:schemeClr val="accent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5969">
                <a:tc>
                  <a:txBody>
                    <a:bodyPr/>
                    <a:lstStyle/>
                    <a:p>
                      <a:r>
                        <a:rPr lang="en-GB" sz="2100" dirty="0"/>
                        <a:t>The observer</a:t>
                      </a:r>
                    </a:p>
                  </a:txBody>
                  <a:tcPr marL="91431" marR="91431" marT="45715" marB="45715"/>
                </a:tc>
                <a:tc>
                  <a:txBody>
                    <a:bodyPr/>
                    <a:lstStyle/>
                    <a:p>
                      <a:r>
                        <a:rPr lang="en-GB" sz="2100" dirty="0"/>
                        <a:t>must</a:t>
                      </a:r>
                      <a:r>
                        <a:rPr lang="en-GB" sz="2100" baseline="0" dirty="0"/>
                        <a:t> be independent</a:t>
                      </a:r>
                      <a:endParaRPr lang="en-GB" sz="2100" dirty="0"/>
                    </a:p>
                  </a:txBody>
                  <a:tcPr marL="91431" marR="91431" marT="45715" marB="45715"/>
                </a:tc>
                <a:tc>
                  <a:txBody>
                    <a:bodyPr/>
                    <a:lstStyle/>
                    <a:p>
                      <a:r>
                        <a:rPr lang="en-GB" sz="2100" dirty="0"/>
                        <a:t>is part of what is being observed</a:t>
                      </a:r>
                    </a:p>
                  </a:txBody>
                  <a:tcPr marL="91431" marR="91431" marT="45715" marB="45715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5969">
                <a:tc>
                  <a:txBody>
                    <a:bodyPr/>
                    <a:lstStyle/>
                    <a:p>
                      <a:r>
                        <a:rPr lang="en-GB" sz="2100" dirty="0"/>
                        <a:t>Human interests</a:t>
                      </a:r>
                    </a:p>
                  </a:txBody>
                  <a:tcPr marL="91431" marR="91431" marT="45715" marB="45715"/>
                </a:tc>
                <a:tc>
                  <a:txBody>
                    <a:bodyPr/>
                    <a:lstStyle/>
                    <a:p>
                      <a:r>
                        <a:rPr lang="en-GB" sz="2100" dirty="0"/>
                        <a:t>should be irrelevant</a:t>
                      </a:r>
                    </a:p>
                  </a:txBody>
                  <a:tcPr marL="91431" marR="91431" marT="45715" marB="45715"/>
                </a:tc>
                <a:tc>
                  <a:txBody>
                    <a:bodyPr/>
                    <a:lstStyle/>
                    <a:p>
                      <a:r>
                        <a:rPr lang="en-GB" sz="2100" dirty="0"/>
                        <a:t>are the main drivers of science</a:t>
                      </a:r>
                    </a:p>
                  </a:txBody>
                  <a:tcPr marL="91431" marR="91431" marT="45715" marB="45715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0973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100" dirty="0"/>
                        <a:t>Explanations</a:t>
                      </a:r>
                    </a:p>
                    <a:p>
                      <a:endParaRPr lang="en-GB" sz="2100" dirty="0"/>
                    </a:p>
                  </a:txBody>
                  <a:tcPr marL="91431" marR="91431" marT="45715" marB="45715"/>
                </a:tc>
                <a:tc>
                  <a:txBody>
                    <a:bodyPr/>
                    <a:lstStyle/>
                    <a:p>
                      <a:r>
                        <a:rPr lang="en-GB" sz="2100" dirty="0"/>
                        <a:t>must demonstrate causality</a:t>
                      </a:r>
                    </a:p>
                  </a:txBody>
                  <a:tcPr marL="91431" marR="91431" marT="45715" marB="45715"/>
                </a:tc>
                <a:tc>
                  <a:txBody>
                    <a:bodyPr/>
                    <a:lstStyle/>
                    <a:p>
                      <a:r>
                        <a:rPr lang="en-GB" sz="2100" dirty="0"/>
                        <a:t>aim to increase general understanding of the situation</a:t>
                      </a:r>
                    </a:p>
                  </a:txBody>
                  <a:tcPr marL="91431" marR="91431" marT="45715" marB="45715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09734">
                <a:tc>
                  <a:txBody>
                    <a:bodyPr/>
                    <a:lstStyle/>
                    <a:p>
                      <a:r>
                        <a:rPr lang="en-GB" sz="2100" dirty="0"/>
                        <a:t>Research progresses through</a:t>
                      </a:r>
                    </a:p>
                  </a:txBody>
                  <a:tcPr marL="91431" marR="91431" marT="45715" marB="45715"/>
                </a:tc>
                <a:tc>
                  <a:txBody>
                    <a:bodyPr/>
                    <a:lstStyle/>
                    <a:p>
                      <a:r>
                        <a:rPr lang="en-GB" sz="2100" dirty="0"/>
                        <a:t>hypotheses and deductions</a:t>
                      </a:r>
                    </a:p>
                  </a:txBody>
                  <a:tcPr marL="91431" marR="91431" marT="45715" marB="45715"/>
                </a:tc>
                <a:tc>
                  <a:txBody>
                    <a:bodyPr/>
                    <a:lstStyle/>
                    <a:p>
                      <a:r>
                        <a:rPr lang="en-GB" sz="2100" dirty="0"/>
                        <a:t>gathering rich data from which ideas are induced</a:t>
                      </a:r>
                    </a:p>
                  </a:txBody>
                  <a:tcPr marL="91431" marR="91431" marT="45715" marB="45715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9732823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633234" y="22880"/>
            <a:ext cx="7886700" cy="1325563"/>
          </a:xfrm>
        </p:spPr>
        <p:txBody>
          <a:bodyPr/>
          <a:lstStyle/>
          <a:p>
            <a:r>
              <a:rPr lang="en-US" dirty="0">
                <a:solidFill>
                  <a:srgbClr val="011893"/>
                </a:solidFill>
              </a:rPr>
              <a:t>Epistemology: positivism vs social constructionism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49380892"/>
              </p:ext>
            </p:extLst>
          </p:nvPr>
        </p:nvGraphicFramePr>
        <p:xfrm>
          <a:off x="395536" y="1348443"/>
          <a:ext cx="8496944" cy="39775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4270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9554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39877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5969">
                <a:tc>
                  <a:txBody>
                    <a:bodyPr/>
                    <a:lstStyle/>
                    <a:p>
                      <a:endParaRPr lang="en-GB" sz="2100" dirty="0">
                        <a:solidFill>
                          <a:schemeClr val="bg1"/>
                        </a:solidFill>
                      </a:endParaRPr>
                    </a:p>
                  </a:txBody>
                  <a:tcPr marL="91431" marR="91431" marT="45715" marB="45715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100" dirty="0"/>
                        <a:t>Positivism</a:t>
                      </a:r>
                      <a:endParaRPr lang="en-GB" sz="2100" b="1" dirty="0">
                        <a:solidFill>
                          <a:schemeClr val="bg1"/>
                        </a:solidFill>
                      </a:endParaRPr>
                    </a:p>
                  </a:txBody>
                  <a:tcPr marL="91431" marR="91431" marT="45715" marB="45715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100" dirty="0"/>
                        <a:t>Social constructionism</a:t>
                      </a:r>
                      <a:endParaRPr lang="en-GB" sz="2100" b="1" dirty="0">
                        <a:solidFill>
                          <a:schemeClr val="bg1"/>
                        </a:solidFill>
                      </a:endParaRPr>
                    </a:p>
                  </a:txBody>
                  <a:tcPr marL="91431" marR="91431" marT="45715" marB="45715">
                    <a:solidFill>
                      <a:schemeClr val="accent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5969">
                <a:tc>
                  <a:txBody>
                    <a:bodyPr/>
                    <a:lstStyle/>
                    <a:p>
                      <a:r>
                        <a:rPr lang="en-GB" sz="2100" dirty="0"/>
                        <a:t>Concepts</a:t>
                      </a:r>
                    </a:p>
                  </a:txBody>
                  <a:tcPr marL="91431" marR="91431" marT="45715" marB="45715"/>
                </a:tc>
                <a:tc>
                  <a:txBody>
                    <a:bodyPr/>
                    <a:lstStyle/>
                    <a:p>
                      <a:r>
                        <a:rPr lang="en-GB" sz="2100" dirty="0"/>
                        <a:t>need to be defined so that they can be measured</a:t>
                      </a:r>
                    </a:p>
                  </a:txBody>
                  <a:tcPr marL="91431" marR="91431" marT="45715" marB="45715"/>
                </a:tc>
                <a:tc>
                  <a:txBody>
                    <a:bodyPr/>
                    <a:lstStyle/>
                    <a:p>
                      <a:r>
                        <a:rPr lang="en-GB" sz="2100" dirty="0"/>
                        <a:t>should incorporate</a:t>
                      </a:r>
                      <a:r>
                        <a:rPr lang="en-GB" sz="2100" baseline="0" dirty="0"/>
                        <a:t> stakeholder perspectives</a:t>
                      </a:r>
                      <a:endParaRPr lang="en-GB" sz="2100" dirty="0"/>
                    </a:p>
                  </a:txBody>
                  <a:tcPr marL="91431" marR="91431" marT="45715" marB="45715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596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100" dirty="0"/>
                        <a:t>Units of analysis</a:t>
                      </a:r>
                    </a:p>
                  </a:txBody>
                  <a:tcPr marL="91431" marR="91431" marT="45715" marB="45715"/>
                </a:tc>
                <a:tc>
                  <a:txBody>
                    <a:bodyPr/>
                    <a:lstStyle/>
                    <a:p>
                      <a:r>
                        <a:rPr lang="en-GB" sz="2100" dirty="0"/>
                        <a:t>should be reduced to simplest terms</a:t>
                      </a:r>
                    </a:p>
                  </a:txBody>
                  <a:tcPr marL="91431" marR="91431" marT="45715" marB="45715"/>
                </a:tc>
                <a:tc>
                  <a:txBody>
                    <a:bodyPr/>
                    <a:lstStyle/>
                    <a:p>
                      <a:r>
                        <a:rPr lang="en-GB" sz="2100" dirty="0"/>
                        <a:t>may include the complexity of ‘whole’ situations</a:t>
                      </a:r>
                    </a:p>
                  </a:txBody>
                  <a:tcPr marL="91431" marR="91431" marT="45715" marB="45715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0973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100" dirty="0"/>
                        <a:t>Generalization through</a:t>
                      </a:r>
                    </a:p>
                  </a:txBody>
                  <a:tcPr marL="91431" marR="91431" marT="45715" marB="45715"/>
                </a:tc>
                <a:tc>
                  <a:txBody>
                    <a:bodyPr/>
                    <a:lstStyle/>
                    <a:p>
                      <a:r>
                        <a:rPr lang="en-GB" sz="2100" dirty="0"/>
                        <a:t>statistical</a:t>
                      </a:r>
                      <a:r>
                        <a:rPr lang="en-GB" sz="2100" baseline="0" dirty="0"/>
                        <a:t> probability</a:t>
                      </a:r>
                      <a:endParaRPr lang="en-GB" sz="2100" dirty="0"/>
                    </a:p>
                  </a:txBody>
                  <a:tcPr marL="91431" marR="91431" marT="45715" marB="45715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100" dirty="0"/>
                        <a:t>theoretical</a:t>
                      </a:r>
                      <a:r>
                        <a:rPr lang="en-GB" sz="2100" baseline="0" dirty="0"/>
                        <a:t> abstraction</a:t>
                      </a:r>
                      <a:endParaRPr lang="en-GB" sz="2100" dirty="0"/>
                    </a:p>
                  </a:txBody>
                  <a:tcPr marL="91431" marR="91431" marT="45715" marB="45715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09734">
                <a:tc>
                  <a:txBody>
                    <a:bodyPr/>
                    <a:lstStyle/>
                    <a:p>
                      <a:r>
                        <a:rPr lang="en-GB" sz="2100" dirty="0"/>
                        <a:t>Sampling requires</a:t>
                      </a:r>
                    </a:p>
                  </a:txBody>
                  <a:tcPr marL="91431" marR="91431" marT="45715" marB="45715"/>
                </a:tc>
                <a:tc>
                  <a:txBody>
                    <a:bodyPr/>
                    <a:lstStyle/>
                    <a:p>
                      <a:r>
                        <a:rPr lang="en-GB" sz="2100" dirty="0"/>
                        <a:t>large numbers selected randomly</a:t>
                      </a:r>
                    </a:p>
                  </a:txBody>
                  <a:tcPr marL="91431" marR="91431" marT="45715" marB="45715"/>
                </a:tc>
                <a:tc>
                  <a:txBody>
                    <a:bodyPr/>
                    <a:lstStyle/>
                    <a:p>
                      <a:r>
                        <a:rPr lang="en-GB" sz="2100" dirty="0"/>
                        <a:t>small numbers of cases chosen for specific reasons</a:t>
                      </a:r>
                    </a:p>
                  </a:txBody>
                  <a:tcPr marL="91431" marR="91431" marT="45715" marB="45715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5369350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" name="Table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30061777"/>
              </p:ext>
            </p:extLst>
          </p:nvPr>
        </p:nvGraphicFramePr>
        <p:xfrm>
          <a:off x="635154" y="1844824"/>
          <a:ext cx="7993178" cy="3500106"/>
        </p:xfrm>
        <a:graphic>
          <a:graphicData uri="http://schemas.openxmlformats.org/drawingml/2006/table">
            <a:tbl>
              <a:tblPr firstRow="1">
                <a:tableStyleId>{6E25E649-3F16-4E02-A733-19D2CDBF48F0}</a:tableStyleId>
              </a:tblPr>
              <a:tblGrid>
                <a:gridCol w="249332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4698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65286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85418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GB" sz="1800" b="1" kern="120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Positivism</a:t>
                      </a:r>
                    </a:p>
                  </a:txBody>
                  <a:tcPr marT="45726" marB="45726" anchor="b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b="1" kern="1200" dirty="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kern="120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Constructionism</a:t>
                      </a:r>
                    </a:p>
                  </a:txBody>
                  <a:tcPr marT="45726" marB="45726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GB" sz="1800" b="1" kern="120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Positivism/</a:t>
                      </a:r>
                      <a:br>
                        <a:rPr lang="en-GB" sz="1800" b="1" kern="120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en-GB" sz="1800" b="1" kern="120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Constructionism</a:t>
                      </a:r>
                    </a:p>
                  </a:txBody>
                  <a:tcPr marT="45726" marB="45726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814688">
                <a:tc>
                  <a:txBody>
                    <a:bodyPr/>
                    <a:lstStyle/>
                    <a:p>
                      <a:pPr algn="ctr"/>
                      <a:endParaRPr lang="en-GB" sz="1800" dirty="0"/>
                    </a:p>
                  </a:txBody>
                  <a:tcPr marT="45726" marB="45726"/>
                </a:tc>
                <a:tc>
                  <a:txBody>
                    <a:bodyPr/>
                    <a:lstStyle/>
                    <a:p>
                      <a:pPr algn="ctr"/>
                      <a:endParaRPr lang="en-GB" sz="1800" dirty="0"/>
                    </a:p>
                  </a:txBody>
                  <a:tcPr marT="45726" marB="45726"/>
                </a:tc>
                <a:tc>
                  <a:txBody>
                    <a:bodyPr/>
                    <a:lstStyle/>
                    <a:p>
                      <a:pPr algn="ctr"/>
                      <a:endParaRPr lang="en-GB" sz="1800" dirty="0"/>
                    </a:p>
                  </a:txBody>
                  <a:tcPr marT="45726" marB="45726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74224"/>
            <a:ext cx="7886700" cy="1325563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011893"/>
                </a:solidFill>
              </a:rPr>
              <a:t>The nature of research projects and research outputs</a:t>
            </a:r>
            <a:endParaRPr lang="en-US" dirty="0">
              <a:solidFill>
                <a:srgbClr val="011893"/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28075" y="3138894"/>
            <a:ext cx="6480720" cy="19462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358988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627750" y="188640"/>
            <a:ext cx="7886700" cy="1325563"/>
          </a:xfrm>
        </p:spPr>
        <p:txBody>
          <a:bodyPr/>
          <a:lstStyle/>
          <a:p>
            <a:r>
              <a:rPr lang="en-US" dirty="0">
                <a:solidFill>
                  <a:srgbClr val="011893"/>
                </a:solidFill>
              </a:rPr>
              <a:t>Methodological implications of different epistemologies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35006302"/>
              </p:ext>
            </p:extLst>
          </p:nvPr>
        </p:nvGraphicFramePr>
        <p:xfrm>
          <a:off x="395536" y="1772816"/>
          <a:ext cx="8351128" cy="34849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5516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26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3215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04287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494729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720080">
                <a:tc>
                  <a:txBody>
                    <a:bodyPr/>
                    <a:lstStyle/>
                    <a:p>
                      <a:r>
                        <a:rPr lang="en-GB" sz="1700" dirty="0" err="1"/>
                        <a:t>Ontologies</a:t>
                      </a:r>
                      <a:endParaRPr lang="en-GB" sz="1700" b="1" dirty="0"/>
                    </a:p>
                  </a:txBody>
                  <a:tcPr marL="91439" marR="91439" marT="45725" marB="45725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Realism</a:t>
                      </a:r>
                      <a:endParaRPr lang="en-GB" sz="1700" b="1" dirty="0"/>
                    </a:p>
                  </a:txBody>
                  <a:tcPr marL="91439" marR="91439" marT="45725" marB="45725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Internal realism</a:t>
                      </a:r>
                      <a:endParaRPr lang="en-GB" sz="1700" b="1" dirty="0"/>
                    </a:p>
                  </a:txBody>
                  <a:tcPr marL="91439" marR="91439" marT="45725" marB="45725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Relativism</a:t>
                      </a:r>
                      <a:endParaRPr lang="en-GB" sz="1700" b="1" dirty="0"/>
                    </a:p>
                  </a:txBody>
                  <a:tcPr marL="91439" marR="91439" marT="45725" marB="45725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700" dirty="0" err="1"/>
                        <a:t>Nominalism</a:t>
                      </a:r>
                      <a:endParaRPr lang="en-GB" sz="1700" b="1" dirty="0"/>
                    </a:p>
                  </a:txBody>
                  <a:tcPr marL="91439" marR="91439" marT="45725" marB="45725">
                    <a:solidFill>
                      <a:schemeClr val="accent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62384">
                <a:tc>
                  <a:txBody>
                    <a:bodyPr/>
                    <a:lstStyle/>
                    <a:p>
                      <a:r>
                        <a:rPr lang="en-GB" sz="1700" b="1" dirty="0">
                          <a:solidFill>
                            <a:schemeClr val="bg1"/>
                          </a:solidFill>
                        </a:rPr>
                        <a:t>Epistemology</a:t>
                      </a:r>
                    </a:p>
                  </a:txBody>
                  <a:tcPr marL="91439" marR="91439" marT="45725" marB="45725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r>
                        <a:rPr lang="en-GB" sz="1700" b="1" dirty="0">
                          <a:solidFill>
                            <a:schemeClr val="bg1"/>
                          </a:solidFill>
                        </a:rPr>
                        <a:t>Strong positivism</a:t>
                      </a:r>
                    </a:p>
                  </a:txBody>
                  <a:tcPr marL="91439" marR="91439" marT="45725" marB="45725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r>
                        <a:rPr lang="en-GB" sz="1700" b="1" dirty="0">
                          <a:solidFill>
                            <a:schemeClr val="bg1"/>
                          </a:solidFill>
                        </a:rPr>
                        <a:t>Positivism</a:t>
                      </a:r>
                    </a:p>
                  </a:txBody>
                  <a:tcPr marL="91439" marR="91439" marT="45725" marB="45725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r>
                        <a:rPr lang="en-GB" sz="1700" b="1" dirty="0" err="1">
                          <a:solidFill>
                            <a:schemeClr val="bg1"/>
                          </a:solidFill>
                        </a:rPr>
                        <a:t>Constructionism</a:t>
                      </a:r>
                      <a:endParaRPr lang="en-GB" sz="1700" b="1" dirty="0">
                        <a:solidFill>
                          <a:schemeClr val="bg1"/>
                        </a:solidFill>
                      </a:endParaRPr>
                    </a:p>
                  </a:txBody>
                  <a:tcPr marL="91439" marR="91439" marT="45725" marB="45725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r>
                        <a:rPr lang="en-GB" sz="1700" b="1" dirty="0">
                          <a:solidFill>
                            <a:schemeClr val="bg1"/>
                          </a:solidFill>
                        </a:rPr>
                        <a:t>Strong constructionism</a:t>
                      </a:r>
                    </a:p>
                  </a:txBody>
                  <a:tcPr marL="91439" marR="91439" marT="45725" marB="45725">
                    <a:solidFill>
                      <a:schemeClr val="accent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73720">
                <a:tc>
                  <a:txBody>
                    <a:bodyPr/>
                    <a:lstStyle/>
                    <a:p>
                      <a:r>
                        <a:rPr lang="en-GB" sz="1700" b="1" dirty="0">
                          <a:solidFill>
                            <a:schemeClr val="bg1"/>
                          </a:solidFill>
                        </a:rPr>
                        <a:t>Methodology</a:t>
                      </a:r>
                    </a:p>
                  </a:txBody>
                  <a:tcPr marL="91439" marR="91439" marT="45725" marB="45725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r>
                        <a:rPr lang="en-GB" sz="1700" b="1" dirty="0"/>
                        <a:t>Aims</a:t>
                      </a:r>
                    </a:p>
                  </a:txBody>
                  <a:tcPr marL="91439" marR="91439" marT="45725" marB="45725"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Discovery</a:t>
                      </a:r>
                      <a:endParaRPr lang="en-GB" sz="1700" b="0" dirty="0"/>
                    </a:p>
                  </a:txBody>
                  <a:tcPr marL="91439" marR="91439" marT="45725" marB="45725"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Exposure</a:t>
                      </a:r>
                      <a:endParaRPr lang="en-GB" sz="1700" b="0" dirty="0"/>
                    </a:p>
                  </a:txBody>
                  <a:tcPr marL="91439" marR="91439" marT="45725" marB="45725"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Convergence</a:t>
                      </a:r>
                      <a:endParaRPr lang="en-GB" sz="1700" b="0" dirty="0"/>
                    </a:p>
                  </a:txBody>
                  <a:tcPr marL="91439" marR="91439" marT="45725" marB="45725"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Invention</a:t>
                      </a:r>
                      <a:endParaRPr lang="en-GB" sz="1700" b="0" dirty="0"/>
                    </a:p>
                  </a:txBody>
                  <a:tcPr marL="91439" marR="91439" marT="45725" marB="45725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r>
                        <a:rPr lang="en-GB" sz="1700" b="1" dirty="0"/>
                        <a:t>Starting points</a:t>
                      </a:r>
                    </a:p>
                  </a:txBody>
                  <a:tcPr marL="91439" marR="91439" marT="45725" marB="45725"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Hypotheses</a:t>
                      </a:r>
                      <a:endParaRPr lang="en-GB" sz="1700" b="0" dirty="0"/>
                    </a:p>
                  </a:txBody>
                  <a:tcPr marL="91439" marR="91439" marT="45725" marB="45725"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Propositions</a:t>
                      </a:r>
                      <a:endParaRPr lang="en-GB" sz="1700" b="0" dirty="0"/>
                    </a:p>
                  </a:txBody>
                  <a:tcPr marL="91439" marR="91439" marT="45725" marB="45725"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Questions</a:t>
                      </a:r>
                      <a:endParaRPr lang="en-GB" sz="1700" b="0" dirty="0"/>
                    </a:p>
                  </a:txBody>
                  <a:tcPr marL="91439" marR="91439" marT="45725" marB="45725"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Critiques</a:t>
                      </a:r>
                      <a:endParaRPr lang="en-GB" sz="1700" b="0" dirty="0"/>
                    </a:p>
                  </a:txBody>
                  <a:tcPr marL="91439" marR="91439" marT="45725" marB="45725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914400">
                <a:tc>
                  <a:txBody>
                    <a:bodyPr/>
                    <a:lstStyle/>
                    <a:p>
                      <a:r>
                        <a:rPr lang="en-GB" sz="1700" b="1" dirty="0"/>
                        <a:t>Designs</a:t>
                      </a:r>
                    </a:p>
                  </a:txBody>
                  <a:tcPr marL="91439" marR="91439" marT="45725" marB="45725"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Experiments</a:t>
                      </a:r>
                      <a:endParaRPr lang="en-GB" sz="1700" b="0" dirty="0"/>
                    </a:p>
                  </a:txBody>
                  <a:tcPr marL="91439" marR="91439" marT="45725" marB="45725"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Large surveys; multi-cases</a:t>
                      </a:r>
                      <a:endParaRPr lang="en-GB" sz="1700" b="0" dirty="0"/>
                    </a:p>
                  </a:txBody>
                  <a:tcPr marL="91439" marR="91439" marT="45725" marB="45725"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Cases and surveys</a:t>
                      </a:r>
                      <a:endParaRPr lang="en-GB" sz="1700" b="0" dirty="0"/>
                    </a:p>
                  </a:txBody>
                  <a:tcPr marL="91439" marR="91439" marT="45725" marB="45725"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Engagement and reflexivity</a:t>
                      </a:r>
                      <a:endParaRPr lang="en-GB" sz="1700" b="0" dirty="0"/>
                    </a:p>
                  </a:txBody>
                  <a:tcPr marL="91439" marR="91439" marT="45725" marB="45725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6842227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0"/>
            <a:ext cx="7886700" cy="1325563"/>
          </a:xfrm>
        </p:spPr>
        <p:txBody>
          <a:bodyPr/>
          <a:lstStyle/>
          <a:p>
            <a:r>
              <a:rPr lang="en-US" dirty="0">
                <a:solidFill>
                  <a:srgbClr val="011893"/>
                </a:solidFill>
              </a:rPr>
              <a:t>Methodological implications of different epistemologies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72525696"/>
              </p:ext>
            </p:extLst>
          </p:nvPr>
        </p:nvGraphicFramePr>
        <p:xfrm>
          <a:off x="350007" y="1325563"/>
          <a:ext cx="8443986" cy="43434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9796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1326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3760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11098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584176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536833">
                <a:tc>
                  <a:txBody>
                    <a:bodyPr/>
                    <a:lstStyle/>
                    <a:p>
                      <a:r>
                        <a:rPr lang="en-GB" sz="1700" dirty="0" err="1"/>
                        <a:t>Ontologies</a:t>
                      </a:r>
                      <a:endParaRPr lang="en-GB" sz="1700" b="1" dirty="0"/>
                    </a:p>
                  </a:txBody>
                  <a:tcPr marL="91439" marR="91439" marT="45725" marB="45725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Realism</a:t>
                      </a:r>
                      <a:endParaRPr lang="en-GB" sz="1700" b="1" dirty="0"/>
                    </a:p>
                  </a:txBody>
                  <a:tcPr marL="91439" marR="91439" marT="45725" marB="45725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Internal realism</a:t>
                      </a:r>
                      <a:endParaRPr lang="en-GB" sz="1700" b="1" dirty="0"/>
                    </a:p>
                  </a:txBody>
                  <a:tcPr marL="91439" marR="91439" marT="45725" marB="45725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Relativism</a:t>
                      </a:r>
                      <a:endParaRPr lang="en-GB" sz="1700" b="1" dirty="0"/>
                    </a:p>
                  </a:txBody>
                  <a:tcPr marL="91439" marR="91439" marT="45725" marB="45725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700" dirty="0" err="1"/>
                        <a:t>Nominalism</a:t>
                      </a:r>
                      <a:endParaRPr lang="en-GB" sz="1700" b="1" dirty="0"/>
                    </a:p>
                  </a:txBody>
                  <a:tcPr marL="91439" marR="91439" marT="45725" marB="45725">
                    <a:solidFill>
                      <a:schemeClr val="accent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15742">
                <a:tc>
                  <a:txBody>
                    <a:bodyPr/>
                    <a:lstStyle/>
                    <a:p>
                      <a:r>
                        <a:rPr lang="en-GB" sz="1700" b="1" dirty="0">
                          <a:solidFill>
                            <a:schemeClr val="bg1"/>
                          </a:solidFill>
                        </a:rPr>
                        <a:t>Epistemology</a:t>
                      </a:r>
                    </a:p>
                  </a:txBody>
                  <a:tcPr marL="91439" marR="91439" marT="45725" marB="45725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r>
                        <a:rPr lang="en-GB" sz="1700" b="1" dirty="0">
                          <a:solidFill>
                            <a:schemeClr val="bg1"/>
                          </a:solidFill>
                        </a:rPr>
                        <a:t>Strong positivism</a:t>
                      </a:r>
                    </a:p>
                  </a:txBody>
                  <a:tcPr marL="91439" marR="91439" marT="45725" marB="45725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r>
                        <a:rPr lang="en-GB" sz="1700" b="1" dirty="0">
                          <a:solidFill>
                            <a:schemeClr val="bg1"/>
                          </a:solidFill>
                        </a:rPr>
                        <a:t>Positivism</a:t>
                      </a:r>
                    </a:p>
                  </a:txBody>
                  <a:tcPr marL="91439" marR="91439" marT="45725" marB="45725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r>
                        <a:rPr lang="en-GB" sz="1700" b="1" dirty="0" err="1">
                          <a:solidFill>
                            <a:schemeClr val="bg1"/>
                          </a:solidFill>
                        </a:rPr>
                        <a:t>Constructionism</a:t>
                      </a:r>
                      <a:endParaRPr lang="en-GB" sz="1700" b="1" dirty="0">
                        <a:solidFill>
                          <a:schemeClr val="bg1"/>
                        </a:solidFill>
                      </a:endParaRPr>
                    </a:p>
                  </a:txBody>
                  <a:tcPr marL="91439" marR="91439" marT="45725" marB="45725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r>
                        <a:rPr lang="en-GB" sz="1700" b="1" dirty="0">
                          <a:solidFill>
                            <a:schemeClr val="bg1"/>
                          </a:solidFill>
                        </a:rPr>
                        <a:t>Strong constructionism</a:t>
                      </a:r>
                    </a:p>
                  </a:txBody>
                  <a:tcPr marL="91439" marR="91439" marT="45725" marB="45725">
                    <a:solidFill>
                      <a:schemeClr val="accent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25252">
                <a:tc>
                  <a:txBody>
                    <a:bodyPr/>
                    <a:lstStyle/>
                    <a:p>
                      <a:r>
                        <a:rPr lang="en-GB" sz="1700" b="1" dirty="0">
                          <a:solidFill>
                            <a:schemeClr val="bg1"/>
                          </a:solidFill>
                        </a:rPr>
                        <a:t>Methodology</a:t>
                      </a:r>
                    </a:p>
                  </a:txBody>
                  <a:tcPr marL="91439" marR="91439" marT="45725" marB="45725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96969">
                <a:tc>
                  <a:txBody>
                    <a:bodyPr/>
                    <a:lstStyle/>
                    <a:p>
                      <a:r>
                        <a:rPr lang="en-GB" sz="1700" b="1" dirty="0"/>
                        <a:t>Data</a:t>
                      </a:r>
                      <a:r>
                        <a:rPr lang="en-GB" sz="1700" b="1" baseline="0" dirty="0"/>
                        <a:t> types</a:t>
                      </a:r>
                      <a:endParaRPr lang="en-GB" sz="1700" b="1" dirty="0"/>
                    </a:p>
                  </a:txBody>
                  <a:tcPr marL="91439" marR="91439" marT="45725" marB="45725"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Numbers and facts</a:t>
                      </a:r>
                      <a:endParaRPr lang="en-GB" sz="1700" b="0" dirty="0"/>
                    </a:p>
                  </a:txBody>
                  <a:tcPr marL="91439" marR="91439" marT="45725" marB="45725"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Mainly numbers with some words</a:t>
                      </a:r>
                      <a:endParaRPr lang="en-GB" sz="1700" b="0" dirty="0"/>
                    </a:p>
                  </a:txBody>
                  <a:tcPr marL="91439" marR="91439" marT="45725" marB="45725"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Mainly words with some numbers</a:t>
                      </a:r>
                      <a:endParaRPr lang="en-GB" sz="1700" b="0" dirty="0"/>
                    </a:p>
                  </a:txBody>
                  <a:tcPr marL="91439" marR="91439" marT="45725" marB="45725"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Discourse</a:t>
                      </a:r>
                      <a:r>
                        <a:rPr lang="en-GB" sz="1700" baseline="0" dirty="0"/>
                        <a:t> and experiences</a:t>
                      </a:r>
                      <a:endParaRPr lang="en-GB" sz="1700" b="0" dirty="0"/>
                    </a:p>
                  </a:txBody>
                  <a:tcPr marL="91439" marR="91439" marT="45725" marB="45725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766901">
                <a:tc>
                  <a:txBody>
                    <a:bodyPr/>
                    <a:lstStyle/>
                    <a:p>
                      <a:r>
                        <a:rPr lang="en-GB" sz="1700" b="1" dirty="0"/>
                        <a:t>Analysis/ interpretation</a:t>
                      </a:r>
                    </a:p>
                  </a:txBody>
                  <a:tcPr marL="91439" marR="91439" marT="45725" marB="45725"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Verification/ falsification</a:t>
                      </a:r>
                      <a:endParaRPr lang="en-GB" sz="1700" b="0" dirty="0"/>
                    </a:p>
                  </a:txBody>
                  <a:tcPr marL="91439" marR="91439" marT="45725" marB="45725"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Correlation and regression</a:t>
                      </a:r>
                      <a:endParaRPr lang="en-GB" sz="1700" b="0" dirty="0"/>
                    </a:p>
                  </a:txBody>
                  <a:tcPr marL="91439" marR="91439" marT="45725" marB="45725"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Triangulation</a:t>
                      </a:r>
                      <a:r>
                        <a:rPr lang="en-GB" sz="1700" baseline="0" dirty="0"/>
                        <a:t> and comparison</a:t>
                      </a:r>
                      <a:endParaRPr lang="en-GB" sz="1700" b="0" dirty="0"/>
                    </a:p>
                  </a:txBody>
                  <a:tcPr marL="91439" marR="91439" marT="45725" marB="45725"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Sense-making; understanding</a:t>
                      </a:r>
                      <a:endParaRPr lang="en-GB" sz="1700" b="0" dirty="0"/>
                    </a:p>
                  </a:txBody>
                  <a:tcPr marL="91439" marR="91439" marT="45725" marB="45725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718030">
                <a:tc>
                  <a:txBody>
                    <a:bodyPr/>
                    <a:lstStyle/>
                    <a:p>
                      <a:r>
                        <a:rPr lang="en-GB" sz="1700" b="1" dirty="0"/>
                        <a:t>Outcomes</a:t>
                      </a:r>
                    </a:p>
                  </a:txBody>
                  <a:tcPr marL="91439" marR="91439" marT="45725" marB="45725"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Confirmation of theories</a:t>
                      </a:r>
                      <a:endParaRPr lang="en-GB" sz="1700" b="0" dirty="0"/>
                    </a:p>
                  </a:txBody>
                  <a:tcPr marL="91439" marR="91439" marT="45725" marB="45725"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Theory-testing</a:t>
                      </a:r>
                      <a:r>
                        <a:rPr lang="en-GB" sz="1700" baseline="0" dirty="0"/>
                        <a:t> and generation</a:t>
                      </a:r>
                      <a:endParaRPr lang="en-GB" sz="1700" b="0" dirty="0"/>
                    </a:p>
                  </a:txBody>
                  <a:tcPr marL="91439" marR="91439" marT="45725" marB="45725"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Theory generation</a:t>
                      </a:r>
                      <a:endParaRPr lang="en-GB" sz="1700" b="0" dirty="0"/>
                    </a:p>
                  </a:txBody>
                  <a:tcPr marL="91439" marR="91439" marT="45725" marB="45725"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New insights and actions</a:t>
                      </a:r>
                      <a:endParaRPr lang="en-GB" sz="1700" b="0" dirty="0"/>
                    </a:p>
                  </a:txBody>
                  <a:tcPr marL="91439" marR="91439" marT="45725" marB="45725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6513651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65394"/>
            <a:ext cx="7886700" cy="1325563"/>
          </a:xfrm>
        </p:spPr>
        <p:txBody>
          <a:bodyPr/>
          <a:lstStyle/>
          <a:p>
            <a:r>
              <a:rPr lang="en-US" dirty="0">
                <a:solidFill>
                  <a:srgbClr val="011893"/>
                </a:solidFill>
              </a:rPr>
              <a:t>Strengths and weaknesses of the main traditions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11813464"/>
              </p:ext>
            </p:extLst>
          </p:nvPr>
        </p:nvGraphicFramePr>
        <p:xfrm>
          <a:off x="179512" y="1700808"/>
          <a:ext cx="5583450" cy="36837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6008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6952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5384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33077">
                <a:tc>
                  <a:txBody>
                    <a:bodyPr/>
                    <a:lstStyle/>
                    <a:p>
                      <a:endParaRPr lang="en-GB" sz="1500" dirty="0"/>
                    </a:p>
                  </a:txBody>
                  <a:tcPr marL="91434" marR="91434" marT="45719" marB="45719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Strong positivism</a:t>
                      </a:r>
                    </a:p>
                  </a:txBody>
                  <a:tcPr marL="91434" marR="91434" marT="45719" marB="45719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Positivism</a:t>
                      </a:r>
                    </a:p>
                  </a:txBody>
                  <a:tcPr marL="91434" marR="91434" marT="45719" marB="45719">
                    <a:solidFill>
                      <a:schemeClr val="accent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659032">
                <a:tc>
                  <a:txBody>
                    <a:bodyPr/>
                    <a:lstStyle/>
                    <a:p>
                      <a:r>
                        <a:rPr lang="en-GB" sz="1500" dirty="0"/>
                        <a:t>Strengths</a:t>
                      </a:r>
                    </a:p>
                  </a:txBody>
                  <a:tcPr marL="91434" marR="91434" marT="45719" marB="45719"/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If it works, it can provide highly compelling conclusions</a:t>
                      </a:r>
                    </a:p>
                  </a:txBody>
                  <a:tcPr marL="91434" marR="91434" marT="45719" marB="45719"/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Can provide wide coverage; potentially fast and economical;</a:t>
                      </a:r>
                      <a:r>
                        <a:rPr lang="en-GB" sz="1500" baseline="0" dirty="0"/>
                        <a:t> easier to provide justification of policies</a:t>
                      </a:r>
                      <a:endParaRPr lang="en-GB" sz="1500" dirty="0"/>
                    </a:p>
                  </a:txBody>
                  <a:tcPr marL="91434" marR="91434" marT="45719" marB="45719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680299">
                <a:tc>
                  <a:txBody>
                    <a:bodyPr/>
                    <a:lstStyle/>
                    <a:p>
                      <a:r>
                        <a:rPr lang="en-GB" sz="1500" dirty="0"/>
                        <a:t>Weaknesses</a:t>
                      </a:r>
                    </a:p>
                  </a:txBody>
                  <a:tcPr marL="91434" marR="91434" marT="45719" marB="45719"/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Hard to implement social experiments and to control for alternative explanations of</a:t>
                      </a:r>
                      <a:r>
                        <a:rPr lang="en-GB" sz="1500" baseline="0" dirty="0"/>
                        <a:t> results; focus may be very narrow</a:t>
                      </a:r>
                      <a:endParaRPr lang="en-GB" sz="1500" dirty="0"/>
                    </a:p>
                  </a:txBody>
                  <a:tcPr marL="91434" marR="91434" marT="45719" marB="45719"/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Inflexible and artificial; not good for process, meanings or theory generation; implications for action not obvious</a:t>
                      </a:r>
                    </a:p>
                  </a:txBody>
                  <a:tcPr marL="91434" marR="91434" marT="45719" marB="45719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pic>
        <p:nvPicPr>
          <p:cNvPr id="40981" name="Picture 2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844824"/>
            <a:ext cx="3096344" cy="36724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8346117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42177742"/>
              </p:ext>
            </p:extLst>
          </p:nvPr>
        </p:nvGraphicFramePr>
        <p:xfrm>
          <a:off x="107504" y="1463052"/>
          <a:ext cx="6120680" cy="3931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8978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40565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12523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33832">
                <a:tc>
                  <a:txBody>
                    <a:bodyPr/>
                    <a:lstStyle/>
                    <a:p>
                      <a:endParaRPr lang="en-GB" sz="1500" dirty="0"/>
                    </a:p>
                  </a:txBody>
                  <a:tcPr marL="91447" marR="91447" marT="45708" marB="45708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 err="1"/>
                        <a:t>Constructionism</a:t>
                      </a:r>
                      <a:endParaRPr lang="en-GB" sz="1500" dirty="0"/>
                    </a:p>
                  </a:txBody>
                  <a:tcPr marL="91447" marR="91447" marT="45708" marB="45708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Strong </a:t>
                      </a:r>
                      <a:r>
                        <a:rPr lang="en-GB" sz="1500" dirty="0" err="1"/>
                        <a:t>constructionism</a:t>
                      </a:r>
                      <a:endParaRPr lang="en-GB" sz="1500" dirty="0"/>
                    </a:p>
                  </a:txBody>
                  <a:tcPr marL="91447" marR="91447" marT="45708" marB="45708">
                    <a:solidFill>
                      <a:schemeClr val="accent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828800">
                <a:tc>
                  <a:txBody>
                    <a:bodyPr/>
                    <a:lstStyle/>
                    <a:p>
                      <a:r>
                        <a:rPr lang="en-GB" sz="1500" dirty="0"/>
                        <a:t>Strengths</a:t>
                      </a:r>
                    </a:p>
                    <a:p>
                      <a:endParaRPr lang="en-GB" sz="1500" dirty="0"/>
                    </a:p>
                  </a:txBody>
                  <a:tcPr marL="91447" marR="91447" marT="45708" marB="45708"/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Accepts value of multiple data sources; enables generalizations beyond present sample; greater efficiency including outsourcing potential</a:t>
                      </a:r>
                    </a:p>
                  </a:txBody>
                  <a:tcPr marL="91447" marR="91447" marT="45708" marB="45708"/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Good for processes, and meanings; flexible and good for theory generation; data collection less artificial</a:t>
                      </a:r>
                    </a:p>
                  </a:txBody>
                  <a:tcPr marL="91447" marR="91447" marT="45708" marB="45708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54480">
                <a:tc>
                  <a:txBody>
                    <a:bodyPr/>
                    <a:lstStyle/>
                    <a:p>
                      <a:r>
                        <a:rPr lang="en-GB" sz="1500" dirty="0"/>
                        <a:t>Weaknesses</a:t>
                      </a:r>
                    </a:p>
                  </a:txBody>
                  <a:tcPr marL="91447" marR="91447" marT="45708" marB="45708"/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Access can be difficult; cannot accommodate institutional and cultural differences; problems reconciling</a:t>
                      </a:r>
                      <a:r>
                        <a:rPr lang="en-GB" sz="1500" baseline="0" dirty="0"/>
                        <a:t> discrepant information</a:t>
                      </a:r>
                      <a:endParaRPr lang="en-GB" sz="1500" dirty="0"/>
                    </a:p>
                  </a:txBody>
                  <a:tcPr marL="91447" marR="91447" marT="45708" marB="45708"/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Can be very</a:t>
                      </a:r>
                      <a:r>
                        <a:rPr lang="en-GB" sz="1500" baseline="0" dirty="0"/>
                        <a:t> time-consuming; analysis and interpretations are difficult; may not have credibility with policy-makers</a:t>
                      </a:r>
                      <a:endParaRPr lang="en-GB" sz="1500" dirty="0"/>
                    </a:p>
                  </a:txBody>
                  <a:tcPr marL="91447" marR="91447" marT="45708" marB="45708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pic>
        <p:nvPicPr>
          <p:cNvPr id="5" name="Picture 4" descr="DSC01823.JPG"/>
          <p:cNvPicPr/>
          <p:nvPr/>
        </p:nvPicPr>
        <p:blipFill>
          <a:blip r:embed="rId3" cstate="print"/>
          <a:srcRect l="18750" r="17187"/>
          <a:stretch>
            <a:fillRect/>
          </a:stretch>
        </p:blipFill>
        <p:spPr>
          <a:xfrm>
            <a:off x="6444208" y="1605280"/>
            <a:ext cx="2304256" cy="364744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130466"/>
            <a:ext cx="7886700" cy="1325563"/>
          </a:xfrm>
        </p:spPr>
        <p:txBody>
          <a:bodyPr/>
          <a:lstStyle/>
          <a:p>
            <a:r>
              <a:rPr lang="en-US" dirty="0">
                <a:solidFill>
                  <a:srgbClr val="011893"/>
                </a:solidFill>
              </a:rPr>
              <a:t>Strengths and weaknesses of the main traditions</a:t>
            </a:r>
          </a:p>
        </p:txBody>
      </p:sp>
    </p:spTree>
    <p:extLst>
      <p:ext uri="{BB962C8B-B14F-4D97-AF65-F5344CB8AC3E}">
        <p14:creationId xmlns:p14="http://schemas.microsoft.com/office/powerpoint/2010/main" val="188175266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54037915"/>
              </p:ext>
            </p:extLst>
          </p:nvPr>
        </p:nvGraphicFramePr>
        <p:xfrm>
          <a:off x="381615" y="1583132"/>
          <a:ext cx="8380769" cy="3691735"/>
        </p:xfrm>
        <a:graphic>
          <a:graphicData uri="http://schemas.openxmlformats.org/drawingml/2006/table">
            <a:tbl>
              <a:tblPr firstRow="1">
                <a:effectLst/>
                <a:tableStyleId>{5C22544A-7EE6-4342-B048-85BDC9FD1C3A}</a:tableStyleId>
              </a:tblPr>
              <a:tblGrid>
                <a:gridCol w="168858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1216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8823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309178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81269">
                <a:tc>
                  <a:txBody>
                    <a:bodyPr/>
                    <a:lstStyle/>
                    <a:p>
                      <a:pPr algn="ctr"/>
                      <a:r>
                        <a:rPr lang="en-GB" sz="1500" dirty="0"/>
                        <a:t>Epistemology</a:t>
                      </a:r>
                    </a:p>
                  </a:txBody>
                  <a:tcPr marL="91435" marR="91435" marT="45713" marB="45713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500" dirty="0"/>
                        <a:t>Positivism</a:t>
                      </a:r>
                    </a:p>
                  </a:txBody>
                  <a:tcPr marL="91435" marR="91435" marT="45713" marB="45713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500" dirty="0"/>
                        <a:t>Constructionism</a:t>
                      </a:r>
                    </a:p>
                  </a:txBody>
                  <a:tcPr marL="91435" marR="91435" marT="45713" marB="45713"/>
                </a:tc>
                <a:tc rowSpan="7">
                  <a:txBody>
                    <a:bodyPr/>
                    <a:lstStyle/>
                    <a:p>
                      <a:pPr algn="ctr"/>
                      <a:endParaRPr lang="en-GB" sz="1800" dirty="0"/>
                    </a:p>
                  </a:txBody>
                  <a:tcPr marL="91435" marR="91435" marT="45713" marB="45713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4803">
                <a:tc>
                  <a:txBody>
                    <a:bodyPr/>
                    <a:lstStyle/>
                    <a:p>
                      <a:pPr algn="l"/>
                      <a:r>
                        <a:rPr lang="en-GB" sz="1500" dirty="0"/>
                        <a:t>Aims</a:t>
                      </a:r>
                    </a:p>
                  </a:txBody>
                  <a:tcPr marL="91435" marR="91435" marT="45713" marB="45713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500" dirty="0"/>
                        <a:t>Exposure</a:t>
                      </a:r>
                    </a:p>
                  </a:txBody>
                  <a:tcPr marL="91435" marR="91435" marT="45713" marB="45713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500" dirty="0"/>
                        <a:t>Convergence</a:t>
                      </a:r>
                    </a:p>
                  </a:txBody>
                  <a:tcPr marL="91435" marR="91435" marT="45713" marB="45713"/>
                </a:tc>
                <a:tc vMerge="1"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37285">
                <a:tc>
                  <a:txBody>
                    <a:bodyPr/>
                    <a:lstStyle/>
                    <a:p>
                      <a:pPr algn="l"/>
                      <a:r>
                        <a:rPr lang="en-GB" sz="1500" dirty="0"/>
                        <a:t>Starting points</a:t>
                      </a:r>
                    </a:p>
                  </a:txBody>
                  <a:tcPr marL="91435" marR="91435" marT="45713" marB="45713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500" dirty="0"/>
                        <a:t>Propositions</a:t>
                      </a:r>
                    </a:p>
                  </a:txBody>
                  <a:tcPr marL="91435" marR="91435" marT="45713" marB="45713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500" dirty="0"/>
                        <a:t>Questions</a:t>
                      </a:r>
                    </a:p>
                  </a:txBody>
                  <a:tcPr marL="91435" marR="91435" marT="45713" marB="45713"/>
                </a:tc>
                <a:tc vMerge="1"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03532">
                <a:tc>
                  <a:txBody>
                    <a:bodyPr/>
                    <a:lstStyle/>
                    <a:p>
                      <a:pPr algn="l"/>
                      <a:r>
                        <a:rPr lang="en-GB" sz="1500" dirty="0"/>
                        <a:t>Designs</a:t>
                      </a:r>
                    </a:p>
                  </a:txBody>
                  <a:tcPr marL="91435" marR="91435" marT="45713" marB="45713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500" dirty="0"/>
                        <a:t>Large</a:t>
                      </a:r>
                      <a:r>
                        <a:rPr lang="en-GB" sz="1500" baseline="0" dirty="0"/>
                        <a:t> surveys</a:t>
                      </a:r>
                      <a:endParaRPr lang="en-GB" sz="1500" dirty="0"/>
                    </a:p>
                  </a:txBody>
                  <a:tcPr marL="91435" marR="91435" marT="45713" marB="45713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500" dirty="0"/>
                        <a:t>Cases</a:t>
                      </a:r>
                      <a:r>
                        <a:rPr lang="en-GB" sz="1500" baseline="0" dirty="0"/>
                        <a:t> and small surveys</a:t>
                      </a:r>
                      <a:endParaRPr lang="en-GB" sz="1500" dirty="0"/>
                    </a:p>
                  </a:txBody>
                  <a:tcPr marL="91435" marR="91435" marT="45713" marB="45713"/>
                </a:tc>
                <a:tc vMerge="1"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12400">
                <a:tc>
                  <a:txBody>
                    <a:bodyPr/>
                    <a:lstStyle/>
                    <a:p>
                      <a:pPr algn="l"/>
                      <a:r>
                        <a:rPr lang="en-GB" sz="1500" dirty="0"/>
                        <a:t>Data types</a:t>
                      </a:r>
                    </a:p>
                  </a:txBody>
                  <a:tcPr marL="91435" marR="91435" marT="45713" marB="45713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500" dirty="0"/>
                        <a:t>Numbers and words</a:t>
                      </a:r>
                    </a:p>
                  </a:txBody>
                  <a:tcPr marL="91435" marR="91435" marT="45713" marB="45713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500" dirty="0"/>
                        <a:t>Words and numbers</a:t>
                      </a:r>
                    </a:p>
                  </a:txBody>
                  <a:tcPr marL="91435" marR="91435" marT="45713" marB="45713"/>
                </a:tc>
                <a:tc vMerge="1"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40252">
                <a:tc>
                  <a:txBody>
                    <a:bodyPr/>
                    <a:lstStyle/>
                    <a:p>
                      <a:pPr algn="l"/>
                      <a:r>
                        <a:rPr lang="en-GB" sz="1500" dirty="0"/>
                        <a:t>Analysis</a:t>
                      </a:r>
                    </a:p>
                  </a:txBody>
                  <a:tcPr marL="91435" marR="91435" marT="45713" marB="45713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500" dirty="0"/>
                        <a:t>Correlation</a:t>
                      </a:r>
                    </a:p>
                  </a:txBody>
                  <a:tcPr marL="91435" marR="91435" marT="45713" marB="45713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500" dirty="0"/>
                        <a:t>Triangulation</a:t>
                      </a:r>
                    </a:p>
                  </a:txBody>
                  <a:tcPr marL="91435" marR="91435" marT="45713" marB="45713"/>
                </a:tc>
                <a:tc vMerge="1"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862194">
                <a:tc>
                  <a:txBody>
                    <a:bodyPr/>
                    <a:lstStyle/>
                    <a:p>
                      <a:pPr algn="l"/>
                      <a:r>
                        <a:rPr lang="en-GB" sz="1500" dirty="0"/>
                        <a:t>Outcomes</a:t>
                      </a:r>
                    </a:p>
                  </a:txBody>
                  <a:tcPr marL="91435" marR="91435" marT="45713" marB="45713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500" dirty="0"/>
                        <a:t>Test and generate theories</a:t>
                      </a:r>
                    </a:p>
                  </a:txBody>
                  <a:tcPr marL="91435" marR="91435" marT="45713" marB="45713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500" dirty="0"/>
                        <a:t>Theory generation</a:t>
                      </a:r>
                    </a:p>
                  </a:txBody>
                  <a:tcPr marL="91435" marR="91435" marT="45713" marB="45713"/>
                </a:tc>
                <a:tc vMerge="1"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752" y="-56039"/>
            <a:ext cx="9036496" cy="1685603"/>
          </a:xfrm>
        </p:spPr>
        <p:txBody>
          <a:bodyPr>
            <a:noAutofit/>
          </a:bodyPr>
          <a:lstStyle/>
          <a:p>
            <a:r>
              <a:rPr lang="en-GB" sz="3600" dirty="0">
                <a:solidFill>
                  <a:srgbClr val="011893"/>
                </a:solidFill>
              </a:rPr>
              <a:t>Mixed methods potentially possible when they are ‘soft’ as opposed to ‘hard’</a:t>
            </a:r>
            <a:endParaRPr lang="en-US" sz="3600" dirty="0">
              <a:solidFill>
                <a:srgbClr val="011893"/>
              </a:solidFill>
            </a:endParaRPr>
          </a:p>
        </p:txBody>
      </p:sp>
      <p:pic>
        <p:nvPicPr>
          <p:cNvPr id="6" name="Picture 5" descr="DSC01825.JPG"/>
          <p:cNvPicPr/>
          <p:nvPr/>
        </p:nvPicPr>
        <p:blipFill>
          <a:blip r:embed="rId2" cstate="print"/>
          <a:srcRect l="19048" r="22222"/>
          <a:stretch>
            <a:fillRect/>
          </a:stretch>
        </p:blipFill>
        <p:spPr>
          <a:xfrm>
            <a:off x="6138807" y="1629564"/>
            <a:ext cx="2376264" cy="208823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Picture 6" descr="DSC01826.JPG"/>
          <p:cNvPicPr/>
          <p:nvPr/>
        </p:nvPicPr>
        <p:blipFill>
          <a:blip r:embed="rId3" cstate="print">
            <a:lum bright="12000"/>
          </a:blip>
          <a:srcRect l="15692" r="24590"/>
          <a:stretch>
            <a:fillRect/>
          </a:stretch>
        </p:blipFill>
        <p:spPr>
          <a:xfrm>
            <a:off x="6137631" y="3717794"/>
            <a:ext cx="2376264" cy="201622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82795729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78496" y="0"/>
            <a:ext cx="8137920" cy="1325563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rgbClr val="011893"/>
                </a:solidFill>
              </a:rPr>
              <a:t>Pros &amp; cons related to mixed methods</a:t>
            </a:r>
            <a:endParaRPr lang="en-US" sz="3600" dirty="0">
              <a:solidFill>
                <a:srgbClr val="011893"/>
              </a:solidFill>
            </a:endParaRPr>
          </a:p>
        </p:txBody>
      </p:sp>
      <p:sp>
        <p:nvSpPr>
          <p:cNvPr id="44034" name="Content Placeholder 2"/>
          <p:cNvSpPr>
            <a:spLocks noGrp="1"/>
          </p:cNvSpPr>
          <p:nvPr>
            <p:ph idx="1"/>
          </p:nvPr>
        </p:nvSpPr>
        <p:spPr>
          <a:xfrm>
            <a:off x="323528" y="1196752"/>
            <a:ext cx="8496944" cy="4059191"/>
          </a:xfrm>
        </p:spPr>
        <p:txBody>
          <a:bodyPr/>
          <a:lstStyle/>
          <a:p>
            <a:r>
              <a:rPr lang="en-GB" altLang="en-US" dirty="0"/>
              <a:t>For:</a:t>
            </a:r>
          </a:p>
          <a:p>
            <a:pPr lvl="1">
              <a:buFont typeface="Arial" panose="020B0604020202020204" pitchFamily="34" charset="0"/>
              <a:buChar char="–"/>
            </a:pPr>
            <a:r>
              <a:rPr lang="en-GB" altLang="en-US" dirty="0"/>
              <a:t>Richer results; more credibility; explaining why; depth and breadth; longitudinal and cross-sectional; [OK]</a:t>
            </a:r>
          </a:p>
          <a:p>
            <a:pPr lvl="1">
              <a:buFont typeface="Arial" panose="020B0604020202020204" pitchFamily="34" charset="0"/>
              <a:buChar char="–"/>
            </a:pPr>
            <a:r>
              <a:rPr lang="en-GB" altLang="en-US" dirty="0"/>
              <a:t>Just in case</a:t>
            </a:r>
          </a:p>
          <a:p>
            <a:pPr lvl="1">
              <a:buFont typeface="Arial" panose="020B0604020202020204" pitchFamily="34" charset="0"/>
              <a:buChar char="–"/>
            </a:pPr>
            <a:r>
              <a:rPr lang="en-GB" altLang="en-US" dirty="0"/>
              <a:t>Between epistemologies</a:t>
            </a:r>
          </a:p>
          <a:p>
            <a:r>
              <a:rPr lang="en-GB" altLang="en-US" dirty="0"/>
              <a:t>Against:</a:t>
            </a:r>
          </a:p>
          <a:p>
            <a:pPr lvl="1">
              <a:buFont typeface="Arial" panose="020B0604020202020204" pitchFamily="34" charset="0"/>
              <a:buChar char="–"/>
            </a:pPr>
            <a:r>
              <a:rPr lang="en-GB" altLang="en-US" dirty="0"/>
              <a:t>Ontological incompatibility; conflicting purposes</a:t>
            </a:r>
          </a:p>
        </p:txBody>
      </p:sp>
    </p:spTree>
    <p:extLst>
      <p:ext uri="{BB962C8B-B14F-4D97-AF65-F5344CB8AC3E}">
        <p14:creationId xmlns:p14="http://schemas.microsoft.com/office/powerpoint/2010/main" val="146214163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-180528" y="5443"/>
            <a:ext cx="9036496" cy="1325563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rgbClr val="011893"/>
                </a:solidFill>
              </a:rPr>
              <a:t>Some thoughts on mixed method approaches</a:t>
            </a:r>
            <a:endParaRPr lang="en-US" sz="3600" dirty="0">
              <a:solidFill>
                <a:srgbClr val="011893"/>
              </a:solidFill>
            </a:endParaRPr>
          </a:p>
        </p:txBody>
      </p:sp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143508" y="1331006"/>
            <a:ext cx="8856984" cy="4152952"/>
          </a:xfrm>
        </p:spPr>
        <p:txBody>
          <a:bodyPr/>
          <a:lstStyle/>
          <a:p>
            <a:r>
              <a:rPr lang="en-GB" sz="2600" dirty="0"/>
              <a:t>You need to be aware of consistency in epistemologies both as a judge and when you yourself are being judged</a:t>
            </a:r>
          </a:p>
          <a:p>
            <a:r>
              <a:rPr lang="en-GB" sz="2600" dirty="0"/>
              <a:t>Its probably OK to mix weak epistemologies, provided you indicate your awareness of what you are doing</a:t>
            </a:r>
          </a:p>
          <a:p>
            <a:r>
              <a:rPr lang="en-GB" sz="2600" dirty="0"/>
              <a:t>Beware of 50/50 studies, its probably better to lead with one and add value to the study with the other</a:t>
            </a:r>
          </a:p>
          <a:p>
            <a:r>
              <a:rPr lang="en-GB" sz="2600" dirty="0"/>
              <a:t>Its probably the case that </a:t>
            </a:r>
            <a:r>
              <a:rPr lang="en-GB" sz="2600" b="1" dirty="0"/>
              <a:t>hard</a:t>
            </a:r>
            <a:r>
              <a:rPr lang="en-GB" sz="2600" dirty="0"/>
              <a:t> epistemologies can’t be mixed</a:t>
            </a:r>
          </a:p>
          <a:p>
            <a:r>
              <a:rPr lang="en-GB" sz="2600" dirty="0"/>
              <a:t>It is also probably the case that adjacent ontologies can be mixed but no further?</a:t>
            </a:r>
          </a:p>
        </p:txBody>
      </p:sp>
    </p:spTree>
    <p:extLst>
      <p:ext uri="{BB962C8B-B14F-4D97-AF65-F5344CB8AC3E}">
        <p14:creationId xmlns:p14="http://schemas.microsoft.com/office/powerpoint/2010/main" val="254677753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476672"/>
            <a:ext cx="7886700" cy="1325563"/>
          </a:xfrm>
        </p:spPr>
        <p:txBody>
          <a:bodyPr/>
          <a:lstStyle/>
          <a:p>
            <a:r>
              <a:rPr lang="en-US" dirty="0">
                <a:solidFill>
                  <a:srgbClr val="011893"/>
                </a:solidFill>
              </a:rPr>
              <a:t>Paradigms and research approaches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</p:nvPr>
        </p:nvGraphicFramePr>
        <p:xfrm>
          <a:off x="323528" y="2348880"/>
          <a:ext cx="7886700" cy="37679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6084" name="TextBox 6"/>
          <p:cNvSpPr txBox="1">
            <a:spLocks noChangeArrowheads="1"/>
          </p:cNvSpPr>
          <p:nvPr/>
        </p:nvSpPr>
        <p:spPr bwMode="auto">
          <a:xfrm>
            <a:off x="3510632" y="3336199"/>
            <a:ext cx="360363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ts val="600"/>
              </a:spcBef>
              <a:buClr>
                <a:schemeClr val="accent1"/>
              </a:buClr>
              <a:buSzPct val="80000"/>
              <a:buFont typeface="Wingdings 2" pitchFamily="18" charset="2"/>
              <a:buChar char=""/>
              <a:defRPr sz="3200">
                <a:solidFill>
                  <a:schemeClr val="tx1"/>
                </a:solidFill>
                <a:latin typeface="Gill Sans MT" pitchFamily="34" charset="0"/>
              </a:defRPr>
            </a:lvl1pPr>
            <a:lvl2pPr marL="742950" indent="-285750" eaLnBrk="0" hangingPunct="0">
              <a:spcBef>
                <a:spcPts val="550"/>
              </a:spcBef>
              <a:buClr>
                <a:schemeClr val="accent1"/>
              </a:buClr>
              <a:buFont typeface="Verdana" pitchFamily="34" charset="0"/>
              <a:buChar char="◦"/>
              <a:defRPr sz="2800">
                <a:solidFill>
                  <a:schemeClr val="tx1"/>
                </a:solidFill>
                <a:latin typeface="Gill Sans MT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2"/>
              </a:buClr>
              <a:buFont typeface="Wingdings 2" pitchFamily="18" charset="2"/>
              <a:buChar char=""/>
              <a:defRPr sz="2400">
                <a:solidFill>
                  <a:schemeClr val="tx1"/>
                </a:solidFill>
                <a:latin typeface="Gill Sans MT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C32D2E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 dirty="0">
                <a:latin typeface="Verdana" pitchFamily="34" charset="0"/>
              </a:rPr>
              <a:t>A</a:t>
            </a:r>
          </a:p>
        </p:txBody>
      </p:sp>
      <p:sp>
        <p:nvSpPr>
          <p:cNvPr id="46085" name="TextBox 7"/>
          <p:cNvSpPr txBox="1">
            <a:spLocks noChangeArrowheads="1"/>
          </p:cNvSpPr>
          <p:nvPr/>
        </p:nvSpPr>
        <p:spPr bwMode="auto">
          <a:xfrm>
            <a:off x="4626918" y="3336199"/>
            <a:ext cx="360363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ts val="600"/>
              </a:spcBef>
              <a:buClr>
                <a:schemeClr val="accent1"/>
              </a:buClr>
              <a:buSzPct val="80000"/>
              <a:buFont typeface="Wingdings 2" pitchFamily="18" charset="2"/>
              <a:buChar char=""/>
              <a:defRPr sz="3200">
                <a:solidFill>
                  <a:schemeClr val="tx1"/>
                </a:solidFill>
                <a:latin typeface="Gill Sans MT" pitchFamily="34" charset="0"/>
              </a:defRPr>
            </a:lvl1pPr>
            <a:lvl2pPr marL="742950" indent="-285750" eaLnBrk="0" hangingPunct="0">
              <a:spcBef>
                <a:spcPts val="550"/>
              </a:spcBef>
              <a:buClr>
                <a:schemeClr val="accent1"/>
              </a:buClr>
              <a:buFont typeface="Verdana" pitchFamily="34" charset="0"/>
              <a:buChar char="◦"/>
              <a:defRPr sz="2800">
                <a:solidFill>
                  <a:schemeClr val="tx1"/>
                </a:solidFill>
                <a:latin typeface="Gill Sans MT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2"/>
              </a:buClr>
              <a:buFont typeface="Wingdings 2" pitchFamily="18" charset="2"/>
              <a:buChar char=""/>
              <a:defRPr sz="2400">
                <a:solidFill>
                  <a:schemeClr val="tx1"/>
                </a:solidFill>
                <a:latin typeface="Gill Sans MT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C32D2E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 dirty="0">
                <a:latin typeface="Verdana" pitchFamily="34" charset="0"/>
              </a:rPr>
              <a:t>B</a:t>
            </a:r>
          </a:p>
        </p:txBody>
      </p:sp>
      <p:sp>
        <p:nvSpPr>
          <p:cNvPr id="46086" name="TextBox 8"/>
          <p:cNvSpPr txBox="1">
            <a:spLocks noChangeArrowheads="1"/>
          </p:cNvSpPr>
          <p:nvPr/>
        </p:nvSpPr>
        <p:spPr bwMode="auto">
          <a:xfrm>
            <a:off x="3510632" y="4232870"/>
            <a:ext cx="360363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ts val="600"/>
              </a:spcBef>
              <a:buClr>
                <a:schemeClr val="accent1"/>
              </a:buClr>
              <a:buSzPct val="80000"/>
              <a:buFont typeface="Wingdings 2" pitchFamily="18" charset="2"/>
              <a:buChar char=""/>
              <a:defRPr sz="3200">
                <a:solidFill>
                  <a:schemeClr val="tx1"/>
                </a:solidFill>
                <a:latin typeface="Gill Sans MT" pitchFamily="34" charset="0"/>
              </a:defRPr>
            </a:lvl1pPr>
            <a:lvl2pPr marL="742950" indent="-285750" eaLnBrk="0" hangingPunct="0">
              <a:spcBef>
                <a:spcPts val="550"/>
              </a:spcBef>
              <a:buClr>
                <a:schemeClr val="accent1"/>
              </a:buClr>
              <a:buFont typeface="Verdana" pitchFamily="34" charset="0"/>
              <a:buChar char="◦"/>
              <a:defRPr sz="2800">
                <a:solidFill>
                  <a:schemeClr val="tx1"/>
                </a:solidFill>
                <a:latin typeface="Gill Sans MT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2"/>
              </a:buClr>
              <a:buFont typeface="Wingdings 2" pitchFamily="18" charset="2"/>
              <a:buChar char=""/>
              <a:defRPr sz="2400">
                <a:solidFill>
                  <a:schemeClr val="tx1"/>
                </a:solidFill>
                <a:latin typeface="Gill Sans MT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C32D2E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 dirty="0">
                <a:latin typeface="Verdana" pitchFamily="34" charset="0"/>
              </a:rPr>
              <a:t>C</a:t>
            </a:r>
          </a:p>
        </p:txBody>
      </p:sp>
      <p:sp>
        <p:nvSpPr>
          <p:cNvPr id="46087" name="TextBox 9"/>
          <p:cNvSpPr txBox="1">
            <a:spLocks noChangeArrowheads="1"/>
          </p:cNvSpPr>
          <p:nvPr/>
        </p:nvSpPr>
        <p:spPr bwMode="auto">
          <a:xfrm>
            <a:off x="4626918" y="4243564"/>
            <a:ext cx="360363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ts val="600"/>
              </a:spcBef>
              <a:buClr>
                <a:schemeClr val="accent1"/>
              </a:buClr>
              <a:buSzPct val="80000"/>
              <a:buFont typeface="Wingdings 2" pitchFamily="18" charset="2"/>
              <a:buChar char=""/>
              <a:defRPr sz="3200">
                <a:solidFill>
                  <a:schemeClr val="tx1"/>
                </a:solidFill>
                <a:latin typeface="Gill Sans MT" pitchFamily="34" charset="0"/>
              </a:defRPr>
            </a:lvl1pPr>
            <a:lvl2pPr marL="742950" indent="-285750" eaLnBrk="0" hangingPunct="0">
              <a:spcBef>
                <a:spcPts val="550"/>
              </a:spcBef>
              <a:buClr>
                <a:schemeClr val="accent1"/>
              </a:buClr>
              <a:buFont typeface="Verdana" pitchFamily="34" charset="0"/>
              <a:buChar char="◦"/>
              <a:defRPr sz="2800">
                <a:solidFill>
                  <a:schemeClr val="tx1"/>
                </a:solidFill>
                <a:latin typeface="Gill Sans MT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2"/>
              </a:buClr>
              <a:buFont typeface="Wingdings 2" pitchFamily="18" charset="2"/>
              <a:buChar char=""/>
              <a:defRPr sz="2400">
                <a:solidFill>
                  <a:schemeClr val="tx1"/>
                </a:solidFill>
                <a:latin typeface="Gill Sans MT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C32D2E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 dirty="0">
                <a:latin typeface="Verdana" pitchFamily="34" charset="0"/>
              </a:rPr>
              <a:t>D</a:t>
            </a:r>
          </a:p>
        </p:txBody>
      </p:sp>
    </p:spTree>
    <p:extLst>
      <p:ext uri="{BB962C8B-B14F-4D97-AF65-F5344CB8AC3E}">
        <p14:creationId xmlns:p14="http://schemas.microsoft.com/office/powerpoint/2010/main" val="366646891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274638"/>
            <a:ext cx="7886700" cy="1325563"/>
          </a:xfrm>
        </p:spPr>
        <p:txBody>
          <a:bodyPr/>
          <a:lstStyle/>
          <a:p>
            <a:r>
              <a:rPr lang="en-US" dirty="0">
                <a:solidFill>
                  <a:srgbClr val="011893"/>
                </a:solidFill>
              </a:rPr>
              <a:t>Alternative paradigms and research approaches</a:t>
            </a:r>
          </a:p>
        </p:txBody>
      </p:sp>
      <p:sp>
        <p:nvSpPr>
          <p:cNvPr id="491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Quadrant A: detached positivism</a:t>
            </a:r>
          </a:p>
          <a:p>
            <a:pPr lvl="1">
              <a:buFont typeface="Arial" panose="020B0604020202020204" pitchFamily="34" charset="0"/>
              <a:buChar char="–"/>
            </a:pPr>
            <a:r>
              <a:rPr lang="en-GB" altLang="en-US" dirty="0"/>
              <a:t>Critical realism</a:t>
            </a:r>
          </a:p>
          <a:p>
            <a:r>
              <a:rPr lang="en-GB" altLang="en-US" dirty="0"/>
              <a:t>Quadrant B: detached constructionism</a:t>
            </a:r>
          </a:p>
          <a:p>
            <a:pPr lvl="1">
              <a:buFont typeface="Arial" panose="020B0604020202020204" pitchFamily="34" charset="0"/>
              <a:buChar char="–"/>
            </a:pPr>
            <a:r>
              <a:rPr lang="en-GB" altLang="en-US" dirty="0"/>
              <a:t>Hermeneutics</a:t>
            </a:r>
          </a:p>
          <a:p>
            <a:pPr lvl="1">
              <a:buFont typeface="Arial" panose="020B0604020202020204" pitchFamily="34" charset="0"/>
              <a:buChar char="–"/>
            </a:pPr>
            <a:r>
              <a:rPr lang="en-GB" altLang="en-US" dirty="0"/>
              <a:t>Postmodernism</a:t>
            </a:r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06178882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240006"/>
            <a:ext cx="7886700" cy="1325563"/>
          </a:xfrm>
        </p:spPr>
        <p:txBody>
          <a:bodyPr/>
          <a:lstStyle/>
          <a:p>
            <a:r>
              <a:rPr lang="en-US" dirty="0">
                <a:solidFill>
                  <a:srgbClr val="011893"/>
                </a:solidFill>
              </a:rPr>
              <a:t>Alternative paradigms and research approaches</a:t>
            </a:r>
          </a:p>
        </p:txBody>
      </p:sp>
      <p:sp>
        <p:nvSpPr>
          <p:cNvPr id="5017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Quadrant C: engaged constructionism</a:t>
            </a:r>
          </a:p>
          <a:p>
            <a:pPr lvl="1">
              <a:buFont typeface="Arial" panose="020B0604020202020204" pitchFamily="34" charset="0"/>
              <a:buChar char="–"/>
            </a:pPr>
            <a:r>
              <a:rPr lang="en-GB" altLang="en-US" dirty="0"/>
              <a:t>Pragmatism</a:t>
            </a:r>
          </a:p>
          <a:p>
            <a:pPr lvl="1">
              <a:buFont typeface="Arial" panose="020B0604020202020204" pitchFamily="34" charset="0"/>
              <a:buChar char="–"/>
            </a:pPr>
            <a:r>
              <a:rPr lang="en-GB" altLang="en-US" dirty="0"/>
              <a:t>Critical theory</a:t>
            </a:r>
          </a:p>
          <a:p>
            <a:pPr lvl="1">
              <a:buFont typeface="Arial" panose="020B0604020202020204" pitchFamily="34" charset="0"/>
              <a:buChar char="–"/>
            </a:pPr>
            <a:r>
              <a:rPr lang="en-GB" altLang="en-US" dirty="0"/>
              <a:t>Feminism</a:t>
            </a:r>
          </a:p>
          <a:p>
            <a:pPr lvl="1">
              <a:buFont typeface="Arial" panose="020B0604020202020204" pitchFamily="34" charset="0"/>
              <a:buChar char="–"/>
            </a:pPr>
            <a:r>
              <a:rPr lang="en-GB" altLang="en-US" dirty="0"/>
              <a:t>Structuration theory</a:t>
            </a:r>
          </a:p>
          <a:p>
            <a:r>
              <a:rPr lang="en-GB" altLang="en-US" dirty="0"/>
              <a:t>Quadrant D: engaged positivism</a:t>
            </a:r>
          </a:p>
          <a:p>
            <a:pPr lvl="1">
              <a:buFont typeface="Arial" panose="020B0604020202020204" pitchFamily="34" charset="0"/>
              <a:buChar char="–"/>
            </a:pPr>
            <a:r>
              <a:rPr lang="en-GB" altLang="en-US" dirty="0"/>
              <a:t>Systems theory</a:t>
            </a:r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574143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3081" y="122034"/>
            <a:ext cx="7886700" cy="1325563"/>
          </a:xfrm>
        </p:spPr>
        <p:txBody>
          <a:bodyPr/>
          <a:lstStyle/>
          <a:p>
            <a:r>
              <a:rPr lang="en-GB" dirty="0">
                <a:solidFill>
                  <a:srgbClr val="011893"/>
                </a:solidFill>
              </a:rPr>
              <a:t>Mapping research paradigms and schools of thought</a:t>
            </a:r>
          </a:p>
        </p:txBody>
      </p:sp>
      <p:cxnSp>
        <p:nvCxnSpPr>
          <p:cNvPr id="7" name="Straight Connector 6"/>
          <p:cNvCxnSpPr/>
          <p:nvPr/>
        </p:nvCxnSpPr>
        <p:spPr>
          <a:xfrm>
            <a:off x="1908175" y="3561805"/>
            <a:ext cx="504031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205" name="TextBox 11"/>
          <p:cNvSpPr txBox="1">
            <a:spLocks noChangeArrowheads="1"/>
          </p:cNvSpPr>
          <p:nvPr/>
        </p:nvSpPr>
        <p:spPr bwMode="auto">
          <a:xfrm>
            <a:off x="3654425" y="1556792"/>
            <a:ext cx="1624013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ts val="600"/>
              </a:spcBef>
              <a:buClr>
                <a:schemeClr val="accent1"/>
              </a:buClr>
              <a:buSzPct val="80000"/>
              <a:buFont typeface="Wingdings 2" pitchFamily="18" charset="2"/>
              <a:buChar char=""/>
              <a:defRPr sz="3200">
                <a:solidFill>
                  <a:schemeClr val="tx1"/>
                </a:solidFill>
                <a:latin typeface="Gill Sans MT" pitchFamily="34" charset="0"/>
              </a:defRPr>
            </a:lvl1pPr>
            <a:lvl2pPr marL="742950" indent="-285750" eaLnBrk="0" hangingPunct="0">
              <a:spcBef>
                <a:spcPts val="550"/>
              </a:spcBef>
              <a:buClr>
                <a:schemeClr val="accent1"/>
              </a:buClr>
              <a:buFont typeface="Verdana" pitchFamily="34" charset="0"/>
              <a:buChar char="◦"/>
              <a:defRPr sz="2800">
                <a:solidFill>
                  <a:schemeClr val="tx1"/>
                </a:solidFill>
                <a:latin typeface="Gill Sans MT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2"/>
              </a:buClr>
              <a:buFont typeface="Wingdings 2" pitchFamily="18" charset="2"/>
              <a:buChar char=""/>
              <a:defRPr sz="2400">
                <a:solidFill>
                  <a:schemeClr val="tx1"/>
                </a:solidFill>
                <a:latin typeface="Gill Sans MT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C32D2E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 dirty="0">
                <a:latin typeface="+mj-lt"/>
              </a:rPr>
              <a:t>Detachment</a:t>
            </a:r>
            <a:r>
              <a:rPr lang="en-GB" altLang="en-US" sz="1800" dirty="0">
                <a:latin typeface="Verdana" pitchFamily="34" charset="0"/>
              </a:rPr>
              <a:t> </a:t>
            </a:r>
          </a:p>
        </p:txBody>
      </p:sp>
      <p:sp>
        <p:nvSpPr>
          <p:cNvPr id="51206" name="TextBox 12"/>
          <p:cNvSpPr txBox="1">
            <a:spLocks noChangeArrowheads="1"/>
          </p:cNvSpPr>
          <p:nvPr/>
        </p:nvSpPr>
        <p:spPr bwMode="auto">
          <a:xfrm>
            <a:off x="358775" y="3377655"/>
            <a:ext cx="154940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ts val="600"/>
              </a:spcBef>
              <a:buClr>
                <a:schemeClr val="accent1"/>
              </a:buClr>
              <a:buSzPct val="80000"/>
              <a:buFont typeface="Wingdings 2" pitchFamily="18" charset="2"/>
              <a:buChar char=""/>
              <a:defRPr sz="3200">
                <a:solidFill>
                  <a:schemeClr val="tx1"/>
                </a:solidFill>
                <a:latin typeface="Gill Sans MT" pitchFamily="34" charset="0"/>
              </a:defRPr>
            </a:lvl1pPr>
            <a:lvl2pPr marL="742950" indent="-285750" eaLnBrk="0" hangingPunct="0">
              <a:spcBef>
                <a:spcPts val="550"/>
              </a:spcBef>
              <a:buClr>
                <a:schemeClr val="accent1"/>
              </a:buClr>
              <a:buFont typeface="Verdana" pitchFamily="34" charset="0"/>
              <a:buChar char="◦"/>
              <a:defRPr sz="2800">
                <a:solidFill>
                  <a:schemeClr val="tx1"/>
                </a:solidFill>
                <a:latin typeface="Gill Sans MT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2"/>
              </a:buClr>
              <a:buFont typeface="Wingdings 2" pitchFamily="18" charset="2"/>
              <a:buChar char=""/>
              <a:defRPr sz="2400">
                <a:solidFill>
                  <a:schemeClr val="tx1"/>
                </a:solidFill>
                <a:latin typeface="Gill Sans MT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C32D2E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 dirty="0">
                <a:latin typeface="+mj-lt"/>
              </a:rPr>
              <a:t>Positivism</a:t>
            </a:r>
            <a:r>
              <a:rPr lang="en-GB" altLang="en-US" sz="1800" dirty="0">
                <a:latin typeface="Verdana" pitchFamily="34" charset="0"/>
              </a:rPr>
              <a:t> </a:t>
            </a:r>
          </a:p>
        </p:txBody>
      </p:sp>
      <p:sp>
        <p:nvSpPr>
          <p:cNvPr id="51207" name="TextBox 13"/>
          <p:cNvSpPr txBox="1">
            <a:spLocks noChangeArrowheads="1"/>
          </p:cNvSpPr>
          <p:nvPr/>
        </p:nvSpPr>
        <p:spPr bwMode="auto">
          <a:xfrm>
            <a:off x="7019925" y="4037013"/>
            <a:ext cx="2124075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ts val="600"/>
              </a:spcBef>
              <a:buClr>
                <a:schemeClr val="accent1"/>
              </a:buClr>
              <a:buSzPct val="80000"/>
              <a:buFont typeface="Wingdings 2" pitchFamily="18" charset="2"/>
              <a:buChar char=""/>
              <a:defRPr sz="3200">
                <a:solidFill>
                  <a:schemeClr val="tx1"/>
                </a:solidFill>
                <a:latin typeface="Gill Sans MT" pitchFamily="34" charset="0"/>
              </a:defRPr>
            </a:lvl1pPr>
            <a:lvl2pPr marL="742950" indent="-285750" eaLnBrk="0" hangingPunct="0">
              <a:spcBef>
                <a:spcPts val="550"/>
              </a:spcBef>
              <a:buClr>
                <a:schemeClr val="accent1"/>
              </a:buClr>
              <a:buFont typeface="Verdana" pitchFamily="34" charset="0"/>
              <a:buChar char="◦"/>
              <a:defRPr sz="2800">
                <a:solidFill>
                  <a:schemeClr val="tx1"/>
                </a:solidFill>
                <a:latin typeface="Gill Sans MT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2"/>
              </a:buClr>
              <a:buFont typeface="Wingdings 2" pitchFamily="18" charset="2"/>
              <a:buChar char=""/>
              <a:defRPr sz="2400">
                <a:solidFill>
                  <a:schemeClr val="tx1"/>
                </a:solidFill>
                <a:latin typeface="Gill Sans MT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C32D2E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 dirty="0">
                <a:latin typeface="+mj-lt"/>
              </a:rPr>
              <a:t>Social constructionism </a:t>
            </a:r>
          </a:p>
        </p:txBody>
      </p:sp>
      <p:sp>
        <p:nvSpPr>
          <p:cNvPr id="51208" name="TextBox 14"/>
          <p:cNvSpPr txBox="1">
            <a:spLocks noChangeArrowheads="1"/>
          </p:cNvSpPr>
          <p:nvPr/>
        </p:nvSpPr>
        <p:spPr bwMode="auto">
          <a:xfrm>
            <a:off x="3876674" y="5175790"/>
            <a:ext cx="1547813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ts val="600"/>
              </a:spcBef>
              <a:buClr>
                <a:schemeClr val="accent1"/>
              </a:buClr>
              <a:buSzPct val="80000"/>
              <a:buFont typeface="Wingdings 2" pitchFamily="18" charset="2"/>
              <a:buChar char=""/>
              <a:defRPr sz="3200">
                <a:solidFill>
                  <a:schemeClr val="tx1"/>
                </a:solidFill>
                <a:latin typeface="Gill Sans MT" pitchFamily="34" charset="0"/>
              </a:defRPr>
            </a:lvl1pPr>
            <a:lvl2pPr marL="742950" indent="-285750" eaLnBrk="0" hangingPunct="0">
              <a:spcBef>
                <a:spcPts val="550"/>
              </a:spcBef>
              <a:buClr>
                <a:schemeClr val="accent1"/>
              </a:buClr>
              <a:buFont typeface="Verdana" pitchFamily="34" charset="0"/>
              <a:buChar char="◦"/>
              <a:defRPr sz="2800">
                <a:solidFill>
                  <a:schemeClr val="tx1"/>
                </a:solidFill>
                <a:latin typeface="Gill Sans MT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2"/>
              </a:buClr>
              <a:buFont typeface="Wingdings 2" pitchFamily="18" charset="2"/>
              <a:buChar char=""/>
              <a:defRPr sz="2400">
                <a:solidFill>
                  <a:schemeClr val="tx1"/>
                </a:solidFill>
                <a:latin typeface="Gill Sans MT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C32D2E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 dirty="0">
                <a:latin typeface="+mj-lt"/>
              </a:rPr>
              <a:t>Engaged </a:t>
            </a:r>
          </a:p>
        </p:txBody>
      </p:sp>
      <p:sp>
        <p:nvSpPr>
          <p:cNvPr id="51209" name="TextBox 18"/>
          <p:cNvSpPr txBox="1">
            <a:spLocks noChangeArrowheads="1"/>
          </p:cNvSpPr>
          <p:nvPr/>
        </p:nvSpPr>
        <p:spPr bwMode="auto">
          <a:xfrm>
            <a:off x="5018727" y="2690268"/>
            <a:ext cx="14890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ts val="600"/>
              </a:spcBef>
              <a:buClr>
                <a:schemeClr val="accent1"/>
              </a:buClr>
              <a:buSzPct val="80000"/>
              <a:buFont typeface="Wingdings 2" pitchFamily="18" charset="2"/>
              <a:buChar char=""/>
              <a:defRPr sz="3200">
                <a:solidFill>
                  <a:schemeClr val="tx1"/>
                </a:solidFill>
                <a:latin typeface="Gill Sans MT" pitchFamily="34" charset="0"/>
              </a:defRPr>
            </a:lvl1pPr>
            <a:lvl2pPr marL="742950" indent="-285750" eaLnBrk="0" hangingPunct="0">
              <a:spcBef>
                <a:spcPts val="550"/>
              </a:spcBef>
              <a:buClr>
                <a:schemeClr val="accent1"/>
              </a:buClr>
              <a:buFont typeface="Verdana" pitchFamily="34" charset="0"/>
              <a:buChar char="◦"/>
              <a:defRPr sz="2800">
                <a:solidFill>
                  <a:schemeClr val="tx1"/>
                </a:solidFill>
                <a:latin typeface="Gill Sans MT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2"/>
              </a:buClr>
              <a:buFont typeface="Wingdings 2" pitchFamily="18" charset="2"/>
              <a:buChar char=""/>
              <a:defRPr sz="2400">
                <a:solidFill>
                  <a:schemeClr val="tx1"/>
                </a:solidFill>
                <a:latin typeface="Gill Sans MT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C32D2E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400" dirty="0">
                <a:latin typeface="+mj-lt"/>
              </a:rPr>
              <a:t>Post modernism</a:t>
            </a:r>
          </a:p>
        </p:txBody>
      </p:sp>
      <p:sp>
        <p:nvSpPr>
          <p:cNvPr id="51210" name="TextBox 19"/>
          <p:cNvSpPr txBox="1">
            <a:spLocks noChangeArrowheads="1"/>
          </p:cNvSpPr>
          <p:nvPr/>
        </p:nvSpPr>
        <p:spPr bwMode="auto">
          <a:xfrm>
            <a:off x="4679950" y="3161755"/>
            <a:ext cx="14890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ts val="600"/>
              </a:spcBef>
              <a:buClr>
                <a:schemeClr val="accent1"/>
              </a:buClr>
              <a:buSzPct val="80000"/>
              <a:buFont typeface="Wingdings 2" pitchFamily="18" charset="2"/>
              <a:buChar char=""/>
              <a:defRPr sz="3200">
                <a:solidFill>
                  <a:schemeClr val="tx1"/>
                </a:solidFill>
                <a:latin typeface="Gill Sans MT" pitchFamily="34" charset="0"/>
              </a:defRPr>
            </a:lvl1pPr>
            <a:lvl2pPr marL="742950" indent="-285750" eaLnBrk="0" hangingPunct="0">
              <a:spcBef>
                <a:spcPts val="550"/>
              </a:spcBef>
              <a:buClr>
                <a:schemeClr val="accent1"/>
              </a:buClr>
              <a:buFont typeface="Verdana" pitchFamily="34" charset="0"/>
              <a:buChar char="◦"/>
              <a:defRPr sz="2800">
                <a:solidFill>
                  <a:schemeClr val="tx1"/>
                </a:solidFill>
                <a:latin typeface="Gill Sans MT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2"/>
              </a:buClr>
              <a:buFont typeface="Wingdings 2" pitchFamily="18" charset="2"/>
              <a:buChar char=""/>
              <a:defRPr sz="2400">
                <a:solidFill>
                  <a:schemeClr val="tx1"/>
                </a:solidFill>
                <a:latin typeface="Gill Sans MT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C32D2E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400" dirty="0">
                <a:latin typeface="+mj-lt"/>
              </a:rPr>
              <a:t>Critical theory</a:t>
            </a:r>
          </a:p>
        </p:txBody>
      </p:sp>
      <p:sp>
        <p:nvSpPr>
          <p:cNvPr id="51211" name="TextBox 20"/>
          <p:cNvSpPr txBox="1">
            <a:spLocks noChangeArrowheads="1"/>
          </p:cNvSpPr>
          <p:nvPr/>
        </p:nvSpPr>
        <p:spPr bwMode="auto">
          <a:xfrm>
            <a:off x="4703010" y="3761829"/>
            <a:ext cx="1489075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ts val="600"/>
              </a:spcBef>
              <a:buClr>
                <a:schemeClr val="accent1"/>
              </a:buClr>
              <a:buSzPct val="80000"/>
              <a:buFont typeface="Wingdings 2" pitchFamily="18" charset="2"/>
              <a:buChar char=""/>
              <a:defRPr sz="3200">
                <a:solidFill>
                  <a:schemeClr val="tx1"/>
                </a:solidFill>
                <a:latin typeface="Gill Sans MT" pitchFamily="34" charset="0"/>
              </a:defRPr>
            </a:lvl1pPr>
            <a:lvl2pPr marL="742950" indent="-285750" eaLnBrk="0" hangingPunct="0">
              <a:spcBef>
                <a:spcPts val="550"/>
              </a:spcBef>
              <a:buClr>
                <a:schemeClr val="accent1"/>
              </a:buClr>
              <a:buFont typeface="Verdana" pitchFamily="34" charset="0"/>
              <a:buChar char="◦"/>
              <a:defRPr sz="2800">
                <a:solidFill>
                  <a:schemeClr val="tx1"/>
                </a:solidFill>
                <a:latin typeface="Gill Sans MT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2"/>
              </a:buClr>
              <a:buFont typeface="Wingdings 2" pitchFamily="18" charset="2"/>
              <a:buChar char=""/>
              <a:defRPr sz="2400">
                <a:solidFill>
                  <a:schemeClr val="tx1"/>
                </a:solidFill>
                <a:latin typeface="Gill Sans MT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C32D2E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400" dirty="0">
                <a:latin typeface="+mj-lt"/>
              </a:rPr>
              <a:t>Structuration theory</a:t>
            </a:r>
          </a:p>
        </p:txBody>
      </p:sp>
      <p:sp>
        <p:nvSpPr>
          <p:cNvPr id="51212" name="TextBox 21"/>
          <p:cNvSpPr txBox="1">
            <a:spLocks noChangeArrowheads="1"/>
          </p:cNvSpPr>
          <p:nvPr/>
        </p:nvSpPr>
        <p:spPr bwMode="auto">
          <a:xfrm>
            <a:off x="5226564" y="4422771"/>
            <a:ext cx="14890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ts val="600"/>
              </a:spcBef>
              <a:buClr>
                <a:schemeClr val="accent1"/>
              </a:buClr>
              <a:buSzPct val="80000"/>
              <a:buFont typeface="Wingdings 2" pitchFamily="18" charset="2"/>
              <a:buChar char=""/>
              <a:defRPr sz="3200">
                <a:solidFill>
                  <a:schemeClr val="tx1"/>
                </a:solidFill>
                <a:latin typeface="Gill Sans MT" pitchFamily="34" charset="0"/>
              </a:defRPr>
            </a:lvl1pPr>
            <a:lvl2pPr marL="742950" indent="-285750" eaLnBrk="0" hangingPunct="0">
              <a:spcBef>
                <a:spcPts val="550"/>
              </a:spcBef>
              <a:buClr>
                <a:schemeClr val="accent1"/>
              </a:buClr>
              <a:buFont typeface="Verdana" pitchFamily="34" charset="0"/>
              <a:buChar char="◦"/>
              <a:defRPr sz="2800">
                <a:solidFill>
                  <a:schemeClr val="tx1"/>
                </a:solidFill>
                <a:latin typeface="Gill Sans MT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2"/>
              </a:buClr>
              <a:buFont typeface="Wingdings 2" pitchFamily="18" charset="2"/>
              <a:buChar char=""/>
              <a:defRPr sz="2400">
                <a:solidFill>
                  <a:schemeClr val="tx1"/>
                </a:solidFill>
                <a:latin typeface="Gill Sans MT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C32D2E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400" dirty="0">
                <a:latin typeface="+mj-lt"/>
              </a:rPr>
              <a:t>Pragmatism </a:t>
            </a:r>
          </a:p>
        </p:txBody>
      </p:sp>
      <p:sp>
        <p:nvSpPr>
          <p:cNvPr id="51213" name="TextBox 22"/>
          <p:cNvSpPr txBox="1">
            <a:spLocks noChangeArrowheads="1"/>
          </p:cNvSpPr>
          <p:nvPr/>
        </p:nvSpPr>
        <p:spPr bwMode="auto">
          <a:xfrm>
            <a:off x="5763264" y="4859876"/>
            <a:ext cx="14890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ts val="600"/>
              </a:spcBef>
              <a:buClr>
                <a:schemeClr val="accent1"/>
              </a:buClr>
              <a:buSzPct val="80000"/>
              <a:buFont typeface="Wingdings 2" pitchFamily="18" charset="2"/>
              <a:buChar char=""/>
              <a:defRPr sz="3200">
                <a:solidFill>
                  <a:schemeClr val="tx1"/>
                </a:solidFill>
                <a:latin typeface="Gill Sans MT" pitchFamily="34" charset="0"/>
              </a:defRPr>
            </a:lvl1pPr>
            <a:lvl2pPr marL="742950" indent="-285750" eaLnBrk="0" hangingPunct="0">
              <a:spcBef>
                <a:spcPts val="550"/>
              </a:spcBef>
              <a:buClr>
                <a:schemeClr val="accent1"/>
              </a:buClr>
              <a:buFont typeface="Verdana" pitchFamily="34" charset="0"/>
              <a:buChar char="◦"/>
              <a:defRPr sz="2800">
                <a:solidFill>
                  <a:schemeClr val="tx1"/>
                </a:solidFill>
                <a:latin typeface="Gill Sans MT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2"/>
              </a:buClr>
              <a:buFont typeface="Wingdings 2" pitchFamily="18" charset="2"/>
              <a:buChar char=""/>
              <a:defRPr sz="2400">
                <a:solidFill>
                  <a:schemeClr val="tx1"/>
                </a:solidFill>
                <a:latin typeface="Gill Sans MT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C32D2E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400" dirty="0">
                <a:latin typeface="+mj-lt"/>
              </a:rPr>
              <a:t>Feminism</a:t>
            </a:r>
            <a:r>
              <a:rPr lang="en-GB" altLang="en-US" sz="1400" dirty="0">
                <a:latin typeface="Verdana" pitchFamily="34" charset="0"/>
              </a:rPr>
              <a:t> </a:t>
            </a:r>
          </a:p>
        </p:txBody>
      </p:sp>
      <p:sp>
        <p:nvSpPr>
          <p:cNvPr id="51214" name="TextBox 23"/>
          <p:cNvSpPr txBox="1">
            <a:spLocks noChangeArrowheads="1"/>
          </p:cNvSpPr>
          <p:nvPr/>
        </p:nvSpPr>
        <p:spPr bwMode="auto">
          <a:xfrm>
            <a:off x="2839564" y="3806280"/>
            <a:ext cx="1489075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ts val="600"/>
              </a:spcBef>
              <a:buClr>
                <a:schemeClr val="accent1"/>
              </a:buClr>
              <a:buSzPct val="80000"/>
              <a:buFont typeface="Wingdings 2" pitchFamily="18" charset="2"/>
              <a:buChar char=""/>
              <a:defRPr sz="3200">
                <a:solidFill>
                  <a:schemeClr val="tx1"/>
                </a:solidFill>
                <a:latin typeface="Gill Sans MT" pitchFamily="34" charset="0"/>
              </a:defRPr>
            </a:lvl1pPr>
            <a:lvl2pPr marL="742950" indent="-285750" eaLnBrk="0" hangingPunct="0">
              <a:spcBef>
                <a:spcPts val="550"/>
              </a:spcBef>
              <a:buClr>
                <a:schemeClr val="accent1"/>
              </a:buClr>
              <a:buFont typeface="Verdana" pitchFamily="34" charset="0"/>
              <a:buChar char="◦"/>
              <a:defRPr sz="2800">
                <a:solidFill>
                  <a:schemeClr val="tx1"/>
                </a:solidFill>
                <a:latin typeface="Gill Sans MT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2"/>
              </a:buClr>
              <a:buFont typeface="Wingdings 2" pitchFamily="18" charset="2"/>
              <a:buChar char=""/>
              <a:defRPr sz="2400">
                <a:solidFill>
                  <a:schemeClr val="tx1"/>
                </a:solidFill>
                <a:latin typeface="Gill Sans MT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C32D2E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400" dirty="0">
                <a:latin typeface="+mj-lt"/>
              </a:rPr>
              <a:t>Systems </a:t>
            </a:r>
            <a:br>
              <a:rPr lang="en-GB" altLang="en-US" sz="1400" dirty="0">
                <a:latin typeface="+mj-lt"/>
              </a:rPr>
            </a:br>
            <a:r>
              <a:rPr lang="en-GB" altLang="en-US" sz="1400" dirty="0">
                <a:latin typeface="+mj-lt"/>
              </a:rPr>
              <a:t>theory </a:t>
            </a:r>
          </a:p>
        </p:txBody>
      </p:sp>
      <p:sp>
        <p:nvSpPr>
          <p:cNvPr id="51215" name="TextBox 24"/>
          <p:cNvSpPr txBox="1">
            <a:spLocks noChangeArrowheads="1"/>
          </p:cNvSpPr>
          <p:nvPr/>
        </p:nvSpPr>
        <p:spPr bwMode="auto">
          <a:xfrm>
            <a:off x="1853726" y="3282405"/>
            <a:ext cx="1489075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ts val="600"/>
              </a:spcBef>
              <a:buClr>
                <a:schemeClr val="accent1"/>
              </a:buClr>
              <a:buSzPct val="80000"/>
              <a:buFont typeface="Wingdings 2" pitchFamily="18" charset="2"/>
              <a:buChar char=""/>
              <a:defRPr sz="3200">
                <a:solidFill>
                  <a:schemeClr val="tx1"/>
                </a:solidFill>
                <a:latin typeface="Gill Sans MT" pitchFamily="34" charset="0"/>
              </a:defRPr>
            </a:lvl1pPr>
            <a:lvl2pPr marL="742950" indent="-285750" eaLnBrk="0" hangingPunct="0">
              <a:spcBef>
                <a:spcPts val="550"/>
              </a:spcBef>
              <a:buClr>
                <a:schemeClr val="accent1"/>
              </a:buClr>
              <a:buFont typeface="Verdana" pitchFamily="34" charset="0"/>
              <a:buChar char="◦"/>
              <a:defRPr sz="2800">
                <a:solidFill>
                  <a:schemeClr val="tx1"/>
                </a:solidFill>
                <a:latin typeface="Gill Sans MT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2"/>
              </a:buClr>
              <a:buFont typeface="Wingdings 2" pitchFamily="18" charset="2"/>
              <a:buChar char=""/>
              <a:defRPr sz="2400">
                <a:solidFill>
                  <a:schemeClr val="tx1"/>
                </a:solidFill>
                <a:latin typeface="Gill Sans MT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C32D2E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400" dirty="0">
                <a:latin typeface="+mj-lt"/>
              </a:rPr>
              <a:t>Scientific 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400" dirty="0">
                <a:latin typeface="+mj-lt"/>
              </a:rPr>
              <a:t>method</a:t>
            </a:r>
          </a:p>
        </p:txBody>
      </p:sp>
      <p:sp>
        <p:nvSpPr>
          <p:cNvPr id="51216" name="TextBox 25"/>
          <p:cNvSpPr txBox="1">
            <a:spLocks noChangeArrowheads="1"/>
          </p:cNvSpPr>
          <p:nvPr/>
        </p:nvSpPr>
        <p:spPr bwMode="auto">
          <a:xfrm>
            <a:off x="2804090" y="2690231"/>
            <a:ext cx="985838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ts val="600"/>
              </a:spcBef>
              <a:buClr>
                <a:schemeClr val="accent1"/>
              </a:buClr>
              <a:buSzPct val="80000"/>
              <a:buFont typeface="Wingdings 2" pitchFamily="18" charset="2"/>
              <a:buChar char=""/>
              <a:defRPr sz="3200">
                <a:solidFill>
                  <a:schemeClr val="tx1"/>
                </a:solidFill>
                <a:latin typeface="Gill Sans MT" pitchFamily="34" charset="0"/>
              </a:defRPr>
            </a:lvl1pPr>
            <a:lvl2pPr marL="742950" indent="-285750" eaLnBrk="0" hangingPunct="0">
              <a:spcBef>
                <a:spcPts val="550"/>
              </a:spcBef>
              <a:buClr>
                <a:schemeClr val="accent1"/>
              </a:buClr>
              <a:buFont typeface="Verdana" pitchFamily="34" charset="0"/>
              <a:buChar char="◦"/>
              <a:defRPr sz="2800">
                <a:solidFill>
                  <a:schemeClr val="tx1"/>
                </a:solidFill>
                <a:latin typeface="Gill Sans MT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2"/>
              </a:buClr>
              <a:buFont typeface="Wingdings 2" pitchFamily="18" charset="2"/>
              <a:buChar char=""/>
              <a:defRPr sz="2400">
                <a:solidFill>
                  <a:schemeClr val="tx1"/>
                </a:solidFill>
                <a:latin typeface="Gill Sans MT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C32D2E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400" dirty="0">
                <a:latin typeface="+mj-lt"/>
              </a:rPr>
              <a:t>Critical realism</a:t>
            </a:r>
          </a:p>
        </p:txBody>
      </p:sp>
      <p:sp>
        <p:nvSpPr>
          <p:cNvPr id="51217" name="TextBox 26"/>
          <p:cNvSpPr txBox="1">
            <a:spLocks noChangeArrowheads="1"/>
          </p:cNvSpPr>
          <p:nvPr/>
        </p:nvSpPr>
        <p:spPr bwMode="auto">
          <a:xfrm>
            <a:off x="5530850" y="2343242"/>
            <a:ext cx="14890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ts val="600"/>
              </a:spcBef>
              <a:buClr>
                <a:schemeClr val="accent1"/>
              </a:buClr>
              <a:buSzPct val="80000"/>
              <a:buFont typeface="Wingdings 2" pitchFamily="18" charset="2"/>
              <a:buChar char=""/>
              <a:defRPr sz="3200">
                <a:solidFill>
                  <a:schemeClr val="tx1"/>
                </a:solidFill>
                <a:latin typeface="Gill Sans MT" pitchFamily="34" charset="0"/>
              </a:defRPr>
            </a:lvl1pPr>
            <a:lvl2pPr marL="742950" indent="-285750" eaLnBrk="0" hangingPunct="0">
              <a:spcBef>
                <a:spcPts val="550"/>
              </a:spcBef>
              <a:buClr>
                <a:schemeClr val="accent1"/>
              </a:buClr>
              <a:buFont typeface="Verdana" pitchFamily="34" charset="0"/>
              <a:buChar char="◦"/>
              <a:defRPr sz="2800">
                <a:solidFill>
                  <a:schemeClr val="tx1"/>
                </a:solidFill>
                <a:latin typeface="Gill Sans MT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2"/>
              </a:buClr>
              <a:buFont typeface="Wingdings 2" pitchFamily="18" charset="2"/>
              <a:buChar char=""/>
              <a:defRPr sz="2400">
                <a:solidFill>
                  <a:schemeClr val="tx1"/>
                </a:solidFill>
                <a:latin typeface="Gill Sans MT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C32D2E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400" dirty="0">
                <a:latin typeface="+mj-lt"/>
              </a:rPr>
              <a:t>Hermeneutics</a:t>
            </a:r>
            <a:r>
              <a:rPr lang="en-GB" altLang="en-US" sz="1400" dirty="0">
                <a:latin typeface="Verdana" pitchFamily="34" charset="0"/>
              </a:rPr>
              <a:t> </a:t>
            </a:r>
          </a:p>
        </p:txBody>
      </p:sp>
      <p:cxnSp>
        <p:nvCxnSpPr>
          <p:cNvPr id="20" name="Straight Connector 19"/>
          <p:cNvCxnSpPr/>
          <p:nvPr/>
        </p:nvCxnSpPr>
        <p:spPr>
          <a:xfrm>
            <a:off x="4284682" y="2188617"/>
            <a:ext cx="0" cy="30241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2638612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28992"/>
            <a:ext cx="8209512" cy="962107"/>
          </a:xfrm>
        </p:spPr>
        <p:txBody>
          <a:bodyPr/>
          <a:lstStyle/>
          <a:p>
            <a:r>
              <a:rPr lang="en-GB" sz="4000" dirty="0">
                <a:solidFill>
                  <a:srgbClr val="011893"/>
                </a:solidFill>
              </a:rPr>
              <a:t>A recap on scholarship &amp; research?</a:t>
            </a:r>
          </a:p>
        </p:txBody>
      </p:sp>
      <p:sp>
        <p:nvSpPr>
          <p:cNvPr id="52227" name="Content Placeholder 2"/>
          <p:cNvSpPr>
            <a:spLocks noGrp="1"/>
          </p:cNvSpPr>
          <p:nvPr>
            <p:ph idx="1"/>
          </p:nvPr>
        </p:nvSpPr>
        <p:spPr>
          <a:xfrm>
            <a:off x="241648" y="968651"/>
            <a:ext cx="8784976" cy="4418096"/>
          </a:xfrm>
        </p:spPr>
        <p:txBody>
          <a:bodyPr/>
          <a:lstStyle/>
          <a:p>
            <a:pPr marL="0" indent="0">
              <a:buNone/>
            </a:pPr>
            <a:r>
              <a:rPr lang="en-GB" altLang="en-US" dirty="0"/>
              <a:t>‘… not collecting data and packaging a solution but justifying your results and explaining why you chose to go down one route rather than another’</a:t>
            </a:r>
          </a:p>
          <a:p>
            <a:pPr marL="0" indent="0">
              <a:buNone/>
            </a:pPr>
            <a:endParaRPr lang="en-GB" altLang="en-US" dirty="0"/>
          </a:p>
          <a:p>
            <a:pPr marL="0" indent="0">
              <a:buNone/>
            </a:pPr>
            <a:r>
              <a:rPr lang="en-GB" altLang="en-US" dirty="0"/>
              <a:t>Work that ‘substantiates, regulates, organises or generates our theories and produces evidence which may challenge our own beliefs and those of society in general’</a:t>
            </a:r>
          </a:p>
          <a:p>
            <a:pPr marL="0" indent="0" algn="r">
              <a:buNone/>
            </a:pPr>
            <a:r>
              <a:rPr lang="en-GB" altLang="en-US" dirty="0"/>
              <a:t>      		(May, 1993)</a:t>
            </a:r>
          </a:p>
          <a:p>
            <a:endParaRPr lang="en-GB" altLang="en-US" dirty="0"/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02804784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899517"/>
            <a:ext cx="8496944" cy="1325563"/>
          </a:xfrm>
        </p:spPr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YES</a:t>
            </a:r>
            <a:r>
              <a:rPr lang="en-GB" dirty="0">
                <a:solidFill>
                  <a:srgbClr val="011893"/>
                </a:solidFill>
              </a:rPr>
              <a:t> </a:t>
            </a:r>
            <a:br>
              <a:rPr lang="en-GB" dirty="0">
                <a:solidFill>
                  <a:srgbClr val="011893"/>
                </a:solidFill>
              </a:rPr>
            </a:br>
            <a:r>
              <a:rPr lang="en-GB" dirty="0">
                <a:solidFill>
                  <a:srgbClr val="011893"/>
                </a:solidFill>
              </a:rPr>
              <a:t>Ingredients of Administration </a:t>
            </a:r>
            <a:br>
              <a:rPr lang="en-GB" dirty="0">
                <a:solidFill>
                  <a:srgbClr val="011893"/>
                </a:solidFill>
              </a:rPr>
            </a:br>
            <a:r>
              <a:rPr lang="en-GB" dirty="0">
                <a:solidFill>
                  <a:srgbClr val="011893"/>
                </a:solidFill>
              </a:rPr>
              <a:t>and Management Research </a:t>
            </a:r>
            <a:br>
              <a:rPr lang="en-GB" dirty="0">
                <a:solidFill>
                  <a:srgbClr val="011893"/>
                </a:solidFill>
              </a:rPr>
            </a:br>
            <a:r>
              <a:rPr lang="en-GB" dirty="0">
                <a:solidFill>
                  <a:srgbClr val="011893"/>
                </a:solidFill>
              </a:rPr>
              <a:t> </a:t>
            </a:r>
          </a:p>
        </p:txBody>
      </p:sp>
      <p:pic>
        <p:nvPicPr>
          <p:cNvPr id="53251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339" t="22107" r="17317" b="9057"/>
          <a:stretch/>
        </p:blipFill>
        <p:spPr>
          <a:xfrm>
            <a:off x="1475656" y="2204864"/>
            <a:ext cx="6624736" cy="3168352"/>
          </a:xfrm>
        </p:spPr>
      </p:pic>
    </p:spTree>
    <p:extLst>
      <p:ext uri="{BB962C8B-B14F-4D97-AF65-F5344CB8AC3E}">
        <p14:creationId xmlns:p14="http://schemas.microsoft.com/office/powerpoint/2010/main" val="80462464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5" name="Rectangle 3"/>
          <p:cNvSpPr>
            <a:spLocks noGrp="1" noChangeArrowheads="1"/>
          </p:cNvSpPr>
          <p:nvPr>
            <p:ph idx="1"/>
          </p:nvPr>
        </p:nvSpPr>
        <p:spPr>
          <a:xfrm>
            <a:off x="357268" y="1103111"/>
            <a:ext cx="8010031" cy="4651778"/>
          </a:xfrm>
        </p:spPr>
        <p:txBody>
          <a:bodyPr>
            <a:normAutofit fontScale="85000" lnSpcReduction="20000"/>
          </a:bodyPr>
          <a:lstStyle/>
          <a:p>
            <a:r>
              <a:rPr lang="en-GB" altLang="en-US" dirty="0" err="1"/>
              <a:t>Ackroyd</a:t>
            </a:r>
            <a:r>
              <a:rPr lang="en-GB" altLang="en-US" dirty="0"/>
              <a:t>, S. and Fleetwood, S. (</a:t>
            </a:r>
            <a:r>
              <a:rPr lang="en-GB" altLang="en-US" dirty="0" err="1"/>
              <a:t>eds</a:t>
            </a:r>
            <a:r>
              <a:rPr lang="en-GB" altLang="en-US" dirty="0"/>
              <a:t>) (2000) </a:t>
            </a:r>
            <a:r>
              <a:rPr lang="en-GB" altLang="en-US" i="1" dirty="0"/>
              <a:t>Realist Perspectives on Management and Organizations</a:t>
            </a:r>
            <a:r>
              <a:rPr lang="en-GB" altLang="en-US" dirty="0"/>
              <a:t>. London: Routledge.</a:t>
            </a:r>
          </a:p>
          <a:p>
            <a:r>
              <a:rPr lang="en-GB" altLang="en-US" dirty="0"/>
              <a:t>Alvesson, M. and Deetz, S. (2000) </a:t>
            </a:r>
            <a:r>
              <a:rPr lang="en-GB" altLang="en-US" i="1" dirty="0"/>
              <a:t>Doing Critical Management Research</a:t>
            </a:r>
            <a:r>
              <a:rPr lang="en-GB" altLang="en-US" dirty="0"/>
              <a:t>. London: Sage.</a:t>
            </a:r>
          </a:p>
          <a:p>
            <a:r>
              <a:rPr lang="en-GB" altLang="en-US" dirty="0" err="1"/>
              <a:t>Blaikie</a:t>
            </a:r>
            <a:r>
              <a:rPr lang="en-GB" altLang="en-US" dirty="0"/>
              <a:t>, N. (2007) </a:t>
            </a:r>
            <a:r>
              <a:rPr lang="en-GB" altLang="en-US" i="1" dirty="0"/>
              <a:t>Approaches to Social Enquiry</a:t>
            </a:r>
            <a:r>
              <a:rPr lang="en-GB" altLang="en-US" dirty="0"/>
              <a:t>, 2nd </a:t>
            </a:r>
            <a:r>
              <a:rPr lang="en-GB" altLang="en-US" dirty="0" err="1"/>
              <a:t>edn</a:t>
            </a:r>
            <a:r>
              <a:rPr lang="en-GB" altLang="en-US" dirty="0"/>
              <a:t>. Cambridge: Polity Press.</a:t>
            </a:r>
          </a:p>
          <a:p>
            <a:r>
              <a:rPr lang="en-GB" altLang="en-US" dirty="0" err="1"/>
              <a:t>Hassard</a:t>
            </a:r>
            <a:r>
              <a:rPr lang="en-GB" altLang="en-US" dirty="0"/>
              <a:t>, J. and Parker, M. (</a:t>
            </a:r>
            <a:r>
              <a:rPr lang="en-GB" altLang="en-US" dirty="0" err="1"/>
              <a:t>eds</a:t>
            </a:r>
            <a:r>
              <a:rPr lang="en-GB" altLang="en-US" dirty="0"/>
              <a:t>) (1993) </a:t>
            </a:r>
            <a:r>
              <a:rPr lang="en-GB" altLang="en-US" i="1" dirty="0"/>
              <a:t>Postmodernism and Organizations</a:t>
            </a:r>
            <a:r>
              <a:rPr lang="en-GB" altLang="en-US" dirty="0"/>
              <a:t>. London: Sage.</a:t>
            </a:r>
            <a:endParaRPr lang="en-US" altLang="en-US" dirty="0"/>
          </a:p>
          <a:p>
            <a:r>
              <a:rPr lang="en-GB" altLang="en-US" dirty="0"/>
              <a:t>Johnson, P. and </a:t>
            </a:r>
            <a:r>
              <a:rPr lang="en-GB" altLang="en-US" dirty="0" err="1"/>
              <a:t>Duberley</a:t>
            </a:r>
            <a:r>
              <a:rPr lang="en-GB" altLang="en-US" dirty="0"/>
              <a:t>, J. (2000) </a:t>
            </a:r>
            <a:r>
              <a:rPr lang="en-GB" altLang="en-US" i="1" dirty="0"/>
              <a:t>Understanding Management Research: An Introduction to Epistemology</a:t>
            </a:r>
            <a:r>
              <a:rPr lang="en-GB" altLang="en-US" dirty="0"/>
              <a:t>. London: Sage.</a:t>
            </a:r>
          </a:p>
        </p:txBody>
      </p:sp>
      <p:sp>
        <p:nvSpPr>
          <p:cNvPr id="7" name="Rectangle 2"/>
          <p:cNvSpPr>
            <a:spLocks noGrp="1" noChangeArrowheads="1"/>
          </p:cNvSpPr>
          <p:nvPr>
            <p:ph type="title"/>
          </p:nvPr>
        </p:nvSpPr>
        <p:spPr>
          <a:xfrm>
            <a:off x="490471" y="333820"/>
            <a:ext cx="7886700" cy="792088"/>
          </a:xfrm>
        </p:spPr>
        <p:txBody>
          <a:bodyPr/>
          <a:lstStyle/>
          <a:p>
            <a:r>
              <a:rPr lang="en-GB" dirty="0"/>
              <a:t>Further reading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633223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1512</Words>
  <Application>Microsoft Office PowerPoint</Application>
  <PresentationFormat>On-screen Show (4:3)</PresentationFormat>
  <Paragraphs>322</Paragraphs>
  <Slides>32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6" baseType="lpstr">
      <vt:lpstr>Arial</vt:lpstr>
      <vt:lpstr>Myriad Pro</vt:lpstr>
      <vt:lpstr>Verdana</vt:lpstr>
      <vt:lpstr>20140311PresentationUWTSDTemplate</vt:lpstr>
      <vt:lpstr>LCDB7010</vt:lpstr>
      <vt:lpstr>Learning objectives</vt:lpstr>
      <vt:lpstr>Ingredients of Administration  and Management Research   </vt:lpstr>
      <vt:lpstr>Scholarship </vt:lpstr>
      <vt:lpstr>Scholarship</vt:lpstr>
      <vt:lpstr>What does a project contain?</vt:lpstr>
      <vt:lpstr>What does a project contain?</vt:lpstr>
      <vt:lpstr>Coherence – disciplines and paradigms</vt:lpstr>
      <vt:lpstr>Mixed methods?</vt:lpstr>
      <vt:lpstr>Learning often depends on what is being mixed ...</vt:lpstr>
      <vt:lpstr>The philosophical debates</vt:lpstr>
      <vt:lpstr>Ontology: from realism to nominalism</vt:lpstr>
      <vt:lpstr>Positivism, constructionism and various third ways </vt:lpstr>
      <vt:lpstr>Ontology and epistemology</vt:lpstr>
      <vt:lpstr>Ontology and epistemology</vt:lpstr>
      <vt:lpstr>Epistemology: positivism vs social constructionism</vt:lpstr>
      <vt:lpstr>Epistemology: positivism vs social constructionism</vt:lpstr>
      <vt:lpstr>The nature of research projects and research outputs</vt:lpstr>
      <vt:lpstr>Methodological implications of different epistemologies</vt:lpstr>
      <vt:lpstr>Methodological implications of different epistemologies</vt:lpstr>
      <vt:lpstr>Strengths and weaknesses of the main traditions</vt:lpstr>
      <vt:lpstr>Strengths and weaknesses of the main traditions</vt:lpstr>
      <vt:lpstr>Mixed methods potentially possible when they are ‘soft’ as opposed to ‘hard’</vt:lpstr>
      <vt:lpstr>Pros &amp; cons related to mixed methods</vt:lpstr>
      <vt:lpstr>Some thoughts on mixed method approaches</vt:lpstr>
      <vt:lpstr>Paradigms and research approaches</vt:lpstr>
      <vt:lpstr>Alternative paradigms and research approaches</vt:lpstr>
      <vt:lpstr>Alternative paradigms and research approaches</vt:lpstr>
      <vt:lpstr>Mapping research paradigms and schools of thought</vt:lpstr>
      <vt:lpstr>A recap on scholarship &amp; research?</vt:lpstr>
      <vt:lpstr>YES  Ingredients of Administration  and Management Research   </vt:lpstr>
      <vt:lpstr>Further reading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Amare Desta</cp:lastModifiedBy>
  <cp:revision>143</cp:revision>
  <cp:lastPrinted>2018-07-09T15:27:01Z</cp:lastPrinted>
  <dcterms:created xsi:type="dcterms:W3CDTF">2002-10-07T19:43:58Z</dcterms:created>
  <dcterms:modified xsi:type="dcterms:W3CDTF">2026-10-06T17:10:17Z</dcterms:modified>
</cp:coreProperties>
</file>