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28"/>
  </p:notesMasterIdLst>
  <p:sldIdLst>
    <p:sldId id="356" r:id="rId2"/>
    <p:sldId id="408" r:id="rId3"/>
    <p:sldId id="426" r:id="rId4"/>
    <p:sldId id="434" r:id="rId5"/>
    <p:sldId id="435" r:id="rId6"/>
    <p:sldId id="555" r:id="rId7"/>
    <p:sldId id="556" r:id="rId8"/>
    <p:sldId id="557" r:id="rId9"/>
    <p:sldId id="436" r:id="rId10"/>
    <p:sldId id="554" r:id="rId11"/>
    <p:sldId id="552" r:id="rId12"/>
    <p:sldId id="558" r:id="rId13"/>
    <p:sldId id="559" r:id="rId14"/>
    <p:sldId id="560" r:id="rId15"/>
    <p:sldId id="561" r:id="rId16"/>
    <p:sldId id="563" r:id="rId17"/>
    <p:sldId id="564" r:id="rId18"/>
    <p:sldId id="565" r:id="rId19"/>
    <p:sldId id="566" r:id="rId20"/>
    <p:sldId id="567" r:id="rId21"/>
    <p:sldId id="568" r:id="rId22"/>
    <p:sldId id="569" r:id="rId23"/>
    <p:sldId id="570" r:id="rId24"/>
    <p:sldId id="571" r:id="rId25"/>
    <p:sldId id="572" r:id="rId26"/>
    <p:sldId id="573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270" autoAdjust="0"/>
  </p:normalViewPr>
  <p:slideViewPr>
    <p:cSldViewPr>
      <p:cViewPr>
        <p:scale>
          <a:sx n="50" d="100"/>
          <a:sy n="50" d="100"/>
        </p:scale>
        <p:origin x="-102" y="-4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6AAF6C-4828-4954-8FDD-EEAB7E861365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58B874-871C-4033-A2C1-198621AC5B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448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mi.eng.cam.ac.uk/~cipolla/archive/Presentations/MakingPresentations.pdf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oro.open.ac.uk/41291/8/AssessingOralPresentations.pdf" TargetMode="External"/><Relationship Id="rId4" Type="http://schemas.openxmlformats.org/officeDocument/2006/relationships/hyperlink" Target="https://www.ed.ac.uk/files/atoms/files/presentation_skills_checklists_independent_study_version.pdf" TargetMode="Externa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http://mi.eng.cam.ac.uk/~cipolla/archive/Presentations/MakingPresentations.pdf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4"/>
              </a:rPr>
              <a:t>https://www.ed.ac.uk/files/atoms/files//presentation_skills_checklists_independent_study_version.pdf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>
                <a:hlinkClick r:id="rId5"/>
              </a:rPr>
              <a:t>https://oro.open.ac.uk/41291/8/AssessingOralPresentations.pdf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3447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58B874-871C-4033-A2C1-198621AC5B4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419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67FE8-E400-4346-AE5A-F82786457F01}" type="datetime1">
              <a:rPr lang="en-GB" smtClean="0"/>
              <a:t>28/09/2020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195F42-CCE6-4826-BB97-8441EE944217}" type="datetime1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59C23B-1D71-4D51-B9F7-C19C5F2639A7}" type="datetime1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6AC80-5846-40A8-8158-D8EF562D548F}" type="datetime1">
              <a:rPr lang="en-GB" smtClean="0"/>
              <a:t>28/09/2020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C2FC8B-AA84-4008-8239-EE938337E59C}" type="datetime1">
              <a:rPr lang="en-GB" smtClean="0"/>
              <a:t>28/09/2020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C8064-4982-4484-8DC8-A0CE67E123C8}" type="datetime1">
              <a:rPr lang="en-GB" smtClean="0"/>
              <a:t>28/09/2020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E301D3-1F5E-47CB-B6AA-5FC520F13BE0}" type="datetime1">
              <a:rPr lang="en-GB" smtClean="0"/>
              <a:t>28/09/2020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10403-A5B0-40EA-816C-114F893D5892}" type="datetime1">
              <a:rPr lang="en-GB" smtClean="0"/>
              <a:t>28/09/2020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79B75-8525-41DD-84D6-9A25A1A404D7}" type="datetime1">
              <a:rPr lang="en-GB" smtClean="0"/>
              <a:t>28/09/2020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031DC-7EFE-4737-AA1D-C9F9573BA600}" type="datetime1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03B399-3E54-4084-994A-87B596FF7481}" type="datetime1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9B5C677-9E6A-4560-8648-A83F428A91A2}" type="datetime1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DAE5854-CF7E-4F72-930B-736FE12129E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83568" y="2276872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latin typeface="Georgia" panose="02040502050405020303" pitchFamily="18" charset="0"/>
                <a:cs typeface="Arial" panose="020B0604020202020204" pitchFamily="34" charset="0"/>
              </a:rPr>
              <a:t>Sinological</a:t>
            </a:r>
            <a:r>
              <a:rPr lang="en-GB" sz="3600" b="1" dirty="0">
                <a:latin typeface="Georgia" panose="02040502050405020303" pitchFamily="18" charset="0"/>
                <a:cs typeface="Arial" panose="020B0604020202020204" pitchFamily="34" charset="0"/>
              </a:rPr>
              <a:t> English II </a:t>
            </a:r>
          </a:p>
        </p:txBody>
      </p:sp>
      <p:pic>
        <p:nvPicPr>
          <p:cNvPr id="1026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609957" y="4221088"/>
            <a:ext cx="447737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Georgia" panose="02040502050405020303" pitchFamily="18" charset="0"/>
              </a:rPr>
              <a:t>Module code: SICH5002</a:t>
            </a:r>
          </a:p>
          <a:p>
            <a:r>
              <a:rPr lang="en-GB" sz="2000" dirty="0">
                <a:latin typeface="Georgia" panose="02040502050405020303" pitchFamily="18" charset="0"/>
              </a:rPr>
              <a:t>Module tutor: </a:t>
            </a:r>
            <a:r>
              <a:rPr lang="en-GB" sz="2000" dirty="0" err="1">
                <a:latin typeface="Georgia" panose="02040502050405020303" pitchFamily="18" charset="0"/>
              </a:rPr>
              <a:t>Jie</a:t>
            </a:r>
            <a:r>
              <a:rPr lang="en-GB" sz="2000" dirty="0">
                <a:latin typeface="Georgia" panose="02040502050405020303" pitchFamily="18" charset="0"/>
              </a:rPr>
              <a:t> Deng</a:t>
            </a:r>
          </a:p>
          <a:p>
            <a:r>
              <a:rPr lang="en-GB" sz="2000" dirty="0">
                <a:latin typeface="Georgia" panose="02040502050405020303" pitchFamily="18" charset="0"/>
              </a:rPr>
              <a:t>Date: </a:t>
            </a:r>
            <a:r>
              <a:rPr lang="en-GB" sz="2000" dirty="0" smtClean="0">
                <a:latin typeface="Georgia" panose="02040502050405020303" pitchFamily="18" charset="0"/>
              </a:rPr>
              <a:t>28 </a:t>
            </a:r>
            <a:r>
              <a:rPr lang="en-GB" sz="2000" dirty="0">
                <a:latin typeface="Georgia" panose="02040502050405020303" pitchFamily="18" charset="0"/>
              </a:rPr>
              <a:t>September 2020</a:t>
            </a:r>
          </a:p>
          <a:p>
            <a:r>
              <a:rPr lang="en-GB" sz="2000" dirty="0">
                <a:latin typeface="Georgia" panose="02040502050405020303" pitchFamily="18" charset="0"/>
              </a:rPr>
              <a:t>Location: </a:t>
            </a:r>
            <a:r>
              <a:rPr lang="en-GB" sz="2000" dirty="0" smtClean="0">
                <a:latin typeface="Georgia" panose="02040502050405020303" pitchFamily="18" charset="0"/>
              </a:rPr>
              <a:t>Academy of Sinology UK,  </a:t>
            </a:r>
          </a:p>
          <a:p>
            <a:r>
              <a:rPr lang="en-GB" sz="2000" dirty="0" smtClean="0">
                <a:latin typeface="Georgia" panose="02040502050405020303" pitchFamily="18" charset="0"/>
              </a:rPr>
              <a:t>                  </a:t>
            </a:r>
            <a:r>
              <a:rPr lang="en-GB" sz="2000" dirty="0" err="1" smtClean="0">
                <a:latin typeface="Georgia" panose="02040502050405020303" pitchFamily="18" charset="0"/>
              </a:rPr>
              <a:t>Lampeter</a:t>
            </a:r>
            <a:r>
              <a:rPr lang="en-GB" sz="2000" dirty="0" smtClean="0">
                <a:latin typeface="Georgia" panose="02040502050405020303" pitchFamily="18" charset="0"/>
              </a:rPr>
              <a:t> campus, UWTSD </a:t>
            </a:r>
            <a:endParaRPr lang="en-GB" sz="2000" dirty="0">
              <a:latin typeface="Georgia" panose="02040502050405020303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115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</a:t>
            </a:fld>
            <a:endParaRPr lang="en-GB"/>
          </a:p>
        </p:txBody>
      </p:sp>
      <p:pic>
        <p:nvPicPr>
          <p:cNvPr id="3" name="Picture 2" descr="F:\Xiaocong孝聰_PostcardPhoto\2020.09.13\_MG_5623_m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6200" y="496888"/>
            <a:ext cx="4044032" cy="6065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1969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3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53852" y="3050719"/>
            <a:ext cx="743885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zh-CN" sz="3400" dirty="0" smtClean="0">
                <a:latin typeface="Georgia" panose="02040502050405020303" pitchFamily="18" charset="0"/>
              </a:rPr>
              <a:t>Translations of </a:t>
            </a:r>
            <a:r>
              <a:rPr lang="en-GB" altLang="zh-CN" sz="3400" i="1" dirty="0" smtClean="0">
                <a:latin typeface="Georgia" panose="02040502050405020303" pitchFamily="18" charset="0"/>
              </a:rPr>
              <a:t>The Analects</a:t>
            </a:r>
          </a:p>
          <a:p>
            <a:pPr algn="ctr"/>
            <a:endParaRPr lang="en-GB" altLang="zh-CN" sz="3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959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331640" y="2988768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1. About the title </a:t>
            </a:r>
            <a:r>
              <a:rPr lang="zh-CN" altLang="en-US" sz="3600" dirty="0">
                <a:latin typeface="Georgia" panose="02040502050405020303" pitchFamily="18" charset="0"/>
              </a:rPr>
              <a:t>論語</a:t>
            </a:r>
            <a:endParaRPr lang="en-US" altLang="zh-CN" sz="3600" dirty="0" smtClean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1182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5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3059832" y="1268760"/>
            <a:ext cx="3262432" cy="4536504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  語</a:t>
            </a:r>
            <a:endParaRPr lang="en-US" altLang="zh-CN" sz="4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CN" sz="4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右文說</a:t>
            </a:r>
            <a:endParaRPr lang="en-US" altLang="zh-CN" sz="4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4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4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淪 </a:t>
            </a:r>
            <a:r>
              <a:rPr lang="zh-TW" altLang="en-US" sz="4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倫 論 綸 輪</a:t>
            </a:r>
            <a:endParaRPr lang="en-US" altLang="zh-TW" sz="40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60850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6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5292080" y="1196752"/>
            <a:ext cx="1908215" cy="4536504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語   言</a:t>
            </a:r>
            <a:endParaRPr lang="en-US" altLang="zh-CN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en-US" altLang="zh-TW" sz="2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</a:p>
          <a:p>
            <a:pPr algn="ctr"/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‘吾語女’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404408" y="944724"/>
            <a:ext cx="1600438" cy="504056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說文解字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渾言則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同 析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言則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別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86651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7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5342022" y="836712"/>
            <a:ext cx="2154436" cy="554461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論語</a:t>
            </a:r>
            <a:r>
              <a:rPr lang="en-US" altLang="zh-CN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陽貨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居 吾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語女。好仁不好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學 其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蔽也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愚</a:t>
            </a:r>
            <a:r>
              <a:rPr lang="en-US" altLang="zh-TW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…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’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195736" y="836712"/>
            <a:ext cx="1600438" cy="554461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論語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鄉黨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食不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語 寢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不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言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3435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8</a:t>
            </a:fld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835696" y="836712"/>
            <a:ext cx="5601533" cy="576921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文心雕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龍</a:t>
            </a:r>
            <a:r>
              <a:rPr lang="en-US" altLang="zh-TW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說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r>
              <a:rPr lang="zh-CN" altLang="en-US" sz="3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劉勰</a:t>
            </a:r>
            <a:endParaRPr lang="en-US" altLang="zh-TW" sz="32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32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聖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哲彝訓曰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經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述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經敘理曰論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論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者 倫也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倫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理無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爽 則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聖意不墜。昔仲尼微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言 門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人追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記 故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抑其經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目 稱為</a:t>
            </a:r>
            <a:r>
              <a:rPr lang="zh-TW" altLang="en-US" sz="3600" b="1" u="sng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論語</a:t>
            </a:r>
            <a:r>
              <a:rPr lang="en-US" altLang="zh-TW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蓋群論立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名 始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於茲矣。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自</a:t>
            </a:r>
            <a:r>
              <a:rPr lang="zh-TW" altLang="en-US" sz="3600" b="1" u="sng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論語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以前 經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無「論」字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600" b="1" u="sng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六韜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二論 後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人追題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乎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 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110279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043608" y="2708920"/>
            <a:ext cx="734481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err="1" smtClean="0">
                <a:latin typeface="Georgia" panose="02040502050405020303" pitchFamily="18" charset="0"/>
              </a:rPr>
              <a:t>analets</a:t>
            </a:r>
            <a:r>
              <a:rPr lang="en-US" altLang="zh-CN" sz="3600" dirty="0" smtClean="0">
                <a:latin typeface="Georgia" panose="02040502050405020303" pitchFamily="18" charset="0"/>
              </a:rPr>
              <a:t>          </a:t>
            </a:r>
            <a:r>
              <a:rPr lang="en-US" altLang="zh-CN" sz="3600" dirty="0" err="1" smtClean="0">
                <a:latin typeface="Georgia" panose="02040502050405020303" pitchFamily="18" charset="0"/>
              </a:rPr>
              <a:t>analecta</a:t>
            </a:r>
            <a:r>
              <a:rPr lang="en-US" altLang="zh-CN" sz="3600" dirty="0" smtClean="0">
                <a:latin typeface="Georgia" panose="02040502050405020303" pitchFamily="18" charset="0"/>
              </a:rPr>
              <a:t>         </a:t>
            </a:r>
            <a:r>
              <a:rPr lang="en-US" altLang="zh-CN" sz="3600" dirty="0" err="1" smtClean="0">
                <a:latin typeface="Georgia" panose="02040502050405020303" pitchFamily="18" charset="0"/>
              </a:rPr>
              <a:t>analekta</a:t>
            </a:r>
            <a:endParaRPr lang="en-US" altLang="zh-CN" sz="3600" dirty="0" smtClean="0">
              <a:latin typeface="Georgia" panose="02040502050405020303" pitchFamily="18" charset="0"/>
            </a:endParaRPr>
          </a:p>
          <a:p>
            <a:r>
              <a:rPr lang="en-US" altLang="zh-CN" sz="3000" dirty="0" smtClean="0">
                <a:latin typeface="Georgia" panose="02040502050405020303" pitchFamily="18" charset="0"/>
              </a:rPr>
              <a:t>                              (Latin)                (Greek)</a:t>
            </a:r>
          </a:p>
        </p:txBody>
      </p:sp>
    </p:spTree>
    <p:extLst>
      <p:ext uri="{BB962C8B-B14F-4D97-AF65-F5344CB8AC3E}">
        <p14:creationId xmlns:p14="http://schemas.microsoft.com/office/powerpoint/2010/main" val="293379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331640" y="2780928"/>
            <a:ext cx="6552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latin typeface="Georgia" panose="02040502050405020303" pitchFamily="18" charset="0"/>
              </a:rPr>
              <a:t>2. A historical discussion </a:t>
            </a:r>
            <a:r>
              <a:rPr lang="en-US" altLang="zh-CN" sz="3600" dirty="0" smtClean="0">
                <a:latin typeface="Georgia" panose="02040502050405020303" pitchFamily="18" charset="0"/>
              </a:rPr>
              <a:t>on </a:t>
            </a:r>
          </a:p>
          <a:p>
            <a:pPr algn="ctr"/>
            <a:r>
              <a:rPr lang="zh-HK" altLang="en-US" sz="3600" dirty="0" smtClean="0">
                <a:latin typeface="Georgia" panose="02040502050405020303" pitchFamily="18" charset="0"/>
              </a:rPr>
              <a:t>論</a:t>
            </a:r>
            <a:r>
              <a:rPr lang="zh-HK" altLang="en-US" sz="3600" dirty="0">
                <a:latin typeface="Georgia" panose="02040502050405020303" pitchFamily="18" charset="0"/>
              </a:rPr>
              <a:t>語 </a:t>
            </a:r>
            <a:r>
              <a:rPr lang="en-US" altLang="zh-CN" sz="3600" dirty="0">
                <a:latin typeface="Georgia" panose="02040502050405020303" pitchFamily="18" charset="0"/>
              </a:rPr>
              <a:t>and Confucius</a:t>
            </a:r>
            <a:endParaRPr lang="en-US" altLang="zh-CN" sz="3600" dirty="0" smtClean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280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475656" y="2918266"/>
            <a:ext cx="612068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400" dirty="0" smtClean="0">
                <a:latin typeface="Georgia" panose="02040502050405020303" pitchFamily="18" charset="0"/>
              </a:rPr>
              <a:t>What do we think of Confucius?</a:t>
            </a:r>
          </a:p>
          <a:p>
            <a:pPr algn="ctr"/>
            <a:endParaRPr lang="en-US" altLang="zh-CN" sz="3400" dirty="0" smtClean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044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12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422792" y="2132856"/>
            <a:ext cx="4370427" cy="4104456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論語</a:t>
            </a:r>
            <a:r>
              <a:rPr lang="en-US" altLang="zh-CN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•</a:t>
            </a:r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述而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葉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公問孔子於子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路 子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路不對。子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曰「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女奚不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 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其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為人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也 發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憤忘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食 樂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以忘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憂 不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知老之將至云爾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547666" y="1085835"/>
            <a:ext cx="612068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400" dirty="0" smtClean="0">
                <a:latin typeface="Georgia" panose="02040502050405020303" pitchFamily="18" charset="0"/>
              </a:rPr>
              <a:t>What is Confucius like?</a:t>
            </a:r>
            <a:endParaRPr lang="en-US" altLang="zh-CN" sz="3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2971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13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253789" y="1988840"/>
            <a:ext cx="2708434" cy="424847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論語</a:t>
            </a:r>
            <a:r>
              <a:rPr lang="en-US" altLang="zh-CN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•</a:t>
            </a:r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述而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   子曰「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我非生而知之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者 好古 敏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以求之者也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547666" y="1085835"/>
            <a:ext cx="612068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400" dirty="0" smtClean="0">
                <a:latin typeface="Georgia" panose="02040502050405020303" pitchFamily="18" charset="0"/>
              </a:rPr>
              <a:t>What is Confucius like?</a:t>
            </a:r>
            <a:endParaRPr lang="en-US" altLang="zh-CN" sz="3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0394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14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422792" y="1988840"/>
            <a:ext cx="4370427" cy="424847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論語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•</a:t>
            </a:r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為政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    子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曰「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吾十有五而志于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學 三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十而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立 四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十而不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惑 五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十而知天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命 六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十而耳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順 七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十而從心所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欲 不</a:t>
            </a:r>
            <a:r>
              <a:rPr lang="zh-TW" altLang="en-US" sz="36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踰矩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547666" y="1085835"/>
            <a:ext cx="612068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400" dirty="0" smtClean="0">
                <a:latin typeface="Georgia" panose="02040502050405020303" pitchFamily="18" charset="0"/>
              </a:rPr>
              <a:t>What is Confucius like?</a:t>
            </a:r>
            <a:endParaRPr lang="en-US" altLang="zh-CN" sz="3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9831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15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699791" y="1988840"/>
            <a:ext cx="3816429" cy="4248472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論語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衛靈公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  <a:endParaRPr lang="en-US" altLang="zh-CN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    子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 「賜也 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女以予為多學而識之者與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？」對曰「然 非與？」曰「非也 </a:t>
            </a:r>
            <a:r>
              <a:rPr lang="zh-TW" altLang="en-US" sz="36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予一以貫之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。」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547666" y="1085835"/>
            <a:ext cx="6120680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400" dirty="0" smtClean="0">
                <a:latin typeface="Georgia" panose="02040502050405020303" pitchFamily="18" charset="0"/>
              </a:rPr>
              <a:t>What is Confucius like?</a:t>
            </a:r>
            <a:endParaRPr lang="en-US" altLang="zh-CN" sz="34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4994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16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627784" y="1196752"/>
            <a:ext cx="2708434" cy="504056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史記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太史公自序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    子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我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欲載之空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言 不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如見之於行事之深切著明也。」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81846" y="1196752"/>
            <a:ext cx="738664" cy="5040560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春  秋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85769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17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619672" y="1204764"/>
            <a:ext cx="4924425" cy="504056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孟子</a:t>
            </a:r>
            <a:r>
              <a:rPr lang="en-US" altLang="zh-CN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•</a:t>
            </a:r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滕文公下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    世衰道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微 邪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說暴行有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作 臣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弒其君者有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之 子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弒其父者有之。孔子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懼 作</a:t>
            </a:r>
            <a:r>
              <a:rPr lang="zh-TW" altLang="en-US" sz="36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春秋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600" b="1" u="sng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春秋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天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子之事也。是故孔子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曰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知我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者其惟</a:t>
            </a:r>
            <a:r>
              <a:rPr lang="zh-TW" altLang="en-US" sz="36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春秋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乎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罪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我者其惟</a:t>
            </a:r>
            <a:r>
              <a:rPr lang="zh-TW" altLang="en-US" sz="3600" b="1" u="sng" dirty="0">
                <a:latin typeface="FangSong" panose="02010609060101010101" pitchFamily="49" charset="-122"/>
                <a:ea typeface="FangSong" panose="02010609060101010101" pitchFamily="49" charset="-122"/>
              </a:rPr>
              <a:t>春秋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乎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。’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051528" y="1204764"/>
            <a:ext cx="738664" cy="5040560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春  秋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87784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18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1619672" y="1088740"/>
            <a:ext cx="4924425" cy="5256584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史記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太史公自序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    夫春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秋 上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明三王之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 下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辨人事之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紀 別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嫌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疑 明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是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非 定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猶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豫 善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善惡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惡 賢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賢賤不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肖 存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亡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國 繼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絕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世 補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敝起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廢 王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道之大者也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。撥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亂世反之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正 莫</a:t>
            </a:r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近於春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秋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060428" y="1196752"/>
            <a:ext cx="738664" cy="5040560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春  秋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6753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19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5436096" y="1988839"/>
            <a:ext cx="1046440" cy="2880320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五經</a:t>
            </a:r>
            <a:r>
              <a:rPr lang="zh-HK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博士</a:t>
            </a:r>
          </a:p>
          <a:p>
            <a:pPr algn="ctr"/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987823" y="2890390"/>
            <a:ext cx="232001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 smtClean="0">
                <a:latin typeface="Georgia" panose="02040502050405020303" pitchFamily="18" charset="0"/>
              </a:rPr>
              <a:t>doctor</a:t>
            </a:r>
            <a:r>
              <a:rPr lang="en-US" altLang="zh-CN" sz="3600" dirty="0">
                <a:solidFill>
                  <a:srgbClr val="FF0000"/>
                </a:solidFill>
                <a:latin typeface="Georgia" panose="02040502050405020303" pitchFamily="18" charset="0"/>
              </a:rPr>
              <a:t>? </a:t>
            </a:r>
            <a:r>
              <a:rPr lang="en-US" altLang="zh-CN" sz="36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?</a:t>
            </a:r>
            <a:r>
              <a:rPr lang="en-US" altLang="zh-CN" sz="3600" dirty="0">
                <a:solidFill>
                  <a:srgbClr val="FF0000"/>
                </a:solidFill>
                <a:latin typeface="Georgia" panose="02040502050405020303" pitchFamily="18" charset="0"/>
              </a:rPr>
              <a:t> </a:t>
            </a:r>
            <a:r>
              <a:rPr lang="en-US" altLang="zh-CN" sz="3600" dirty="0" smtClean="0">
                <a:solidFill>
                  <a:srgbClr val="FF0000"/>
                </a:solidFill>
                <a:latin typeface="Georgia" panose="02040502050405020303" pitchFamily="18" charset="0"/>
              </a:rPr>
              <a:t>?</a:t>
            </a:r>
          </a:p>
          <a:p>
            <a:r>
              <a:rPr lang="en-US" altLang="zh-CN" sz="2800" dirty="0" smtClean="0">
                <a:latin typeface="Georgia" panose="02040502050405020303" pitchFamily="18" charset="0"/>
              </a:rPr>
              <a:t>(</a:t>
            </a:r>
            <a:r>
              <a:rPr lang="en-US" altLang="zh-CN" sz="2800" dirty="0" err="1" smtClean="0">
                <a:latin typeface="Georgia" panose="02040502050405020303" pitchFamily="18" charset="0"/>
              </a:rPr>
              <a:t>docere</a:t>
            </a:r>
            <a:r>
              <a:rPr lang="en-US" altLang="zh-CN" sz="2800" dirty="0" smtClean="0">
                <a:latin typeface="Georgia" panose="02040502050405020303" pitchFamily="18" charset="0"/>
              </a:rPr>
              <a:t>)</a:t>
            </a:r>
            <a:endParaRPr lang="en-GB" altLang="zh-CN" sz="2800" dirty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2404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20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243999" y="1359818"/>
            <a:ext cx="3816429" cy="4752528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漢文</a:t>
            </a:r>
            <a:r>
              <a:rPr lang="zh-HK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帝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（前</a:t>
            </a:r>
            <a:r>
              <a:rPr lang="en-US" altLang="zh-CN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203-157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）</a:t>
            </a:r>
            <a:endParaRPr lang="en-US" altLang="zh-HK" sz="28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HK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論語</a:t>
            </a:r>
            <a:r>
              <a:rPr lang="zh-HK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博士</a:t>
            </a:r>
            <a:endParaRPr lang="en-US" altLang="zh-HK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HK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孟子博士</a:t>
            </a:r>
            <a:endParaRPr lang="en-US" altLang="zh-CN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HK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漢文帝</a:t>
            </a:r>
            <a:endParaRPr lang="en-US" altLang="zh-CN" sz="32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200" b="1" dirty="0">
                <a:latin typeface="FangSong" panose="02010609060101010101" pitchFamily="49" charset="-122"/>
                <a:ea typeface="FangSong" panose="02010609060101010101" pitchFamily="49" charset="-122"/>
              </a:rPr>
              <a:t>漢景</a:t>
            </a:r>
            <a:r>
              <a:rPr lang="zh-CN" altLang="en-US" sz="32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帝</a:t>
            </a:r>
            <a:endParaRPr lang="en-US" altLang="zh-CN" sz="32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200" b="1" dirty="0">
                <a:latin typeface="FangSong" panose="02010609060101010101" pitchFamily="49" charset="-122"/>
                <a:ea typeface="FangSong" panose="02010609060101010101" pitchFamily="49" charset="-122"/>
              </a:rPr>
              <a:t>漢武帝</a:t>
            </a:r>
            <a:endParaRPr lang="zh-HK" altLang="en-US" sz="32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14371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21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295601" y="1340768"/>
            <a:ext cx="2954655" cy="4752528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鄭玄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（</a:t>
            </a:r>
            <a:r>
              <a:rPr lang="en-US" altLang="zh-CN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127-200</a:t>
            </a:r>
            <a:r>
              <a:rPr lang="zh-CN" altLang="en-US" sz="2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）</a:t>
            </a:r>
            <a:endParaRPr lang="en-US" altLang="zh-HK" sz="28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HK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魯論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語 </a:t>
            </a:r>
            <a:endParaRPr lang="en-US" altLang="zh-TW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齊論</a:t>
            </a:r>
            <a:r>
              <a:rPr lang="zh-TW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語 </a:t>
            </a:r>
            <a:endParaRPr lang="en-US" altLang="zh-TW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zh-TW" altLang="en-US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TW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古文論語</a:t>
            </a:r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27914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22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411760" y="1124744"/>
            <a:ext cx="4370427" cy="4752528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程</a:t>
            </a:r>
            <a:r>
              <a:rPr lang="zh-HK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頤 程顥</a:t>
            </a:r>
            <a:endParaRPr lang="en-US" altLang="zh-HK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HK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HK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朱</a:t>
            </a:r>
            <a:r>
              <a:rPr lang="zh-HK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熹</a:t>
            </a:r>
            <a:endParaRPr lang="en-US" altLang="zh-HK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600" b="1" dirty="0">
                <a:latin typeface="FangSong" panose="02010609060101010101" pitchFamily="49" charset="-122"/>
                <a:ea typeface="FangSong" panose="02010609060101010101" pitchFamily="49" charset="-122"/>
              </a:rPr>
              <a:t>韓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愈</a:t>
            </a:r>
            <a:endParaRPr lang="en-US" altLang="zh-CN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道統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277155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23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6052493" y="1141512"/>
            <a:ext cx="769441" cy="4752528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zh-HK" altLang="en-US" sz="38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華 嚴 經</a:t>
            </a:r>
            <a:endParaRPr lang="en-US" altLang="zh-HK" sz="38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587997" y="3179910"/>
            <a:ext cx="4464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i="1" dirty="0" err="1">
                <a:latin typeface="Georgia" panose="02040502050405020303" pitchFamily="18" charset="0"/>
              </a:rPr>
              <a:t>Avatamsaka</a:t>
            </a:r>
            <a:r>
              <a:rPr lang="en-US" altLang="zh-CN" sz="3200" i="1" dirty="0">
                <a:latin typeface="Georgia" panose="02040502050405020303" pitchFamily="18" charset="0"/>
              </a:rPr>
              <a:t> Sutra</a:t>
            </a:r>
            <a:endParaRPr lang="en-US" altLang="zh-CN" sz="3200" i="1" dirty="0" smtClean="0">
              <a:latin typeface="Georgia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8325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24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95536" y="1088740"/>
            <a:ext cx="8402300" cy="5256584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佛學大辭典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·</a:t>
            </a:r>
            <a:r>
              <a:rPr lang="zh-CN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自序一</a:t>
            </a:r>
            <a:r>
              <a:rPr lang="en-US" altLang="zh-CN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r>
              <a:rPr lang="zh-HK" altLang="en-US" sz="27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丁福</a:t>
            </a:r>
            <a:r>
              <a:rPr lang="zh-HK" altLang="en-US" sz="27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保</a:t>
            </a:r>
            <a:endParaRPr lang="en-US" altLang="zh-HK" sz="27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2700" b="1" dirty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    儒家註經之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學 漢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儒尚矣。晉唐以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還 漸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滋鑿空。迄乎宋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人 專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尚義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理 敝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屣考據。元明諸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儒 鹵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莽滅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裂 強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附解人者居多。昧闕如之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義 啟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師心之習。嚮壁虛造之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風 自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此而愈扇。求其幾於河間獻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王所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謂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實事求是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者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 則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如鳳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毛 如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麟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角 藐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焉僅矣。陸務觀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謂</a:t>
            </a:r>
            <a:r>
              <a:rPr lang="zh-CN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‘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著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書易耳註書難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者 良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以此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耳</a:t>
            </a:r>
            <a:r>
              <a:rPr lang="en-US" altLang="zh-TW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…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漢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儒註</a:t>
            </a:r>
            <a:r>
              <a:rPr lang="zh-TW" altLang="en-US" sz="30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經 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皆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守師說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不尚新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奇 不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自臆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造 不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為附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會 不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事</a:t>
            </a:r>
            <a:r>
              <a:rPr lang="zh-TW" altLang="en-US" sz="3000" b="1" dirty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剽</a:t>
            </a:r>
            <a:r>
              <a:rPr lang="zh-TW" altLang="en-US" sz="3000" b="1" dirty="0" smtClean="0">
                <a:solidFill>
                  <a:srgbClr val="FF000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竊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 不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望文生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義 不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增字解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經 不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妄詆古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訓 不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率改經文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無騎墻知</a:t>
            </a:r>
            <a:r>
              <a:rPr lang="zh-TW" altLang="en-US" sz="30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見 無</a:t>
            </a:r>
            <a:r>
              <a:rPr lang="zh-TW" altLang="en-US" sz="3000" b="1" dirty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固執之談</a:t>
            </a:r>
            <a:r>
              <a:rPr lang="zh-TW" altLang="en-US" sz="3000" b="1" dirty="0">
                <a:latin typeface="FangSong" panose="02010609060101010101" pitchFamily="49" charset="-122"/>
                <a:ea typeface="FangSong" panose="02010609060101010101" pitchFamily="49" charset="-122"/>
              </a:rPr>
              <a:t>。此兩漢經學所以杜絕千古也。</a:t>
            </a:r>
            <a:endParaRPr lang="en-US" altLang="zh-TW" sz="3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188535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25</a:t>
            </a:fld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771800" y="1107232"/>
            <a:ext cx="3754874" cy="4752528"/>
          </a:xfrm>
          <a:prstGeom prst="rect">
            <a:avLst/>
          </a:prstGeom>
          <a:noFill/>
          <a:ln w="9525">
            <a:noFill/>
          </a:ln>
        </p:spPr>
        <p:txBody>
          <a:bodyPr vert="eaVert" wrap="square" rtlCol="0">
            <a:spAutoFit/>
          </a:bodyPr>
          <a:lstStyle/>
          <a:p>
            <a:pPr algn="ctr"/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《</a:t>
            </a:r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四書改錯</a:t>
            </a:r>
            <a:r>
              <a:rPr lang="en-US" altLang="zh-CN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》</a:t>
            </a:r>
          </a:p>
          <a:p>
            <a:pPr algn="ctr"/>
            <a:r>
              <a:rPr lang="en-US" altLang="zh-CN" sz="3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[</a:t>
            </a:r>
            <a:r>
              <a:rPr lang="zh-CN" altLang="en-US" sz="3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清</a:t>
            </a:r>
            <a:r>
              <a:rPr lang="en-US" altLang="zh-CN" sz="3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]</a:t>
            </a:r>
            <a:r>
              <a:rPr lang="zh-CN" altLang="en-US" sz="3200" b="1" dirty="0" smtClean="0">
                <a:solidFill>
                  <a:srgbClr val="0070C0"/>
                </a:solidFill>
                <a:latin typeface="FangSong" panose="02010609060101010101" pitchFamily="49" charset="-122"/>
                <a:ea typeface="FangSong" panose="02010609060101010101" pitchFamily="49" charset="-122"/>
              </a:rPr>
              <a:t>毛奇齡</a:t>
            </a:r>
            <a:endParaRPr lang="en-US" altLang="zh-CN" sz="3200" b="1" dirty="0" smtClean="0">
              <a:solidFill>
                <a:srgbClr val="0070C0"/>
              </a:solidFill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GB" altLang="zh-HK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漢儒 </a:t>
            </a:r>
            <a:endParaRPr lang="en-US" altLang="zh-CN" sz="3600" b="1" dirty="0" smtClean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HK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r>
              <a:rPr lang="zh-CN" altLang="en-US" sz="3600" b="1" dirty="0" smtClean="0">
                <a:latin typeface="FangSong" panose="02010609060101010101" pitchFamily="49" charset="-122"/>
                <a:ea typeface="FangSong" panose="02010609060101010101" pitchFamily="49" charset="-122"/>
              </a:rPr>
              <a:t>宋儒</a:t>
            </a:r>
            <a:endParaRPr lang="en-US" altLang="zh-TW" sz="36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  <a:p>
            <a:pPr algn="ctr"/>
            <a:endParaRPr lang="en-US" altLang="zh-TW" sz="2000" b="1" dirty="0">
              <a:latin typeface="FangSong" panose="02010609060101010101" pitchFamily="49" charset="-122"/>
              <a:ea typeface="FangSong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92731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D:\義務工作_UK Sinology 英國漢學院事務\Admin\Coat_of_arms_of_the_University_of_Wales_Trinity_Saint_David_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0428" y="8593"/>
            <a:ext cx="2076540" cy="828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AE5854-CF7E-4F72-930B-736FE12129E8}" type="slidenum">
              <a:rPr lang="en-GB" smtClean="0"/>
              <a:t>26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826146" y="2596158"/>
            <a:ext cx="547243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 smtClean="0">
                <a:latin typeface="Georgia" panose="02040502050405020303" pitchFamily="18" charset="0"/>
              </a:rPr>
              <a:t>Annotations of </a:t>
            </a:r>
            <a:r>
              <a:rPr lang="en-US" altLang="zh-CN" sz="3200" i="1" dirty="0" smtClean="0">
                <a:latin typeface="Georgia" panose="02040502050405020303" pitchFamily="18" charset="0"/>
              </a:rPr>
              <a:t>The Analects</a:t>
            </a:r>
          </a:p>
          <a:p>
            <a:pPr algn="ctr"/>
            <a:endParaRPr lang="en-US" altLang="zh-CN" sz="3200" i="1" dirty="0">
              <a:latin typeface="Georgia" panose="02040502050405020303" pitchFamily="18" charset="0"/>
            </a:endParaRPr>
          </a:p>
          <a:p>
            <a:pPr algn="ctr"/>
            <a:r>
              <a:rPr lang="en-US" altLang="zh-CN" sz="3600" dirty="0" smtClean="0">
                <a:latin typeface="Georgia" panose="02040502050405020303" pitchFamily="18" charset="0"/>
              </a:rPr>
              <a:t>How to choose?</a:t>
            </a:r>
          </a:p>
        </p:txBody>
      </p:sp>
    </p:spTree>
    <p:extLst>
      <p:ext uri="{BB962C8B-B14F-4D97-AF65-F5344CB8AC3E}">
        <p14:creationId xmlns:p14="http://schemas.microsoft.com/office/powerpoint/2010/main" val="280445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cutiv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cuti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cu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42010</TotalTime>
  <Words>962</Words>
  <Application>Microsoft Office PowerPoint</Application>
  <PresentationFormat>On-screen Show (4:3)</PresentationFormat>
  <Paragraphs>160</Paragraphs>
  <Slides>26</Slides>
  <Notes>25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Executive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孝親尊師知恩報恩</dc:creator>
  <cp:lastModifiedBy>Robbie</cp:lastModifiedBy>
  <cp:revision>466</cp:revision>
  <dcterms:created xsi:type="dcterms:W3CDTF">2016-12-03T11:57:52Z</dcterms:created>
  <dcterms:modified xsi:type="dcterms:W3CDTF">2020-09-28T19:23:53Z</dcterms:modified>
</cp:coreProperties>
</file>