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96" r:id="rId1"/>
  </p:sldMasterIdLst>
  <p:notesMasterIdLst>
    <p:notesMasterId r:id="rId3"/>
  </p:notesMasterIdLst>
  <p:sldIdLst>
    <p:sldId id="256" r:id="rId2"/>
  </p:sldIdLst>
  <p:sldSz cx="30270450" cy="213931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BCB9"/>
    <a:srgbClr val="1F8DAB"/>
    <a:srgbClr val="7ECDC3"/>
    <a:srgbClr val="F5F5F5"/>
    <a:srgbClr val="FAFAFA"/>
    <a:srgbClr val="1886A4"/>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24" d="100"/>
          <a:sy n="24" d="100"/>
        </p:scale>
        <p:origin x="1330"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361C7-ED5C-4A24-972A-33D6C13B090A}" type="datetimeFigureOut">
              <a:rPr lang="en-GB" smtClean="0"/>
              <a:t>30/11/2025</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511FA7-3DA2-41B7-9AF0-3317D964E133}" type="slidenum">
              <a:rPr lang="en-GB" smtClean="0"/>
              <a:t>‹#›</a:t>
            </a:fld>
            <a:endParaRPr lang="en-GB"/>
          </a:p>
        </p:txBody>
      </p:sp>
    </p:spTree>
    <p:extLst>
      <p:ext uri="{BB962C8B-B14F-4D97-AF65-F5344CB8AC3E}">
        <p14:creationId xmlns:p14="http://schemas.microsoft.com/office/powerpoint/2010/main" val="764139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284" y="3501149"/>
            <a:ext cx="25729883" cy="7447986"/>
          </a:xfrm>
        </p:spPr>
        <p:txBody>
          <a:bodyPr anchor="b"/>
          <a:lstStyle>
            <a:lvl1pPr algn="ctr">
              <a:defRPr sz="18716"/>
            </a:lvl1pPr>
          </a:lstStyle>
          <a:p>
            <a:r>
              <a:rPr lang="en-US"/>
              <a:t>Click to edit Master title style</a:t>
            </a:r>
            <a:endParaRPr lang="en-US" dirty="0"/>
          </a:p>
        </p:txBody>
      </p:sp>
      <p:sp>
        <p:nvSpPr>
          <p:cNvPr id="3" name="Subtitle 2"/>
          <p:cNvSpPr>
            <a:spLocks noGrp="1"/>
          </p:cNvSpPr>
          <p:nvPr>
            <p:ph type="subTitle" idx="1"/>
          </p:nvPr>
        </p:nvSpPr>
        <p:spPr>
          <a:xfrm>
            <a:off x="3783806" y="11236357"/>
            <a:ext cx="22702838" cy="5165058"/>
          </a:xfrm>
        </p:spPr>
        <p:txBody>
          <a:bodyPr/>
          <a:lstStyle>
            <a:lvl1pPr marL="0" indent="0" algn="ctr">
              <a:buNone/>
              <a:defRPr sz="7487"/>
            </a:lvl1pPr>
            <a:lvl2pPr marL="1426190" indent="0" algn="ctr">
              <a:buNone/>
              <a:defRPr sz="6239"/>
            </a:lvl2pPr>
            <a:lvl3pPr marL="2852379" indent="0" algn="ctr">
              <a:buNone/>
              <a:defRPr sz="5615"/>
            </a:lvl3pPr>
            <a:lvl4pPr marL="4278569" indent="0" algn="ctr">
              <a:buNone/>
              <a:defRPr sz="4991"/>
            </a:lvl4pPr>
            <a:lvl5pPr marL="5704759" indent="0" algn="ctr">
              <a:buNone/>
              <a:defRPr sz="4991"/>
            </a:lvl5pPr>
            <a:lvl6pPr marL="7130948" indent="0" algn="ctr">
              <a:buNone/>
              <a:defRPr sz="4991"/>
            </a:lvl6pPr>
            <a:lvl7pPr marL="8557138" indent="0" algn="ctr">
              <a:buNone/>
              <a:defRPr sz="4991"/>
            </a:lvl7pPr>
            <a:lvl8pPr marL="9983328" indent="0" algn="ctr">
              <a:buNone/>
              <a:defRPr sz="4991"/>
            </a:lvl8pPr>
            <a:lvl9pPr marL="11409517" indent="0" algn="ctr">
              <a:buNone/>
              <a:defRPr sz="499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55764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87045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329" y="5333437"/>
            <a:ext cx="26108263" cy="8898955"/>
          </a:xfrm>
        </p:spPr>
        <p:txBody>
          <a:bodyPr anchor="b"/>
          <a:lstStyle>
            <a:lvl1pPr>
              <a:defRPr sz="18716"/>
            </a:lvl1pPr>
          </a:lstStyle>
          <a:p>
            <a:r>
              <a:rPr lang="en-US"/>
              <a:t>Click to edit Master title style</a:t>
            </a:r>
            <a:endParaRPr lang="en-US" dirty="0"/>
          </a:p>
        </p:txBody>
      </p:sp>
      <p:sp>
        <p:nvSpPr>
          <p:cNvPr id="3" name="Text Placeholder 2"/>
          <p:cNvSpPr>
            <a:spLocks noGrp="1"/>
          </p:cNvSpPr>
          <p:nvPr>
            <p:ph type="body" idx="1"/>
          </p:nvPr>
        </p:nvSpPr>
        <p:spPr>
          <a:xfrm>
            <a:off x="2065329" y="14316580"/>
            <a:ext cx="26108263" cy="4679750"/>
          </a:xfrm>
        </p:spPr>
        <p:txBody>
          <a:bodyPr/>
          <a:lstStyle>
            <a:lvl1pPr marL="0" indent="0">
              <a:buNone/>
              <a:defRPr sz="7487">
                <a:solidFill>
                  <a:schemeClr val="tx1"/>
                </a:solidFill>
              </a:defRPr>
            </a:lvl1pPr>
            <a:lvl2pPr marL="1426190" indent="0">
              <a:buNone/>
              <a:defRPr sz="6239">
                <a:solidFill>
                  <a:schemeClr val="tx1">
                    <a:tint val="75000"/>
                  </a:schemeClr>
                </a:solidFill>
              </a:defRPr>
            </a:lvl2pPr>
            <a:lvl3pPr marL="2852379" indent="0">
              <a:buNone/>
              <a:defRPr sz="5615">
                <a:solidFill>
                  <a:schemeClr val="tx1">
                    <a:tint val="75000"/>
                  </a:schemeClr>
                </a:solidFill>
              </a:defRPr>
            </a:lvl3pPr>
            <a:lvl4pPr marL="4278569" indent="0">
              <a:buNone/>
              <a:defRPr sz="4991">
                <a:solidFill>
                  <a:schemeClr val="tx1">
                    <a:tint val="75000"/>
                  </a:schemeClr>
                </a:solidFill>
              </a:defRPr>
            </a:lvl4pPr>
            <a:lvl5pPr marL="5704759" indent="0">
              <a:buNone/>
              <a:defRPr sz="4991">
                <a:solidFill>
                  <a:schemeClr val="tx1">
                    <a:tint val="75000"/>
                  </a:schemeClr>
                </a:solidFill>
              </a:defRPr>
            </a:lvl5pPr>
            <a:lvl6pPr marL="7130948" indent="0">
              <a:buNone/>
              <a:defRPr sz="4991">
                <a:solidFill>
                  <a:schemeClr val="tx1">
                    <a:tint val="75000"/>
                  </a:schemeClr>
                </a:solidFill>
              </a:defRPr>
            </a:lvl6pPr>
            <a:lvl7pPr marL="8557138" indent="0">
              <a:buNone/>
              <a:defRPr sz="4991">
                <a:solidFill>
                  <a:schemeClr val="tx1">
                    <a:tint val="75000"/>
                  </a:schemeClr>
                </a:solidFill>
              </a:defRPr>
            </a:lvl7pPr>
            <a:lvl8pPr marL="9983328" indent="0">
              <a:buNone/>
              <a:defRPr sz="4991">
                <a:solidFill>
                  <a:schemeClr val="tx1">
                    <a:tint val="75000"/>
                  </a:schemeClr>
                </a:solidFill>
              </a:defRPr>
            </a:lvl8pPr>
            <a:lvl9pPr marL="11409517" indent="0">
              <a:buNone/>
              <a:defRPr sz="499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62832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094" y="5694936"/>
            <a:ext cx="12864941"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4415" y="5694936"/>
            <a:ext cx="12864941"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5795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138992"/>
            <a:ext cx="26108263" cy="4135020"/>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040" y="5244294"/>
            <a:ext cx="12805817" cy="2570148"/>
          </a:xfrm>
        </p:spPr>
        <p:txBody>
          <a:bodyPr anchor="b"/>
          <a:lstStyle>
            <a:lvl1pPr marL="0" indent="0">
              <a:buNone/>
              <a:defRPr sz="7487" b="1"/>
            </a:lvl1pPr>
            <a:lvl2pPr marL="1426190" indent="0">
              <a:buNone/>
              <a:defRPr sz="6239" b="1"/>
            </a:lvl2pPr>
            <a:lvl3pPr marL="2852379" indent="0">
              <a:buNone/>
              <a:defRPr sz="5615" b="1"/>
            </a:lvl3pPr>
            <a:lvl4pPr marL="4278569" indent="0">
              <a:buNone/>
              <a:defRPr sz="4991" b="1"/>
            </a:lvl4pPr>
            <a:lvl5pPr marL="5704759" indent="0">
              <a:buNone/>
              <a:defRPr sz="4991" b="1"/>
            </a:lvl5pPr>
            <a:lvl6pPr marL="7130948" indent="0">
              <a:buNone/>
              <a:defRPr sz="4991" b="1"/>
            </a:lvl6pPr>
            <a:lvl7pPr marL="8557138" indent="0">
              <a:buNone/>
              <a:defRPr sz="4991" b="1"/>
            </a:lvl7pPr>
            <a:lvl8pPr marL="9983328" indent="0">
              <a:buNone/>
              <a:defRPr sz="4991" b="1"/>
            </a:lvl8pPr>
            <a:lvl9pPr marL="11409517" indent="0">
              <a:buNone/>
              <a:defRPr sz="4991" b="1"/>
            </a:lvl9pPr>
          </a:lstStyle>
          <a:p>
            <a:pPr lvl="0"/>
            <a:r>
              <a:rPr lang="en-US"/>
              <a:t>Click to edit Master text styles</a:t>
            </a:r>
          </a:p>
        </p:txBody>
      </p:sp>
      <p:sp>
        <p:nvSpPr>
          <p:cNvPr id="4" name="Content Placeholder 3"/>
          <p:cNvSpPr>
            <a:spLocks noGrp="1"/>
          </p:cNvSpPr>
          <p:nvPr>
            <p:ph sz="half" idx="2"/>
          </p:nvPr>
        </p:nvSpPr>
        <p:spPr>
          <a:xfrm>
            <a:off x="2085040" y="7814442"/>
            <a:ext cx="12805817"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4417" y="5244294"/>
            <a:ext cx="12868884" cy="2570148"/>
          </a:xfrm>
        </p:spPr>
        <p:txBody>
          <a:bodyPr anchor="b"/>
          <a:lstStyle>
            <a:lvl1pPr marL="0" indent="0">
              <a:buNone/>
              <a:defRPr sz="7487" b="1"/>
            </a:lvl1pPr>
            <a:lvl2pPr marL="1426190" indent="0">
              <a:buNone/>
              <a:defRPr sz="6239" b="1"/>
            </a:lvl2pPr>
            <a:lvl3pPr marL="2852379" indent="0">
              <a:buNone/>
              <a:defRPr sz="5615" b="1"/>
            </a:lvl3pPr>
            <a:lvl4pPr marL="4278569" indent="0">
              <a:buNone/>
              <a:defRPr sz="4991" b="1"/>
            </a:lvl4pPr>
            <a:lvl5pPr marL="5704759" indent="0">
              <a:buNone/>
              <a:defRPr sz="4991" b="1"/>
            </a:lvl5pPr>
            <a:lvl6pPr marL="7130948" indent="0">
              <a:buNone/>
              <a:defRPr sz="4991" b="1"/>
            </a:lvl6pPr>
            <a:lvl7pPr marL="8557138" indent="0">
              <a:buNone/>
              <a:defRPr sz="4991" b="1"/>
            </a:lvl7pPr>
            <a:lvl8pPr marL="9983328" indent="0">
              <a:buNone/>
              <a:defRPr sz="4991" b="1"/>
            </a:lvl8pPr>
            <a:lvl9pPr marL="11409517" indent="0">
              <a:buNone/>
              <a:defRPr sz="4991" b="1"/>
            </a:lvl9pPr>
          </a:lstStyle>
          <a:p>
            <a:pPr lvl="0"/>
            <a:r>
              <a:rPr lang="en-US"/>
              <a:t>Click to edit Master text styles</a:t>
            </a:r>
          </a:p>
        </p:txBody>
      </p:sp>
      <p:sp>
        <p:nvSpPr>
          <p:cNvPr id="6" name="Content Placeholder 5"/>
          <p:cNvSpPr>
            <a:spLocks noGrp="1"/>
          </p:cNvSpPr>
          <p:nvPr>
            <p:ph sz="quarter" idx="4"/>
          </p:nvPr>
        </p:nvSpPr>
        <p:spPr>
          <a:xfrm>
            <a:off x="15324417" y="7814442"/>
            <a:ext cx="12868884"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0838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70971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50973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426210"/>
            <a:ext cx="9763008" cy="4991735"/>
          </a:xfrm>
        </p:spPr>
        <p:txBody>
          <a:bodyPr anchor="b"/>
          <a:lstStyle>
            <a:lvl1pPr>
              <a:defRPr sz="9982"/>
            </a:lvl1pPr>
          </a:lstStyle>
          <a:p>
            <a:r>
              <a:rPr lang="en-US"/>
              <a:t>Click to edit Master title style</a:t>
            </a:r>
            <a:endParaRPr lang="en-US" dirty="0"/>
          </a:p>
        </p:txBody>
      </p:sp>
      <p:sp>
        <p:nvSpPr>
          <p:cNvPr id="3" name="Content Placeholder 2"/>
          <p:cNvSpPr>
            <a:spLocks noGrp="1"/>
          </p:cNvSpPr>
          <p:nvPr>
            <p:ph idx="1"/>
          </p:nvPr>
        </p:nvSpPr>
        <p:spPr>
          <a:xfrm>
            <a:off x="12868884" y="3080222"/>
            <a:ext cx="15324415" cy="15203002"/>
          </a:xfrm>
        </p:spPr>
        <p:txBody>
          <a:bodyPr/>
          <a:lstStyle>
            <a:lvl1pPr>
              <a:defRPr sz="9982"/>
            </a:lvl1pPr>
            <a:lvl2pPr>
              <a:defRPr sz="8734"/>
            </a:lvl2pPr>
            <a:lvl3pPr>
              <a:defRPr sz="7487"/>
            </a:lvl3pPr>
            <a:lvl4pPr>
              <a:defRPr sz="6239"/>
            </a:lvl4pPr>
            <a:lvl5pPr>
              <a:defRPr sz="6239"/>
            </a:lvl5pPr>
            <a:lvl6pPr>
              <a:defRPr sz="6239"/>
            </a:lvl6pPr>
            <a:lvl7pPr>
              <a:defRPr sz="6239"/>
            </a:lvl7pPr>
            <a:lvl8pPr>
              <a:defRPr sz="6239"/>
            </a:lvl8pPr>
            <a:lvl9pPr>
              <a:defRPr sz="623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036" y="6417945"/>
            <a:ext cx="9763008" cy="11890037"/>
          </a:xfrm>
        </p:spPr>
        <p:txBody>
          <a:bodyPr/>
          <a:lstStyle>
            <a:lvl1pPr marL="0" indent="0">
              <a:buNone/>
              <a:defRPr sz="4991"/>
            </a:lvl1pPr>
            <a:lvl2pPr marL="1426190" indent="0">
              <a:buNone/>
              <a:defRPr sz="4367"/>
            </a:lvl2pPr>
            <a:lvl3pPr marL="2852379" indent="0">
              <a:buNone/>
              <a:defRPr sz="3743"/>
            </a:lvl3pPr>
            <a:lvl4pPr marL="4278569" indent="0">
              <a:buNone/>
              <a:defRPr sz="3119"/>
            </a:lvl4pPr>
            <a:lvl5pPr marL="5704759" indent="0">
              <a:buNone/>
              <a:defRPr sz="3119"/>
            </a:lvl5pPr>
            <a:lvl6pPr marL="7130948" indent="0">
              <a:buNone/>
              <a:defRPr sz="3119"/>
            </a:lvl6pPr>
            <a:lvl7pPr marL="8557138" indent="0">
              <a:buNone/>
              <a:defRPr sz="3119"/>
            </a:lvl7pPr>
            <a:lvl8pPr marL="9983328" indent="0">
              <a:buNone/>
              <a:defRPr sz="3119"/>
            </a:lvl8pPr>
            <a:lvl9pPr marL="11409517" indent="0">
              <a:buNone/>
              <a:defRPr sz="3119"/>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50854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036" y="1426210"/>
            <a:ext cx="9763008" cy="4991735"/>
          </a:xfrm>
        </p:spPr>
        <p:txBody>
          <a:bodyPr anchor="b"/>
          <a:lstStyle>
            <a:lvl1pPr>
              <a:defRPr sz="9982"/>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68884" y="3080222"/>
            <a:ext cx="15324415" cy="15203002"/>
          </a:xfrm>
        </p:spPr>
        <p:txBody>
          <a:bodyPr anchor="t"/>
          <a:lstStyle>
            <a:lvl1pPr marL="0" indent="0">
              <a:buNone/>
              <a:defRPr sz="9982"/>
            </a:lvl1pPr>
            <a:lvl2pPr marL="1426190" indent="0">
              <a:buNone/>
              <a:defRPr sz="8734"/>
            </a:lvl2pPr>
            <a:lvl3pPr marL="2852379" indent="0">
              <a:buNone/>
              <a:defRPr sz="7487"/>
            </a:lvl3pPr>
            <a:lvl4pPr marL="4278569" indent="0">
              <a:buNone/>
              <a:defRPr sz="6239"/>
            </a:lvl4pPr>
            <a:lvl5pPr marL="5704759" indent="0">
              <a:buNone/>
              <a:defRPr sz="6239"/>
            </a:lvl5pPr>
            <a:lvl6pPr marL="7130948" indent="0">
              <a:buNone/>
              <a:defRPr sz="6239"/>
            </a:lvl6pPr>
            <a:lvl7pPr marL="8557138" indent="0">
              <a:buNone/>
              <a:defRPr sz="6239"/>
            </a:lvl7pPr>
            <a:lvl8pPr marL="9983328" indent="0">
              <a:buNone/>
              <a:defRPr sz="6239"/>
            </a:lvl8pPr>
            <a:lvl9pPr marL="11409517" indent="0">
              <a:buNone/>
              <a:defRPr sz="6239"/>
            </a:lvl9pPr>
          </a:lstStyle>
          <a:p>
            <a:r>
              <a:rPr lang="en-US"/>
              <a:t>Click icon to add picture</a:t>
            </a:r>
            <a:endParaRPr lang="en-US" dirty="0"/>
          </a:p>
        </p:txBody>
      </p:sp>
      <p:sp>
        <p:nvSpPr>
          <p:cNvPr id="4" name="Text Placeholder 3"/>
          <p:cNvSpPr>
            <a:spLocks noGrp="1"/>
          </p:cNvSpPr>
          <p:nvPr>
            <p:ph type="body" sz="half" idx="2"/>
          </p:nvPr>
        </p:nvSpPr>
        <p:spPr>
          <a:xfrm>
            <a:off x="2085036" y="6417945"/>
            <a:ext cx="9763008" cy="11890037"/>
          </a:xfrm>
        </p:spPr>
        <p:txBody>
          <a:bodyPr/>
          <a:lstStyle>
            <a:lvl1pPr marL="0" indent="0">
              <a:buNone/>
              <a:defRPr sz="4991"/>
            </a:lvl1pPr>
            <a:lvl2pPr marL="1426190" indent="0">
              <a:buNone/>
              <a:defRPr sz="4367"/>
            </a:lvl2pPr>
            <a:lvl3pPr marL="2852379" indent="0">
              <a:buNone/>
              <a:defRPr sz="3743"/>
            </a:lvl3pPr>
            <a:lvl4pPr marL="4278569" indent="0">
              <a:buNone/>
              <a:defRPr sz="3119"/>
            </a:lvl4pPr>
            <a:lvl5pPr marL="5704759" indent="0">
              <a:buNone/>
              <a:defRPr sz="3119"/>
            </a:lvl5pPr>
            <a:lvl6pPr marL="7130948" indent="0">
              <a:buNone/>
              <a:defRPr sz="3119"/>
            </a:lvl6pPr>
            <a:lvl7pPr marL="8557138" indent="0">
              <a:buNone/>
              <a:defRPr sz="3119"/>
            </a:lvl7pPr>
            <a:lvl8pPr marL="9983328" indent="0">
              <a:buNone/>
              <a:defRPr sz="3119"/>
            </a:lvl8pPr>
            <a:lvl9pPr marL="11409517" indent="0">
              <a:buNone/>
              <a:defRPr sz="3119"/>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65711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5235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2292" y="1138987"/>
            <a:ext cx="6527066" cy="181297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095" y="1138987"/>
            <a:ext cx="19202817" cy="181297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86925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094" y="1138992"/>
            <a:ext cx="26108263" cy="413502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094" y="5694936"/>
            <a:ext cx="26108263" cy="135737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094" y="19828285"/>
            <a:ext cx="6810851" cy="1138987"/>
          </a:xfrm>
          <a:prstGeom prst="rect">
            <a:avLst/>
          </a:prstGeom>
        </p:spPr>
        <p:txBody>
          <a:bodyPr vert="horz" lIns="91440" tIns="45720" rIns="91440" bIns="45720" rtlCol="0" anchor="ctr"/>
          <a:lstStyle>
            <a:lvl1pPr algn="l">
              <a:defRPr sz="3743">
                <a:solidFill>
                  <a:schemeClr val="tx1">
                    <a:tint val="75000"/>
                  </a:schemeClr>
                </a:solidFill>
              </a:defRPr>
            </a:lvl1pPr>
          </a:lstStyle>
          <a:p>
            <a:fld id="{846CE7D5-CF57-46EF-B807-FDD0502418D4}" type="datetimeFigureOut">
              <a:rPr lang="en-US" smtClean="0"/>
              <a:t>11/30/2025</a:t>
            </a:fld>
            <a:endParaRPr lang="en-US"/>
          </a:p>
        </p:txBody>
      </p:sp>
      <p:sp>
        <p:nvSpPr>
          <p:cNvPr id="5" name="Footer Placeholder 4"/>
          <p:cNvSpPr>
            <a:spLocks noGrp="1"/>
          </p:cNvSpPr>
          <p:nvPr>
            <p:ph type="ftr" sz="quarter" idx="3"/>
          </p:nvPr>
        </p:nvSpPr>
        <p:spPr>
          <a:xfrm>
            <a:off x="10027087" y="19828285"/>
            <a:ext cx="10216277" cy="1138987"/>
          </a:xfrm>
          <a:prstGeom prst="rect">
            <a:avLst/>
          </a:prstGeom>
        </p:spPr>
        <p:txBody>
          <a:bodyPr vert="horz" lIns="91440" tIns="45720" rIns="91440" bIns="45720" rtlCol="0" anchor="ctr"/>
          <a:lstStyle>
            <a:lvl1pPr algn="ctr">
              <a:defRPr sz="374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78505" y="19828285"/>
            <a:ext cx="6810851" cy="1138987"/>
          </a:xfrm>
          <a:prstGeom prst="rect">
            <a:avLst/>
          </a:prstGeom>
        </p:spPr>
        <p:txBody>
          <a:bodyPr vert="horz" lIns="91440" tIns="45720" rIns="91440" bIns="45720" rtlCol="0" anchor="ctr"/>
          <a:lstStyle>
            <a:lvl1pPr algn="r">
              <a:defRPr sz="3743">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59887644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2852379" rtl="0" eaLnBrk="1" latinLnBrk="0" hangingPunct="1">
        <a:lnSpc>
          <a:spcPct val="90000"/>
        </a:lnSpc>
        <a:spcBef>
          <a:spcPct val="0"/>
        </a:spcBef>
        <a:buNone/>
        <a:defRPr sz="13725" kern="1200">
          <a:solidFill>
            <a:schemeClr val="tx1"/>
          </a:solidFill>
          <a:latin typeface="+mj-lt"/>
          <a:ea typeface="+mj-ea"/>
          <a:cs typeface="+mj-cs"/>
        </a:defRPr>
      </a:lvl1pPr>
    </p:titleStyle>
    <p:bodyStyle>
      <a:lvl1pPr marL="713095" indent="-713095" algn="l" defTabSz="2852379" rtl="0" eaLnBrk="1" latinLnBrk="0" hangingPunct="1">
        <a:lnSpc>
          <a:spcPct val="90000"/>
        </a:lnSpc>
        <a:spcBef>
          <a:spcPts val="3119"/>
        </a:spcBef>
        <a:buFont typeface="Arial" panose="020B0604020202020204" pitchFamily="34" charset="0"/>
        <a:buChar char="•"/>
        <a:defRPr sz="8734" kern="1200">
          <a:solidFill>
            <a:schemeClr val="tx1"/>
          </a:solidFill>
          <a:latin typeface="+mn-lt"/>
          <a:ea typeface="+mn-ea"/>
          <a:cs typeface="+mn-cs"/>
        </a:defRPr>
      </a:lvl1pPr>
      <a:lvl2pPr marL="2139285" indent="-713095" algn="l" defTabSz="2852379" rtl="0" eaLnBrk="1" latinLnBrk="0" hangingPunct="1">
        <a:lnSpc>
          <a:spcPct val="90000"/>
        </a:lnSpc>
        <a:spcBef>
          <a:spcPts val="1560"/>
        </a:spcBef>
        <a:buFont typeface="Arial" panose="020B0604020202020204" pitchFamily="34" charset="0"/>
        <a:buChar char="•"/>
        <a:defRPr sz="7487" kern="1200">
          <a:solidFill>
            <a:schemeClr val="tx1"/>
          </a:solidFill>
          <a:latin typeface="+mn-lt"/>
          <a:ea typeface="+mn-ea"/>
          <a:cs typeface="+mn-cs"/>
        </a:defRPr>
      </a:lvl2pPr>
      <a:lvl3pPr marL="3565474" indent="-713095" algn="l" defTabSz="2852379" rtl="0" eaLnBrk="1" latinLnBrk="0" hangingPunct="1">
        <a:lnSpc>
          <a:spcPct val="90000"/>
        </a:lnSpc>
        <a:spcBef>
          <a:spcPts val="1560"/>
        </a:spcBef>
        <a:buFont typeface="Arial" panose="020B0604020202020204" pitchFamily="34" charset="0"/>
        <a:buChar char="•"/>
        <a:defRPr sz="6239" kern="1200">
          <a:solidFill>
            <a:schemeClr val="tx1"/>
          </a:solidFill>
          <a:latin typeface="+mn-lt"/>
          <a:ea typeface="+mn-ea"/>
          <a:cs typeface="+mn-cs"/>
        </a:defRPr>
      </a:lvl3pPr>
      <a:lvl4pPr marL="4991664"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4pPr>
      <a:lvl5pPr marL="6417854"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5pPr>
      <a:lvl6pPr marL="7844043"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6pPr>
      <a:lvl7pPr marL="9270233"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7pPr>
      <a:lvl8pPr marL="10696423"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8pPr>
      <a:lvl9pPr marL="12122612" indent="-713095" algn="l" defTabSz="2852379" rtl="0" eaLnBrk="1" latinLnBrk="0" hangingPunct="1">
        <a:lnSpc>
          <a:spcPct val="90000"/>
        </a:lnSpc>
        <a:spcBef>
          <a:spcPts val="1560"/>
        </a:spcBef>
        <a:buFont typeface="Arial" panose="020B0604020202020204" pitchFamily="34" charset="0"/>
        <a:buChar char="•"/>
        <a:defRPr sz="5615" kern="1200">
          <a:solidFill>
            <a:schemeClr val="tx1"/>
          </a:solidFill>
          <a:latin typeface="+mn-lt"/>
          <a:ea typeface="+mn-ea"/>
          <a:cs typeface="+mn-cs"/>
        </a:defRPr>
      </a:lvl9pPr>
    </p:bodyStyle>
    <p:otherStyle>
      <a:defPPr>
        <a:defRPr lang="en-US"/>
      </a:defPPr>
      <a:lvl1pPr marL="0" algn="l" defTabSz="2852379" rtl="0" eaLnBrk="1" latinLnBrk="0" hangingPunct="1">
        <a:defRPr sz="5615" kern="1200">
          <a:solidFill>
            <a:schemeClr val="tx1"/>
          </a:solidFill>
          <a:latin typeface="+mn-lt"/>
          <a:ea typeface="+mn-ea"/>
          <a:cs typeface="+mn-cs"/>
        </a:defRPr>
      </a:lvl1pPr>
      <a:lvl2pPr marL="1426190" algn="l" defTabSz="2852379" rtl="0" eaLnBrk="1" latinLnBrk="0" hangingPunct="1">
        <a:defRPr sz="5615" kern="1200">
          <a:solidFill>
            <a:schemeClr val="tx1"/>
          </a:solidFill>
          <a:latin typeface="+mn-lt"/>
          <a:ea typeface="+mn-ea"/>
          <a:cs typeface="+mn-cs"/>
        </a:defRPr>
      </a:lvl2pPr>
      <a:lvl3pPr marL="2852379" algn="l" defTabSz="2852379" rtl="0" eaLnBrk="1" latinLnBrk="0" hangingPunct="1">
        <a:defRPr sz="5615" kern="1200">
          <a:solidFill>
            <a:schemeClr val="tx1"/>
          </a:solidFill>
          <a:latin typeface="+mn-lt"/>
          <a:ea typeface="+mn-ea"/>
          <a:cs typeface="+mn-cs"/>
        </a:defRPr>
      </a:lvl3pPr>
      <a:lvl4pPr marL="4278569" algn="l" defTabSz="2852379" rtl="0" eaLnBrk="1" latinLnBrk="0" hangingPunct="1">
        <a:defRPr sz="5615" kern="1200">
          <a:solidFill>
            <a:schemeClr val="tx1"/>
          </a:solidFill>
          <a:latin typeface="+mn-lt"/>
          <a:ea typeface="+mn-ea"/>
          <a:cs typeface="+mn-cs"/>
        </a:defRPr>
      </a:lvl4pPr>
      <a:lvl5pPr marL="5704759" algn="l" defTabSz="2852379" rtl="0" eaLnBrk="1" latinLnBrk="0" hangingPunct="1">
        <a:defRPr sz="5615" kern="1200">
          <a:solidFill>
            <a:schemeClr val="tx1"/>
          </a:solidFill>
          <a:latin typeface="+mn-lt"/>
          <a:ea typeface="+mn-ea"/>
          <a:cs typeface="+mn-cs"/>
        </a:defRPr>
      </a:lvl5pPr>
      <a:lvl6pPr marL="7130948" algn="l" defTabSz="2852379" rtl="0" eaLnBrk="1" latinLnBrk="0" hangingPunct="1">
        <a:defRPr sz="5615" kern="1200">
          <a:solidFill>
            <a:schemeClr val="tx1"/>
          </a:solidFill>
          <a:latin typeface="+mn-lt"/>
          <a:ea typeface="+mn-ea"/>
          <a:cs typeface="+mn-cs"/>
        </a:defRPr>
      </a:lvl6pPr>
      <a:lvl7pPr marL="8557138" algn="l" defTabSz="2852379" rtl="0" eaLnBrk="1" latinLnBrk="0" hangingPunct="1">
        <a:defRPr sz="5615" kern="1200">
          <a:solidFill>
            <a:schemeClr val="tx1"/>
          </a:solidFill>
          <a:latin typeface="+mn-lt"/>
          <a:ea typeface="+mn-ea"/>
          <a:cs typeface="+mn-cs"/>
        </a:defRPr>
      </a:lvl7pPr>
      <a:lvl8pPr marL="9983328" algn="l" defTabSz="2852379" rtl="0" eaLnBrk="1" latinLnBrk="0" hangingPunct="1">
        <a:defRPr sz="5615" kern="1200">
          <a:solidFill>
            <a:schemeClr val="tx1"/>
          </a:solidFill>
          <a:latin typeface="+mn-lt"/>
          <a:ea typeface="+mn-ea"/>
          <a:cs typeface="+mn-cs"/>
        </a:defRPr>
      </a:lvl8pPr>
      <a:lvl9pPr marL="11409517" algn="l" defTabSz="2852379" rtl="0" eaLnBrk="1" latinLnBrk="0" hangingPunct="1">
        <a:defRPr sz="561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image" Target="../media/image1.png"/><Relationship Id="rId16" Type="http://schemas.openxmlformats.org/officeDocument/2006/relationships/image" Target="../media/image13.emf"/><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package" Target="../embeddings/Microsoft_Word_Document.docx"/><Relationship Id="rId10" Type="http://schemas.openxmlformats.org/officeDocument/2006/relationships/image" Target="../media/image8.svg"/><Relationship Id="rId4" Type="http://schemas.openxmlformats.org/officeDocument/2006/relationships/hyperlink" Target="mailto:s.evans2@npt.gov.uk" TargetMode="External"/><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8DAB"/>
        </a:solidFill>
        <a:effectLst/>
      </p:bgPr>
    </p:bg>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EA9C7387-E520-A096-99E5-6B588C1344BE}"/>
              </a:ext>
            </a:extLst>
          </p:cNvPr>
          <p:cNvPicPr>
            <a:picLocks noChangeAspect="1"/>
          </p:cNvPicPr>
          <p:nvPr/>
        </p:nvPicPr>
        <p:blipFill>
          <a:blip r:embed="rId2"/>
          <a:stretch>
            <a:fillRect/>
          </a:stretch>
        </p:blipFill>
        <p:spPr>
          <a:xfrm>
            <a:off x="299054" y="308487"/>
            <a:ext cx="1892902" cy="1771486"/>
          </a:xfrm>
          <a:prstGeom prst="rect">
            <a:avLst/>
          </a:prstGeom>
          <a:noFill/>
          <a:ln cap="flat">
            <a:noFill/>
          </a:ln>
        </p:spPr>
      </p:pic>
      <p:sp>
        <p:nvSpPr>
          <p:cNvPr id="5" name="Rectangle 4">
            <a:extLst>
              <a:ext uri="{FF2B5EF4-FFF2-40B4-BE49-F238E27FC236}">
                <a16:creationId xmlns:a16="http://schemas.microsoft.com/office/drawing/2014/main" id="{3F36D721-206D-6911-4892-2AC1146C3B49}"/>
              </a:ext>
            </a:extLst>
          </p:cNvPr>
          <p:cNvSpPr/>
          <p:nvPr/>
        </p:nvSpPr>
        <p:spPr>
          <a:xfrm>
            <a:off x="1024072" y="0"/>
            <a:ext cx="5369302" cy="2769989"/>
          </a:xfrm>
          <a:prstGeom prst="rect">
            <a:avLst/>
          </a:prstGeom>
          <a:noFill/>
        </p:spPr>
        <p:txBody>
          <a:bodyPr wrap="square" lIns="91440" tIns="45720" rIns="91440" bIns="45720">
            <a:spAutoFit/>
          </a:bodyPr>
          <a:lstStyle/>
          <a:p>
            <a:pPr algn="ctr"/>
            <a:r>
              <a:rPr lang="en-US" sz="5800" b="1" dirty="0">
                <a:ln w="0"/>
                <a:solidFill>
                  <a:schemeClr val="bg1"/>
                </a:solidFill>
                <a:effectLst>
                  <a:outerShdw blurRad="38100" dist="25400" dir="5400000" algn="ctr" rotWithShape="0">
                    <a:srgbClr val="6E747A">
                      <a:alpha val="43000"/>
                    </a:srgbClr>
                  </a:outerShdw>
                </a:effectLst>
              </a:rPr>
              <a:t>HR</a:t>
            </a:r>
          </a:p>
          <a:p>
            <a:pPr algn="ctr"/>
            <a:r>
              <a:rPr lang="en-US" sz="5800" b="1" dirty="0">
                <a:ln w="0"/>
                <a:solidFill>
                  <a:schemeClr val="bg1"/>
                </a:solidFill>
                <a:effectLst>
                  <a:outerShdw blurRad="38100" dist="25400" dir="5400000" algn="ctr" rotWithShape="0">
                    <a:srgbClr val="6E747A">
                      <a:alpha val="43000"/>
                    </a:srgbClr>
                  </a:outerShdw>
                </a:effectLst>
              </a:rPr>
              <a:t>Team</a:t>
            </a:r>
          </a:p>
          <a:p>
            <a:pPr algn="ctr"/>
            <a:r>
              <a:rPr lang="en-US" sz="5800" b="1" dirty="0">
                <a:ln w="0"/>
                <a:solidFill>
                  <a:schemeClr val="bg1"/>
                </a:solidFill>
                <a:effectLst>
                  <a:outerShdw blurRad="38100" dist="25400" dir="5400000" algn="ctr" rotWithShape="0">
                    <a:srgbClr val="6E747A">
                      <a:alpha val="43000"/>
                    </a:srgbClr>
                  </a:outerShdw>
                </a:effectLst>
              </a:rPr>
              <a:t>Bulletin</a:t>
            </a:r>
          </a:p>
        </p:txBody>
      </p:sp>
      <p:pic>
        <p:nvPicPr>
          <p:cNvPr id="7" name="Picture 6">
            <a:extLst>
              <a:ext uri="{FF2B5EF4-FFF2-40B4-BE49-F238E27FC236}">
                <a16:creationId xmlns:a16="http://schemas.microsoft.com/office/drawing/2014/main" id="{406AB7E4-100D-3673-30E9-A4A6540AB4B7}"/>
              </a:ext>
            </a:extLst>
          </p:cNvPr>
          <p:cNvPicPr>
            <a:picLocks noChangeAspect="1"/>
          </p:cNvPicPr>
          <p:nvPr/>
        </p:nvPicPr>
        <p:blipFill>
          <a:blip r:embed="rId3"/>
          <a:stretch>
            <a:fillRect/>
          </a:stretch>
        </p:blipFill>
        <p:spPr>
          <a:xfrm>
            <a:off x="11953283" y="7203984"/>
            <a:ext cx="6300934" cy="1945506"/>
          </a:xfrm>
          <a:prstGeom prst="rect">
            <a:avLst/>
          </a:prstGeom>
        </p:spPr>
      </p:pic>
      <p:sp>
        <p:nvSpPr>
          <p:cNvPr id="8" name="Title 10">
            <a:extLst>
              <a:ext uri="{FF2B5EF4-FFF2-40B4-BE49-F238E27FC236}">
                <a16:creationId xmlns:a16="http://schemas.microsoft.com/office/drawing/2014/main" id="{D83F6794-1A93-75C9-4494-ADC7A18AA6B3}"/>
              </a:ext>
            </a:extLst>
          </p:cNvPr>
          <p:cNvSpPr txBox="1">
            <a:spLocks/>
          </p:cNvSpPr>
          <p:nvPr/>
        </p:nvSpPr>
        <p:spPr>
          <a:xfrm>
            <a:off x="6317281" y="163285"/>
            <a:ext cx="17698177" cy="6778113"/>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US" sz="2800" b="1" dirty="0">
                <a:solidFill>
                  <a:schemeClr val="bg1"/>
                </a:solidFill>
                <a:latin typeface="Calibri"/>
                <a:ea typeface="Calibri"/>
                <a:cs typeface="Arial"/>
              </a:rPr>
              <a:t>What is PESTLE?</a:t>
            </a:r>
            <a:br>
              <a:rPr lang="en-US" sz="2800" dirty="0">
                <a:solidFill>
                  <a:schemeClr val="bg1"/>
                </a:solidFill>
                <a:latin typeface="Calibri"/>
                <a:ea typeface="Calibri"/>
                <a:cs typeface="Arial"/>
              </a:rPr>
            </a:br>
            <a:r>
              <a:rPr lang="en-US" sz="2800" dirty="0">
                <a:solidFill>
                  <a:schemeClr val="bg1"/>
                </a:solidFill>
                <a:latin typeface="Calibri"/>
                <a:ea typeface="Calibri"/>
                <a:cs typeface="Arial"/>
              </a:rPr>
              <a:t>As described by Hayden (2025), a PESTLE analysis is a macro environment analytical tool and an acronym for </a:t>
            </a:r>
            <a:r>
              <a:rPr lang="en-US" sz="2800" b="1" dirty="0">
                <a:solidFill>
                  <a:schemeClr val="bg1"/>
                </a:solidFill>
                <a:latin typeface="Calibri"/>
                <a:ea typeface="Calibri"/>
                <a:cs typeface="Arial"/>
              </a:rPr>
              <a:t>P</a:t>
            </a:r>
            <a:r>
              <a:rPr lang="en-US" sz="2800" dirty="0">
                <a:solidFill>
                  <a:schemeClr val="bg1"/>
                </a:solidFill>
                <a:latin typeface="Calibri"/>
                <a:ea typeface="Calibri"/>
                <a:cs typeface="Arial"/>
              </a:rPr>
              <a:t>olitical, </a:t>
            </a:r>
            <a:r>
              <a:rPr lang="en-US" sz="2800" b="1" dirty="0">
                <a:solidFill>
                  <a:schemeClr val="bg1"/>
                </a:solidFill>
                <a:latin typeface="Calibri"/>
                <a:ea typeface="Calibri"/>
                <a:cs typeface="Arial"/>
              </a:rPr>
              <a:t>S</a:t>
            </a:r>
            <a:r>
              <a:rPr lang="en-US" sz="2800" dirty="0">
                <a:solidFill>
                  <a:schemeClr val="bg1"/>
                </a:solidFill>
                <a:latin typeface="Calibri"/>
                <a:ea typeface="Calibri"/>
                <a:cs typeface="Arial"/>
              </a:rPr>
              <a:t>ocial, </a:t>
            </a:r>
            <a:r>
              <a:rPr lang="en-US" sz="2800" b="1" dirty="0">
                <a:solidFill>
                  <a:schemeClr val="bg1"/>
                </a:solidFill>
                <a:latin typeface="Calibri"/>
                <a:ea typeface="Calibri"/>
                <a:cs typeface="Arial"/>
              </a:rPr>
              <a:t>T</a:t>
            </a:r>
            <a:r>
              <a:rPr lang="en-US" sz="2800" dirty="0">
                <a:solidFill>
                  <a:schemeClr val="bg1"/>
                </a:solidFill>
                <a:latin typeface="Calibri"/>
                <a:ea typeface="Calibri"/>
                <a:cs typeface="Arial"/>
              </a:rPr>
              <a:t>echnological, </a:t>
            </a:r>
            <a:r>
              <a:rPr lang="en-US" sz="2800" b="1" dirty="0">
                <a:solidFill>
                  <a:schemeClr val="bg1"/>
                </a:solidFill>
                <a:latin typeface="Calibri"/>
                <a:ea typeface="Calibri"/>
                <a:cs typeface="Arial"/>
              </a:rPr>
              <a:t>L</a:t>
            </a:r>
            <a:r>
              <a:rPr lang="en-US" sz="2800" dirty="0">
                <a:solidFill>
                  <a:schemeClr val="bg1"/>
                </a:solidFill>
                <a:latin typeface="Calibri"/>
                <a:ea typeface="Calibri"/>
                <a:cs typeface="Arial"/>
              </a:rPr>
              <a:t>egal and </a:t>
            </a:r>
            <a:r>
              <a:rPr lang="en-US" sz="2800" b="1" dirty="0">
                <a:solidFill>
                  <a:schemeClr val="bg1"/>
                </a:solidFill>
                <a:latin typeface="Calibri"/>
                <a:ea typeface="Calibri"/>
                <a:cs typeface="Arial"/>
              </a:rPr>
              <a:t>E</a:t>
            </a:r>
            <a:r>
              <a:rPr lang="en-US" sz="2800" dirty="0">
                <a:solidFill>
                  <a:schemeClr val="bg1"/>
                </a:solidFill>
                <a:latin typeface="Calibri"/>
                <a:ea typeface="Calibri"/>
                <a:cs typeface="Arial"/>
              </a:rPr>
              <a:t>nvironmental which considers external factors that could affect strategic decision making within an </a:t>
            </a:r>
            <a:r>
              <a:rPr lang="en-US" sz="2800" dirty="0" err="1">
                <a:solidFill>
                  <a:schemeClr val="bg1"/>
                </a:solidFill>
                <a:latin typeface="Calibri"/>
                <a:ea typeface="Calibri"/>
                <a:cs typeface="Arial"/>
              </a:rPr>
              <a:t>organisation</a:t>
            </a:r>
            <a:r>
              <a:rPr lang="en-US" sz="2800" dirty="0">
                <a:solidFill>
                  <a:schemeClr val="bg1"/>
                </a:solidFill>
                <a:latin typeface="Calibri"/>
                <a:ea typeface="Calibri"/>
                <a:cs typeface="Arial"/>
              </a:rPr>
              <a:t>.</a:t>
            </a:r>
            <a:br>
              <a:rPr lang="en-US" sz="2800" dirty="0">
                <a:solidFill>
                  <a:schemeClr val="bg1"/>
                </a:solidFill>
                <a:latin typeface="Calibri"/>
                <a:ea typeface="Calibri"/>
                <a:cs typeface="Arial"/>
              </a:rPr>
            </a:br>
            <a:r>
              <a:rPr lang="en-US" sz="2800" dirty="0">
                <a:solidFill>
                  <a:schemeClr val="bg1"/>
                </a:solidFill>
                <a:latin typeface="Calibri"/>
                <a:ea typeface="Calibri"/>
                <a:cs typeface="Arial"/>
              </a:rPr>
              <a:t>Kew &amp; Stredwick (2010, p.9) explains the benefits of </a:t>
            </a:r>
            <a:r>
              <a:rPr lang="en-US" sz="2800" dirty="0" err="1">
                <a:solidFill>
                  <a:schemeClr val="bg1"/>
                </a:solidFill>
                <a:latin typeface="Calibri"/>
                <a:ea typeface="Calibri"/>
                <a:cs typeface="Arial"/>
              </a:rPr>
              <a:t>organisations</a:t>
            </a:r>
            <a:r>
              <a:rPr lang="en-US" sz="2800" dirty="0">
                <a:solidFill>
                  <a:schemeClr val="bg1"/>
                </a:solidFill>
                <a:latin typeface="Calibri"/>
                <a:ea typeface="Calibri"/>
                <a:cs typeface="Arial"/>
              </a:rPr>
              <a:t> </a:t>
            </a:r>
            <a:r>
              <a:rPr lang="en-US" sz="2800" dirty="0" err="1">
                <a:solidFill>
                  <a:schemeClr val="bg1"/>
                </a:solidFill>
                <a:latin typeface="Calibri"/>
                <a:ea typeface="Calibri"/>
                <a:cs typeface="Arial"/>
              </a:rPr>
              <a:t>utilising</a:t>
            </a:r>
            <a:r>
              <a:rPr lang="en-US" sz="2800" dirty="0">
                <a:solidFill>
                  <a:schemeClr val="bg1"/>
                </a:solidFill>
                <a:latin typeface="Calibri"/>
                <a:ea typeface="Calibri"/>
                <a:cs typeface="Arial"/>
              </a:rPr>
              <a:t> the PESTLE tool by being proactive in identifying and </a:t>
            </a:r>
            <a:r>
              <a:rPr lang="en-US" sz="2800" dirty="0" err="1">
                <a:solidFill>
                  <a:schemeClr val="bg1"/>
                </a:solidFill>
                <a:latin typeface="Calibri"/>
                <a:ea typeface="Calibri"/>
                <a:cs typeface="Arial"/>
              </a:rPr>
              <a:t>analysing</a:t>
            </a:r>
            <a:r>
              <a:rPr lang="en-US" sz="2800" dirty="0">
                <a:solidFill>
                  <a:schemeClr val="bg1"/>
                </a:solidFill>
                <a:latin typeface="Calibri"/>
                <a:ea typeface="Calibri"/>
                <a:cs typeface="Arial"/>
              </a:rPr>
              <a:t> external environmental factors affecting and influencing current and future </a:t>
            </a:r>
            <a:r>
              <a:rPr lang="en-US" sz="2800" dirty="0" err="1">
                <a:solidFill>
                  <a:schemeClr val="bg1"/>
                </a:solidFill>
                <a:latin typeface="Calibri"/>
                <a:ea typeface="Calibri"/>
                <a:cs typeface="Arial"/>
              </a:rPr>
              <a:t>organisational</a:t>
            </a:r>
            <a:r>
              <a:rPr lang="en-US" sz="2800" dirty="0">
                <a:solidFill>
                  <a:schemeClr val="bg1"/>
                </a:solidFill>
                <a:latin typeface="Calibri"/>
                <a:ea typeface="Calibri"/>
                <a:cs typeface="Arial"/>
              </a:rPr>
              <a:t> and HR strategies.</a:t>
            </a:r>
            <a:endParaRPr lang="en-US" sz="2800" dirty="0">
              <a:solidFill>
                <a:schemeClr val="bg1"/>
              </a:solidFill>
              <a:latin typeface="Calibri"/>
              <a:ea typeface="Calibri"/>
              <a:cs typeface="Calibri"/>
            </a:endParaRPr>
          </a:p>
          <a:p>
            <a:pPr algn="ctr"/>
            <a:r>
              <a:rPr lang="en-US" sz="2800" dirty="0">
                <a:solidFill>
                  <a:schemeClr val="bg1"/>
                </a:solidFill>
                <a:latin typeface="Calibri"/>
                <a:ea typeface="Calibri"/>
                <a:cs typeface="Arial"/>
              </a:rPr>
              <a:t>The analytical tool was first used in the early 1980’s referred to as PEST and by the 2000’s evolved into STEEPLE </a:t>
            </a:r>
            <a:r>
              <a:rPr lang="en-US" sz="2800" dirty="0" err="1">
                <a:solidFill>
                  <a:schemeClr val="bg1"/>
                </a:solidFill>
                <a:latin typeface="Calibri"/>
                <a:ea typeface="Calibri"/>
                <a:cs typeface="Arial"/>
              </a:rPr>
              <a:t>recognising</a:t>
            </a:r>
            <a:r>
              <a:rPr lang="en-US" sz="2800" dirty="0">
                <a:solidFill>
                  <a:schemeClr val="bg1"/>
                </a:solidFill>
                <a:latin typeface="Calibri"/>
                <a:ea typeface="Calibri"/>
                <a:cs typeface="Arial"/>
              </a:rPr>
              <a:t> ethics as an additional factor for consideration.</a:t>
            </a:r>
            <a:endParaRPr lang="en-US" sz="2800" dirty="0">
              <a:solidFill>
                <a:schemeClr val="bg1"/>
              </a:solidFill>
              <a:latin typeface="Calibri"/>
              <a:ea typeface="Calibri"/>
              <a:cs typeface="Calibri"/>
            </a:endParaRPr>
          </a:p>
          <a:p>
            <a:pPr algn="ctr"/>
            <a:r>
              <a:rPr lang="en-US" sz="2800" dirty="0">
                <a:solidFill>
                  <a:schemeClr val="bg1"/>
                </a:solidFill>
                <a:latin typeface="Calibri"/>
                <a:ea typeface="Calibri"/>
                <a:cs typeface="Arial"/>
              </a:rPr>
              <a:t>Hayden (2025) refers to the PESTLE tool as a simple framework in supporting strategic decision making and longer-term sustainability.  However, in order for it to be effective, it is suggested that it should be regularly reviewed and incorporated into change management processes, </a:t>
            </a:r>
            <a:r>
              <a:rPr lang="en-US" sz="2800" dirty="0" err="1">
                <a:solidFill>
                  <a:schemeClr val="bg1"/>
                </a:solidFill>
                <a:latin typeface="Calibri"/>
                <a:ea typeface="Calibri"/>
                <a:cs typeface="Arial"/>
              </a:rPr>
              <a:t>utilising</a:t>
            </a:r>
            <a:r>
              <a:rPr lang="en-US" sz="2800" dirty="0">
                <a:solidFill>
                  <a:schemeClr val="bg1"/>
                </a:solidFill>
                <a:latin typeface="Calibri"/>
                <a:ea typeface="Calibri"/>
                <a:cs typeface="Arial"/>
              </a:rPr>
              <a:t> expertise and resources within the </a:t>
            </a:r>
            <a:r>
              <a:rPr lang="en-US" sz="2800" dirty="0" err="1">
                <a:solidFill>
                  <a:schemeClr val="bg1"/>
                </a:solidFill>
                <a:latin typeface="Calibri"/>
                <a:ea typeface="Calibri"/>
                <a:cs typeface="Arial"/>
              </a:rPr>
              <a:t>organisation</a:t>
            </a:r>
            <a:r>
              <a:rPr lang="en-US" sz="2800" dirty="0">
                <a:solidFill>
                  <a:schemeClr val="bg1"/>
                </a:solidFill>
                <a:latin typeface="Calibri"/>
                <a:ea typeface="Calibri"/>
                <a:cs typeface="Arial"/>
              </a:rPr>
              <a:t>.</a:t>
            </a:r>
            <a:endParaRPr lang="en-US" sz="2800" dirty="0">
              <a:solidFill>
                <a:schemeClr val="bg1"/>
              </a:solidFill>
              <a:latin typeface="Calibri"/>
              <a:ea typeface="Calibri"/>
              <a:cs typeface="Calibri"/>
            </a:endParaRPr>
          </a:p>
          <a:p>
            <a:pPr algn="ctr"/>
            <a:r>
              <a:rPr lang="en-US" sz="2800" dirty="0">
                <a:solidFill>
                  <a:schemeClr val="bg1"/>
                </a:solidFill>
                <a:latin typeface="Calibri"/>
                <a:ea typeface="Calibri"/>
                <a:cs typeface="Arial"/>
              </a:rPr>
              <a:t>Buye (2021) suggests that the best approach would be to integrate PESTLE with other analytical tools e.g. SWOT analysis (CIPD, 2025) and Five Porters Forces (Havard Business School, 2008) to obtain critical internal and external information to understand the wider context enabling holistic decision making, supporting </a:t>
            </a:r>
            <a:r>
              <a:rPr lang="en-US" sz="2800" dirty="0" err="1">
                <a:solidFill>
                  <a:schemeClr val="bg1"/>
                </a:solidFill>
                <a:latin typeface="Calibri"/>
                <a:ea typeface="Calibri"/>
                <a:cs typeface="Arial"/>
              </a:rPr>
              <a:t>organisational</a:t>
            </a:r>
            <a:r>
              <a:rPr lang="en-US" sz="2800" dirty="0">
                <a:solidFill>
                  <a:schemeClr val="bg1"/>
                </a:solidFill>
                <a:latin typeface="Calibri"/>
                <a:ea typeface="Calibri"/>
                <a:cs typeface="Arial"/>
              </a:rPr>
              <a:t> goals and ensuring employers remain competitive.</a:t>
            </a:r>
            <a:endParaRPr lang="en-US" sz="2800" dirty="0">
              <a:solidFill>
                <a:schemeClr val="bg1"/>
              </a:solidFill>
              <a:latin typeface="Calibri"/>
              <a:ea typeface="Calibri"/>
              <a:cs typeface="Calibri"/>
            </a:endParaRPr>
          </a:p>
        </p:txBody>
      </p:sp>
      <p:sp>
        <p:nvSpPr>
          <p:cNvPr id="14" name="Title 10">
            <a:extLst>
              <a:ext uri="{FF2B5EF4-FFF2-40B4-BE49-F238E27FC236}">
                <a16:creationId xmlns:a16="http://schemas.microsoft.com/office/drawing/2014/main" id="{30102C76-A9F9-C4ED-44E4-3A4462B0EA58}"/>
              </a:ext>
            </a:extLst>
          </p:cNvPr>
          <p:cNvSpPr txBox="1">
            <a:spLocks/>
          </p:cNvSpPr>
          <p:nvPr/>
        </p:nvSpPr>
        <p:spPr>
          <a:xfrm>
            <a:off x="5755736" y="18784879"/>
            <a:ext cx="18178123" cy="907417"/>
          </a:xfrm>
          <a:prstGeom prst="roundRect">
            <a:avLst/>
          </a:prstGeom>
          <a:solidFill>
            <a:srgbClr val="19BCB9"/>
          </a:solidFill>
        </p:spPr>
        <p:txBody>
          <a:bodyPr vert="horz" lIns="91440" tIns="45720" rIns="91440" bIns="45720" rtlCol="0" anchor="ctr">
            <a:noAutofit/>
          </a:bodyPr>
          <a:lstStyle>
            <a:defPPr>
              <a:defRPr lang="en-US"/>
            </a:defPPr>
            <a:lvl1pPr marL="0" algn="l" defTabSz="2108698" rtl="0" eaLnBrk="1" latinLnBrk="0" hangingPunct="1">
              <a:lnSpc>
                <a:spcPct val="90000"/>
              </a:lnSpc>
              <a:spcBef>
                <a:spcPct val="0"/>
              </a:spcBef>
              <a:buNone/>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US" sz="2400" dirty="0">
                <a:solidFill>
                  <a:schemeClr val="bg1"/>
                </a:solidFill>
                <a:ea typeface="Arial"/>
                <a:cs typeface="Arial"/>
              </a:rPr>
              <a:t>The world of work is ever evolving and therefore as Team NPT, we can work together to shape the future of the </a:t>
            </a:r>
            <a:r>
              <a:rPr lang="en-US" sz="2400" dirty="0" err="1">
                <a:solidFill>
                  <a:schemeClr val="bg1"/>
                </a:solidFill>
                <a:ea typeface="Arial"/>
                <a:cs typeface="Arial"/>
              </a:rPr>
              <a:t>organisation</a:t>
            </a:r>
            <a:r>
              <a:rPr lang="en-US" sz="2400" dirty="0">
                <a:solidFill>
                  <a:schemeClr val="bg1"/>
                </a:solidFill>
                <a:ea typeface="Arial"/>
                <a:cs typeface="Arial"/>
              </a:rPr>
              <a:t>.</a:t>
            </a:r>
            <a:br>
              <a:rPr lang="en-US" sz="2400" dirty="0">
                <a:solidFill>
                  <a:schemeClr val="bg1"/>
                </a:solidFill>
              </a:rPr>
            </a:br>
            <a:r>
              <a:rPr lang="en-US" sz="2400" dirty="0">
                <a:solidFill>
                  <a:schemeClr val="bg1"/>
                </a:solidFill>
                <a:ea typeface="Arial"/>
                <a:cs typeface="Arial"/>
              </a:rPr>
              <a:t>If you require any further information, please contact Stephanie Evans, HR Manager @ </a:t>
            </a:r>
            <a:r>
              <a:rPr lang="en-US" sz="2400" u="sng" dirty="0">
                <a:solidFill>
                  <a:schemeClr val="bg1"/>
                </a:solidFill>
                <a:ea typeface="Arial"/>
                <a:cs typeface="Arial"/>
                <a:hlinkClick r:id="rId4">
                  <a:extLst>
                    <a:ext uri="{A12FA001-AC4F-418D-AE19-62706E023703}">
                      <ahyp:hlinkClr xmlns:ahyp="http://schemas.microsoft.com/office/drawing/2018/hyperlinkcolor" val="tx"/>
                    </a:ext>
                  </a:extLst>
                </a:hlinkClick>
              </a:rPr>
              <a:t>s.evans2@npt.gov.uk</a:t>
            </a:r>
            <a:endParaRPr lang="en-US" sz="2400" dirty="0">
              <a:solidFill>
                <a:schemeClr val="bg1"/>
              </a:solidFill>
              <a:hlinkClick r:id="" action="ppaction://noaction">
                <a:extLst>
                  <a:ext uri="{A12FA001-AC4F-418D-AE19-62706E023703}">
                    <ahyp:hlinkClr xmlns:ahyp="http://schemas.microsoft.com/office/drawing/2018/hyperlinkcolor" val="tx"/>
                  </a:ext>
                </a:extLst>
              </a:hlinkClick>
            </a:endParaRPr>
          </a:p>
        </p:txBody>
      </p:sp>
      <p:sp>
        <p:nvSpPr>
          <p:cNvPr id="16" name="TextBox 15">
            <a:extLst>
              <a:ext uri="{FF2B5EF4-FFF2-40B4-BE49-F238E27FC236}">
                <a16:creationId xmlns:a16="http://schemas.microsoft.com/office/drawing/2014/main" id="{35A2BBE5-0785-72FC-D030-67CC9C59BF2F}"/>
              </a:ext>
            </a:extLst>
          </p:cNvPr>
          <p:cNvSpPr txBox="1"/>
          <p:nvPr/>
        </p:nvSpPr>
        <p:spPr>
          <a:xfrm>
            <a:off x="24231028" y="2836230"/>
            <a:ext cx="5906646" cy="5557155"/>
          </a:xfrm>
          <a:prstGeom prst="roundRect">
            <a:avLst/>
          </a:prstGeom>
          <a:solidFill>
            <a:srgbClr val="19BCB9"/>
          </a:solidFill>
          <a:ln w="57150">
            <a:solidFill>
              <a:schemeClr val="bg1"/>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108698" rtl="0" eaLnBrk="1" latinLnBrk="0" hangingPunct="1">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US" sz="2800" b="1" dirty="0">
                <a:solidFill>
                  <a:schemeClr val="bg1"/>
                </a:solidFill>
                <a:latin typeface="Calibri"/>
                <a:ea typeface="Arial"/>
                <a:cs typeface="Arial"/>
              </a:rPr>
              <a:t>How is Technology affecting NPT?</a:t>
            </a:r>
            <a:endParaRPr lang="en-US" sz="2800" dirty="0">
              <a:solidFill>
                <a:schemeClr val="bg1"/>
              </a:solidFill>
              <a:latin typeface="Calibri"/>
              <a:ea typeface="Calibri"/>
              <a:cs typeface="Calibri"/>
            </a:endParaRPr>
          </a:p>
          <a:p>
            <a:pPr algn="ctr"/>
            <a:r>
              <a:rPr lang="en-US" sz="2800" dirty="0">
                <a:solidFill>
                  <a:schemeClr val="bg1"/>
                </a:solidFill>
                <a:latin typeface="Calibri"/>
                <a:ea typeface="Arial"/>
                <a:cs typeface="Arial"/>
              </a:rPr>
              <a:t>Change is constant and therefore, it is important for </a:t>
            </a:r>
            <a:r>
              <a:rPr lang="en-US" sz="2800" dirty="0" err="1">
                <a:solidFill>
                  <a:schemeClr val="bg1"/>
                </a:solidFill>
                <a:latin typeface="Calibri"/>
                <a:ea typeface="Arial"/>
                <a:cs typeface="Arial"/>
              </a:rPr>
              <a:t>organisations</a:t>
            </a:r>
            <a:r>
              <a:rPr lang="en-US" sz="2800" dirty="0">
                <a:solidFill>
                  <a:schemeClr val="bg1"/>
                </a:solidFill>
                <a:latin typeface="Calibri"/>
                <a:ea typeface="Arial"/>
                <a:cs typeface="Arial"/>
              </a:rPr>
              <a:t> to keep abreast of the advances in digital technology to understand the impact on both the HR and </a:t>
            </a:r>
            <a:r>
              <a:rPr lang="en-US" sz="2800" dirty="0" err="1">
                <a:solidFill>
                  <a:schemeClr val="bg1"/>
                </a:solidFill>
                <a:latin typeface="Calibri"/>
                <a:ea typeface="Arial"/>
                <a:cs typeface="Arial"/>
              </a:rPr>
              <a:t>Organisational</a:t>
            </a:r>
            <a:r>
              <a:rPr lang="en-US" sz="2800" dirty="0">
                <a:solidFill>
                  <a:schemeClr val="bg1"/>
                </a:solidFill>
                <a:latin typeface="Calibri"/>
                <a:ea typeface="Arial"/>
                <a:cs typeface="Arial"/>
              </a:rPr>
              <a:t> strategies Thus, taking a reasonable approach in adapting to the changes and knowing how technology can change working lives, (CIPD, 2025).</a:t>
            </a:r>
            <a:endParaRPr lang="en-US" sz="2800" dirty="0">
              <a:solidFill>
                <a:schemeClr val="bg1"/>
              </a:solidFill>
              <a:latin typeface="Calibri"/>
              <a:ea typeface="Calibri"/>
              <a:cs typeface="Arial"/>
            </a:endParaRPr>
          </a:p>
        </p:txBody>
      </p:sp>
      <p:sp>
        <p:nvSpPr>
          <p:cNvPr id="24" name="TextBox 23">
            <a:extLst>
              <a:ext uri="{FF2B5EF4-FFF2-40B4-BE49-F238E27FC236}">
                <a16:creationId xmlns:a16="http://schemas.microsoft.com/office/drawing/2014/main" id="{B2981352-9BB7-BCBB-4F98-66EA83F228BE}"/>
              </a:ext>
            </a:extLst>
          </p:cNvPr>
          <p:cNvSpPr txBox="1"/>
          <p:nvPr/>
        </p:nvSpPr>
        <p:spPr>
          <a:xfrm>
            <a:off x="132446" y="2725118"/>
            <a:ext cx="5906647" cy="7126248"/>
          </a:xfrm>
          <a:prstGeom prst="roundRect">
            <a:avLst/>
          </a:prstGeom>
          <a:solidFill>
            <a:srgbClr val="19BCB9"/>
          </a:solidFill>
          <a:ln w="57150">
            <a:solidFill>
              <a:schemeClr val="bg1"/>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108698" rtl="0" eaLnBrk="1" latinLnBrk="0" hangingPunct="1">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US" sz="2800" b="1" dirty="0">
                <a:solidFill>
                  <a:schemeClr val="bg1"/>
                </a:solidFill>
                <a:latin typeface="Calibri"/>
                <a:ea typeface="Arial"/>
                <a:cs typeface="Arial"/>
              </a:rPr>
              <a:t>Why is Social Impact important?</a:t>
            </a:r>
            <a:endParaRPr lang="en-US" sz="2800" dirty="0">
              <a:solidFill>
                <a:schemeClr val="bg1"/>
              </a:solidFill>
              <a:latin typeface="Calibri"/>
              <a:ea typeface="Arial"/>
              <a:cs typeface="Arial"/>
            </a:endParaRPr>
          </a:p>
          <a:p>
            <a:pPr algn="ctr"/>
            <a:r>
              <a:rPr lang="en-US" sz="2800" dirty="0">
                <a:solidFill>
                  <a:schemeClr val="bg1"/>
                </a:solidFill>
                <a:latin typeface="Calibri"/>
                <a:ea typeface="Arial"/>
                <a:cs typeface="Arial"/>
              </a:rPr>
              <a:t>NPTCBC is one of the largest employers within the local area, employing over 6,500 people to deliver a diverge range of services to the community of Neath Port Talbot.  Understanding the social impact will enable the </a:t>
            </a:r>
            <a:r>
              <a:rPr lang="en-US" sz="2800" dirty="0" err="1">
                <a:solidFill>
                  <a:schemeClr val="bg1"/>
                </a:solidFill>
                <a:latin typeface="Calibri"/>
                <a:ea typeface="Arial"/>
                <a:cs typeface="Arial"/>
              </a:rPr>
              <a:t>organisation</a:t>
            </a:r>
            <a:r>
              <a:rPr lang="en-US" sz="2800" dirty="0">
                <a:solidFill>
                  <a:schemeClr val="bg1"/>
                </a:solidFill>
                <a:latin typeface="Calibri"/>
                <a:ea typeface="Arial"/>
                <a:cs typeface="Arial"/>
              </a:rPr>
              <a:t> to measure the effectiveness of the services and aim to achieve wellbeing objective 2, ‘</a:t>
            </a:r>
            <a:r>
              <a:rPr lang="en-US" sz="2800" i="1" dirty="0">
                <a:solidFill>
                  <a:schemeClr val="bg1"/>
                </a:solidFill>
                <a:latin typeface="Calibri"/>
                <a:ea typeface="Arial"/>
                <a:cs typeface="Arial"/>
              </a:rPr>
              <a:t>All communities are thriving and sustainable</a:t>
            </a:r>
            <a:r>
              <a:rPr lang="en-US" sz="2800" dirty="0">
                <a:solidFill>
                  <a:schemeClr val="bg1"/>
                </a:solidFill>
                <a:latin typeface="Calibri"/>
                <a:ea typeface="Arial"/>
                <a:cs typeface="Arial"/>
              </a:rPr>
              <a:t>’ as set out within the Future of Work Strategy, (NPTCBC, 2022-2027).</a:t>
            </a:r>
            <a:endParaRPr lang="en-US" sz="2800" dirty="0">
              <a:solidFill>
                <a:schemeClr val="bg1"/>
              </a:solidFill>
              <a:latin typeface="Calibri"/>
            </a:endParaRPr>
          </a:p>
        </p:txBody>
      </p:sp>
      <p:sp>
        <p:nvSpPr>
          <p:cNvPr id="28" name="TextBox 27">
            <a:extLst>
              <a:ext uri="{FF2B5EF4-FFF2-40B4-BE49-F238E27FC236}">
                <a16:creationId xmlns:a16="http://schemas.microsoft.com/office/drawing/2014/main" id="{2DF6E4F5-9EB0-B37E-D5CC-7F9762CB4E47}"/>
              </a:ext>
            </a:extLst>
          </p:cNvPr>
          <p:cNvSpPr txBox="1"/>
          <p:nvPr/>
        </p:nvSpPr>
        <p:spPr>
          <a:xfrm>
            <a:off x="442971" y="10024622"/>
            <a:ext cx="14493340" cy="8274606"/>
          </a:xfrm>
          <a:prstGeom prst="roundRect">
            <a:avLst/>
          </a:prstGeom>
          <a:solidFill>
            <a:srgbClr val="19BCB9"/>
          </a:solidFill>
          <a:ln w="57150">
            <a:solidFill>
              <a:schemeClr val="bg1"/>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108698" rtl="0" eaLnBrk="1" latinLnBrk="0" hangingPunct="1">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defTabSz="2252663"/>
            <a:r>
              <a:rPr lang="en-US" sz="2000" dirty="0">
                <a:solidFill>
                  <a:schemeClr val="bg1"/>
                </a:solidFill>
                <a:latin typeface="Arial"/>
                <a:ea typeface="Arial"/>
                <a:cs typeface="Arial"/>
              </a:rPr>
              <a:t>The increased cost of living is impacting people’s lives and subsequently affecting their resilience within the workplace.  In February 2025, a survey of 5000 employees found that 31% reported how their financial concerns have had a detrimental impact on their performance, (Cotton, 2025).  Therefore, it is important for HR to support the </a:t>
            </a:r>
            <a:r>
              <a:rPr lang="en-US" sz="2000" dirty="0" err="1">
                <a:solidFill>
                  <a:schemeClr val="bg1"/>
                </a:solidFill>
                <a:latin typeface="Arial"/>
                <a:ea typeface="Arial"/>
                <a:cs typeface="Arial"/>
              </a:rPr>
              <a:t>organisation</a:t>
            </a:r>
            <a:r>
              <a:rPr lang="en-US" sz="2000" dirty="0">
                <a:solidFill>
                  <a:schemeClr val="bg1"/>
                </a:solidFill>
                <a:latin typeface="Arial"/>
                <a:ea typeface="Arial"/>
                <a:cs typeface="Arial"/>
              </a:rPr>
              <a:t> in reviewing and developing financial wellbeing initiatives.</a:t>
            </a:r>
          </a:p>
          <a:p>
            <a:pPr algn="ctr" defTabSz="2252663"/>
            <a:br>
              <a:rPr lang="en-US" sz="2000" dirty="0"/>
            </a:br>
            <a:r>
              <a:rPr lang="en-US" sz="2000" dirty="0">
                <a:solidFill>
                  <a:schemeClr val="bg1"/>
                </a:solidFill>
                <a:latin typeface="Arial"/>
                <a:ea typeface="Arial"/>
                <a:cs typeface="Arial"/>
              </a:rPr>
              <a:t>The pay scales for Local Government services are determined by the National Joint Council, negotiations take place between employers and trade unions with the aim of improving working lives and in 2025-2026, an agreement of 3.2% was reached with a commitment of deleting the lowest pay spine point in 2026, (Local Government Association, 2025).</a:t>
            </a:r>
            <a:br>
              <a:rPr lang="en-US" sz="2000" dirty="0"/>
            </a:br>
            <a:r>
              <a:rPr lang="en-US" sz="2000" dirty="0">
                <a:solidFill>
                  <a:schemeClr val="bg1"/>
                </a:solidFill>
                <a:latin typeface="Arial"/>
                <a:ea typeface="Arial"/>
                <a:cs typeface="Arial"/>
              </a:rPr>
              <a:t>The annual workforce data report 2024/25 (NPTCBC, 2025a) shows that 26.5% of the workforce are currently paid within the lowest pay bracket, the majority of which are within Catering, Cleaning and Social Care roles.  Therefore, it is suggested that the impact of such change in conjunction with the National Minimum Wage (NMW) Increase will positively impact financial wellbeing, subsequently improving performance, reducing poverty and supporting recruitment and retention, (CIPD, 2021).</a:t>
            </a:r>
          </a:p>
          <a:p>
            <a:pPr algn="ctr" defTabSz="2252663"/>
            <a:br>
              <a:rPr lang="en-US" sz="2000" dirty="0"/>
            </a:br>
            <a:r>
              <a:rPr lang="en-US" sz="2000" dirty="0">
                <a:solidFill>
                  <a:schemeClr val="bg1"/>
                </a:solidFill>
                <a:latin typeface="Arial"/>
                <a:ea typeface="Arial"/>
                <a:cs typeface="Arial"/>
              </a:rPr>
              <a:t>BBC News (2025) reported NPTCBC as being one of the most deprived areas in Wales, ranked 4th out of 22 Local Authorities.  Data within the Poverty Impact report identifies that 28.4% of people are living in poverty, with an expectation of this figure to rise to 34% by 2030.  NPTCBC (2025b) and have developed a number of initiatives to support the financial wellbeing of the workforce and wider community.  Thus, aiming to maintain employee health and wellbeing and enable continued access to essential services.  The Employee Financial Wellbeing Strategy (2023-2025) has been developed to support employees through financial hardship and created a culture to improve the lives of our employees. CIPD research, (Cotton, 2025) found that 59% of staff value the importance of financial wellbeing with 65% stating it would be a considering factor for prospective employers.  Therefore, as society changes, it is important for NPTCBC to measure the impact and work with key partners to continue to review and communicate financial wellbeing strategies to support the workforce and maintain competitive as an employer.</a:t>
            </a:r>
            <a:endParaRPr lang="en-US" sz="2000" dirty="0">
              <a:solidFill>
                <a:schemeClr val="bg1"/>
              </a:solidFill>
              <a:latin typeface="Arial"/>
              <a:cs typeface="Arial"/>
            </a:endParaRPr>
          </a:p>
        </p:txBody>
      </p:sp>
      <p:sp>
        <p:nvSpPr>
          <p:cNvPr id="30" name="TextBox 29">
            <a:extLst>
              <a:ext uri="{FF2B5EF4-FFF2-40B4-BE49-F238E27FC236}">
                <a16:creationId xmlns:a16="http://schemas.microsoft.com/office/drawing/2014/main" id="{0E7E030C-8E96-3F32-182B-60583B2C4A5F}"/>
              </a:ext>
            </a:extLst>
          </p:cNvPr>
          <p:cNvSpPr txBox="1"/>
          <p:nvPr/>
        </p:nvSpPr>
        <p:spPr>
          <a:xfrm>
            <a:off x="16040677" y="10062253"/>
            <a:ext cx="13389282" cy="8717280"/>
          </a:xfrm>
          <a:prstGeom prst="roundRect">
            <a:avLst/>
          </a:prstGeom>
          <a:solidFill>
            <a:srgbClr val="19BCB9"/>
          </a:solidFill>
          <a:ln w="57150">
            <a:solidFill>
              <a:schemeClr val="bg1"/>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108698" rtl="0" eaLnBrk="1" latinLnBrk="0" hangingPunct="1">
              <a:defRPr sz="4151" kern="1200">
                <a:solidFill>
                  <a:schemeClr val="tx1"/>
                </a:solidFill>
                <a:latin typeface="+mn-lt"/>
                <a:ea typeface="+mn-ea"/>
                <a:cs typeface="+mn-cs"/>
              </a:defRPr>
            </a:lvl1pPr>
            <a:lvl2pPr marL="1054349" algn="l" defTabSz="2108698" rtl="0" eaLnBrk="1" latinLnBrk="0" hangingPunct="1">
              <a:defRPr sz="4151" kern="1200">
                <a:solidFill>
                  <a:schemeClr val="tx1"/>
                </a:solidFill>
                <a:latin typeface="+mn-lt"/>
                <a:ea typeface="+mn-ea"/>
                <a:cs typeface="+mn-cs"/>
              </a:defRPr>
            </a:lvl2pPr>
            <a:lvl3pPr marL="2108698" algn="l" defTabSz="2108698" rtl="0" eaLnBrk="1" latinLnBrk="0" hangingPunct="1">
              <a:defRPr sz="4151" kern="1200">
                <a:solidFill>
                  <a:schemeClr val="tx1"/>
                </a:solidFill>
                <a:latin typeface="+mn-lt"/>
                <a:ea typeface="+mn-ea"/>
                <a:cs typeface="+mn-cs"/>
              </a:defRPr>
            </a:lvl3pPr>
            <a:lvl4pPr marL="3163047" algn="l" defTabSz="2108698" rtl="0" eaLnBrk="1" latinLnBrk="0" hangingPunct="1">
              <a:defRPr sz="4151" kern="1200">
                <a:solidFill>
                  <a:schemeClr val="tx1"/>
                </a:solidFill>
                <a:latin typeface="+mn-lt"/>
                <a:ea typeface="+mn-ea"/>
                <a:cs typeface="+mn-cs"/>
              </a:defRPr>
            </a:lvl4pPr>
            <a:lvl5pPr marL="4217396" algn="l" defTabSz="2108698" rtl="0" eaLnBrk="1" latinLnBrk="0" hangingPunct="1">
              <a:defRPr sz="4151" kern="1200">
                <a:solidFill>
                  <a:schemeClr val="tx1"/>
                </a:solidFill>
                <a:latin typeface="+mn-lt"/>
                <a:ea typeface="+mn-ea"/>
                <a:cs typeface="+mn-cs"/>
              </a:defRPr>
            </a:lvl5pPr>
            <a:lvl6pPr marL="5271745" algn="l" defTabSz="2108698" rtl="0" eaLnBrk="1" latinLnBrk="0" hangingPunct="1">
              <a:defRPr sz="4151" kern="1200">
                <a:solidFill>
                  <a:schemeClr val="tx1"/>
                </a:solidFill>
                <a:latin typeface="+mn-lt"/>
                <a:ea typeface="+mn-ea"/>
                <a:cs typeface="+mn-cs"/>
              </a:defRPr>
            </a:lvl6pPr>
            <a:lvl7pPr marL="6326094" algn="l" defTabSz="2108698" rtl="0" eaLnBrk="1" latinLnBrk="0" hangingPunct="1">
              <a:defRPr sz="4151" kern="1200">
                <a:solidFill>
                  <a:schemeClr val="tx1"/>
                </a:solidFill>
                <a:latin typeface="+mn-lt"/>
                <a:ea typeface="+mn-ea"/>
                <a:cs typeface="+mn-cs"/>
              </a:defRPr>
            </a:lvl7pPr>
            <a:lvl8pPr marL="7380442" algn="l" defTabSz="2108698" rtl="0" eaLnBrk="1" latinLnBrk="0" hangingPunct="1">
              <a:defRPr sz="4151" kern="1200">
                <a:solidFill>
                  <a:schemeClr val="tx1"/>
                </a:solidFill>
                <a:latin typeface="+mn-lt"/>
                <a:ea typeface="+mn-ea"/>
                <a:cs typeface="+mn-cs"/>
              </a:defRPr>
            </a:lvl8pPr>
            <a:lvl9pPr marL="8434791" algn="l" defTabSz="2108698" rtl="0" eaLnBrk="1" latinLnBrk="0" hangingPunct="1">
              <a:defRPr sz="4151" kern="1200">
                <a:solidFill>
                  <a:schemeClr val="tx1"/>
                </a:solidFill>
                <a:latin typeface="+mn-lt"/>
                <a:ea typeface="+mn-ea"/>
                <a:cs typeface="+mn-cs"/>
              </a:defRPr>
            </a:lvl9pPr>
          </a:lstStyle>
          <a:p>
            <a:pPr algn="ctr"/>
            <a:r>
              <a:rPr lang="en-US" sz="2200" dirty="0">
                <a:solidFill>
                  <a:schemeClr val="bg1"/>
                </a:solidFill>
                <a:latin typeface="Calibri"/>
                <a:ea typeface="Arial"/>
                <a:cs typeface="Arial"/>
              </a:rPr>
              <a:t>Eddy (2025) </a:t>
            </a:r>
            <a:r>
              <a:rPr lang="en-US" sz="2200" dirty="0" err="1">
                <a:solidFill>
                  <a:schemeClr val="bg1"/>
                </a:solidFill>
                <a:latin typeface="Calibri"/>
                <a:ea typeface="Arial"/>
                <a:cs typeface="Arial"/>
              </a:rPr>
              <a:t>recognises</a:t>
            </a:r>
            <a:r>
              <a:rPr lang="en-US" sz="2200" dirty="0">
                <a:solidFill>
                  <a:schemeClr val="bg1"/>
                </a:solidFill>
                <a:latin typeface="Calibri"/>
                <a:ea typeface="Arial"/>
                <a:cs typeface="Arial"/>
              </a:rPr>
              <a:t> the use of Artificial Intelligence (AI) being integrated into everyday lives and how HR play a key role in adapting to the changes, reviewing policies and procedures to ensure they remain fit for purpose whilst also embedding effective workforce planning into strategic decision making to meet the future requirements of the </a:t>
            </a:r>
            <a:r>
              <a:rPr lang="en-US" sz="2200" dirty="0" err="1">
                <a:solidFill>
                  <a:schemeClr val="bg1"/>
                </a:solidFill>
                <a:latin typeface="Calibri"/>
                <a:ea typeface="Arial"/>
                <a:cs typeface="Arial"/>
              </a:rPr>
              <a:t>organisation</a:t>
            </a:r>
            <a:r>
              <a:rPr lang="en-US" sz="2200" dirty="0">
                <a:solidFill>
                  <a:schemeClr val="bg1"/>
                </a:solidFill>
                <a:latin typeface="Calibri"/>
                <a:ea typeface="Arial"/>
                <a:cs typeface="Arial"/>
              </a:rPr>
              <a:t>. Soliman (2024) suggests that whilst the introduction of AI may provide an opportunity for </a:t>
            </a:r>
            <a:r>
              <a:rPr lang="en-US" sz="2200" dirty="0" err="1">
                <a:solidFill>
                  <a:schemeClr val="bg1"/>
                </a:solidFill>
                <a:latin typeface="Calibri"/>
                <a:ea typeface="Arial"/>
                <a:cs typeface="Arial"/>
              </a:rPr>
              <a:t>organisations</a:t>
            </a:r>
            <a:r>
              <a:rPr lang="en-US" sz="2200" dirty="0">
                <a:solidFill>
                  <a:schemeClr val="bg1"/>
                </a:solidFill>
                <a:latin typeface="Calibri"/>
                <a:ea typeface="Arial"/>
                <a:cs typeface="Arial"/>
              </a:rPr>
              <a:t> to streamline and </a:t>
            </a:r>
            <a:r>
              <a:rPr lang="en-US" sz="2200" dirty="0" err="1">
                <a:solidFill>
                  <a:schemeClr val="bg1"/>
                </a:solidFill>
                <a:latin typeface="Calibri"/>
                <a:ea typeface="Arial"/>
                <a:cs typeface="Arial"/>
              </a:rPr>
              <a:t>digitalise</a:t>
            </a:r>
            <a:r>
              <a:rPr lang="en-US" sz="2200" dirty="0">
                <a:solidFill>
                  <a:schemeClr val="bg1"/>
                </a:solidFill>
                <a:latin typeface="Calibri"/>
                <a:ea typeface="Arial"/>
                <a:cs typeface="Arial"/>
              </a:rPr>
              <a:t> tasks, repurpose roles and </a:t>
            </a:r>
            <a:r>
              <a:rPr lang="en-US" sz="2200" dirty="0" err="1">
                <a:solidFill>
                  <a:schemeClr val="bg1"/>
                </a:solidFill>
                <a:latin typeface="Calibri"/>
                <a:ea typeface="Arial"/>
                <a:cs typeface="Arial"/>
              </a:rPr>
              <a:t>utilise</a:t>
            </a:r>
            <a:r>
              <a:rPr lang="en-US" sz="2200" dirty="0">
                <a:solidFill>
                  <a:schemeClr val="bg1"/>
                </a:solidFill>
                <a:latin typeface="Calibri"/>
                <a:ea typeface="Arial"/>
                <a:cs typeface="Arial"/>
              </a:rPr>
              <a:t> resources more effectively, this may also impact staff morale and raise concern in relation to job security.  It is therefore important to take an inclusive approach, encouraging employee voice and providing career development opportunities.</a:t>
            </a:r>
          </a:p>
          <a:p>
            <a:pPr algn="ctr"/>
            <a:r>
              <a:rPr lang="en-US" sz="2200" dirty="0">
                <a:solidFill>
                  <a:schemeClr val="bg1"/>
                </a:solidFill>
                <a:latin typeface="Calibri"/>
                <a:ea typeface="Arial"/>
                <a:cs typeface="Arial"/>
              </a:rPr>
              <a:t>NPTCBC are engaging with digital experts and relevant stakeholders in developing a roadmap as to how the </a:t>
            </a:r>
            <a:r>
              <a:rPr lang="en-US" sz="2200" dirty="0" err="1">
                <a:solidFill>
                  <a:schemeClr val="bg1"/>
                </a:solidFill>
                <a:latin typeface="Calibri"/>
                <a:ea typeface="Arial"/>
                <a:cs typeface="Arial"/>
              </a:rPr>
              <a:t>organisation</a:t>
            </a:r>
            <a:r>
              <a:rPr lang="en-US" sz="2200" dirty="0">
                <a:solidFill>
                  <a:schemeClr val="bg1"/>
                </a:solidFill>
                <a:latin typeface="Calibri"/>
                <a:ea typeface="Arial"/>
                <a:cs typeface="Arial"/>
              </a:rPr>
              <a:t> aims to integrate AI within the short to medium term to enhance decision making and improve service delivery.  It is </a:t>
            </a:r>
            <a:r>
              <a:rPr lang="en-US" sz="2200" dirty="0" err="1">
                <a:solidFill>
                  <a:schemeClr val="bg1"/>
                </a:solidFill>
                <a:latin typeface="Calibri"/>
                <a:ea typeface="Arial"/>
                <a:cs typeface="Arial"/>
              </a:rPr>
              <a:t>recognised</a:t>
            </a:r>
            <a:r>
              <a:rPr lang="en-US" sz="2200" dirty="0">
                <a:solidFill>
                  <a:schemeClr val="bg1"/>
                </a:solidFill>
                <a:latin typeface="Calibri"/>
                <a:ea typeface="Arial"/>
                <a:cs typeface="Arial"/>
              </a:rPr>
              <a:t> that implementing a robust policy for the use of AI and providing specific training and raising awareness are vital to ensure staff remain ethical and compliant when </a:t>
            </a:r>
            <a:r>
              <a:rPr lang="en-US" sz="2200" dirty="0" err="1">
                <a:solidFill>
                  <a:schemeClr val="bg1"/>
                </a:solidFill>
                <a:latin typeface="Calibri"/>
                <a:ea typeface="Arial"/>
                <a:cs typeface="Arial"/>
              </a:rPr>
              <a:t>utilising</a:t>
            </a:r>
            <a:r>
              <a:rPr lang="en-US" sz="2200" dirty="0">
                <a:solidFill>
                  <a:schemeClr val="bg1"/>
                </a:solidFill>
                <a:latin typeface="Calibri"/>
                <a:ea typeface="Arial"/>
                <a:cs typeface="Arial"/>
              </a:rPr>
              <a:t> AI, (NPTCBC, 2024).</a:t>
            </a:r>
          </a:p>
          <a:p>
            <a:pPr algn="ctr"/>
            <a:r>
              <a:rPr lang="en-US" sz="2200" dirty="0">
                <a:solidFill>
                  <a:schemeClr val="bg1"/>
                </a:solidFill>
                <a:latin typeface="Calibri"/>
                <a:ea typeface="Arial"/>
                <a:cs typeface="Arial"/>
              </a:rPr>
              <a:t> NPTCBC </a:t>
            </a:r>
            <a:r>
              <a:rPr lang="en-US" sz="2200" dirty="0" err="1">
                <a:solidFill>
                  <a:schemeClr val="bg1"/>
                </a:solidFill>
                <a:latin typeface="Calibri"/>
                <a:ea typeface="Arial"/>
                <a:cs typeface="Arial"/>
              </a:rPr>
              <a:t>recognise</a:t>
            </a:r>
            <a:r>
              <a:rPr lang="en-US" sz="2200" dirty="0">
                <a:solidFill>
                  <a:schemeClr val="bg1"/>
                </a:solidFill>
                <a:latin typeface="Calibri"/>
                <a:ea typeface="Arial"/>
                <a:cs typeface="Arial"/>
              </a:rPr>
              <a:t> opportunities to </a:t>
            </a:r>
            <a:r>
              <a:rPr lang="en-US" sz="2200" dirty="0" err="1">
                <a:solidFill>
                  <a:schemeClr val="bg1"/>
                </a:solidFill>
                <a:latin typeface="Calibri"/>
                <a:ea typeface="Arial"/>
                <a:cs typeface="Arial"/>
              </a:rPr>
              <a:t>utilise</a:t>
            </a:r>
            <a:r>
              <a:rPr lang="en-US" sz="2200" dirty="0">
                <a:solidFill>
                  <a:schemeClr val="bg1"/>
                </a:solidFill>
                <a:latin typeface="Calibri"/>
                <a:ea typeface="Arial"/>
                <a:cs typeface="Arial"/>
              </a:rPr>
              <a:t> AI in making efficiencies by reducing administrative workloads and building capacity enabling staff to undertake added value tasks.  An example of which is to </a:t>
            </a:r>
            <a:r>
              <a:rPr lang="en-US" sz="2200" dirty="0" err="1">
                <a:solidFill>
                  <a:schemeClr val="bg1"/>
                </a:solidFill>
                <a:latin typeface="Calibri"/>
                <a:ea typeface="Arial"/>
                <a:cs typeface="Arial"/>
              </a:rPr>
              <a:t>utilise</a:t>
            </a:r>
            <a:r>
              <a:rPr lang="en-US" sz="2200" dirty="0">
                <a:solidFill>
                  <a:schemeClr val="bg1"/>
                </a:solidFill>
                <a:latin typeface="Calibri"/>
                <a:ea typeface="Arial"/>
                <a:cs typeface="Arial"/>
              </a:rPr>
              <a:t> an AI tool, </a:t>
            </a:r>
            <a:r>
              <a:rPr lang="en-US" sz="2200" i="1" dirty="0">
                <a:solidFill>
                  <a:schemeClr val="bg1"/>
                </a:solidFill>
                <a:latin typeface="Calibri"/>
                <a:ea typeface="Arial"/>
                <a:cs typeface="Arial"/>
              </a:rPr>
              <a:t>Magic Notes</a:t>
            </a:r>
            <a:r>
              <a:rPr lang="en-US" sz="2200" dirty="0">
                <a:solidFill>
                  <a:schemeClr val="bg1"/>
                </a:solidFill>
                <a:latin typeface="Calibri"/>
                <a:ea typeface="Arial"/>
                <a:cs typeface="Arial"/>
              </a:rPr>
              <a:t> to write up case notes, providing capacity for the HR Team to work smarter and move towards a business partner approach, offering specialist HR advice to the </a:t>
            </a:r>
            <a:r>
              <a:rPr lang="en-US" sz="2200" dirty="0" err="1">
                <a:solidFill>
                  <a:schemeClr val="bg1"/>
                </a:solidFill>
                <a:latin typeface="Calibri"/>
                <a:ea typeface="Arial"/>
                <a:cs typeface="Arial"/>
              </a:rPr>
              <a:t>organisation</a:t>
            </a:r>
            <a:r>
              <a:rPr lang="en-US" sz="2200" dirty="0">
                <a:solidFill>
                  <a:schemeClr val="bg1"/>
                </a:solidFill>
                <a:latin typeface="Calibri"/>
                <a:ea typeface="Arial"/>
                <a:cs typeface="Arial"/>
              </a:rPr>
              <a:t> in accordance with the future of work strategy, (NPTCBC, 2022-2027).</a:t>
            </a:r>
          </a:p>
          <a:p>
            <a:pPr algn="ctr"/>
            <a:r>
              <a:rPr lang="en-US" sz="2200" dirty="0">
                <a:solidFill>
                  <a:schemeClr val="bg1"/>
                </a:solidFill>
                <a:latin typeface="Calibri"/>
                <a:ea typeface="Arial"/>
                <a:cs typeface="Arial"/>
              </a:rPr>
              <a:t>One of the wellbeing objectives detailed within The Future of Work Strategy, (NPTCBC 2022-2027) focusses on addressing any skills gaps and upskilling the workforce to ensure they are prepared for advances in technology.  It </a:t>
            </a:r>
            <a:r>
              <a:rPr lang="en-US" sz="2200" dirty="0" err="1">
                <a:solidFill>
                  <a:schemeClr val="bg1"/>
                </a:solidFill>
                <a:latin typeface="Calibri"/>
                <a:ea typeface="Arial"/>
                <a:cs typeface="Arial"/>
              </a:rPr>
              <a:t>recognises</a:t>
            </a:r>
            <a:r>
              <a:rPr lang="en-US" sz="2200" dirty="0">
                <a:solidFill>
                  <a:schemeClr val="bg1"/>
                </a:solidFill>
                <a:latin typeface="Calibri"/>
                <a:ea typeface="Arial"/>
                <a:cs typeface="Arial"/>
              </a:rPr>
              <a:t> the requirement to invest in HR analytics and data skills to develop and incorporate digital transformation into HR Strategy.  However, the question remains has to how AI can complement HR rather than replace the Human element of People Management, (Bhattacharya, 2025).</a:t>
            </a:r>
            <a:endParaRPr lang="en-US" sz="2200" dirty="0">
              <a:solidFill>
                <a:schemeClr val="bg1"/>
              </a:solidFill>
              <a:latin typeface="Calibri"/>
              <a:ea typeface="Calibri"/>
              <a:cs typeface="Calibri"/>
            </a:endParaRPr>
          </a:p>
        </p:txBody>
      </p:sp>
      <p:pic>
        <p:nvPicPr>
          <p:cNvPr id="31" name="Graphic 24" descr="Line arrow: Clockwise curve with solid fill">
            <a:extLst>
              <a:ext uri="{FF2B5EF4-FFF2-40B4-BE49-F238E27FC236}">
                <a16:creationId xmlns:a16="http://schemas.microsoft.com/office/drawing/2014/main" id="{92FE290E-BD69-9D78-F3AD-346C9EFB4B1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rot="17773172">
            <a:off x="10086243" y="4843581"/>
            <a:ext cx="2781616" cy="7955626"/>
          </a:xfrm>
          <a:prstGeom prst="rect">
            <a:avLst/>
          </a:prstGeom>
        </p:spPr>
      </p:pic>
      <p:pic>
        <p:nvPicPr>
          <p:cNvPr id="38" name="Graphic 20" descr="Social network with solid fill">
            <a:extLst>
              <a:ext uri="{FF2B5EF4-FFF2-40B4-BE49-F238E27FC236}">
                <a16:creationId xmlns:a16="http://schemas.microsoft.com/office/drawing/2014/main" id="{768C102F-508A-32CF-3E2C-B34934DA050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297936" y="7419299"/>
            <a:ext cx="1939486" cy="1948171"/>
          </a:xfrm>
          <a:prstGeom prst="rect">
            <a:avLst/>
          </a:prstGeom>
        </p:spPr>
      </p:pic>
      <p:pic>
        <p:nvPicPr>
          <p:cNvPr id="39" name="Graphic 21" descr="Internet with solid fill">
            <a:extLst>
              <a:ext uri="{FF2B5EF4-FFF2-40B4-BE49-F238E27FC236}">
                <a16:creationId xmlns:a16="http://schemas.microsoft.com/office/drawing/2014/main" id="{FBFBF42E-FACB-12E9-B762-D6E77E69C5A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602744" y="7178569"/>
            <a:ext cx="2412714" cy="1956602"/>
          </a:xfrm>
          <a:prstGeom prst="rect">
            <a:avLst/>
          </a:prstGeom>
        </p:spPr>
      </p:pic>
      <p:pic>
        <p:nvPicPr>
          <p:cNvPr id="40" name="Graphic 39" descr="Line arrow: Counter-clockwise curve with solid fill">
            <a:extLst>
              <a:ext uri="{FF2B5EF4-FFF2-40B4-BE49-F238E27FC236}">
                <a16:creationId xmlns:a16="http://schemas.microsoft.com/office/drawing/2014/main" id="{042F7FD9-4E20-4131-42D3-CDCD9C2E6CD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5760000">
            <a:off x="17136614" y="6169767"/>
            <a:ext cx="2722382" cy="6493370"/>
          </a:xfrm>
          <a:prstGeom prst="rect">
            <a:avLst/>
          </a:prstGeom>
        </p:spPr>
      </p:pic>
      <p:pic>
        <p:nvPicPr>
          <p:cNvPr id="45" name="Picture 44">
            <a:extLst>
              <a:ext uri="{FF2B5EF4-FFF2-40B4-BE49-F238E27FC236}">
                <a16:creationId xmlns:a16="http://schemas.microsoft.com/office/drawing/2014/main" id="{513D9CA5-AD7B-7B19-B335-5E34B7936312}"/>
              </a:ext>
            </a:extLst>
          </p:cNvPr>
          <p:cNvPicPr>
            <a:picLocks noChangeAspect="1"/>
          </p:cNvPicPr>
          <p:nvPr/>
        </p:nvPicPr>
        <p:blipFill>
          <a:blip r:embed="rId13"/>
          <a:stretch>
            <a:fillRect/>
          </a:stretch>
        </p:blipFill>
        <p:spPr>
          <a:xfrm>
            <a:off x="27906365" y="315263"/>
            <a:ext cx="2083336" cy="1764710"/>
          </a:xfrm>
          <a:prstGeom prst="rect">
            <a:avLst/>
          </a:prstGeom>
        </p:spPr>
      </p:pic>
      <p:sp>
        <p:nvSpPr>
          <p:cNvPr id="46" name="Rectangle 45">
            <a:extLst>
              <a:ext uri="{FF2B5EF4-FFF2-40B4-BE49-F238E27FC236}">
                <a16:creationId xmlns:a16="http://schemas.microsoft.com/office/drawing/2014/main" id="{A17AD0D8-95D2-5BBB-7BC0-80A410334855}"/>
              </a:ext>
            </a:extLst>
          </p:cNvPr>
          <p:cNvSpPr/>
          <p:nvPr/>
        </p:nvSpPr>
        <p:spPr>
          <a:xfrm>
            <a:off x="23348616" y="315263"/>
            <a:ext cx="5369302" cy="1877437"/>
          </a:xfrm>
          <a:prstGeom prst="rect">
            <a:avLst/>
          </a:prstGeom>
          <a:noFill/>
        </p:spPr>
        <p:txBody>
          <a:bodyPr wrap="square" lIns="91440" tIns="45720" rIns="91440" bIns="45720">
            <a:spAutoFit/>
          </a:bodyPr>
          <a:lstStyle/>
          <a:p>
            <a:pPr algn="ctr"/>
            <a:r>
              <a:rPr lang="en-US" sz="5800" b="1" dirty="0">
                <a:ln w="0"/>
                <a:solidFill>
                  <a:schemeClr val="bg1"/>
                </a:solidFill>
                <a:effectLst>
                  <a:outerShdw blurRad="38100" dist="25400" dir="5400000" algn="ctr" rotWithShape="0">
                    <a:srgbClr val="6E747A">
                      <a:alpha val="43000"/>
                    </a:srgbClr>
                  </a:outerShdw>
                </a:effectLst>
              </a:rPr>
              <a:t>November</a:t>
            </a:r>
          </a:p>
          <a:p>
            <a:pPr algn="ctr"/>
            <a:r>
              <a:rPr lang="en-US" sz="5800" b="1" dirty="0">
                <a:ln w="0"/>
                <a:solidFill>
                  <a:schemeClr val="bg1"/>
                </a:solidFill>
                <a:effectLst>
                  <a:outerShdw blurRad="38100" dist="25400" dir="5400000" algn="ctr" rotWithShape="0">
                    <a:srgbClr val="6E747A">
                      <a:alpha val="43000"/>
                    </a:srgbClr>
                  </a:outerShdw>
                </a:effectLst>
              </a:rPr>
              <a:t>2025</a:t>
            </a:r>
          </a:p>
        </p:txBody>
      </p:sp>
      <p:pic>
        <p:nvPicPr>
          <p:cNvPr id="49" name="Picture 48">
            <a:extLst>
              <a:ext uri="{FF2B5EF4-FFF2-40B4-BE49-F238E27FC236}">
                <a16:creationId xmlns:a16="http://schemas.microsoft.com/office/drawing/2014/main" id="{0BCF7C15-067B-BF61-8717-B4CE5C130926}"/>
              </a:ext>
            </a:extLst>
          </p:cNvPr>
          <p:cNvPicPr>
            <a:picLocks noChangeAspect="1"/>
          </p:cNvPicPr>
          <p:nvPr/>
        </p:nvPicPr>
        <p:blipFill>
          <a:blip r:embed="rId14"/>
          <a:stretch>
            <a:fillRect/>
          </a:stretch>
        </p:blipFill>
        <p:spPr>
          <a:xfrm>
            <a:off x="442971" y="18956380"/>
            <a:ext cx="3888304" cy="1862136"/>
          </a:xfrm>
          <a:prstGeom prst="rect">
            <a:avLst/>
          </a:prstGeom>
        </p:spPr>
      </p:pic>
      <p:sp>
        <p:nvSpPr>
          <p:cNvPr id="54" name="Rectangle 53">
            <a:extLst>
              <a:ext uri="{FF2B5EF4-FFF2-40B4-BE49-F238E27FC236}">
                <a16:creationId xmlns:a16="http://schemas.microsoft.com/office/drawing/2014/main" id="{A30A5D02-B233-9FEB-B44B-E0E6F4DCC97D}"/>
              </a:ext>
            </a:extLst>
          </p:cNvPr>
          <p:cNvSpPr/>
          <p:nvPr/>
        </p:nvSpPr>
        <p:spPr>
          <a:xfrm>
            <a:off x="23556642" y="19296027"/>
            <a:ext cx="5369302" cy="1569660"/>
          </a:xfrm>
          <a:prstGeom prst="rect">
            <a:avLst/>
          </a:prstGeom>
          <a:noFill/>
        </p:spPr>
        <p:txBody>
          <a:bodyPr wrap="square" lIns="91440" tIns="45720" rIns="91440" bIns="45720">
            <a:spAutoFit/>
          </a:bodyPr>
          <a:lstStyle/>
          <a:p>
            <a:pPr algn="ctr"/>
            <a:r>
              <a:rPr lang="en-US" sz="4800" b="1" dirty="0">
                <a:ln w="0"/>
                <a:solidFill>
                  <a:schemeClr val="bg1"/>
                </a:solidFill>
                <a:effectLst>
                  <a:outerShdw blurRad="38100" dist="25400" dir="5400000" algn="ctr" rotWithShape="0">
                    <a:srgbClr val="6E747A">
                      <a:alpha val="43000"/>
                    </a:srgbClr>
                  </a:outerShdw>
                </a:effectLst>
              </a:rPr>
              <a:t>We are Team</a:t>
            </a:r>
          </a:p>
          <a:p>
            <a:pPr algn="ctr"/>
            <a:r>
              <a:rPr lang="en-US" sz="4800" b="1" dirty="0">
                <a:ln w="0"/>
                <a:solidFill>
                  <a:schemeClr val="bg1"/>
                </a:solidFill>
                <a:effectLst>
                  <a:outerShdw blurRad="38100" dist="25400" dir="5400000" algn="ctr" rotWithShape="0">
                    <a:srgbClr val="6E747A">
                      <a:alpha val="43000"/>
                    </a:srgbClr>
                  </a:outerShdw>
                </a:effectLst>
              </a:rPr>
              <a:t>NPT!!!</a:t>
            </a:r>
          </a:p>
        </p:txBody>
      </p:sp>
      <p:graphicFrame>
        <p:nvGraphicFramePr>
          <p:cNvPr id="4" name="Object 3">
            <a:extLst>
              <a:ext uri="{FF2B5EF4-FFF2-40B4-BE49-F238E27FC236}">
                <a16:creationId xmlns:a16="http://schemas.microsoft.com/office/drawing/2014/main" id="{3ECA0220-7A4C-9F39-E73B-24174FE4D696}"/>
              </a:ext>
            </a:extLst>
          </p:cNvPr>
          <p:cNvGraphicFramePr>
            <a:graphicFrameLocks noChangeAspect="1"/>
          </p:cNvGraphicFramePr>
          <p:nvPr>
            <p:extLst>
              <p:ext uri="{D42A27DB-BD31-4B8C-83A1-F6EECF244321}">
                <p14:modId xmlns:p14="http://schemas.microsoft.com/office/powerpoint/2010/main" val="2823866009"/>
              </p:ext>
            </p:extLst>
          </p:nvPr>
        </p:nvGraphicFramePr>
        <p:xfrm>
          <a:off x="7741868" y="19819906"/>
          <a:ext cx="14205857" cy="1862137"/>
        </p:xfrm>
        <a:graphic>
          <a:graphicData uri="http://schemas.openxmlformats.org/presentationml/2006/ole">
            <mc:AlternateContent xmlns:mc="http://schemas.openxmlformats.org/markup-compatibility/2006">
              <mc:Choice xmlns:v="urn:schemas-microsoft-com:vml" Requires="v">
                <p:oleObj name="Document" r:id="rId15" imgW="8951543" imgH="1862839" progId="Word.Document.12">
                  <p:embed/>
                </p:oleObj>
              </mc:Choice>
              <mc:Fallback>
                <p:oleObj name="Document" r:id="rId15" imgW="8951543" imgH="1862839" progId="Word.Document.12">
                  <p:embed/>
                  <p:pic>
                    <p:nvPicPr>
                      <p:cNvPr id="0" name=""/>
                      <p:cNvPicPr/>
                      <p:nvPr/>
                    </p:nvPicPr>
                    <p:blipFill>
                      <a:blip r:embed="rId16"/>
                      <a:stretch>
                        <a:fillRect/>
                      </a:stretch>
                    </p:blipFill>
                    <p:spPr>
                      <a:xfrm>
                        <a:off x="7741868" y="19819906"/>
                        <a:ext cx="14205857" cy="1862137"/>
                      </a:xfrm>
                      <a:prstGeom prst="rect">
                        <a:avLst/>
                      </a:prstGeom>
                    </p:spPr>
                  </p:pic>
                </p:oleObj>
              </mc:Fallback>
            </mc:AlternateContent>
          </a:graphicData>
        </a:graphic>
      </p:graphicFrame>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122</TotalTime>
  <Words>1234</Words>
  <Application>Microsoft Office PowerPoint</Application>
  <PresentationFormat>Custom</PresentationFormat>
  <Paragraphs>23</Paragraphs>
  <Slides>1</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6" baseType="lpstr">
      <vt:lpstr>Arial</vt:lpstr>
      <vt:lpstr>Calibri</vt:lpstr>
      <vt:lpstr>Calibri Light</vt:lpstr>
      <vt:lpstr>Office Theme</vt:lpstr>
      <vt:lpstr>Microsoft Word Document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Evans</dc:creator>
  <cp:lastModifiedBy>Stephanie Evans</cp:lastModifiedBy>
  <cp:revision>708</cp:revision>
  <dcterms:created xsi:type="dcterms:W3CDTF">2025-11-28T13:14:32Z</dcterms:created>
  <dcterms:modified xsi:type="dcterms:W3CDTF">2025-11-30T18:34:04Z</dcterms:modified>
</cp:coreProperties>
</file>