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5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6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theme/theme7.xml" ContentType="application/vnd.openxmlformats-officedocument.theme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theme/theme8.xml" ContentType="application/vnd.openxmlformats-officedocument.theme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  <p:sldMasterId id="2147483688" r:id="rId3"/>
    <p:sldMasterId id="2147483701" r:id="rId4"/>
    <p:sldMasterId id="2147483714" r:id="rId5"/>
    <p:sldMasterId id="2147483728" r:id="rId6"/>
    <p:sldMasterId id="2147483740" r:id="rId7"/>
    <p:sldMasterId id="2147483770" r:id="rId8"/>
    <p:sldMasterId id="2147483799" r:id="rId9"/>
  </p:sldMasterIdLst>
  <p:notesMasterIdLst>
    <p:notesMasterId r:id="rId37"/>
  </p:notesMasterIdLst>
  <p:sldIdLst>
    <p:sldId id="257" r:id="rId10"/>
    <p:sldId id="342" r:id="rId11"/>
    <p:sldId id="376" r:id="rId12"/>
    <p:sldId id="281" r:id="rId13"/>
    <p:sldId id="309" r:id="rId14"/>
    <p:sldId id="310" r:id="rId15"/>
    <p:sldId id="295" r:id="rId16"/>
    <p:sldId id="335" r:id="rId17"/>
    <p:sldId id="381" r:id="rId18"/>
    <p:sldId id="386" r:id="rId19"/>
    <p:sldId id="382" r:id="rId20"/>
    <p:sldId id="375" r:id="rId21"/>
    <p:sldId id="312" r:id="rId22"/>
    <p:sldId id="313" r:id="rId23"/>
    <p:sldId id="311" r:id="rId24"/>
    <p:sldId id="348" r:id="rId25"/>
    <p:sldId id="346" r:id="rId26"/>
    <p:sldId id="344" r:id="rId27"/>
    <p:sldId id="343" r:id="rId28"/>
    <p:sldId id="345" r:id="rId29"/>
    <p:sldId id="347" r:id="rId30"/>
    <p:sldId id="349" r:id="rId31"/>
    <p:sldId id="350" r:id="rId32"/>
    <p:sldId id="380" r:id="rId33"/>
    <p:sldId id="385" r:id="rId34"/>
    <p:sldId id="383" r:id="rId35"/>
    <p:sldId id="384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00" autoAdjust="0"/>
    <p:restoredTop sz="94660"/>
  </p:normalViewPr>
  <p:slideViewPr>
    <p:cSldViewPr>
      <p:cViewPr varScale="1">
        <p:scale>
          <a:sx n="106" d="100"/>
          <a:sy n="106" d="100"/>
        </p:scale>
        <p:origin x="159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viewProps" Target="viewProps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536C1-3AF2-456E-BC34-3560A42BAF7C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64D469-5B43-47B0-9FBB-03C40A6E17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056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atican-patrons.org/the-curse-of-mummy-mania-patrons-help-unravel-a-mystery-wrapped-in-an-enigma-2792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64D469-5B43-47B0-9FBB-03C40A6E17D6}" type="slidenum">
              <a:rPr lang="en-US">
                <a:solidFill>
                  <a:prstClr val="black"/>
                </a:solidFill>
              </a:rPr>
              <a:pPr/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7955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http://newswatch.nationalgeographic.com/2011/02/04/qa_with_dr_willeke_wendrich/</a:t>
            </a:r>
          </a:p>
          <a:p>
            <a:r>
              <a:rPr lang="en-US" dirty="0"/>
              <a:t>http://news.nationalgeographic.com/news/2005/05/photogalleries/tut_mummy/photo7.html</a:t>
            </a:r>
          </a:p>
          <a:p>
            <a:r>
              <a:rPr lang="en-US" dirty="0"/>
              <a:t>http://usatoday30.usatoday.com/tech/science/discoveries/2010-02-16-king-tut-malaria_N.htm</a:t>
            </a:r>
          </a:p>
          <a:p>
            <a:r>
              <a:rPr lang="en-US" dirty="0"/>
              <a:t>http://usatoday30.usatoday.com/tech/science/discoveries/2010-02-16-king-tut-malaria_N.htm</a:t>
            </a:r>
          </a:p>
          <a:p>
            <a:r>
              <a:rPr lang="en-US" dirty="0"/>
              <a:t>http://news.nationalgeographic.com/news/2005/05/photogalleries/tut_mummy/photo4.html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4D469-5B43-47B0-9FBB-03C40A6E17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69476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http://oi.uchicago.edu/OI/MUS/ED/mummy.html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4D469-5B43-47B0-9FBB-03C40A6E17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http://library.thinkquest.org/08aug/00507/English/MUMMIFICATION.htm</a:t>
            </a:r>
          </a:p>
          <a:p>
            <a:r>
              <a:rPr lang="en-US" dirty="0"/>
              <a:t>http://www.imdb.com/media/rm2464202240/tt0120616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4D469-5B43-47B0-9FBB-03C40A6E17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766229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Lampete</a:t>
            </a:r>
            <a:r>
              <a:rPr lang="en-GB" dirty="0"/>
              <a:t>:</a:t>
            </a:r>
            <a:r>
              <a:rPr lang="en-GB" baseline="0" dirty="0"/>
              <a:t> </a:t>
            </a:r>
            <a:r>
              <a:rPr lang="en-CA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Roderic Bowen Special Collection ODS 00660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4D469-5B43-47B0-9FBB-03C40A6E17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4930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http://www.datacomm.ch/ezzat_boulos/mumien/mumienschaendung.htm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64D469-5B43-47B0-9FBB-03C40A6E17D6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http://www.vatican-patrons.org/the-curse-of-mummy-mania-patrons-help-unravel-a-mystery-wrapped-in-an-enigma-2792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4D469-5B43-47B0-9FBB-03C40A6E17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06234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https://allthatsinteresting.com/mummy-unwrapping-parties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64D469-5B43-47B0-9FBB-03C40A6E17D6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9985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https://www.vice.com/en/article/mbqagn/uncovering-dead-victorian-mummy-unwrapping-party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64D469-5B43-47B0-9FBB-03C40A6E17D6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7502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1" dirty="0">
                <a:solidFill>
                  <a:srgbClr val="1C1C1C"/>
                </a:solidFill>
                <a:effectLst/>
                <a:latin typeface="Work Sans" panose="020B0604020202020204" pitchFamily="2" charset="0"/>
              </a:rPr>
              <a:t>Examination of a Mummy</a:t>
            </a:r>
            <a:r>
              <a:rPr lang="en-GB" b="0" i="0" dirty="0">
                <a:solidFill>
                  <a:srgbClr val="1C1C1C"/>
                </a:solidFill>
                <a:effectLst/>
                <a:latin typeface="Work Sans" panose="020B0604020202020204" pitchFamily="2" charset="0"/>
              </a:rPr>
              <a:t> by Paul Dominique </a:t>
            </a:r>
            <a:r>
              <a:rPr lang="en-GB" b="0" i="0" dirty="0" err="1">
                <a:solidFill>
                  <a:srgbClr val="1C1C1C"/>
                </a:solidFill>
                <a:effectLst/>
                <a:latin typeface="Work Sans" panose="020B0604020202020204" pitchFamily="2" charset="0"/>
              </a:rPr>
              <a:t>Philippoteaux</a:t>
            </a:r>
            <a:r>
              <a:rPr lang="en-GB" b="0" i="0" dirty="0">
                <a:solidFill>
                  <a:srgbClr val="1C1C1C"/>
                </a:solidFill>
                <a:effectLst/>
                <a:latin typeface="Work Sans" panose="020B0604020202020204" pitchFamily="2" charset="0"/>
              </a:rPr>
              <a:t>, circa 1891.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64D469-5B43-47B0-9FBB-03C40A6E17D6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9289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http://library.thinkquest.org/08aug/00507/English/MUMMIFICATION.htm</a:t>
            </a:r>
          </a:p>
          <a:p>
            <a:r>
              <a:rPr lang="en-US" dirty="0"/>
              <a:t>http://www.imdb.com/media/rm2464202240/tt0120616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64D469-5B43-47B0-9FBB-03C40A6E17D6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3102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http://www.fanpop.com/spots/high-priest-imhotep/images/10542229/title/imhotep-mummy-screencap</a:t>
            </a:r>
          </a:p>
          <a:p>
            <a:r>
              <a:rPr lang="en-US" dirty="0"/>
              <a:t>http://en.wikipedia.org/wiki/Imhotep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64D469-5B43-47B0-9FBB-03C40A6E17D6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http://www.odysseyadventures.ca/articles/saqqara/saqqara_text.htm</a:t>
            </a:r>
          </a:p>
          <a:p>
            <a:r>
              <a:rPr lang="en-US" dirty="0"/>
              <a:t>http://art-history1.livejournal.com/8166.html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64D469-5B43-47B0-9FBB-03C40A6E17D6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http://www.britishmuseum.org/explore/highlights/highlight_image.aspx?image=ps328043.jpg&amp;retpage=15213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64D469-5B43-47B0-9FBB-03C40A6E17D6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https://screenrant.com/universal-the-mummy-movies-ranked-worst-best-imdb/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4D469-5B43-47B0-9FBB-03C40A6E17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34046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https://screenrant.com/universal-the-mummy-movies-ranked-worst-best-imdb/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4D469-5B43-47B0-9FBB-03C40A6E17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94652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https://screenrant.com/universal-the-mummy-movies-ranked-worst-best-imdb/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4D469-5B43-47B0-9FBB-03C40A6E17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37316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https://screenrant.com/universal-the-mummy-movies-ranked-worst-best-imdb/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4D469-5B43-47B0-9FBB-03C40A6E17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79943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https://screenrant.com/universal-the-mummy-movies-ranked-worst-best-imdb/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4D469-5B43-47B0-9FBB-03C40A6E17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268382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https://screenrant.com/universal-the-mummy-movies-ranked-worst-best-imdb/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4D469-5B43-47B0-9FBB-03C40A6E17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081320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https://screenrant.com/universal-the-mummy-movies-ranked-worst-best-imdb/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4D469-5B43-47B0-9FBB-03C40A6E17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92646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https://www.youtube.com/watch?v=CdNtlMDKPRQ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64D469-5B43-47B0-9FBB-03C40A6E17D6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896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23DD2DC-CC3C-4806-A642-68E54D2D92B0}" type="datetimeFigureOut">
              <a:rPr lang="de-DE">
                <a:solidFill>
                  <a:srgbClr val="FFFFFF"/>
                </a:solidFill>
              </a:rPr>
              <a:pPr/>
              <a:t>23.03.2026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189E0A24-D6CD-4E8E-BE70-2025584273A9}" type="slidenum">
              <a:rPr lang="de-DE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23.03.2026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23.03.2026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23.03.2026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23.03.2026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23.03.2026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23.03.2026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23.03.2026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23.03.2026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23.03.2026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23.03.2026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23.03.2026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23.03.2026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9B5F1-7856-4950-ACE7-520849E380B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C5F8EF-8AA2-424A-8B5A-CF8923234E05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68AB2F-B932-4229-BAD3-BD7D5FE95013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98B6E2-64BF-47BD-B9BC-F2FE5309B795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61578E-2158-4DC0-A0AA-CFB00A43F3AC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6EB87-207C-43AD-934A-BF361C1F1D7D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55375-7FE4-4FD4-8298-25B4A14E32D1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276BBC-5903-4644-BF09-5317F5CA38CC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36BCED-2366-43C4-B8DC-7F59D8C00801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437B54-3042-431D-964C-742DCE3C5614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10BF4A-9B7B-487E-B9CA-FBEDFB1FFE4A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8AA130A5-A46A-4D7F-829F-36B1D90FCB1F}" type="slidenum">
              <a:rPr lang="en-US">
                <a:solidFill>
                  <a:srgbClr val="000000"/>
                </a:solidFill>
              </a:rPr>
              <a:pPr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1.xml"/><Relationship Id="rId3" Type="http://schemas.openxmlformats.org/officeDocument/2006/relationships/slideLayout" Target="../slideLayouts/slideLayout66.xml"/><Relationship Id="rId7" Type="http://schemas.openxmlformats.org/officeDocument/2006/relationships/slideLayout" Target="../slideLayouts/slideLayout70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11" Type="http://schemas.openxmlformats.org/officeDocument/2006/relationships/slideLayout" Target="../slideLayouts/slideLayout74.xml"/><Relationship Id="rId5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73.xml"/><Relationship Id="rId4" Type="http://schemas.openxmlformats.org/officeDocument/2006/relationships/slideLayout" Target="../slideLayouts/slideLayout67.xml"/><Relationship Id="rId9" Type="http://schemas.openxmlformats.org/officeDocument/2006/relationships/slideLayout" Target="../slideLayouts/slideLayout72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slideLayout" Target="../slideLayouts/slideLayout87.xml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slideLayout" Target="../slideLayouts/slideLayout86.xml"/><Relationship Id="rId2" Type="http://schemas.openxmlformats.org/officeDocument/2006/relationships/slideLayout" Target="../slideLayouts/slideLayout76.xml"/><Relationship Id="rId16" Type="http://schemas.openxmlformats.org/officeDocument/2006/relationships/theme" Target="../theme/theme7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5" Type="http://schemas.openxmlformats.org/officeDocument/2006/relationships/slideLayout" Target="../slideLayouts/slideLayout89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Relationship Id="rId14" Type="http://schemas.openxmlformats.org/officeDocument/2006/relationships/slideLayout" Target="../slideLayouts/slideLayout8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7.xml"/><Relationship Id="rId13" Type="http://schemas.openxmlformats.org/officeDocument/2006/relationships/slideLayout" Target="../slideLayouts/slideLayout102.xml"/><Relationship Id="rId3" Type="http://schemas.openxmlformats.org/officeDocument/2006/relationships/slideLayout" Target="../slideLayouts/slideLayout92.xml"/><Relationship Id="rId7" Type="http://schemas.openxmlformats.org/officeDocument/2006/relationships/slideLayout" Target="../slideLayouts/slideLayout96.xml"/><Relationship Id="rId12" Type="http://schemas.openxmlformats.org/officeDocument/2006/relationships/slideLayout" Target="../slideLayouts/slideLayout101.xml"/><Relationship Id="rId2" Type="http://schemas.openxmlformats.org/officeDocument/2006/relationships/slideLayout" Target="../slideLayouts/slideLayout91.xml"/><Relationship Id="rId16" Type="http://schemas.openxmlformats.org/officeDocument/2006/relationships/theme" Target="../theme/theme8.xml"/><Relationship Id="rId1" Type="http://schemas.openxmlformats.org/officeDocument/2006/relationships/slideLayout" Target="../slideLayouts/slideLayout90.xml"/><Relationship Id="rId6" Type="http://schemas.openxmlformats.org/officeDocument/2006/relationships/slideLayout" Target="../slideLayouts/slideLayout95.xml"/><Relationship Id="rId11" Type="http://schemas.openxmlformats.org/officeDocument/2006/relationships/slideLayout" Target="../slideLayouts/slideLayout100.xml"/><Relationship Id="rId5" Type="http://schemas.openxmlformats.org/officeDocument/2006/relationships/slideLayout" Target="../slideLayouts/slideLayout94.xml"/><Relationship Id="rId1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99.xml"/><Relationship Id="rId4" Type="http://schemas.openxmlformats.org/officeDocument/2006/relationships/slideLayout" Target="../slideLayouts/slideLayout93.xml"/><Relationship Id="rId9" Type="http://schemas.openxmlformats.org/officeDocument/2006/relationships/slideLayout" Target="../slideLayouts/slideLayout98.xml"/><Relationship Id="rId14" Type="http://schemas.openxmlformats.org/officeDocument/2006/relationships/slideLayout" Target="../slideLayouts/slideLayout103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2.xml"/><Relationship Id="rId13" Type="http://schemas.openxmlformats.org/officeDocument/2006/relationships/theme" Target="../theme/theme9.xml"/><Relationship Id="rId3" Type="http://schemas.openxmlformats.org/officeDocument/2006/relationships/slideLayout" Target="../slideLayouts/slideLayout107.xml"/><Relationship Id="rId7" Type="http://schemas.openxmlformats.org/officeDocument/2006/relationships/slideLayout" Target="../slideLayouts/slideLayout111.xml"/><Relationship Id="rId12" Type="http://schemas.openxmlformats.org/officeDocument/2006/relationships/slideLayout" Target="../slideLayouts/slideLayout116.xml"/><Relationship Id="rId2" Type="http://schemas.openxmlformats.org/officeDocument/2006/relationships/slideLayout" Target="../slideLayouts/slideLayout106.xml"/><Relationship Id="rId1" Type="http://schemas.openxmlformats.org/officeDocument/2006/relationships/slideLayout" Target="../slideLayouts/slideLayout105.xml"/><Relationship Id="rId6" Type="http://schemas.openxmlformats.org/officeDocument/2006/relationships/slideLayout" Target="../slideLayouts/slideLayout110.xml"/><Relationship Id="rId11" Type="http://schemas.openxmlformats.org/officeDocument/2006/relationships/slideLayout" Target="../slideLayouts/slideLayout115.xml"/><Relationship Id="rId5" Type="http://schemas.openxmlformats.org/officeDocument/2006/relationships/slideLayout" Target="../slideLayouts/slideLayout109.xml"/><Relationship Id="rId10" Type="http://schemas.openxmlformats.org/officeDocument/2006/relationships/slideLayout" Target="../slideLayouts/slideLayout114.xml"/><Relationship Id="rId4" Type="http://schemas.openxmlformats.org/officeDocument/2006/relationships/slideLayout" Target="../slideLayouts/slideLayout108.xml"/><Relationship Id="rId9" Type="http://schemas.openxmlformats.org/officeDocument/2006/relationships/slideLayout" Target="../slideLayouts/slideLayout113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23DD2DC-CC3C-4806-A642-68E54D2D92B0}" type="datetimeFigureOut">
              <a:rPr lang="de-DE">
                <a:solidFill>
                  <a:srgbClr val="FFFFFF"/>
                </a:solidFill>
              </a:rPr>
              <a:pPr/>
              <a:t>23.03.2026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189E0A24-D6CD-4E8E-BE70-2025584273A9}" type="slidenum">
              <a:rPr lang="de-DE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760EA38C-A028-42FA-9407-755B2BBBFCDF}" type="datetimeFigureOut">
              <a:rPr lang="en-US" smtClean="0"/>
              <a:pPr/>
              <a:t>3/23/2026</a:t>
            </a:fld>
            <a:endParaRPr lang="en-GB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GB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D268B784-ABFB-4BEB-9A0A-22CEDF30B403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  <p:sldLayoutId id="2147483783" r:id="rId13"/>
    <p:sldLayoutId id="2147483784" r:id="rId14"/>
    <p:sldLayoutId id="2147483785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>
                <a:ea typeface="+mn-ea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  <a:cs typeface="Arial" charset="0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>
                <a:ea typeface="+mn-ea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000000"/>
              </a:solidFill>
              <a:cs typeface="Arial" charset="0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>
                <a:ea typeface="+mn-ea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DCC606B-39B5-4F44-BC08-548F5C9EDF2C}" type="slidenum">
              <a:rPr lang="en-US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>
              <a:solidFill>
                <a:srgbClr val="000000"/>
              </a:solidFill>
              <a:cs typeface="Arial" charset="0"/>
            </a:endParaRPr>
          </a:p>
        </p:txBody>
      </p:sp>
      <p:pic>
        <p:nvPicPr>
          <p:cNvPr id="88071" name="Picture 7" descr="ppt_cinqufoil_blue.jpg"/>
          <p:cNvPicPr>
            <a:picLocks noChangeAspect="1"/>
          </p:cNvPicPr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06" r:id="rId7"/>
    <p:sldLayoutId id="2147483807" r:id="rId8"/>
    <p:sldLayoutId id="2147483808" r:id="rId9"/>
    <p:sldLayoutId id="2147483809" r:id="rId10"/>
    <p:sldLayoutId id="2147483810" r:id="rId11"/>
    <p:sldLayoutId id="214748381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pitchFamily="34" charset="-128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oi.uchicago.edu/OI/MUS/ED/mummy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hyperlink" Target="http://www.youtube.com/watch?v=cLnDT6uCr_I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hyperlink" Target="http://www.youtube.com/watch?v=cLnDT6uCr_I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8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F41A6vVpow" TargetMode="External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548681"/>
            <a:ext cx="8856984" cy="3096343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AL10a </a:t>
            </a:r>
            <a:br>
              <a:rPr lang="en-GB" dirty="0"/>
            </a:br>
            <a:r>
              <a:rPr lang="en-GB" sz="3600" dirty="0"/>
              <a:t>Week 4, </a:t>
            </a:r>
            <a:r>
              <a:rPr lang="en-GB" sz="3600" dirty="0" err="1"/>
              <a:t>Mondayday</a:t>
            </a:r>
            <a:br>
              <a:rPr lang="en-GB" dirty="0"/>
            </a:br>
            <a:br>
              <a:rPr lang="en-GB" dirty="0"/>
            </a:br>
            <a:r>
              <a:rPr lang="en-GB" sz="3600" b="1" dirty="0"/>
              <a:t>Popular reception of ancient mummies</a:t>
            </a:r>
            <a:endParaRPr lang="en-US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5576" y="4653136"/>
            <a:ext cx="7920880" cy="1512168"/>
          </a:xfrm>
        </p:spPr>
        <p:txBody>
          <a:bodyPr/>
          <a:lstStyle/>
          <a:p>
            <a:r>
              <a:rPr lang="en-GB" dirty="0"/>
              <a:t>HPAH5080/600</a:t>
            </a:r>
            <a:endParaRPr lang="en-US" b="1" dirty="0"/>
          </a:p>
          <a:p>
            <a:r>
              <a:rPr lang="en-GB" dirty="0"/>
              <a:t>Ancient Lives in Death</a:t>
            </a:r>
          </a:p>
          <a:p>
            <a:r>
              <a:rPr lang="en-GB" dirty="0"/>
              <a:t>Dr Katharina Zinn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2239" y="0"/>
            <a:ext cx="5359522" cy="685800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210418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12" name="Content Placeholder 11" descr="tut7.jpg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tretch>
            <a:fillRect/>
          </a:stretch>
        </p:blipFill>
        <p:spPr>
          <a:xfrm>
            <a:off x="179512" y="3645173"/>
            <a:ext cx="2879866" cy="3024187"/>
          </a:xfrm>
        </p:spPr>
      </p:pic>
      <p:pic>
        <p:nvPicPr>
          <p:cNvPr id="14" name="Content Placeholder 13" descr="tut4.jpg"/>
          <p:cNvPicPr>
            <a:picLocks noGrp="1" noChangeAspect="1"/>
          </p:cNvPicPr>
          <p:nvPr>
            <p:ph sz="half" idx="3"/>
          </p:nvPr>
        </p:nvPicPr>
        <p:blipFill rotWithShape="1">
          <a:blip r:embed="rId5" cstate="print"/>
          <a:srcRect l="7381" r="4861"/>
          <a:stretch/>
        </p:blipFill>
        <p:spPr>
          <a:xfrm>
            <a:off x="5974641" y="2322245"/>
            <a:ext cx="3061855" cy="4347115"/>
          </a:xfrm>
        </p:spPr>
      </p:pic>
      <p:pic>
        <p:nvPicPr>
          <p:cNvPr id="13" name="Content Placeholder 12" descr="Head-of-the-mummy-of-King-Tutankhamun-photo.jpg"/>
          <p:cNvPicPr>
            <a:picLocks noGrp="1" noChangeAspect="1"/>
          </p:cNvPicPr>
          <p:nvPr>
            <p:ph sz="quarter" idx="1"/>
          </p:nvPr>
        </p:nvPicPr>
        <p:blipFill rotWithShape="1">
          <a:blip r:embed="rId6" cstate="print"/>
          <a:srcRect l="9765"/>
          <a:stretch/>
        </p:blipFill>
        <p:spPr>
          <a:xfrm>
            <a:off x="179512" y="223596"/>
            <a:ext cx="2156731" cy="31826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492155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4000"/>
            <a:lum/>
          </a:blip>
          <a:srcRect/>
          <a:stretch>
            <a:fillRect l="-27000" r="-2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7C2CD3-D0CA-46CB-A879-B8593D67C3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9592" y="236240"/>
            <a:ext cx="7772400" cy="1298575"/>
          </a:xfrm>
        </p:spPr>
        <p:txBody>
          <a:bodyPr/>
          <a:lstStyle/>
          <a:p>
            <a:pPr algn="ctr"/>
            <a:r>
              <a:rPr lang="en-GB" sz="5400" b="1" dirty="0">
                <a:solidFill>
                  <a:srgbClr val="C00000"/>
                </a:solidFill>
              </a:rPr>
              <a:t>Seriously, mummies?</a:t>
            </a:r>
            <a:endParaRPr lang="en-GB" sz="54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7D3D7F9-DF7D-48DB-9C72-840335879A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1520" y="5157192"/>
            <a:ext cx="8892480" cy="1464568"/>
          </a:xfrm>
        </p:spPr>
        <p:txBody>
          <a:bodyPr/>
          <a:lstStyle/>
          <a:p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54429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938610"/>
          </a:xfrm>
        </p:spPr>
        <p:txBody>
          <a:bodyPr/>
          <a:lstStyle/>
          <a:p>
            <a:r>
              <a:rPr lang="en-GB" dirty="0"/>
              <a:t>How to make a mummy?</a:t>
            </a:r>
            <a:br>
              <a:rPr lang="en-GB" dirty="0"/>
            </a:br>
            <a:r>
              <a:rPr lang="en-GB" sz="2400" dirty="0"/>
              <a:t>Internet backlist </a:t>
            </a:r>
            <a:r>
              <a:rPr lang="en-US" sz="2400" dirty="0">
                <a:hlinkClick r:id="rId3"/>
              </a:rPr>
              <a:t>http://oi.uchicago.edu/OI/MUS/ED/mummy.html</a:t>
            </a:r>
            <a:r>
              <a:rPr lang="en-US" sz="2400" dirty="0"/>
              <a:t> </a:t>
            </a:r>
            <a:br>
              <a:rPr lang="en-US" sz="2400" dirty="0"/>
            </a:br>
            <a:endParaRPr lang="en-US" dirty="0"/>
          </a:p>
        </p:txBody>
      </p:sp>
      <p:pic>
        <p:nvPicPr>
          <p:cNvPr id="1027" name="Picture 3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 t="18267" r="50980" b="22429"/>
          <a:stretch>
            <a:fillRect/>
          </a:stretch>
        </p:blipFill>
        <p:spPr bwMode="auto">
          <a:xfrm>
            <a:off x="1403648" y="1613001"/>
            <a:ext cx="6692251" cy="50601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794594"/>
          </a:xfrm>
        </p:spPr>
        <p:txBody>
          <a:bodyPr/>
          <a:lstStyle/>
          <a:p>
            <a:r>
              <a:rPr lang="en-GB" sz="4000" dirty="0"/>
              <a:t>Are you REALLY interested, or is this the ONLY extend of your curiosity?</a:t>
            </a:r>
            <a:endParaRPr lang="en-US" sz="4000" dirty="0"/>
          </a:p>
        </p:txBody>
      </p:sp>
      <p:pic>
        <p:nvPicPr>
          <p:cNvPr id="9" name="Content Placeholder 8" descr="egypt_mummy.gif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1412776"/>
            <a:ext cx="4037013" cy="4464496"/>
          </a:xfrm>
        </p:spPr>
      </p:pic>
      <p:pic>
        <p:nvPicPr>
          <p:cNvPr id="1026" name="Picture 2">
            <a:hlinkClick r:id="rId4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/>
          <a:srcRect l="12421" t="32874" r="39419" b="30025"/>
          <a:stretch>
            <a:fillRect/>
          </a:stretch>
        </p:blipFill>
        <p:spPr bwMode="auto">
          <a:xfrm>
            <a:off x="2987824" y="3501008"/>
            <a:ext cx="5871667" cy="2827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850106"/>
          </a:xfrm>
        </p:spPr>
        <p:txBody>
          <a:bodyPr/>
          <a:lstStyle/>
          <a:p>
            <a:r>
              <a:rPr lang="en-GB" sz="2400" b="1" dirty="0"/>
              <a:t>A </a:t>
            </a:r>
            <a:r>
              <a:rPr lang="en-GB" sz="2400" b="1" dirty="0" err="1"/>
              <a:t>compleat</a:t>
            </a:r>
            <a:r>
              <a:rPr lang="en-GB" sz="2400" b="1" dirty="0"/>
              <a:t> history of </a:t>
            </a:r>
            <a:r>
              <a:rPr lang="en-GB" sz="2400" b="1" dirty="0" err="1"/>
              <a:t>druggs</a:t>
            </a:r>
            <a:r>
              <a:rPr lang="en-GB" sz="2400" b="1" dirty="0"/>
              <a:t>, written in French by Monsieur </a:t>
            </a:r>
            <a:r>
              <a:rPr lang="en-GB" sz="2400" b="1" dirty="0" err="1"/>
              <a:t>Pomet</a:t>
            </a:r>
            <a:r>
              <a:rPr lang="en-GB" sz="2400" b="1" dirty="0"/>
              <a:t> </a:t>
            </a:r>
            <a:br>
              <a:rPr lang="en-US" sz="2000" dirty="0"/>
            </a:br>
            <a:endParaRPr lang="en-US" sz="2000" dirty="0"/>
          </a:p>
        </p:txBody>
      </p:sp>
      <p:pic>
        <p:nvPicPr>
          <p:cNvPr id="7" name="Content Placeholder 6" descr="Case 6 Pomet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755576" y="970726"/>
            <a:ext cx="7607991" cy="584265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531516"/>
          </a:xfrm>
        </p:spPr>
        <p:txBody>
          <a:bodyPr/>
          <a:lstStyle/>
          <a:p>
            <a:r>
              <a:rPr lang="en-GB" dirty="0"/>
              <a:t>Mummies in the Occident:  Mummies as souvenir and curiosa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44824"/>
            <a:ext cx="8363272" cy="432048"/>
          </a:xfrm>
        </p:spPr>
        <p:txBody>
          <a:bodyPr/>
          <a:lstStyle/>
          <a:p>
            <a:r>
              <a:rPr lang="en-GB" dirty="0"/>
              <a:t>Unwrapping of a mummy as High Society event</a:t>
            </a:r>
            <a:endParaRPr lang="en-US" dirty="0"/>
          </a:p>
        </p:txBody>
      </p:sp>
      <p:pic>
        <p:nvPicPr>
          <p:cNvPr id="5" name="Content Placeholder 4" descr="mumien23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2195736" y="2348880"/>
            <a:ext cx="6697028" cy="425558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Text Placeholder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>
                <a:effectLst/>
              </a:rPr>
              <a:t>Napoleon in Egypt Studying a Mummy, Print by E. </a:t>
            </a:r>
            <a:r>
              <a:rPr lang="en-GB" b="0" dirty="0" err="1">
                <a:effectLst/>
              </a:rPr>
              <a:t>Fiorello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538" y="2584943"/>
            <a:ext cx="5037534" cy="3593441"/>
          </a:xfrm>
        </p:spPr>
      </p:pic>
      <p:sp>
        <p:nvSpPr>
          <p:cNvPr id="11" name="Text Placeholder 10"/>
          <p:cNvSpPr>
            <a:spLocks noGrp="1"/>
          </p:cNvSpPr>
          <p:nvPr>
            <p:ph type="body" sz="quarter" idx="3"/>
          </p:nvPr>
        </p:nvSpPr>
        <p:spPr>
          <a:xfrm>
            <a:off x="5004048" y="86881"/>
            <a:ext cx="4041775" cy="639762"/>
          </a:xfrm>
        </p:spPr>
        <p:txBody>
          <a:bodyPr/>
          <a:lstStyle/>
          <a:p>
            <a:r>
              <a:rPr lang="en-GB" dirty="0"/>
              <a:t>Making fake mummies</a:t>
            </a:r>
          </a:p>
        </p:txBody>
      </p:sp>
      <p:pic>
        <p:nvPicPr>
          <p:cNvPr id="13" name="Content Placeholder 12"/>
          <p:cNvPicPr>
            <a:picLocks noGrp="1" noChangeAspect="1"/>
          </p:cNvPicPr>
          <p:nvPr>
            <p:ph sz="quarter" idx="4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36" b="22667"/>
          <a:stretch/>
        </p:blipFill>
        <p:spPr>
          <a:xfrm rot="5400000">
            <a:off x="4413516" y="2779806"/>
            <a:ext cx="5692289" cy="2113506"/>
          </a:xfrm>
        </p:spPr>
      </p:pic>
    </p:spTree>
    <p:extLst>
      <p:ext uri="{BB962C8B-B14F-4D97-AF65-F5344CB8AC3E}">
        <p14:creationId xmlns:p14="http://schemas.microsoft.com/office/powerpoint/2010/main" val="277474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512DB35-BB13-4317-91F4-584EFAAD0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92EB7F3-1CDC-4158-85D4-603C8D549C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Pettigrew Mummy Histories Pic">
            <a:extLst>
              <a:ext uri="{FF2B5EF4-FFF2-40B4-BE49-F238E27FC236}">
                <a16:creationId xmlns:a16="http://schemas.microsoft.com/office/drawing/2014/main" id="{7039E311-4C3A-4986-9848-473EF81C9D12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2238"/>
            <a:ext cx="6779096" cy="4519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Victorian Egyptomania: How a 19th Century fetish for Pharaohs turned  seriously spooky | All About History">
            <a:extLst>
              <a:ext uri="{FF2B5EF4-FFF2-40B4-BE49-F238E27FC236}">
                <a16:creationId xmlns:a16="http://schemas.microsoft.com/office/drawing/2014/main" id="{EB6C0908-668F-4D7C-934E-3088F08192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6398" y="2492896"/>
            <a:ext cx="5887601" cy="4185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4806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6B13BE2-40A8-4CAB-9E20-1A3EC4DE51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648" y="11093"/>
            <a:ext cx="7620000" cy="50768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1A62947-FF86-48D6-ADA7-26F13D0AFA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1680" y="3714889"/>
            <a:ext cx="4530080" cy="30181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F6360A-90F7-4DDC-8BA8-3CBC948A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352" y="122238"/>
            <a:ext cx="7043937" cy="1002506"/>
          </a:xfrm>
        </p:spPr>
        <p:txBody>
          <a:bodyPr/>
          <a:lstStyle/>
          <a:p>
            <a:r>
              <a:rPr lang="en-GB" sz="3600" dirty="0"/>
              <a:t>Recreation of a Victorian mummy unwrapping party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A56D484-AFB6-494B-88C0-F25712E13A7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>
            <a:off x="210666" y="1338204"/>
            <a:ext cx="4037013" cy="2689659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1D5212-C053-4701-9A04-06BF08A8AC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5048078-DC23-4EE9-8AC6-86E8AF20FE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99266" y="4194838"/>
            <a:ext cx="3878368" cy="258396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41EE6B5-0FAF-4F0E-AC38-C4F691AD231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0155" t="21633"/>
          <a:stretch/>
        </p:blipFill>
        <p:spPr>
          <a:xfrm>
            <a:off x="5242168" y="1176513"/>
            <a:ext cx="3878368" cy="289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183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203403A-D9C5-41EC-AD4C-37960D52A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Examination of a Mummy by Paul Dominique </a:t>
            </a:r>
            <a:r>
              <a:rPr lang="en-GB" sz="3600" dirty="0" err="1"/>
              <a:t>Philippoteaux</a:t>
            </a:r>
            <a:r>
              <a:rPr lang="en-GB" sz="3600" dirty="0"/>
              <a:t>, circa 1891</a:t>
            </a:r>
            <a:endParaRPr lang="en-GB" dirty="0"/>
          </a:p>
        </p:txBody>
      </p:sp>
      <p:pic>
        <p:nvPicPr>
          <p:cNvPr id="2050" name="Picture 2" descr="Unwrapped Table Painting">
            <a:extLst>
              <a:ext uri="{FF2B5EF4-FFF2-40B4-BE49-F238E27FC236}">
                <a16:creationId xmlns:a16="http://schemas.microsoft.com/office/drawing/2014/main" id="{447C2B3C-8A6C-40C2-BAD7-CCC754727F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7660442" cy="5106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95416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55776" y="122238"/>
            <a:ext cx="6127849" cy="2927938"/>
          </a:xfrm>
        </p:spPr>
        <p:txBody>
          <a:bodyPr/>
          <a:lstStyle/>
          <a:p>
            <a:pPr algn="r"/>
            <a:endParaRPr lang="en-US" sz="4000" dirty="0"/>
          </a:p>
        </p:txBody>
      </p:sp>
      <p:pic>
        <p:nvPicPr>
          <p:cNvPr id="7" name="Content Placeholder 8" descr="Imhotep-The-Mummy-high-priest-imhotep-10542229-720-540.jpg">
            <a:extLst>
              <a:ext uri="{FF2B5EF4-FFF2-40B4-BE49-F238E27FC236}">
                <a16:creationId xmlns:a16="http://schemas.microsoft.com/office/drawing/2014/main" id="{52612D3F-9982-4805-B2F8-0B068B2B436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l="16805" r="5804"/>
          <a:stretch>
            <a:fillRect/>
          </a:stretch>
        </p:blipFill>
        <p:spPr>
          <a:xfrm>
            <a:off x="5106987" y="0"/>
            <a:ext cx="4037013" cy="3912289"/>
          </a:xfrm>
        </p:spPr>
      </p:pic>
      <p:pic>
        <p:nvPicPr>
          <p:cNvPr id="1026" name="Picture 2">
            <a:hlinkClick r:id="rId4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/>
          <a:srcRect l="12421" t="32874" r="39419" b="30025"/>
          <a:stretch>
            <a:fillRect/>
          </a:stretch>
        </p:blipFill>
        <p:spPr bwMode="auto">
          <a:xfrm>
            <a:off x="278626" y="3050176"/>
            <a:ext cx="7516775" cy="3619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91563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Fiction to Academia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 Priest </a:t>
            </a:r>
            <a:r>
              <a:rPr lang="en-GB" dirty="0" err="1"/>
              <a:t>Imhotep</a:t>
            </a:r>
            <a:endParaRPr lang="en-US" dirty="0"/>
          </a:p>
        </p:txBody>
      </p:sp>
      <p:pic>
        <p:nvPicPr>
          <p:cNvPr id="9" name="Content Placeholder 8" descr="Imhotep-The-Mummy-high-priest-imhotep-10542229-720-540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l="16805" r="5804"/>
          <a:stretch>
            <a:fillRect/>
          </a:stretch>
        </p:blipFill>
        <p:spPr>
          <a:xfrm>
            <a:off x="179512" y="2492896"/>
            <a:ext cx="4104456" cy="3977640"/>
          </a:xfrm>
        </p:spPr>
      </p:pic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Real historic people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2262237"/>
          </a:xfrm>
        </p:spPr>
        <p:txBody>
          <a:bodyPr/>
          <a:lstStyle/>
          <a:p>
            <a:r>
              <a:rPr lang="en-US" b="1" i="1" dirty="0"/>
              <a:t> </a:t>
            </a:r>
            <a:r>
              <a:rPr lang="en-US" b="1" i="1" dirty="0" err="1"/>
              <a:t>jy</a:t>
            </a:r>
            <a:r>
              <a:rPr lang="en-US" b="1" i="1" dirty="0"/>
              <a:t>-m-</a:t>
            </a:r>
            <a:r>
              <a:rPr lang="en-US" b="1" i="1" dirty="0" err="1"/>
              <a:t>Htp</a:t>
            </a:r>
            <a:r>
              <a:rPr lang="en-US" b="1" i="1" dirty="0"/>
              <a:t> </a:t>
            </a:r>
            <a:r>
              <a:rPr lang="en-US" dirty="0"/>
              <a:t>(</a:t>
            </a:r>
            <a:r>
              <a:rPr lang="en-US" dirty="0" err="1"/>
              <a:t>Imhotep</a:t>
            </a:r>
            <a:r>
              <a:rPr lang="en-US" dirty="0"/>
              <a:t>)</a:t>
            </a:r>
          </a:p>
          <a:p>
            <a:r>
              <a:rPr lang="en-GB" dirty="0"/>
              <a:t>Common ancient Egyptian name</a:t>
            </a:r>
          </a:p>
          <a:p>
            <a:r>
              <a:rPr lang="en-GB" dirty="0"/>
              <a:t>Means “he who come in peace”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 l="80712" t="50000" r="9248" b="44330"/>
          <a:stretch>
            <a:fillRect/>
          </a:stretch>
        </p:blipFill>
        <p:spPr bwMode="auto">
          <a:xfrm>
            <a:off x="4788024" y="4581128"/>
            <a:ext cx="3672231" cy="129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2298650"/>
          </a:xfrm>
        </p:spPr>
        <p:txBody>
          <a:bodyPr/>
          <a:lstStyle/>
          <a:p>
            <a:r>
              <a:rPr lang="en-GB" dirty="0"/>
              <a:t>The most famous Imhotep</a:t>
            </a:r>
            <a:br>
              <a:rPr lang="en-US" sz="2800" dirty="0"/>
            </a:br>
            <a:r>
              <a:rPr lang="en-US" sz="2800" dirty="0"/>
              <a:t>Chancellor of the king of Lower Egypt, pre-eminent after the king of Upper Egypt, hereditary prince, controller of the palace, great seer [High Priest of Heliopolis], Imhotep, builder and sculptor</a:t>
            </a:r>
          </a:p>
        </p:txBody>
      </p:sp>
      <p:pic>
        <p:nvPicPr>
          <p:cNvPr id="4" name="Content Placeholder 3" descr="imhotep-djoser-pyramid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781236" y="2562168"/>
            <a:ext cx="7581528" cy="414456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most famous </a:t>
            </a:r>
            <a:r>
              <a:rPr lang="en-GB" dirty="0" err="1"/>
              <a:t>Imhotep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79912" y="1600200"/>
            <a:ext cx="5184576" cy="4492625"/>
          </a:xfrm>
        </p:spPr>
        <p:txBody>
          <a:bodyPr/>
          <a:lstStyle/>
          <a:p>
            <a:r>
              <a:rPr lang="en-GB" dirty="0"/>
              <a:t>BM </a:t>
            </a:r>
            <a:r>
              <a:rPr lang="en-US" dirty="0"/>
              <a:t>EA 63800, Late Period, 6th-4th century BC</a:t>
            </a:r>
          </a:p>
          <a:p>
            <a:endParaRPr lang="en-US" dirty="0"/>
          </a:p>
          <a:p>
            <a:r>
              <a:rPr lang="en-US" dirty="0"/>
              <a:t>Deified after death</a:t>
            </a:r>
          </a:p>
          <a:p>
            <a:r>
              <a:rPr lang="en-US" dirty="0"/>
              <a:t>wrote a book of 'instructions‘ as one of THE wise Egyptian men</a:t>
            </a:r>
          </a:p>
          <a:p>
            <a:r>
              <a:rPr lang="en-US" dirty="0"/>
              <a:t>Was seen responsible </a:t>
            </a:r>
            <a:r>
              <a:rPr lang="en-US"/>
              <a:t>for healing</a:t>
            </a:r>
            <a:endParaRPr lang="en-US" dirty="0"/>
          </a:p>
        </p:txBody>
      </p:sp>
      <p:pic>
        <p:nvPicPr>
          <p:cNvPr id="7" name="Content Placeholder 6" descr="BMImhotep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l="25228" t="4050" r="23045" b="4151"/>
          <a:stretch>
            <a:fillRect/>
          </a:stretch>
        </p:blipFill>
        <p:spPr>
          <a:xfrm>
            <a:off x="539552" y="1145301"/>
            <a:ext cx="3153278" cy="5596067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AE2BB-7B4D-43EA-92CD-26297FBF2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Mummy (1932)</a:t>
            </a:r>
            <a:br>
              <a:rPr lang="en-GB" dirty="0"/>
            </a:br>
            <a:r>
              <a:rPr lang="en-GB" dirty="0"/>
              <a:t>Boris </a:t>
            </a:r>
            <a:r>
              <a:rPr lang="en-GB" dirty="0" err="1"/>
              <a:t>Karlof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C4CC94-50EC-42E1-B692-2369F4F794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5059" y="2132856"/>
            <a:ext cx="8593882" cy="4296941"/>
          </a:xfrm>
        </p:spPr>
      </p:pic>
    </p:spTree>
    <p:extLst>
      <p:ext uri="{BB962C8B-B14F-4D97-AF65-F5344CB8AC3E}">
        <p14:creationId xmlns:p14="http://schemas.microsoft.com/office/powerpoint/2010/main" val="25597980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B32AB-4A14-460F-9253-8D20AF7F0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Mummy’s Hand (1940)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BE26AD6-977A-467C-BAB4-7725CC7529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3051" y="1844824"/>
            <a:ext cx="8737898" cy="4368949"/>
          </a:xfrm>
        </p:spPr>
      </p:pic>
    </p:spTree>
    <p:extLst>
      <p:ext uri="{BB962C8B-B14F-4D97-AF65-F5344CB8AC3E}">
        <p14:creationId xmlns:p14="http://schemas.microsoft.com/office/powerpoint/2010/main" val="14955976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861C0-B2CD-4A3F-B32A-C28240641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Mummy's Tomb (1942)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49B9956-4D0B-4175-A8BE-2E8FD32E0F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7200" y="2060848"/>
            <a:ext cx="8449866" cy="4224933"/>
          </a:xfrm>
        </p:spPr>
      </p:pic>
    </p:spTree>
    <p:extLst>
      <p:ext uri="{BB962C8B-B14F-4D97-AF65-F5344CB8AC3E}">
        <p14:creationId xmlns:p14="http://schemas.microsoft.com/office/powerpoint/2010/main" val="12324945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A8707-1108-42DE-A4F8-C728F3FFC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Mummy’s Curse (1944)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78C18B-9DA5-460E-B65B-FF89D5759C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6642" y="1844824"/>
            <a:ext cx="8247706" cy="4123853"/>
          </a:xfrm>
        </p:spPr>
      </p:pic>
    </p:spTree>
    <p:extLst>
      <p:ext uri="{BB962C8B-B14F-4D97-AF65-F5344CB8AC3E}">
        <p14:creationId xmlns:p14="http://schemas.microsoft.com/office/powerpoint/2010/main" val="38059037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A29CB-BD6B-487B-81AC-96A432B61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Mummy’s Ghost (1944)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C33094C-E51E-4355-B256-51E851F38C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7200" y="1844824"/>
            <a:ext cx="8305850" cy="4152925"/>
          </a:xfrm>
        </p:spPr>
      </p:pic>
    </p:spTree>
    <p:extLst>
      <p:ext uri="{BB962C8B-B14F-4D97-AF65-F5344CB8AC3E}">
        <p14:creationId xmlns:p14="http://schemas.microsoft.com/office/powerpoint/2010/main" val="24990514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35208-8D49-4C45-8191-A9CEC3D29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Abbott &amp; Costello Meet The Mummy (1955)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F69EEEC-3897-4ED2-8477-EA134CC1DF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84842" y="2060848"/>
            <a:ext cx="8305850" cy="4152925"/>
          </a:xfrm>
        </p:spPr>
      </p:pic>
    </p:spTree>
    <p:extLst>
      <p:ext uri="{BB962C8B-B14F-4D97-AF65-F5344CB8AC3E}">
        <p14:creationId xmlns:p14="http://schemas.microsoft.com/office/powerpoint/2010/main" val="28525358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2BDB7A-19F7-4F0B-86E0-79B20453D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531516"/>
          </a:xfrm>
        </p:spPr>
        <p:txBody>
          <a:bodyPr/>
          <a:lstStyle/>
          <a:p>
            <a:r>
              <a:rPr lang="en-GB" dirty="0"/>
              <a:t>Themes in mummy reception (literature and film)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919F757-61DB-41AB-AE5E-90B2E832D5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16832"/>
            <a:ext cx="8507288" cy="429895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( Jasmin Day. 2006. the Mummy’s Curse)</a:t>
            </a:r>
          </a:p>
          <a:p>
            <a:pPr>
              <a:spcBef>
                <a:spcPts val="200"/>
              </a:spcBef>
            </a:pPr>
            <a:r>
              <a:rPr lang="en-GB" dirty="0"/>
              <a:t>Sex and death</a:t>
            </a:r>
          </a:p>
          <a:p>
            <a:pPr>
              <a:spcBef>
                <a:spcPts val="200"/>
              </a:spcBef>
            </a:pPr>
            <a:r>
              <a:rPr lang="en-GB" dirty="0"/>
              <a:t>Fear and loathing</a:t>
            </a:r>
          </a:p>
          <a:p>
            <a:pPr>
              <a:spcBef>
                <a:spcPts val="200"/>
              </a:spcBef>
            </a:pPr>
            <a:r>
              <a:rPr lang="en-GB" dirty="0"/>
              <a:t>Giggles and goosebumps</a:t>
            </a:r>
          </a:p>
          <a:p>
            <a:pPr>
              <a:spcBef>
                <a:spcPts val="200"/>
              </a:spcBef>
            </a:pPr>
            <a:r>
              <a:rPr lang="en-GB" dirty="0"/>
              <a:t>Attraction and repulsion</a:t>
            </a:r>
          </a:p>
          <a:p>
            <a:pPr>
              <a:spcBef>
                <a:spcPts val="200"/>
              </a:spcBef>
            </a:pPr>
            <a:endParaRPr lang="en-GB" dirty="0"/>
          </a:p>
          <a:p>
            <a:pPr>
              <a:spcBef>
                <a:spcPts val="200"/>
              </a:spcBef>
            </a:pPr>
            <a:r>
              <a:rPr lang="en-GB" dirty="0"/>
              <a:t>Add: mysticism, imaginary </a:t>
            </a:r>
            <a:r>
              <a:rPr lang="en-GB"/>
              <a:t>/ imagination</a:t>
            </a:r>
            <a:endParaRPr lang="en-GB" dirty="0"/>
          </a:p>
          <a:p>
            <a:pPr>
              <a:spcBef>
                <a:spcPts val="200"/>
              </a:spcBef>
            </a:pPr>
            <a:endParaRPr lang="en-GB" dirty="0"/>
          </a:p>
          <a:p>
            <a:pPr>
              <a:spcBef>
                <a:spcPts val="200"/>
              </a:spcBef>
            </a:pPr>
            <a:r>
              <a:rPr lang="en-GB" dirty="0">
                <a:sym typeface="Wingdings" panose="05000000000000000000" pitchFamily="2" charset="2"/>
              </a:rPr>
              <a:t> for publishers and productions companies: money, money, money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4380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FEC8CB9-C6C1-4072-A55D-036ED2A5B4D2}"/>
              </a:ext>
            </a:extLst>
          </p:cNvPr>
          <p:cNvSpPr>
            <a:spLocks noGrp="1"/>
          </p:cNvSpPr>
          <p:nvPr>
            <p:ph type="title" sz="quarter"/>
          </p:nvPr>
        </p:nvSpPr>
        <p:spPr>
          <a:xfrm>
            <a:off x="107504" y="122238"/>
            <a:ext cx="8856984" cy="1446212"/>
          </a:xfrm>
        </p:spPr>
        <p:txBody>
          <a:bodyPr/>
          <a:lstStyle/>
          <a:p>
            <a:r>
              <a:rPr lang="en-GB" dirty="0"/>
              <a:t>Modern (known) mummy movies (1999, 2001, 2017, 2008)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A61DB315-3B1D-41B4-BF3D-248F71845B39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457200" y="1676003"/>
            <a:ext cx="4037013" cy="2018506"/>
          </a:xfrm>
        </p:spPr>
      </p:pic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94285970-FB02-4292-8BEA-9A8F9FBB3D03}"/>
              </a:ext>
            </a:extLst>
          </p:cNvPr>
          <p:cNvPicPr>
            <a:picLocks noGrp="1" noChangeAspect="1"/>
          </p:cNvPicPr>
          <p:nvPr>
            <p:ph sz="quarter" idx="2"/>
          </p:nvPr>
        </p:nvPicPr>
        <p:blipFill>
          <a:blip r:embed="rId4"/>
          <a:stretch>
            <a:fillRect/>
          </a:stretch>
        </p:blipFill>
        <p:spPr>
          <a:xfrm>
            <a:off x="4646613" y="1676003"/>
            <a:ext cx="4037012" cy="2018506"/>
          </a:xfrm>
        </p:spPr>
      </p:pic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7E803640-0E8F-4552-8253-CD845B296042}"/>
              </a:ext>
            </a:extLst>
          </p:cNvPr>
          <p:cNvPicPr>
            <a:picLocks noGrp="1" noChangeAspect="1"/>
          </p:cNvPicPr>
          <p:nvPr>
            <p:ph sz="quarter" idx="3"/>
          </p:nvPr>
        </p:nvPicPr>
        <p:blipFill>
          <a:blip r:embed="rId5"/>
          <a:stretch>
            <a:fillRect/>
          </a:stretch>
        </p:blipFill>
        <p:spPr>
          <a:xfrm>
            <a:off x="457200" y="3998516"/>
            <a:ext cx="4037013" cy="2018506"/>
          </a:xfrm>
        </p:spPr>
      </p:pic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A0896572-303A-44CD-8210-C278011BE4F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6"/>
          <a:stretch>
            <a:fillRect/>
          </a:stretch>
        </p:blipFill>
        <p:spPr>
          <a:xfrm>
            <a:off x="4646613" y="3998516"/>
            <a:ext cx="4037012" cy="2018506"/>
          </a:xfrm>
        </p:spPr>
      </p:pic>
    </p:spTree>
    <p:extLst>
      <p:ext uri="{BB962C8B-B14F-4D97-AF65-F5344CB8AC3E}">
        <p14:creationId xmlns:p14="http://schemas.microsoft.com/office/powerpoint/2010/main" val="3973705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9B09C-958B-4DC0-9A0C-E400E7343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5574" y="220135"/>
            <a:ext cx="9069386" cy="1297414"/>
          </a:xfrm>
        </p:spPr>
        <p:txBody>
          <a:bodyPr/>
          <a:lstStyle/>
          <a:p>
            <a:r>
              <a:rPr lang="en-GB" sz="4000" dirty="0"/>
              <a:t>Luc Besson’s </a:t>
            </a:r>
            <a:r>
              <a:rPr lang="en-US" sz="4000" dirty="0"/>
              <a:t>The Extraordinary Adventures of Adèle Blanc-Sec (2010)</a:t>
            </a:r>
            <a:endParaRPr lang="en-GB" sz="4000" dirty="0"/>
          </a:p>
        </p:txBody>
      </p:sp>
      <p:pic>
        <p:nvPicPr>
          <p:cNvPr id="1028" name="Picture 4" descr="Image result for adele and the secret of the mummy">
            <a:extLst>
              <a:ext uri="{FF2B5EF4-FFF2-40B4-BE49-F238E27FC236}">
                <a16:creationId xmlns:a16="http://schemas.microsoft.com/office/drawing/2014/main" id="{1F700F5F-0463-4F95-BD5C-F7EE76B4CEF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8" r="40998"/>
          <a:stretch/>
        </p:blipFill>
        <p:spPr bwMode="auto">
          <a:xfrm>
            <a:off x="74614" y="1517549"/>
            <a:ext cx="4572000" cy="4607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2A44422-5776-4DE6-A69F-06CA64FF0E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9119" y="4802187"/>
            <a:ext cx="4572000" cy="1933575"/>
          </a:xfrm>
          <a:prstGeom prst="rect">
            <a:avLst/>
          </a:prstGeom>
        </p:spPr>
      </p:pic>
      <p:pic>
        <p:nvPicPr>
          <p:cNvPr id="1030" name="Picture 6" descr="Image result for The Extraordinary Adventures of Adèle Blanc-Sec |">
            <a:extLst>
              <a:ext uri="{FF2B5EF4-FFF2-40B4-BE49-F238E27FC236}">
                <a16:creationId xmlns:a16="http://schemas.microsoft.com/office/drawing/2014/main" id="{A3226CE1-15D1-4406-9BAC-3FB7F50DB61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0253" y="1815144"/>
            <a:ext cx="4894235" cy="2765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2980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6909F-1AF0-4FDD-8AB2-050E52BD7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media – infotainment documentaries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5C56730-F6BF-4516-8273-F9C865E297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58773" t="5763" r="875" b="45080"/>
          <a:stretch/>
        </p:blipFill>
        <p:spPr>
          <a:xfrm>
            <a:off x="175927" y="2276872"/>
            <a:ext cx="8792145" cy="4195860"/>
          </a:xfrm>
        </p:spPr>
      </p:pic>
    </p:spTree>
    <p:extLst>
      <p:ext uri="{BB962C8B-B14F-4D97-AF65-F5344CB8AC3E}">
        <p14:creationId xmlns:p14="http://schemas.microsoft.com/office/powerpoint/2010/main" val="34350808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048BD-D0A9-4BF1-8776-62AA38B09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media : comics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70B70DB-5530-4B72-BE3E-2AC98B1A65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8772" t="12278" r="386" b="42846"/>
          <a:stretch/>
        </p:blipFill>
        <p:spPr>
          <a:xfrm>
            <a:off x="226053" y="2420888"/>
            <a:ext cx="8866196" cy="3816424"/>
          </a:xfrm>
        </p:spPr>
      </p:pic>
    </p:spTree>
    <p:extLst>
      <p:ext uri="{BB962C8B-B14F-4D97-AF65-F5344CB8AC3E}">
        <p14:creationId xmlns:p14="http://schemas.microsoft.com/office/powerpoint/2010/main" val="17722523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7ECA3-78EE-47D3-8931-2245D5251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discussion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C4B09A-F2AC-4C44-94C4-BFA85ED951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there a difference to the golden Mummies Parade (see session Monday, week 2 –The </a:t>
            </a:r>
            <a:r>
              <a:rPr lang="en-GB" dirty="0" err="1"/>
              <a:t>Materilaity</a:t>
            </a:r>
            <a:r>
              <a:rPr lang="en-GB" dirty="0"/>
              <a:t> of Death)</a:t>
            </a:r>
          </a:p>
          <a:p>
            <a:r>
              <a:rPr lang="en-GB" dirty="0"/>
              <a:t>YOUTUBE </a:t>
            </a:r>
            <a:r>
              <a:rPr lang="en-GB" dirty="0">
                <a:hlinkClick r:id="rId2"/>
              </a:rPr>
              <a:t>https://www.youtube.com/watch?v=LF41A6vVpow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88533"/>
      </p:ext>
    </p:extLst>
  </p:cSld>
  <p:clrMapOvr>
    <a:masterClrMapping/>
  </p:clrMapOvr>
</p:sld>
</file>

<file path=ppt/theme/theme1.xml><?xml version="1.0" encoding="utf-8"?>
<a:theme xmlns:a="http://schemas.openxmlformats.org/drawingml/2006/main" name="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1_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3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4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822</Words>
  <Application>Microsoft Office PowerPoint</Application>
  <PresentationFormat>On-screen Show (4:3)</PresentationFormat>
  <Paragraphs>101</Paragraphs>
  <Slides>27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27</vt:i4>
      </vt:variant>
    </vt:vector>
  </HeadingPairs>
  <TitlesOfParts>
    <vt:vector size="42" baseType="lpstr">
      <vt:lpstr>Arial</vt:lpstr>
      <vt:lpstr>Calibri</vt:lpstr>
      <vt:lpstr>Tahoma</vt:lpstr>
      <vt:lpstr>Times New Roman</vt:lpstr>
      <vt:lpstr>Wingdings</vt:lpstr>
      <vt:lpstr>Work Sans</vt:lpstr>
      <vt:lpstr>Katharina</vt:lpstr>
      <vt:lpstr>1_Office Theme</vt:lpstr>
      <vt:lpstr>2_Office Theme</vt:lpstr>
      <vt:lpstr>3_Office Theme</vt:lpstr>
      <vt:lpstr>1_Katharina</vt:lpstr>
      <vt:lpstr>Quadrant</vt:lpstr>
      <vt:lpstr>3_Katharina</vt:lpstr>
      <vt:lpstr>4_Katharina</vt:lpstr>
      <vt:lpstr>Blank Presentation</vt:lpstr>
      <vt:lpstr>  AL10a  Week 4, Mondayday  Popular reception of ancient mummies</vt:lpstr>
      <vt:lpstr>PowerPoint Presentation</vt:lpstr>
      <vt:lpstr>Seriously, mummies?</vt:lpstr>
      <vt:lpstr>How to make a mummy? Internet backlist http://oi.uchicago.edu/OI/MUS/ED/mummy.html  </vt:lpstr>
      <vt:lpstr>Are you REALLY interested, or is this the ONLY extend of your curiosity?</vt:lpstr>
      <vt:lpstr>A compleat history of druggs, written in French by Monsieur Pomet  </vt:lpstr>
      <vt:lpstr>Mummies in the Occident:  Mummies as souvenir and curiosa</vt:lpstr>
      <vt:lpstr>PowerPoint Presentation</vt:lpstr>
      <vt:lpstr>PowerPoint Presentation</vt:lpstr>
      <vt:lpstr>Recreation of a Victorian mummy unwrapping party</vt:lpstr>
      <vt:lpstr>Examination of a Mummy by Paul Dominique Philippoteaux, circa 1891</vt:lpstr>
      <vt:lpstr>PowerPoint Presentation</vt:lpstr>
      <vt:lpstr>From Fiction to Academia</vt:lpstr>
      <vt:lpstr>The most famous Imhotep Chancellor of the king of Lower Egypt, pre-eminent after the king of Upper Egypt, hereditary prince, controller of the palace, great seer [High Priest of Heliopolis], Imhotep, builder and sculptor</vt:lpstr>
      <vt:lpstr>The most famous Imhotep</vt:lpstr>
      <vt:lpstr>The Mummy (1932) Boris Karlof</vt:lpstr>
      <vt:lpstr>The Mummy’s Hand (1940)</vt:lpstr>
      <vt:lpstr>The Mummy's Tomb (1942)</vt:lpstr>
      <vt:lpstr>The Mummy’s Curse (1944)</vt:lpstr>
      <vt:lpstr>The Mummy’s Ghost (1944)</vt:lpstr>
      <vt:lpstr>Abbott &amp; Costello Meet The Mummy (1955)</vt:lpstr>
      <vt:lpstr>Themes in mummy reception (literature and film)</vt:lpstr>
      <vt:lpstr>Modern (known) mummy movies (1999, 2001, 2017, 2008)</vt:lpstr>
      <vt:lpstr>Luc Besson’s The Extraordinary Adventures of Adèle Blanc-Sec (2010)</vt:lpstr>
      <vt:lpstr>Other media – infotainment documentaries</vt:lpstr>
      <vt:lpstr>Other media : comics</vt:lpstr>
      <vt:lpstr>For discussion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HPHP4002 – Death, Burial and the Afterlife   The eternal body: mummification</dc:title>
  <dc:creator>K Zinn</dc:creator>
  <cp:lastModifiedBy>Katharina Zinn</cp:lastModifiedBy>
  <cp:revision>20</cp:revision>
  <dcterms:created xsi:type="dcterms:W3CDTF">2021-01-21T10:51:46Z</dcterms:created>
  <dcterms:modified xsi:type="dcterms:W3CDTF">2026-03-23T11:27:23Z</dcterms:modified>
</cp:coreProperties>
</file>