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heme/themeOverride1.xml" ContentType="application/vnd.openxmlformats-officedocument.themeOverr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heme/themeOverride2.xml" ContentType="application/vnd.openxmlformats-officedocument.themeOverride+xml"/>
  <Override PartName="/ppt/notesSlides/notesSlide16.xml" ContentType="application/vnd.openxmlformats-officedocument.presentationml.notesSlide+xml"/>
  <Override PartName="/ppt/theme/themeOverride3.xml" ContentType="application/vnd.openxmlformats-officedocument.themeOverride+xml"/>
  <Override PartName="/ppt/notesSlides/notesSlide17.xml" ContentType="application/vnd.openxmlformats-officedocument.presentationml.notesSlide+xml"/>
  <Override PartName="/ppt/theme/themeOverride4.xml" ContentType="application/vnd.openxmlformats-officedocument.themeOverride+xml"/>
  <Override PartName="/ppt/notesSlides/notesSlide18.xml" ContentType="application/vnd.openxmlformats-officedocument.presentationml.notesSlide+xml"/>
  <Override PartName="/ppt/theme/themeOverride5.xml" ContentType="application/vnd.openxmlformats-officedocument.themeOverr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heme/themeOverride6.xml" ContentType="application/vnd.openxmlformats-officedocument.themeOverride+xml"/>
  <Override PartName="/ppt/notesSlides/notesSlide21.xml" ContentType="application/vnd.openxmlformats-officedocument.presentationml.notesSlide+xml"/>
  <Override PartName="/ppt/theme/themeOverride7.xml" ContentType="application/vnd.openxmlformats-officedocument.themeOverr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4865" r:id="rId5"/>
    <p:sldMasterId id="2147484933" r:id="rId6"/>
  </p:sldMasterIdLst>
  <p:notesMasterIdLst>
    <p:notesMasterId r:id="rId49"/>
  </p:notesMasterIdLst>
  <p:handoutMasterIdLst>
    <p:handoutMasterId r:id="rId50"/>
  </p:handoutMasterIdLst>
  <p:sldIdLst>
    <p:sldId id="618" r:id="rId7"/>
    <p:sldId id="698" r:id="rId8"/>
    <p:sldId id="701" r:id="rId9"/>
    <p:sldId id="699" r:id="rId10"/>
    <p:sldId id="700" r:id="rId11"/>
    <p:sldId id="593" r:id="rId12"/>
    <p:sldId id="437" r:id="rId13"/>
    <p:sldId id="620" r:id="rId14"/>
    <p:sldId id="621" r:id="rId15"/>
    <p:sldId id="347" r:id="rId16"/>
    <p:sldId id="702" r:id="rId17"/>
    <p:sldId id="622" r:id="rId18"/>
    <p:sldId id="694" r:id="rId19"/>
    <p:sldId id="696" r:id="rId20"/>
    <p:sldId id="695" r:id="rId21"/>
    <p:sldId id="693" r:id="rId22"/>
    <p:sldId id="628" r:id="rId23"/>
    <p:sldId id="301" r:id="rId24"/>
    <p:sldId id="619" r:id="rId25"/>
    <p:sldId id="430" r:id="rId26"/>
    <p:sldId id="623" r:id="rId27"/>
    <p:sldId id="697" r:id="rId28"/>
    <p:sldId id="300" r:id="rId29"/>
    <p:sldId id="624" r:id="rId30"/>
    <p:sldId id="629" r:id="rId31"/>
    <p:sldId id="692" r:id="rId32"/>
    <p:sldId id="630" r:id="rId33"/>
    <p:sldId id="631" r:id="rId34"/>
    <p:sldId id="626" r:id="rId35"/>
    <p:sldId id="632" r:id="rId36"/>
    <p:sldId id="326" r:id="rId37"/>
    <p:sldId id="452" r:id="rId38"/>
    <p:sldId id="633" r:id="rId39"/>
    <p:sldId id="453" r:id="rId40"/>
    <p:sldId id="319" r:id="rId41"/>
    <p:sldId id="332" r:id="rId42"/>
    <p:sldId id="321" r:id="rId43"/>
    <p:sldId id="634" r:id="rId44"/>
    <p:sldId id="627" r:id="rId45"/>
    <p:sldId id="256" r:id="rId46"/>
    <p:sldId id="259" r:id="rId47"/>
    <p:sldId id="306" r:id="rId48"/>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56840" autoAdjust="0"/>
  </p:normalViewPr>
  <p:slideViewPr>
    <p:cSldViewPr>
      <p:cViewPr varScale="1">
        <p:scale>
          <a:sx n="59" d="100"/>
          <a:sy n="59" d="100"/>
        </p:scale>
        <p:origin x="3720" y="184"/>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handoutMaster" Target="handoutMasters/handout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11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12</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17</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22</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32</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37</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39</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image" Target="../media/image280.png"/><Relationship Id="rId5" Type="http://schemas.openxmlformats.org/officeDocument/2006/relationships/image" Target="../media/image270.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emf"/><Relationship Id="rId7"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37.png"/><Relationship Id="rId4" Type="http://schemas.openxmlformats.org/officeDocument/2006/relationships/image" Target="../media/image36.emf"/></Relationships>
</file>

<file path=ppt/slides/_rels/slide2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openxmlformats.org/officeDocument/2006/relationships/image" Target="../media/image1.jpeg"/></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0.jpeg"/><Relationship Id="rId4" Type="http://schemas.openxmlformats.org/officeDocument/2006/relationships/image" Target="../media/image1.jpeg"/></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4.xml"/><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hemeOverride" Target="../theme/themeOverride5.xml"/><Relationship Id="rId4" Type="http://schemas.openxmlformats.org/officeDocument/2006/relationships/image" Target="../media/image1.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1.jpeg"/></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emf"/><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
        <p:nvSpPr>
          <p:cNvPr id="9" name="TextBox 8">
            <a:extLst>
              <a:ext uri="{FF2B5EF4-FFF2-40B4-BE49-F238E27FC236}">
                <a16:creationId xmlns:a16="http://schemas.microsoft.com/office/drawing/2014/main" id="{D2082283-63B1-1BAC-EC35-70413EEA3406}"/>
              </a:ext>
            </a:extLst>
          </p:cNvPr>
          <p:cNvSpPr txBox="1"/>
          <p:nvPr/>
        </p:nvSpPr>
        <p:spPr>
          <a:xfrm>
            <a:off x="1109042" y="2492896"/>
            <a:ext cx="6925915" cy="3139321"/>
          </a:xfrm>
          <a:prstGeom prst="rect">
            <a:avLst/>
          </a:prstGeom>
          <a:solidFill>
            <a:schemeClr val="bg1"/>
          </a:solidFill>
        </p:spPr>
        <p:txBody>
          <a:bodyPr wrap="square" rtlCol="0">
            <a:spAutoFit/>
          </a:bodyPr>
          <a:lstStyle/>
          <a:p>
            <a:r>
              <a:rPr lang="en-GB" sz="1800" i="1" dirty="0">
                <a:effectLst/>
                <a:latin typeface="MuseoSans"/>
              </a:rPr>
              <a:t>“I felt confident with my training and knowledge. What I didn’t feel confident in is perhaps applying that practically because we never had the chance to do that in a simulated situation.”</a:t>
            </a:r>
            <a:r>
              <a:rPr lang="en-GB" sz="1800" dirty="0">
                <a:effectLst/>
                <a:latin typeface="MuseoSans"/>
              </a:rPr>
              <a:t>752 </a:t>
            </a:r>
          </a:p>
          <a:p>
            <a:endParaRPr lang="en-GB" dirty="0">
              <a:latin typeface="MuseoSans"/>
            </a:endParaRPr>
          </a:p>
          <a:p>
            <a:r>
              <a:rPr lang="en-GB" dirty="0">
                <a:latin typeface="MuseoSans"/>
              </a:rPr>
              <a:t>There had been failures to prepare. There had been inadequacies in training. Well‐established principles had not been ingrained in practice.</a:t>
            </a:r>
          </a:p>
          <a:p>
            <a:endParaRPr lang="en-GB" dirty="0">
              <a:latin typeface="MuseoSans"/>
            </a:endParaRPr>
          </a:p>
          <a:p>
            <a:r>
              <a:rPr lang="en-GB" sz="1800" dirty="0">
                <a:effectLst/>
                <a:latin typeface="MuseoSans"/>
              </a:rPr>
              <a:t>‘muscle memory’ requires effective training , exposure and exercising </a:t>
            </a:r>
            <a:endParaRPr lang="en-GB" dirty="0"/>
          </a:p>
          <a:p>
            <a:endParaRPr lang="en-GB" dirty="0">
              <a:latin typeface="MuseoSans"/>
            </a:endParaRPr>
          </a:p>
          <a:p>
            <a:endParaRPr lang="en-GB" dirty="0">
              <a:latin typeface="MuseoSans"/>
            </a:endParaRPr>
          </a:p>
          <a:p>
            <a:pPr algn="ctr"/>
            <a:r>
              <a:rPr lang="en-GB" dirty="0">
                <a:effectLst/>
                <a:latin typeface="MuseoSans"/>
              </a:rPr>
              <a:t>Manchester Arena Inquest</a:t>
            </a:r>
            <a:endParaRPr lang="en-GB" dirty="0">
              <a:effectLst/>
            </a:endParaRPr>
          </a:p>
        </p:txBody>
      </p:sp>
    </p:spTree>
    <p:extLst>
      <p:ext uri="{BB962C8B-B14F-4D97-AF65-F5344CB8AC3E}">
        <p14:creationId xmlns:p14="http://schemas.microsoft.com/office/powerpoint/2010/main" val="1702306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644650"/>
            <a:ext cx="6408738" cy="4862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Blast Wave</a:t>
            </a:r>
          </a:p>
          <a:p>
            <a:pPr lvl="1">
              <a:spcBef>
                <a:spcPct val="0"/>
              </a:spcBef>
              <a:buClrTx/>
              <a:buFontTx/>
              <a:buChar char="•"/>
            </a:pPr>
            <a:r>
              <a:rPr lang="en-GB" altLang="en-US" sz="2100" dirty="0"/>
              <a:t>700 tonnes per square inch in a millisecond</a:t>
            </a:r>
          </a:p>
          <a:p>
            <a:pPr lvl="1">
              <a:spcBef>
                <a:spcPct val="0"/>
              </a:spcBef>
              <a:buClrTx/>
              <a:buFontTx/>
              <a:buChar char="•"/>
            </a:pPr>
            <a:r>
              <a:rPr lang="en-GB" altLang="en-US" sz="2100" dirty="0"/>
              <a:t>Or, the weight of 7000 elephants on one square inch</a:t>
            </a:r>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sz="2100" dirty="0"/>
              <a:t>Primary</a:t>
            </a:r>
          </a:p>
          <a:p>
            <a:pPr lvl="1">
              <a:spcBef>
                <a:spcPct val="0"/>
              </a:spcBef>
              <a:buClrTx/>
              <a:buFontTx/>
              <a:buChar char="•"/>
            </a:pPr>
            <a:r>
              <a:rPr lang="en-GB" altLang="en-US" sz="2100" dirty="0"/>
              <a:t>Secondary</a:t>
            </a:r>
          </a:p>
          <a:p>
            <a:pPr lvl="1">
              <a:spcBef>
                <a:spcPct val="0"/>
              </a:spcBef>
              <a:buClrTx/>
              <a:buFontTx/>
              <a:buChar char="•"/>
            </a:pPr>
            <a:endParaRPr lang="en-GB" altLang="en-US" sz="2100" dirty="0"/>
          </a:p>
          <a:p>
            <a:pPr>
              <a:spcBef>
                <a:spcPct val="0"/>
              </a:spcBef>
              <a:buClrTx/>
              <a:buFontTx/>
              <a:buChar char="•"/>
            </a:pPr>
            <a:r>
              <a:rPr lang="en-GB" altLang="en-US" sz="2400" dirty="0"/>
              <a:t> Ground Shock</a:t>
            </a:r>
          </a:p>
          <a:p>
            <a:pPr lvl="1">
              <a:spcBef>
                <a:spcPct val="0"/>
              </a:spcBef>
              <a:buClrTx/>
              <a:buFontTx/>
              <a:buChar char="•"/>
            </a:pPr>
            <a:endParaRPr lang="en-GB" altLang="en-US" sz="2100" dirty="0"/>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14875"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Tree>
    <p:extLst>
      <p:ext uri="{BB962C8B-B14F-4D97-AF65-F5344CB8AC3E}">
        <p14:creationId xmlns:p14="http://schemas.microsoft.com/office/powerpoint/2010/main" val="368984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spTree>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spTree>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spTree>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LongProperties xmlns="http://schemas.microsoft.com/office/2006/metadata/longProperties"/>
</file>

<file path=customXml/item2.xml><?xml version="1.0" encoding="utf-8"?>
<ct:contentTypeSchema xmlns:ct="http://schemas.microsoft.com/office/2006/metadata/contentType" xmlns:ma="http://schemas.microsoft.com/office/2006/metadata/properties/metaAttributes" ct:_="" ma:_="" ma:contentTypeName="MOD Document" ma:contentTypeID="0x0101002817DCC3B91A4B7EA656B27E1AE952E300B947BA87000CA54AADB99CFA6E69DC9D" ma:contentTypeVersion="11" ma:contentTypeDescription="Designed to facilitate the storage of MOD Documents with a '.doc' or '.docx' extension" ma:contentTypeScope="" ma:versionID="eb3446de6f0124b7e3fe8586acb1efaa">
  <xsd:schema xmlns:xsd="http://www.w3.org/2001/XMLSchema" xmlns:p="http://schemas.microsoft.com/office/2006/metadata/properties" xmlns:ns1="http://schemas.microsoft.com/sharepoint/v3" xmlns:ns2="DD7F10FD-389D-439E-B329-4D9333FE74D6" xmlns:ns3="dd7f10fd-389d-439e-b329-4d9333fe74d6" targetNamespace="http://schemas.microsoft.com/office/2006/metadata/properties" ma:root="true" ma:fieldsID="2a2c571ec479fbeb6d1ea92e1a2b771d" ns1:_="" ns2:_="" ns3:_="">
    <xsd:import namespace="http://schemas.microsoft.com/sharepoint/v3"/>
    <xsd:import namespace="DD7F10FD-389D-439E-B329-4D9333FE74D6"/>
    <xsd:import namespace="dd7f10fd-389d-439e-b329-4d9333fe74d6"/>
    <xsd:element name="properties">
      <xsd:complexType>
        <xsd:sequence>
          <xsd:element name="documentManagement">
            <xsd:complexType>
              <xsd:all>
                <xsd:element ref="ns1:Description" minOccurs="0"/>
                <xsd:element ref="ns1:UKProtectiveMarking"/>
                <xsd:element ref="ns1:AuthorOriginator"/>
                <xsd:element ref="ns2:SubjectCategory" minOccurs="0"/>
                <xsd:element ref="ns2:Subject_x0020_CategoryOOB" minOccurs="0"/>
                <xsd:element ref="ns2:SubjectKeywords" minOccurs="0"/>
                <xsd:element ref="ns2:Subject_x0020_KeywordsOOB" minOccurs="0"/>
                <xsd:element ref="ns2:LocalKeywords" minOccurs="0"/>
                <xsd:element ref="ns2:Local_x0020_KeywordsOOB" minOccurs="0"/>
                <xsd:element ref="ns1:DocumentVersion" minOccurs="0"/>
                <xsd:element ref="ns2:BusinessOwner" minOccurs="0"/>
                <xsd:element ref="ns2:Business_x0020_OwnerOOB"/>
                <xsd:element ref="ns2:fileplanID" minOccurs="0"/>
                <xsd:element ref="ns2:fileplanIDOOB"/>
                <xsd:element ref="ns3:fileplanIDPTH" minOccurs="0"/>
                <xsd:element ref="ns1:Copyright" minOccurs="0"/>
                <xsd:element ref="ns1:Status" minOccurs="0"/>
                <xsd:element ref="ns1:CreatedOriginated"/>
                <xsd:element ref="ns1:SecurityDescriptors" minOccurs="0"/>
                <xsd:element ref="ns1:SecurityNonUKConstraints" minOccurs="0"/>
                <xsd:element ref="ns1:RetentionCategory" minOccurs="0"/>
                <xsd:element ref="ns1:DPADisclosabilityIndicator" minOccurs="0"/>
                <xsd:element ref="ns1:DPAExemption" minOccurs="0"/>
                <xsd:element ref="ns1:EIRDisclosabilityIndicator" minOccurs="0"/>
                <xsd:element ref="ns1:EIRException" minOccurs="0"/>
                <xsd:element ref="ns1:FOIExemption" minOccurs="0"/>
                <xsd:element ref="ns1:FOIPublicationDate" minOccurs="0"/>
                <xsd:element ref="ns1:FOIReleasedOnRequest" minOccurs="0"/>
                <xsd:element ref="ns1:PolicyIdentifier" minOccurs="0"/>
                <xsd:element ref="ns3:Declared" minOccurs="0"/>
                <xsd:element ref="ns3:DocId" minOccurs="0"/>
                <xsd:element ref="ns3:MeridioUrl" minOccurs="0"/>
                <xsd:element ref="ns3:MeridioEDCStatus" minOccurs="0"/>
                <xsd:element ref="ns3:MeridioEDCData" minOccurs="0"/>
                <xsd:element ref="ns3:Purpos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escription" ma:index="3" nillable="true" ma:displayName="Description" ma:description="A description of the document." ma:internalName="Description0">
      <xsd:simpleType>
        <xsd:restriction base="dms:Text"/>
      </xsd:simpleType>
    </xsd:element>
    <xsd:element name="UKProtectiveMarking" ma:index="4" ma:displayName="UK Protective Marking" ma:description="The OFFICIAL-SENSITIVE marking should be used if it is clear that consequence of compromise would cause significant harm; Over 80% of MOD material is expected to be marked OFFICIAL." ma:format="RadioButtons" ma:internalName="UKProtectiveMarking">
      <xsd:simpleType>
        <xsd:restriction base="dms:Choice">
          <xsd:enumeration value="OFFICIAL"/>
          <xsd:enumeration value="OFFICIAL-SENSITIVE"/>
        </xsd:restriction>
      </xsd:simpleType>
    </xsd:element>
    <xsd:element name="AuthorOriginator" ma:index="5" ma:displayName="Author (Originator)" ma:description="The person(s), group or organisation primarily responsible for creating the document." ma:internalName="AuthorOriginator">
      <xsd:simpleType>
        <xsd:restriction base="dms:Text"/>
      </xsd:simpleType>
    </xsd:element>
    <xsd:element name="DocumentVersion" ma:index="13" nillable="true" ma:displayName="Document Version" ma:description="Version number in the format X_X_X e.g. 1_2_1.You do not need a set number of digits, 1_1 is valid for example." ma:internalName="DocumentVersion">
      <xsd:simpleType>
        <xsd:restriction base="dms:Text"/>
      </xsd:simpleType>
    </xsd:element>
    <xsd:element name="Copyright" ma:index="19" nillable="true" ma:displayName="Copyright" ma:description="The person, group or organisation that has legal copyright of the document e.g. Crown Copyright, and any reference(s) to further copyright information/license details." ma:internalName="Copyright">
      <xsd:simpleType>
        <xsd:restriction base="dms:Text"/>
      </xsd:simpleType>
    </xsd:element>
    <xsd:element name="Status" ma:index="20" nillable="true" ma:displayName="Status" ma:description="The document lifecycle stage." ma:format="RadioButtons" ma:internalName="Status">
      <xsd:simpleType>
        <xsd:restriction base="dms:Choice">
          <xsd:enumeration value="Draft"/>
          <xsd:enumeration value="Under Review"/>
          <xsd:enumeration value="Final"/>
          <xsd:enumeration value="Superseded"/>
        </xsd:restriction>
      </xsd:simpleType>
    </xsd:element>
    <xsd:element name="CreatedOriginated" ma:index="21" ma:displayName="Created (Originated)" ma:description="The date the document was originally created." ma:internalName="CreatedOriginated" ma:readOnly="false">
      <xsd:simpleType>
        <xsd:restriction base="dms:DateTime"/>
      </xsd:simpleType>
    </xsd:element>
    <xsd:element name="SecurityDescriptors" ma:index="22" nillable="true" ma:displayName="Security Descriptors" ma:default="None" ma:description="Descriptor to show the nature of the document's sensitivity and the need to limit access to it." ma:internalName="SecurityDescriptors">
      <xsd:simpleType>
        <xsd:restriction base="dms:Choice">
          <xsd:enumeration value="None"/>
          <xsd:enumeration value="COMMERCIAL"/>
          <xsd:enumeration value="PERSONAL"/>
          <xsd:enumeration value="LOCSEN"/>
        </xsd:restriction>
      </xsd:simpleType>
    </xsd:element>
    <xsd:element name="SecurityNonUKConstraints" ma:index="23" nillable="true" ma:displayName="Security Non-UK Constraints" ma:description="For non-UK sourced documents the security classification and/or constraints that apply." ma:format="RadioButtons" ma:internalName="SecurityNonUKConstraints">
      <xsd:simpleType>
        <xsd:restriction base="dms:Choice">
          <xsd:enumeration value="None"/>
          <xsd:enumeration value="NATO"/>
          <xsd:enumeration value="WEU"/>
        </xsd:restriction>
      </xsd:simpleType>
    </xsd:element>
    <xsd:element name="RetentionCategory" ma:index="24" nillable="true" ma:displayName="Retention Category" ma:default="None" ma:description="Set a Retention Category to enable Records Managers to determine the documents required retention period" ma:hidden="true" ma:internalName="RetentionCategory">
      <xsd:simpleType>
        <xsd:restriction base="dms:Choice">
          <xsd:enumeration value="None"/>
          <xsd:enumeration value="Building"/>
          <xsd:enumeration value="Personnel"/>
          <xsd:enumeration value="Accounting"/>
          <xsd:enumeration value="Health and Safety"/>
          <xsd:enumeration value="Contractual"/>
          <xsd:enumeration value="Project"/>
          <xsd:enumeration value="Complaints"/>
          <xsd:enumeration value="Press Office and public relations"/>
          <xsd:enumeration value="Information management"/>
          <xsd:enumeration value="Central expenditure"/>
          <xsd:enumeration value="Internal audit"/>
          <xsd:enumeration value="Parliamentary"/>
          <xsd:enumeration value="MOD Operational Records"/>
        </xsd:restriction>
      </xsd:simpleType>
    </xsd:element>
    <xsd:element name="DPADisclosabilityIndicator" ma:index="25" nillable="true" ma:displayName="DPA Disclosability Indicator" ma:description="The Data Protection Act (DPA) is about access by individuals to personal data held on them by any organisation. Disclosability indicates whether or not the document can be disclosed in accordance with the DPA." ma:format="RadioButtons" ma:internalName="DPADisclosabilityIndicator">
      <xsd:simpleType>
        <xsd:restriction base="dms:Choice">
          <xsd:enumeration value="No"/>
          <xsd:enumeration value="Yes"/>
          <xsd:enumeration value="Not Assessed"/>
        </xsd:restriction>
      </xsd:simpleType>
    </xsd:element>
    <xsd:element name="DPAExemption" ma:index="26" nillable="true" ma:displayName="DPA Exemption" ma:description="Under the Data Protection Act (DPA) certain kinds of exempt information can be withheld. If the document is exempt from DPA access provisions then enter the reason here." ma:internalName="DPAExemption">
      <xsd:simpleType>
        <xsd:restriction base="dms:Text"/>
      </xsd:simpleType>
    </xsd:element>
    <xsd:element name="EIRDisclosabilityIndicator" ma:index="27" nillable="true" ma:displayName="EIR Disclosability Indicator" ma:description="Whether the document can be disclosed in accordance with Environmental Information Regulations (EIR)." ma:format="RadioButtons" ma:internalName="EIRDisclosabilityIndicator">
      <xsd:simpleType>
        <xsd:restriction base="dms:Choice">
          <xsd:enumeration value="No"/>
          <xsd:enumeration value="Yes"/>
          <xsd:enumeration value="Not Assessed"/>
        </xsd:restriction>
      </xsd:simpleType>
    </xsd:element>
    <xsd:element name="EIRException" ma:index="28" nillable="true" ma:displayName="EIR Exception" ma:description="Whether there are exceptions which allow MOD to refuse to disclose environmental information in accordance with Environmental Information Regulations (EIR)." ma:internalName="EIRException">
      <xsd:simpleType>
        <xsd:restriction base="dms:Text"/>
      </xsd:simpleType>
    </xsd:element>
    <xsd:element name="FOIExemption" ma:index="29" nillable="true" ma:displayName="FOI Exemption" ma:default="No" ma:description="Under the Freedom of Information Act (FOIA) certain kinds of exempt information can be withheld. FOIA exemption to be selected from the list provided." ma:internalName="FOIExemption">
      <xsd:simpleType>
        <xsd:restriction base="dms:Choice">
          <xsd:enumeration value="No"/>
          <xsd:enumeration value="s.21 Information reasonably accessible to the applicant by other means. (Absolute)"/>
          <xsd:enumeration value="s.22 Information intended for future publication. (Qualified)"/>
          <xsd:enumeration value="s.23 Information supplied by, or relating to, bodies dealing with security matters. (Absolute)"/>
          <xsd:enumeration value="s.24 National Security. (Qualified)"/>
          <xsd:enumeration value="s.26 Defence. (Qualified)"/>
          <xsd:enumeration value="s.27 International Relations. (Qualified)"/>
          <xsd:enumeration value="s.28 Relations within the UK. (Qualified)"/>
          <xsd:enumeration value="s.29 The economy. (Qualified)"/>
          <xsd:enumeration value="s.30 Investigations and proceedings conducted by public authorities. (Qualified)"/>
          <xsd:enumeration value="s.31 Law enforcement. (Qualified)"/>
          <xsd:enumeration value="s.32 Court records. (Absolute)"/>
          <xsd:enumeration value="s.33 Audit functions. (Qualified)"/>
          <xsd:enumeration value="s.34 Parliamentary privilege. (Absolute)"/>
          <xsd:enumeration value="s.35 Formulation of government policy, etc. (Qualified)"/>
          <xsd:enumeration value="s.36 Prejudice to effective conduct of public affairs. (Absolute)"/>
          <xsd:enumeration value="s.36 Prejudice to the effective conduct of public affairs. (Qualified)"/>
          <xsd:enumeration value="s.37 Communications with Her Majesty etc. and honours. (Qualified)"/>
          <xsd:enumeration value="s.38 Health and safety. (Qualified)"/>
          <xsd:enumeration value="s.39 Environmental information. (Qualified)"/>
          <xsd:enumeration value="s.40 Personal information. (Absolute)"/>
          <xsd:enumeration value="s.41 Information provided in confidence. (Absolute)"/>
          <xsd:enumeration value="s.42 Legal professional privilege. (Qualified)"/>
          <xsd:enumeration value="s.43 Commercial interests. (Qualified)"/>
          <xsd:enumeration value="s.44 Prohibitions on Disclosure. (Absolute)"/>
        </xsd:restriction>
      </xsd:simpleType>
    </xsd:element>
    <xsd:element name="FOIPublicationDate" ma:index="30" nillable="true" ma:displayName="FOI Publication Date" ma:description="The date the document was published or is due to be published via the Freedom of Information Act (FOIA) Publication Scheme." ma:internalName="FOIPublicationDate">
      <xsd:simpleType>
        <xsd:restriction base="dms:DateTime"/>
      </xsd:simpleType>
    </xsd:element>
    <xsd:element name="FOIReleasedOnRequest" ma:index="31" nillable="true" ma:displayName="FOI Released On Request" ma:default="" ma:description="For documents that have been released in response to a request from a member of the public.  Enter the date of release, who took the decision and whether the entire document was released or not. e.g. 2003-02-09, BCTAD, Entire" ma:internalName="FOIReleasedOnRequest">
      <xsd:simpleType>
        <xsd:restriction base="dms:Text"/>
      </xsd:simpleType>
    </xsd:element>
    <xsd:element name="PolicyIdentifier" ma:index="32" nillable="true" ma:displayName="Policy Identifier" ma:default="UK" ma:description="Policy Identifier necessary to identify the originating nation. For security labelling use only." ma:format="Dropdown" ma:internalName="PolicyIdentifier">
      <xsd:simpleType>
        <xsd:restriction base="dms:Choice">
          <xsd:enumeration value="None"/>
          <xsd:enumeration value="NATO"/>
          <xsd:enumeration value="WEU"/>
          <xsd:enumeration value="UK"/>
          <xsd:enumeration value="USA"/>
          <xsd:enumeration value="CAN"/>
          <xsd:enumeration value="AUS"/>
          <xsd:enumeration value="NZL"/>
        </xsd:restrict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SubjectCategory" ma:index="7" nillable="true" ma:displayName="Subject Category" ma:description="Subject Categories to describe, as specifically as possible, the document content. Selected from the UK Defence Taxonomy." ma:hidden="true" ma:internalName="SubjectCategory">
      <xsd:simpleType>
        <xsd:restriction base="dms:Unknown">
          <xsd:enumeration value="None"/>
        </xsd:restriction>
      </xsd:simpleType>
    </xsd:element>
    <xsd:element name="Subject_x0020_CategoryOOB" ma:index="8" nillable="true" ma:displayName="Subject Category:" ma:default="OPERATIONS PLANNING" ma:description="Subject Categories to describe, as specifically as possible, the document content. Selected from the UK Defence Taxonomy." ma:internalName="Subject_x0020_Category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OPERATIONS PLANNING"/>
                        <xsd:maxLength value="255"/>
                      </xsd:restriction>
                    </xsd:simpleType>
                  </xsd:union>
                </xsd:simpleType>
              </xsd:element>
            </xsd:sequence>
          </xsd:extension>
        </xsd:complexContent>
      </xsd:complexType>
    </xsd:element>
    <xsd:element name="SubjectKeywords" ma:index="9" nillable="true" ma:displayName="Subject Keywords" ma:description="Subject Keywords to describe, as specifically as possible, the document content. Selected from the UK Defence Thesaurus." ma:hidden="true" ma:internalName="SubjectKeywords">
      <xsd:simpleType>
        <xsd:restriction base="dms:Unknown">
          <xsd:enumeration value="None"/>
        </xsd:restriction>
      </xsd:simpleType>
    </xsd:element>
    <xsd:element name="Subject_x0020_KeywordsOOB" ma:index="10" nillable="true" ma:displayName="Subject Keywords:" ma:default="Current operations planning" ma:description="Subject Keywords to describe, as specifically as possible, the document content. Selected from the UK Defence Thesaurus." ma:internalName="Subject_x0020_Keywords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Current operations planning"/>
                        <xsd:maxLength value="255"/>
                      </xsd:restriction>
                    </xsd:simpleType>
                  </xsd:union>
                </xsd:simpleType>
              </xsd:element>
            </xsd:sequence>
          </xsd:extension>
        </xsd:complexContent>
      </xsd:complexType>
    </xsd:element>
    <xsd:element name="LocalKeywords" ma:index="11" nillable="true" ma:displayName="Local Keywords" ma:description="Add any locally used keywords that are not in the UK Defence Thesaurus to help you organise and browse documents on your site. Multiple local keywords must be separated by commas." ma:hidden="true" ma:internalName="LocalKeywords">
      <xsd:simpleType>
        <xsd:restriction base="dms:Unknown"/>
      </xsd:simpleType>
    </xsd:element>
    <xsd:element name="Local_x0020_KeywordsOOB" ma:index="12" nillable="true" ma:displayName="Local Keywords:" ma:default="UK OPS" ma:description="Add any locally used keywords that are not in the UK Defence Thesaurus to help you organise and browse documents on your site. Multiple local keywords must be separated by commas." ma:internalName="Local_x0020_KeywordsOOB">
      <xsd:complexType>
        <xsd:complexContent>
          <xsd:extension base="dms:MultiChoiceFillIn">
            <xsd:sequence>
              <xsd:element name="Value" maxOccurs="unbounded" minOccurs="0" nillable="true">
                <xsd:simpleType>
                  <xsd:union memberTypes="dms:Text">
                    <xsd:simpleType>
                      <xsd:restriction base="dms:Choice">
                        <xsd:enumeration value="UK OPS"/>
                      </xsd:restriction>
                    </xsd:simpleType>
                  </xsd:union>
                </xsd:simpleType>
              </xsd:element>
            </xsd:sequence>
          </xsd:extension>
        </xsd:complexContent>
      </xsd:complexType>
    </xsd:element>
    <xsd:element name="BusinessOwner" ma:index="14" nillable="true" ma:displayName="Business Owner" ma:description="The organisation primarily responsible for the content of the document.  Values to be selected from the list of approved Defence EUN names." ma:hidden="true" ma:internalName="BusinessOwner">
      <xsd:simpleType>
        <xsd:restriction base="dms:Unknown">
          <xsd:enumeration value="None"/>
        </xsd:restriction>
      </xsd:simpleType>
    </xsd:element>
    <xsd:element name="Business_x0020_OwnerOOB" ma:index="15" ma:displayName="Business Owner:" ma:default="Security Policy and Operations" ma:description="The organisation primarily responsible for the content of the document.  Values to be selected from the list of approved Defence EUN names." ma:format="Dropdown" ma:internalName="Business_x0020_OwnerOOB">
      <xsd:simpleType>
        <xsd:union memberTypes="dms:Text">
          <xsd:simpleType>
            <xsd:restriction base="dms:Choice">
              <xsd:enumeration value="Security Policy and Operations"/>
              <xsd:maxLength value="255"/>
            </xsd:restriction>
          </xsd:simpleType>
        </xsd:union>
      </xsd:simpleType>
    </xsd:element>
    <xsd:element name="fileplanID" ma:index="16" nillable="true" ma:displayName="UK Defence File Plan" ma:description="File Plan values from the top two levels of the UK Defence File Plan." ma:hidden="true" ma:internalName="fileplanID">
      <xsd:simpleType>
        <xsd:restriction base="dms:Unknown">
          <xsd:enumeration value="None"/>
        </xsd:restriction>
      </xsd:simpleType>
    </xsd:element>
    <xsd:element name="fileplanIDOOB" ma:index="17" ma:displayName="UK Defence File Plan:" ma:default="04_Deliver" ma:description="File Plan values from the top two levels of the UK Defence File Plan." ma:format="Dropdown" ma:internalName="fileplanIDOOB">
      <xsd:simpleType>
        <xsd:union memberTypes="dms:Text">
          <xsd:simpleType>
            <xsd:restriction base="dms:Choice">
              <xsd:enumeration value="04_Deliver"/>
              <xsd:maxLength value="255"/>
            </xsd:restriction>
          </xsd:simpleType>
        </xsd:un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fileplanIDPTH" ma:index="18" nillable="true" ma:displayName="UK Defence File Plan Path" ma:hidden="true" ma:internalName="fileplanIDPTH">
      <xsd:simpleType>
        <xsd:union memberTypes="dms:Text">
          <xsd:simpleType>
            <xsd:restriction base="dms:Choice">
              <xsd:enumeration value="None"/>
            </xsd:restriction>
          </xsd:simpleType>
        </xsd:union>
      </xsd:simpleType>
    </xsd:element>
    <xsd:element name="Declared" ma:index="37" nillable="true" ma:displayName="Declared" ma:default="FALSE" ma:hidden="true" ma:internalName="Declared">
      <xsd:simpleType>
        <xsd:restriction base="dms:Boolean"/>
      </xsd:simpleType>
    </xsd:element>
    <xsd:element name="DocId" ma:index="38" nillable="true" ma:displayName="DocId" ma:hidden="true" ma:internalName="DocId">
      <xsd:simpleType>
        <xsd:restriction base="dms:Text"/>
      </xsd:simpleType>
    </xsd:element>
    <xsd:element name="MeridioUrl" ma:index="39" nillable="true" ma:displayName="MeridioUrl" ma:hidden="true" ma:internalName="MeridioUrl">
      <xsd:simpleType>
        <xsd:restriction base="dms:Text"/>
      </xsd:simpleType>
    </xsd:element>
    <xsd:element name="MeridioEDCStatus" ma:index="40" nillable="true" ma:displayName="MeridioEDCStatus" ma:hidden="true" ma:internalName="MeridioEDCStatus">
      <xsd:simpleType>
        <xsd:restriction base="dms:Text"/>
      </xsd:simpleType>
    </xsd:element>
    <xsd:element name="MeridioEDCData" ma:index="41" nillable="true" ma:displayName="MeridioEDCData" ma:hidden="true" ma:internalName="MeridioEDCData">
      <xsd:simpleType>
        <xsd:restriction base="dms:Text"/>
      </xsd:simpleType>
    </xsd:element>
    <xsd:element name="Purpose" ma:index="42" nillable="true" ma:displayName="Purpose" ma:description="Purpose of file" ma:internalName="Purpo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2.xml><?xml version="1.0" encoding="utf-8"?>
<ds:datastoreItem xmlns:ds="http://schemas.openxmlformats.org/officeDocument/2006/customXml" ds:itemID="{1AA04524-5451-4330-A9EB-BDCCCEE8CC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D7F10FD-389D-439E-B329-4D9333FE74D6"/>
    <ds:schemaRef ds:uri="dd7f10fd-389d-439e-b329-4d9333fe74d6"/>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630FAECE-4D15-410B-87D9-78794997F81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20254</TotalTime>
  <Words>1064</Words>
  <Application>Microsoft Macintosh PowerPoint</Application>
  <PresentationFormat>On-screen Show (4:3)</PresentationFormat>
  <Paragraphs>195</Paragraphs>
  <Slides>42</Slides>
  <Notes>22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42</vt:i4>
      </vt:variant>
    </vt:vector>
  </HeadingPairs>
  <TitlesOfParts>
    <vt:vector size="53" baseType="lpstr">
      <vt:lpstr>Arial</vt:lpstr>
      <vt:lpstr>Calibri</vt:lpstr>
      <vt:lpstr>Calibri Light</vt:lpstr>
      <vt:lpstr>Cambria Math</vt:lpstr>
      <vt:lpstr>Monotype Sorts</vt:lpstr>
      <vt:lpstr>MuseoSans</vt:lpstr>
      <vt:lpstr>Tahoma</vt:lpstr>
      <vt:lpstr>Wingdings</vt: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Blast injuries from a secondary explosive (RDX/TNT)</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715</cp:revision>
  <cp:lastPrinted>2020-05-12T07:36:41Z</cp:lastPrinted>
  <dcterms:created xsi:type="dcterms:W3CDTF">2008-04-17T14:40:59Z</dcterms:created>
  <dcterms:modified xsi:type="dcterms:W3CDTF">2023-10-11T08:00:02Z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0x0101002817DCC3B91A4B7EA656B27E1AE952E300B947BA87000CA54AADB99CFA6E69DC9D</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