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ppt/media/image-10-2.svg" ContentType="image/svg+xml"/>
  <Override PartName="/ppt/media/image-2-2.svg" ContentType="image/svg+xml"/>
  <Override PartName="/ppt/media/image-3-10.svg" ContentType="image/svg+xml"/>
  <Override PartName="/ppt/media/image-3-12.svg" ContentType="image/svg+xml"/>
  <Override PartName="/ppt/media/image-3-14.svg" ContentType="image/svg+xml"/>
  <Override PartName="/ppt/media/image-3-2.svg" ContentType="image/svg+xml"/>
  <Override PartName="/ppt/media/image-3-4.svg" ContentType="image/svg+xml"/>
  <Override PartName="/ppt/media/image-3-6.svg" ContentType="image/svg+xml"/>
  <Override PartName="/ppt/media/image-3-8.svg" ContentType="image/svg+xml"/>
  <Override PartName="/ppt/media/image-4-10.svg" ContentType="image/svg+xml"/>
  <Override PartName="/ppt/media/image-4-12.svg" ContentType="image/svg+xml"/>
  <Override PartName="/ppt/media/image-4-14.svg" ContentType="image/svg+xml"/>
  <Override PartName="/ppt/media/image-4-16.svg" ContentType="image/svg+xml"/>
  <Override PartName="/ppt/media/image-4-2.svg" ContentType="image/svg+xml"/>
  <Override PartName="/ppt/media/image-4-4.svg" ContentType="image/svg+xml"/>
  <Override PartName="/ppt/media/image-4-6.svg" ContentType="image/svg+xml"/>
  <Override PartName="/ppt/media/image-4-8.svg" ContentType="image/svg+xml"/>
  <Override PartName="/ppt/media/image-5-10.svg" ContentType="image/svg+xml"/>
  <Override PartName="/ppt/media/image-5-12.svg" ContentType="image/svg+xml"/>
  <Override PartName="/ppt/media/image-5-14.svg" ContentType="image/svg+xml"/>
  <Override PartName="/ppt/media/image-5-16.svg" ContentType="image/svg+xml"/>
  <Override PartName="/ppt/media/image-5-18.svg" ContentType="image/svg+xml"/>
  <Override PartName="/ppt/media/image-5-2.svg" ContentType="image/svg+xml"/>
  <Override PartName="/ppt/media/image-5-20.svg" ContentType="image/svg+xml"/>
  <Override PartName="/ppt/media/image-5-22.svg" ContentType="image/svg+xml"/>
  <Override PartName="/ppt/media/image-5-24.svg" ContentType="image/svg+xml"/>
  <Override PartName="/ppt/media/image-5-26.svg" ContentType="image/svg+xml"/>
  <Override PartName="/ppt/media/image-5-28.svg" ContentType="image/svg+xml"/>
  <Override PartName="/ppt/media/image-5-4.svg" ContentType="image/svg+xml"/>
  <Override PartName="/ppt/media/image-5-6.svg" ContentType="image/svg+xml"/>
  <Override PartName="/ppt/media/image-5-8.svg" ContentType="image/svg+xml"/>
  <Override PartName="/ppt/media/image-6-10.svg" ContentType="image/svg+xml"/>
  <Override PartName="/ppt/media/image-6-2.svg" ContentType="image/svg+xml"/>
  <Override PartName="/ppt/media/image-6-4.svg" ContentType="image/svg+xml"/>
  <Override PartName="/ppt/media/image-6-6.svg" ContentType="image/svg+xml"/>
  <Override PartName="/ppt/media/image-6-8.svg" ContentType="image/svg+xml"/>
  <Override PartName="/ppt/media/image-7-2.svg" ContentType="image/svg+xml"/>
  <Override PartName="/ppt/media/image-7-4.svg" ContentType="image/svg+xml"/>
  <Override PartName="/ppt/media/image-7-6.svg" ContentType="image/svg+xml"/>
  <Override PartName="/ppt/media/image-8-10.svg" ContentType="image/svg+xml"/>
  <Override PartName="/ppt/media/image-8-2.svg" ContentType="image/svg+xml"/>
  <Override PartName="/ppt/media/image-8-4.svg" ContentType="image/svg+xml"/>
  <Override PartName="/ppt/media/image-8-6.svg" ContentType="image/svg+xml"/>
  <Override PartName="/ppt/media/image-8-8.svg" ContentType="image/svg+xml"/>
  <Override PartName="/ppt/media/image-9-2.svg" ContentType="image/svg+xml"/>
  <Override PartName="/ppt/media/image-9-4.svg" ContentType="image/svg+xml"/>
  <Override PartName="/ppt/media/image-9-6.svg" ContentType="image/svg+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heme/theme1.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extended-properties" Target="docProps/app.xml"/><Relationship Id="rId2" Type="http://schemas.openxmlformats.org/package/2006/relationships/metadata/core-properties" Target="docProps/core.xml"/><Relationship Id="rId3"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notesMasterIdLst>
    <p:notesMasterId r:id="rId14"/>
  </p:notesMaster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136" d="100"/>
          <a:sy n="136" d="100"/>
        </p:scale>
        <p:origin x="216" y="31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notesMaster" Target="notesMasters/notesMaster1.xml"/><Relationship Id="rId15" Type="http://schemas.openxmlformats.org/officeDocument/2006/relationships/presProps" Target="presProps.xml"/><Relationship Id="rId16" Type="http://schemas.openxmlformats.org/officeDocument/2006/relationships/viewProps" Target="viewProps.xml"/><Relationship Id="rId17" Type="http://schemas.openxmlformats.org/officeDocument/2006/relationships/theme" Target="theme/theme1.xml"/><Relationship Id="rId18"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82F153-3F37-0F45-9E97-73ACFA13230C}" type="datetimeFigureOut">
              <a:rPr lang="en-US"/>
              <a:t>7/23/19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5E9CC1-C706-0F49-92D6-E571CC5EEA8F}" type="slidenum">
              <a:rPr lang="en-US"/>
              <a:t>‹#›</a:t>
            </a:fld>
            <a:endParaRPr lang="en-US"/>
          </a:p>
        </p:txBody>
      </p:sp>
    </p:spTree>
    <p:extLst>
      <p:ext uri="{BB962C8B-B14F-4D97-AF65-F5344CB8AC3E}">
        <p14:creationId xmlns:p14="http://schemas.microsoft.com/office/powerpoint/2010/main" val="10240869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8.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0.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2.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RENATA — approximately 20 seconds.,Good morning and welcome. We are Renata Boguszewska, Rafal Boguszewski and Daniel Fratczak, students on the BA Leadership and Management Skills for the Workplace at UWTSD.,Our presentation examines different information systems in the context of Walker’s Shortbread Ltd. We will briefly map the wider information-systems landscape, then focus on two systems covered in the first five weeks of LCLM5004: Enterprise Resource Planning, or ERP, and Business Intelligence, or BI.,We treat ERP and BI as recommended applications for the organisation, not as a claim that Walker’s currently uses any particular named ERP or BI platform.</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RENATA — approximately 1 minute 10 seconds.,We selected Walker’s Shortbread because a manufacturing and export business makes information flows easy to see: materials are purchased, production is scheduled, stock moves through warehouses, orders are fulfilled, finance records transactions and managers need timely information for decisions.,Our route has five stages. First, we define information systems. Second, we map different types of systems across organisational levels. Third, we focus on ERP and BI. Fourth, we compare them critically. Finally, we apply the value to Walker’s and consider governance.,The workload is shared across the three presenters. Importantly, our academic boundary is the first five teaching weeks only, matching the timing of the Week 6 assessment.,Transition: I will now define the information-systems concept using the two perspectives introduced in Week 2.</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RENATA — approximately 1 minute 30 seconds.,Laudon and Laudon define an information system as interrelated components that collect, process, store and disseminate information to support decision-making, coordination and control. The key point is that an information system is wider than IT alone.,The first Week 2 perspective is input, process and output. Raw data enters the system, processing converts it into a meaningful form, and the output becomes information for a person or activity. For example, individual order lines can be validated and aggregated into demand information by product.,The second perspective is people, organisation and technology. Hardware, software, databases and networks matter, but so do users, responsibilities, business processes and culture. A technically powerful system can still fail if employees resist it or if the process design is poor.,Therefore, we evaluate systems by both technical capability and business usefulness.,Transition: With that foundation, we can map the main types of systems covered across Weeks 1 to 5.</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RENATA — approximately 1 minute 40 seconds.,Information systems can be grouped by the level and type of decision they support. At operational level, transaction processing systems record routine events such as orders, payroll or stock movements. These systems emphasise accuracy, speed and reliability.,At managerial level, management information systems summarise performance, while decision-support systems and business intelligence help users analyse patterns, exceptions and alternatives. At strategic level, executive support systems compress internal and external information for senior managers dealing with long-term and non-routine issues.,Two additional ideas cut across this hierarchy. Databases and DBMS provide reliable data foundations. ERP integrates multiple business functions through shared processes and data.,The teaching cases illustrate the differences: UPS uses tracking data operationally, RetailLink connects supplier replenishment, and digital dashboards support management monitoring and strategic insight.,Our main conclusion is that these systems are complementary rather than interchangeable.,Handover: Rafal will now focus on the first recommended system for Walker’s — ERP.</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RAFAL — approximately 2 minutes 20 seconds.
ERP is our first selected information system. In Week 2, ERP was defined as an integrated set of applications that collects, stores, manages and interprets data across business activities. The key word is integration.
Instead of production, inventory, procurement, finance and HR maintaining disconnected records, an ERP architecture aims to give these functions a shared view of processes and data. For Walker’s, this could connect ingredient purchasing and receipt, production planning, warehouse stock and traceability, order fulfilment and financial outcomes.
This matters because one event can affect several functions. A customer order changes demand. Demand affects production planning. Production consumes ingredients. Finished goods change warehouse stock. Dispatch affects revenue and cost information. ERP helps these links become visible rather than being reconciled manually.
There is also a relevant real-world Walker’s example. A supplier case study reports that the company invested in Indigo warehouse-management software to improve stock visibility and traceability. We must be precise here: a warehouse management system is not the same as an ERP system. We use this case only as evidence that stock visibility, traceability and integrated operational information are materially relevant to Walker’s.
The benefits are strong: common data, fewer duplicate entries, faster processes, better visibility and a foundation for further improvement. However, our evaluation must include risk. ERP can be expensive, disruptive and time-consuming, and it can fail if training, process redesign or change management are weak. Critically, ERP standardisation creates a tension: the organisation may gain consistency and shared data, but may lose flexibility where standardised processes do not fit existing operational practices.
Transition: ERP captures and integrates operations; our second system focuses on turning data into insight.</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RAFAL — approximately 2 minutes 20 seconds.
Business intelligence is our second selected system. Week 4 defines BI as data and software tools for organising, analysing and providing access to data so managers and other users can make more informed decisions.
The architecture shown follows the teaching sequence. Data comes from sources such as ERP, warehouse systems or sales records. It is organised in a data store or analytical model. Analytics identifies trends, patterns and exceptions. A dashboard then presents the information in a form that supports rapid interpretation.
For Walker’s, BI could help forecast seasonal demand by market and product, identify stock-outs or slow-moving inventory, compare yield and waste, monitor order fulfilment, and allow managers to drill from a high-level KPI to the underlying data.
The dashboard on the right is deliberately labelled illustrative. It is not real company data. It shows the type of management view BI can provide: on-time in-full delivery, waste, stock turns and demand trends.
The main strengths are better visibility, faster interpretation of large datasets, trend detection and evidence-based decision-making. The limitations are equally important: poor-quality input data produces misleading analysis; dashboards can encourage false confidence; and managers still need context and judgement. BI therefore does not automatically create better decisions. Its value depends on data quality, appropriate KPI selection and managerial interpretation. A visually impressive dashboard can still produce poor decisions if the underlying assumptions are weak.
Transition: We can now compare ERP and BI directly rather than treating them as competing products.</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DANIEL — approximately 2 minutes 10 seconds.
ERP and BI should not be evaluated as substitutes because they solve different problems. We selected ERP and BI because Walker’s business context requires both horizontal integration across business functions and vertical information support across management levels. ERP addresses fragmented operational processes, while BI addresses the different problem of converting integrated data into managerial and strategic insight.
ERP primarily integrates and executes business processes. Its data is often detailed and transaction-oriented. Typical users include operational staff and functional managers. Its outputs include orders, production plans, inventory records, workflows and financial postings.
BI primarily analyses and explains performance. It often combines current and historical data and presents KPIs, trends, forecasts and exceptions. Its users include managers, analysts and senior decision-makers.
The comparison also shows different risks. ERP implementation can be expensive and disruptive and may force process changes. BI can generate misleading conclusions when data quality is weak, metrics are badly defined or visualisations hide context.
Our evaluation is therefore that the strongest architecture is complementary: ERP provides a more consistent operational data backbone, while BI turns selected data into insight. BI built on fragmented or inaccurate operational data may simply analyse inconsistency faster. Therefore, data integration and governance should precede sophisticated analytics.
Transition: The next slide applies that combined value to Walker’s strategic and business-process needs.</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DANIEL — approximately 1 minute 45 seconds.,The importance of information systems is not the technology itself but the business outcomes it enables. Week 1 identifies strategic objectives such as operational excellence, customer and supplier intimacy, improved decision-making, competitive advantage and survival.,Applied to Walker’s, integrated information can support better production planning and faster exception handling. It can improve supplier coordination and order visibility. BI can support evidence-based demand forecasting, waste analysis and resource allocation. Digital capability also contributes to responsiveness, traceability and resilience.,However, Week 5 adds an essential qualification: technology alone is not enough. Information security and governance must protect information assets, define access and accountability, and maintain data quality.,Where personal data is involved, the UK GDPR principles include lawfulness, purpose limitation, data minimisation, accuracy, storage limitation, integrity and confidentiality, and accountability.,Therefore, our recommendation is not simply to install more software. It is to combine systems with governance, policies, training and clear ownership.,Transition: I will close with our three main conclusions.</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DANIEL — approximately 1 minute 10 seconds.,We conclude with three messages.,First, an information system is socio-technical. Business value depends on people, organisational processes and technology working together.,Second, ERP and BI perform different but complementary roles. ERP integrates and executes core processes. BI analyses data and presents insight for managerial and strategic decisions.,Third, our recommendation for Walker’s is integration plus governance. A sensible phased approach would first improve critical process and data integration, then build BI dashboards around clearly defined KPIs, while managing security, data quality, access and change throughout.,This approach directly reflects the first five weeks of LCLM5004: the role of information management, IS components, ERP, data and databases, business intelligence, visualisation, and information security and governance.,Thank you to the visiting students from UWTSD. We now welcome questions.</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ALL PRESENTERS — Q&amp;A prompt; approximately 30 seconds to open, then questions as time allows.,Invite questions from the visiting students. The question on screen can be used if the room is initially quiet: What should a manufacturing organisation prioritise first — process integration, analytics, or governance?,Possible areas for discussion include ERP implementation risk, BI data quality, UK GDPR and role-based access, or resistance to change.</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Reference slide — not intended for oral delivery unless requested.</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Reference slide — not intended for oral delivery unless requested.</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MASTER">
    <p:bg>
      <p:bgPr>
        <a:solidFill>
          <a:srgbClr val="F7F2E8"/>
        </a:solidFill>
      </p:bgPr>
    </p:bg>
    <p:spTree>
      <p:nvGrpSpPr>
        <p:cNvPr id="1" name=""/>
        <p:cNvGrpSpPr/>
        <p:nvPr/>
      </p:nvGrpSpPr>
      <p:grpSpPr>
        <a:xfrm>
          <a:off x="0" y="0"/>
          <a:ext cx="0" cy="0"/>
          <a:chOff x="0" y="0"/>
          <a:chExt cx="0" cy="0"/>
        </a:xfrm>
      </p:grpSpPr>
      <p:sp>
        <p:nvSpPr>
          <p:cNvPr id="2" name="Shape 0"/>
          <p:cNvSpPr/>
          <p:nvPr/>
        </p:nvSpPr>
        <p:spPr>
          <a:xfrm>
            <a:off x="0" y="0"/>
            <a:ext cx="12191695" cy="109728"/>
          </a:xfrm>
          <a:prstGeom prst="rect">
            <a:avLst/>
          </a:prstGeom>
          <a:solidFill>
            <a:srgbClr val="B21F2D"/>
          </a:solidFill>
          <a:ln w="12700">
            <a:solidFill>
              <a:srgbClr val="B21F2D"/>
            </a:solidFill>
            <a:prstDash val="solid"/>
          </a:ln>
        </p:spPr>
      </p:sp>
      <p:sp>
        <p:nvSpPr>
          <p:cNvPr id="3" name="Shape 1"/>
          <p:cNvSpPr/>
          <p:nvPr/>
        </p:nvSpPr>
        <p:spPr>
          <a:xfrm>
            <a:off x="502920" y="6510528"/>
            <a:ext cx="11155680" cy="0"/>
          </a:xfrm>
          <a:prstGeom prst="line">
            <a:avLst/>
          </a:prstGeom>
          <a:noFill/>
          <a:ln w="10160">
            <a:solidFill>
              <a:srgbClr val="D8CCB7"/>
            </a:solidFill>
            <a:prstDash val="solid"/>
          </a:ln>
        </p:spPr>
      </p:sp>
      <p:sp>
        <p:nvSpPr>
          <p:cNvPr id="4" name="Text 2"/>
          <p:cNvSpPr/>
          <p:nvPr/>
        </p:nvSpPr>
        <p:spPr>
          <a:xfrm>
            <a:off x="530352" y="6565392"/>
            <a:ext cx="8138160" cy="164592"/>
          </a:xfrm>
          <a:prstGeom prst="rect">
            <a:avLst/>
          </a:prstGeom>
          <a:noFill/>
          <a:ln/>
        </p:spPr>
        <p:txBody>
          <a:bodyPr wrap="square" lIns="0" tIns="0" rIns="0" bIns="0" rtlCol="0" anchor="ctr"/>
          <a:lstStyle/>
          <a:p>
            <a:pPr indent="0" marL="0">
              <a:buNone/>
            </a:pPr>
            <a:r>
              <a:rPr lang="en-US" sz="840" dirty="0">
                <a:solidFill>
                  <a:srgbClr val="6D655A"/>
                </a:solidFill>
                <a:latin typeface="Aptos" pitchFamily="34" charset="0"/>
                <a:ea typeface="Aptos" pitchFamily="34" charset="-122"/>
                <a:cs typeface="Aptos" pitchFamily="34" charset="-120"/>
              </a:rPr>
              <a:t>LCLM5004  |  BA Leadership and Management Skills for the Workplace</a:t>
            </a:r>
            <a:endParaRPr lang="en-US" sz="840" dirty="0"/>
          </a:p>
        </p:txBody>
      </p:sp>
      <p:sp>
        <p:nvSpPr>
          <p:cNvPr id="5" name="Text 3"/>
          <p:cNvSpPr/>
          <p:nvPr/>
        </p:nvSpPr>
        <p:spPr>
          <a:xfrm>
            <a:off x="10744200" y="6556248"/>
            <a:ext cx="822960" cy="164592"/>
          </a:xfrm>
          <a:prstGeom prst="rect">
            <a:avLst/>
          </a:prstGeom>
          <a:noFill/>
          <a:ln/>
        </p:spPr>
        <p:txBody>
          <a:bodyPr wrap="square" lIns="0" tIns="0" rIns="0" bIns="0" rtlCol="0" anchor="ctr"/>
          <a:lstStyle/>
          <a:p>
            <a:pPr algn="r" indent="0" marL="0">
              <a:buNone/>
            </a:pPr>
            <a:r>
              <a:rPr lang="en-US" sz="840" b="1" dirty="0">
                <a:solidFill>
                  <a:srgbClr val="6D655A"/>
                </a:solidFill>
                <a:latin typeface="Aptos" pitchFamily="34" charset="0"/>
                <a:ea typeface="Aptos" pitchFamily="34" charset="-122"/>
                <a:cs typeface="Aptos" pitchFamily="34" charset="-120"/>
              </a:rPr>
              <a:t>UWTSD</a:t>
            </a:r>
            <a:endParaRPr lang="en-US" sz="840" dirty="0"/>
          </a:p>
        </p:txBody>
      </p:sp>
      <p:sp>
        <p:nvSpPr>
          <p:cNvPr id="25" name="Slide Number Placeholder 0"/>
          <p:cNvSpPr>
            <a:spLocks noGrp="1"/>
          </p:cNvSpPr>
          <p:nvPr>
            <p:ph type="sldNum" sz="quarter" idx="4294967295"/>
          </p:nvPr>
        </p:nvSpPr>
        <p:spPr>
          <a:xfrm>
            <a:off x="11612880" y="6556248"/>
            <a:ext cx="228600" cy="164592"/>
          </a:xfrm>
          <a:prstGeom prst="rect">
            <a:avLst/>
          </a:prstGeom>
          <a:extLst>
            <a:ext uri="{C572A759-6A51-4108-AA02-DFA0A04FC94B}">
              <ma14:wrappingTextBoxFlag xmlns:ma14="http://schemas.microsoft.com/office/mac/drawingml/2011/main" val="0"/>
            </a:ext>
          </a:extLst>
        </p:spPr>
        <p:txBody>
          <a:bodyPr lIns="0" tIns="0" rIns="0" bIns="0"/>
          <a:lstStyle>
            <a:lvl1pPr>
              <a:defRPr sz="840">
                <a:solidFill>
                  <a:srgbClr val="6D655A"/>
                </a:solidFill>
                <a:latin typeface="Aptos"/>
                <a:ea typeface="Aptos"/>
                <a:cs typeface="Aptos"/>
              </a:defRPr>
            </a:lvl1pPr>
          </a:lstStyle>
          <a:p>
            <a:pPr algn="r"/>
            <a:fld id="{F7021451-1387-4CA6-816F-3879F97B5CBC}" type="slidenum">
              <a:rPr b="0" lang="en-US"/>
              <a:t>1002</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Slide Number Placeholder 0"/>
          <p:cNvSpPr>
            <a:spLocks noGrp="1"/>
          </p:cNvSpPr>
          <p:nvPr>
            <p:ph type="sldNum" sz="quarter" idx="4294967295"/>
          </p:nvPr>
        </p:nvSpPr>
        <p:spPr>
          <a:xfrm>
            <a:off x="11612880" y="6556248"/>
            <a:ext cx="228600" cy="164592"/>
          </a:xfrm>
          <a:prstGeom prst="rect">
            <a:avLst/>
          </a:prstGeom>
          <a:extLst>
            <a:ext uri="{C572A759-6A51-4108-AA02-DFA0A04FC94B}">
              <ma14:wrappingTextBoxFlag xmlns:ma14="http://schemas.microsoft.com/office/mac/drawingml/2011/main" val="0"/>
            </a:ext>
          </a:extLst>
        </p:spPr>
        <p:txBody>
          <a:bodyPr lIns="0" tIns="0" rIns="0" bIns="0"/>
          <a:lstStyle>
            <a:lvl1pPr>
              <a:defRPr sz="840">
                <a:solidFill>
                  <a:srgbClr val="6D655A"/>
                </a:solidFill>
                <a:latin typeface="Aptos"/>
                <a:ea typeface="Aptos"/>
                <a:cs typeface="Aptos"/>
              </a:defRPr>
            </a:lvl1pPr>
          </a:lstStyle>
          <a:p>
            <a:pPr algn="r"/>
            <a:fld id="{F7021451-1387-4CA6-816F-3879F97B5CBC}" type="slidenum">
              <a:rPr b="0" lang="en-US"/>
              <a:t>null</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image" Target="../media/image-2-1.png"/><Relationship Id="rId2" Type="http://schemas.openxmlformats.org/officeDocument/2006/relationships/image" Target="../media/image-2-2.svg"/><Relationship Id="rId3" Type="http://schemas.openxmlformats.org/officeDocument/2006/relationships/slideLayout" Target="../slideLayouts/slideLayout2.xml"/><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image" Target="../media/image-3-1.png"/><Relationship Id="rId2" Type="http://schemas.openxmlformats.org/officeDocument/2006/relationships/image" Target="../media/image-3-2.svg"/><Relationship Id="rId3" Type="http://schemas.openxmlformats.org/officeDocument/2006/relationships/image" Target="../media/image-3-3.png"/><Relationship Id="rId4" Type="http://schemas.openxmlformats.org/officeDocument/2006/relationships/image" Target="../media/image-3-4.svg"/><Relationship Id="rId5" Type="http://schemas.openxmlformats.org/officeDocument/2006/relationships/image" Target="../media/image-3-5.png"/><Relationship Id="rId6" Type="http://schemas.openxmlformats.org/officeDocument/2006/relationships/image" Target="../media/image-3-6.svg"/><Relationship Id="rId7" Type="http://schemas.openxmlformats.org/officeDocument/2006/relationships/image" Target="../media/image-3-7.png"/><Relationship Id="rId8" Type="http://schemas.openxmlformats.org/officeDocument/2006/relationships/image" Target="../media/image-3-8.svg"/><Relationship Id="rId9" Type="http://schemas.openxmlformats.org/officeDocument/2006/relationships/image" Target="../media/image-3-9.png"/><Relationship Id="rId10" Type="http://schemas.openxmlformats.org/officeDocument/2006/relationships/image" Target="../media/image-3-10.svg"/><Relationship Id="rId11" Type="http://schemas.openxmlformats.org/officeDocument/2006/relationships/image" Target="../media/image-3-11.png"/><Relationship Id="rId12" Type="http://schemas.openxmlformats.org/officeDocument/2006/relationships/image" Target="../media/image-3-12.svg"/><Relationship Id="rId13" Type="http://schemas.openxmlformats.org/officeDocument/2006/relationships/image" Target="../media/image-3-13.png"/><Relationship Id="rId14" Type="http://schemas.openxmlformats.org/officeDocument/2006/relationships/image" Target="../media/image-3-14.svg"/><Relationship Id="rId15" Type="http://schemas.openxmlformats.org/officeDocument/2006/relationships/slideLayout" Target="../slideLayouts/slideLayout2.xml"/><Relationship Id="rId16"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image" Target="../media/image-4-1.png"/><Relationship Id="rId2" Type="http://schemas.openxmlformats.org/officeDocument/2006/relationships/image" Target="../media/image-4-2.svg"/><Relationship Id="rId3" Type="http://schemas.openxmlformats.org/officeDocument/2006/relationships/image" Target="../media/image-4-3.png"/><Relationship Id="rId4" Type="http://schemas.openxmlformats.org/officeDocument/2006/relationships/image" Target="../media/image-4-4.svg"/><Relationship Id="rId5" Type="http://schemas.openxmlformats.org/officeDocument/2006/relationships/image" Target="../media/image-4-5.png"/><Relationship Id="rId6" Type="http://schemas.openxmlformats.org/officeDocument/2006/relationships/image" Target="../media/image-4-6.svg"/><Relationship Id="rId7" Type="http://schemas.openxmlformats.org/officeDocument/2006/relationships/image" Target="../media/image-4-7.png"/><Relationship Id="rId8" Type="http://schemas.openxmlformats.org/officeDocument/2006/relationships/image" Target="../media/image-4-8.svg"/><Relationship Id="rId9" Type="http://schemas.openxmlformats.org/officeDocument/2006/relationships/image" Target="../media/image-4-9.png"/><Relationship Id="rId10" Type="http://schemas.openxmlformats.org/officeDocument/2006/relationships/image" Target="../media/image-4-10.svg"/><Relationship Id="rId11" Type="http://schemas.openxmlformats.org/officeDocument/2006/relationships/image" Target="../media/image-4-11.png"/><Relationship Id="rId12" Type="http://schemas.openxmlformats.org/officeDocument/2006/relationships/image" Target="../media/image-4-12.svg"/><Relationship Id="rId13" Type="http://schemas.openxmlformats.org/officeDocument/2006/relationships/image" Target="../media/image-4-13.png"/><Relationship Id="rId14" Type="http://schemas.openxmlformats.org/officeDocument/2006/relationships/image" Target="../media/image-4-14.svg"/><Relationship Id="rId15" Type="http://schemas.openxmlformats.org/officeDocument/2006/relationships/image" Target="../media/image-4-15.png"/><Relationship Id="rId16" Type="http://schemas.openxmlformats.org/officeDocument/2006/relationships/image" Target="../media/image-4-16.svg"/><Relationship Id="rId17" Type="http://schemas.openxmlformats.org/officeDocument/2006/relationships/slideLayout" Target="../slideLayouts/slideLayout2.xml"/><Relationship Id="rId18"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image" Target="../media/image-5-1.png"/><Relationship Id="rId2" Type="http://schemas.openxmlformats.org/officeDocument/2006/relationships/image" Target="../media/image-5-2.svg"/><Relationship Id="rId3" Type="http://schemas.openxmlformats.org/officeDocument/2006/relationships/image" Target="../media/image-5-3.png"/><Relationship Id="rId4" Type="http://schemas.openxmlformats.org/officeDocument/2006/relationships/image" Target="../media/image-5-4.svg"/><Relationship Id="rId5" Type="http://schemas.openxmlformats.org/officeDocument/2006/relationships/image" Target="../media/image-5-5.png"/><Relationship Id="rId6" Type="http://schemas.openxmlformats.org/officeDocument/2006/relationships/image" Target="../media/image-5-6.svg"/><Relationship Id="rId7" Type="http://schemas.openxmlformats.org/officeDocument/2006/relationships/image" Target="../media/image-5-7.png"/><Relationship Id="rId8" Type="http://schemas.openxmlformats.org/officeDocument/2006/relationships/image" Target="../media/image-5-8.svg"/><Relationship Id="rId9" Type="http://schemas.openxmlformats.org/officeDocument/2006/relationships/image" Target="../media/image-5-9.png"/><Relationship Id="rId10" Type="http://schemas.openxmlformats.org/officeDocument/2006/relationships/image" Target="../media/image-5-10.svg"/><Relationship Id="rId11" Type="http://schemas.openxmlformats.org/officeDocument/2006/relationships/image" Target="../media/image-5-11.png"/><Relationship Id="rId12" Type="http://schemas.openxmlformats.org/officeDocument/2006/relationships/image" Target="../media/image-5-12.svg"/><Relationship Id="rId13" Type="http://schemas.openxmlformats.org/officeDocument/2006/relationships/image" Target="../media/image-5-13.png"/><Relationship Id="rId14" Type="http://schemas.openxmlformats.org/officeDocument/2006/relationships/image" Target="../media/image-5-14.svg"/><Relationship Id="rId15" Type="http://schemas.openxmlformats.org/officeDocument/2006/relationships/image" Target="../media/image-5-15.png"/><Relationship Id="rId16" Type="http://schemas.openxmlformats.org/officeDocument/2006/relationships/image" Target="../media/image-5-16.svg"/><Relationship Id="rId17" Type="http://schemas.openxmlformats.org/officeDocument/2006/relationships/image" Target="../media/image-5-17.png"/><Relationship Id="rId18" Type="http://schemas.openxmlformats.org/officeDocument/2006/relationships/image" Target="../media/image-5-18.svg"/><Relationship Id="rId19" Type="http://schemas.openxmlformats.org/officeDocument/2006/relationships/image" Target="../media/image-5-19.png"/><Relationship Id="rId20" Type="http://schemas.openxmlformats.org/officeDocument/2006/relationships/image" Target="../media/image-5-20.svg"/><Relationship Id="rId21" Type="http://schemas.openxmlformats.org/officeDocument/2006/relationships/image" Target="../media/image-5-21.png"/><Relationship Id="rId22" Type="http://schemas.openxmlformats.org/officeDocument/2006/relationships/image" Target="../media/image-5-22.svg"/><Relationship Id="rId23" Type="http://schemas.openxmlformats.org/officeDocument/2006/relationships/image" Target="../media/image-5-23.png"/><Relationship Id="rId24" Type="http://schemas.openxmlformats.org/officeDocument/2006/relationships/image" Target="../media/image-5-24.svg"/><Relationship Id="rId25" Type="http://schemas.openxmlformats.org/officeDocument/2006/relationships/image" Target="../media/image-5-25.png"/><Relationship Id="rId26" Type="http://schemas.openxmlformats.org/officeDocument/2006/relationships/image" Target="../media/image-5-26.svg"/><Relationship Id="rId27" Type="http://schemas.openxmlformats.org/officeDocument/2006/relationships/image" Target="../media/image-5-27.png"/><Relationship Id="rId28" Type="http://schemas.openxmlformats.org/officeDocument/2006/relationships/image" Target="../media/image-5-28.svg"/><Relationship Id="rId29" Type="http://schemas.openxmlformats.org/officeDocument/2006/relationships/slideLayout" Target="../slideLayouts/slideLayout2.xml"/><Relationship Id="rId30"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image" Target="../media/image-6-1.png"/><Relationship Id="rId2" Type="http://schemas.openxmlformats.org/officeDocument/2006/relationships/image" Target="../media/image-6-2.svg"/><Relationship Id="rId3" Type="http://schemas.openxmlformats.org/officeDocument/2006/relationships/image" Target="../media/image-6-3.png"/><Relationship Id="rId4" Type="http://schemas.openxmlformats.org/officeDocument/2006/relationships/image" Target="../media/image-6-4.svg"/><Relationship Id="rId5" Type="http://schemas.openxmlformats.org/officeDocument/2006/relationships/image" Target="../media/image-6-5.png"/><Relationship Id="rId6" Type="http://schemas.openxmlformats.org/officeDocument/2006/relationships/image" Target="../media/image-6-6.svg"/><Relationship Id="rId7" Type="http://schemas.openxmlformats.org/officeDocument/2006/relationships/image" Target="../media/image-6-7.png"/><Relationship Id="rId8" Type="http://schemas.openxmlformats.org/officeDocument/2006/relationships/image" Target="../media/image-6-8.svg"/><Relationship Id="rId9" Type="http://schemas.openxmlformats.org/officeDocument/2006/relationships/image" Target="../media/image-6-9.png"/><Relationship Id="rId10" Type="http://schemas.openxmlformats.org/officeDocument/2006/relationships/image" Target="../media/image-6-10.svg"/><Relationship Id="rId11" Type="http://schemas.openxmlformats.org/officeDocument/2006/relationships/slideLayout" Target="../slideLayouts/slideLayout2.xml"/><Relationship Id="rId1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image" Target="../media/image-7-1.png"/><Relationship Id="rId2" Type="http://schemas.openxmlformats.org/officeDocument/2006/relationships/image" Target="../media/image-7-2.svg"/><Relationship Id="rId3" Type="http://schemas.openxmlformats.org/officeDocument/2006/relationships/image" Target="../media/image-7-3.png"/><Relationship Id="rId4" Type="http://schemas.openxmlformats.org/officeDocument/2006/relationships/image" Target="../media/image-7-4.svg"/><Relationship Id="rId5" Type="http://schemas.openxmlformats.org/officeDocument/2006/relationships/image" Target="../media/image-7-5.png"/><Relationship Id="rId6" Type="http://schemas.openxmlformats.org/officeDocument/2006/relationships/image" Target="../media/image-7-6.svg"/><Relationship Id="rId7" Type="http://schemas.openxmlformats.org/officeDocument/2006/relationships/slideLayout" Target="../slideLayouts/slideLayout2.xml"/><Relationship Id="rId8"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image" Target="../media/image-8-1.png"/><Relationship Id="rId2" Type="http://schemas.openxmlformats.org/officeDocument/2006/relationships/image" Target="../media/image-8-2.svg"/><Relationship Id="rId3" Type="http://schemas.openxmlformats.org/officeDocument/2006/relationships/image" Target="../media/image-8-3.png"/><Relationship Id="rId4" Type="http://schemas.openxmlformats.org/officeDocument/2006/relationships/image" Target="../media/image-8-4.svg"/><Relationship Id="rId5" Type="http://schemas.openxmlformats.org/officeDocument/2006/relationships/image" Target="../media/image-8-5.png"/><Relationship Id="rId6" Type="http://schemas.openxmlformats.org/officeDocument/2006/relationships/image" Target="../media/image-8-6.svg"/><Relationship Id="rId7" Type="http://schemas.openxmlformats.org/officeDocument/2006/relationships/image" Target="../media/image-8-7.png"/><Relationship Id="rId8" Type="http://schemas.openxmlformats.org/officeDocument/2006/relationships/image" Target="../media/image-8-8.svg"/><Relationship Id="rId9" Type="http://schemas.openxmlformats.org/officeDocument/2006/relationships/image" Target="../media/image-8-9.png"/><Relationship Id="rId10" Type="http://schemas.openxmlformats.org/officeDocument/2006/relationships/image" Target="../media/image-8-10.svg"/><Relationship Id="rId11" Type="http://schemas.openxmlformats.org/officeDocument/2006/relationships/slideLayout" Target="../slideLayouts/slideLayout2.xml"/><Relationship Id="rId12"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image" Target="../media/image-9-1.png"/><Relationship Id="rId2" Type="http://schemas.openxmlformats.org/officeDocument/2006/relationships/image" Target="../media/image-9-2.svg"/><Relationship Id="rId3" Type="http://schemas.openxmlformats.org/officeDocument/2006/relationships/image" Target="../media/image-9-3.png"/><Relationship Id="rId4" Type="http://schemas.openxmlformats.org/officeDocument/2006/relationships/image" Target="../media/image-9-4.svg"/><Relationship Id="rId5" Type="http://schemas.openxmlformats.org/officeDocument/2006/relationships/image" Target="../media/image-9-5.png"/><Relationship Id="rId6" Type="http://schemas.openxmlformats.org/officeDocument/2006/relationships/image" Target="../media/image-9-6.svg"/><Relationship Id="rId7" Type="http://schemas.openxmlformats.org/officeDocument/2006/relationships/slideLayout" Target="../slideLayouts/slideLayout2.xml"/><Relationship Id="rId8"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image" Target="../media/image-10-1.png"/><Relationship Id="rId2" Type="http://schemas.openxmlformats.org/officeDocument/2006/relationships/image" Target="../media/image-10-2.svg"/><Relationship Id="rId3" Type="http://schemas.openxmlformats.org/officeDocument/2006/relationships/slideLayout" Target="../slideLayouts/slideLayout2.xml"/><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2.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12263A"/>
        </a:solidFill>
      </p:bgPr>
    </p:bg>
    <p:spTree>
      <p:nvGrpSpPr>
        <p:cNvPr id="1" name=""/>
        <p:cNvGrpSpPr/>
        <p:nvPr/>
      </p:nvGrpSpPr>
      <p:grpSpPr>
        <a:xfrm>
          <a:off x="0" y="0"/>
          <a:ext cx="0" cy="0"/>
          <a:chOff x="0" y="0"/>
          <a:chExt cx="0" cy="0"/>
        </a:xfrm>
      </p:grpSpPr>
      <p:sp>
        <p:nvSpPr>
          <p:cNvPr id="2" name="Shape 0"/>
          <p:cNvSpPr/>
          <p:nvPr/>
        </p:nvSpPr>
        <p:spPr>
          <a:xfrm>
            <a:off x="0" y="0"/>
            <a:ext cx="12191695" cy="6858000"/>
          </a:xfrm>
          <a:prstGeom prst="rect">
            <a:avLst/>
          </a:prstGeom>
          <a:solidFill>
            <a:srgbClr val="12263A"/>
          </a:solidFill>
          <a:ln w="12700">
            <a:solidFill>
              <a:srgbClr val="12263A"/>
            </a:solidFill>
            <a:prstDash val="solid"/>
          </a:ln>
        </p:spPr>
        <p:txBody>
          <a:bodyPr/>
          <a:p/>
        </p:txBody>
      </p:sp>
      <p:sp>
        <p:nvSpPr>
          <p:cNvPr id="3" name="Shape 1"/>
          <p:cNvSpPr/>
          <p:nvPr/>
        </p:nvSpPr>
        <p:spPr>
          <a:xfrm>
            <a:off x="0" y="0"/>
            <a:ext cx="164592" cy="6858000"/>
          </a:xfrm>
          <a:prstGeom prst="rect">
            <a:avLst/>
          </a:prstGeom>
          <a:solidFill>
            <a:srgbClr val="B21F2D"/>
          </a:solidFill>
          <a:ln w="12700">
            <a:solidFill>
              <a:srgbClr val="B21F2D"/>
            </a:solidFill>
            <a:prstDash val="solid"/>
          </a:ln>
        </p:spPr>
        <p:txBody>
          <a:bodyPr/>
          <a:p/>
        </p:txBody>
      </p:sp>
      <p:sp>
        <p:nvSpPr>
          <p:cNvPr id="4" name="Shape 2"/>
          <p:cNvSpPr/>
          <p:nvPr/>
        </p:nvSpPr>
        <p:spPr>
          <a:xfrm>
            <a:off x="7680960" y="1051560"/>
            <a:ext cx="201168" cy="201168"/>
          </a:xfrm>
          <a:prstGeom prst="ellipse">
            <a:avLst/>
          </a:prstGeom>
          <a:solidFill>
            <a:srgbClr val="B21F2D"/>
          </a:solidFill>
          <a:ln w="12700">
            <a:solidFill>
              <a:srgbClr val="B21F2D"/>
            </a:solidFill>
            <a:prstDash val="solid"/>
          </a:ln>
        </p:spPr>
        <p:txBody>
          <a:bodyPr/>
          <a:p/>
        </p:txBody>
      </p:sp>
      <p:sp>
        <p:nvSpPr>
          <p:cNvPr id="5" name="Shape 3"/>
          <p:cNvSpPr/>
          <p:nvPr/>
        </p:nvSpPr>
        <p:spPr>
          <a:xfrm>
            <a:off x="8458200" y="2057400"/>
            <a:ext cx="201168" cy="201168"/>
          </a:xfrm>
          <a:prstGeom prst="ellipse">
            <a:avLst/>
          </a:prstGeom>
          <a:solidFill>
            <a:srgbClr val="C79A3B"/>
          </a:solidFill>
          <a:ln w="12700">
            <a:solidFill>
              <a:srgbClr val="C79A3B"/>
            </a:solidFill>
            <a:prstDash val="solid"/>
          </a:ln>
        </p:spPr>
        <p:txBody>
          <a:bodyPr/>
          <a:p/>
        </p:txBody>
      </p:sp>
      <p:sp>
        <p:nvSpPr>
          <p:cNvPr id="6" name="Shape 4"/>
          <p:cNvSpPr/>
          <p:nvPr/>
        </p:nvSpPr>
        <p:spPr>
          <a:xfrm>
            <a:off x="9235440" y="1417320"/>
            <a:ext cx="201168" cy="201168"/>
          </a:xfrm>
          <a:prstGeom prst="ellipse">
            <a:avLst/>
          </a:prstGeom>
          <a:solidFill>
            <a:srgbClr val="B21F2D"/>
          </a:solidFill>
          <a:ln w="12700">
            <a:solidFill>
              <a:srgbClr val="B21F2D"/>
            </a:solidFill>
            <a:prstDash val="solid"/>
          </a:ln>
        </p:spPr>
        <p:txBody>
          <a:bodyPr/>
          <a:p/>
        </p:txBody>
      </p:sp>
      <p:sp>
        <p:nvSpPr>
          <p:cNvPr id="7" name="Shape 5"/>
          <p:cNvSpPr/>
          <p:nvPr/>
        </p:nvSpPr>
        <p:spPr>
          <a:xfrm>
            <a:off x="10012680" y="2788920"/>
            <a:ext cx="201168" cy="201168"/>
          </a:xfrm>
          <a:prstGeom prst="ellipse">
            <a:avLst/>
          </a:prstGeom>
          <a:solidFill>
            <a:srgbClr val="C79A3B"/>
          </a:solidFill>
          <a:ln w="12700">
            <a:solidFill>
              <a:srgbClr val="C79A3B"/>
            </a:solidFill>
            <a:prstDash val="solid"/>
          </a:ln>
        </p:spPr>
        <p:txBody>
          <a:bodyPr/>
          <a:p/>
        </p:txBody>
      </p:sp>
      <p:sp>
        <p:nvSpPr>
          <p:cNvPr id="8" name="Shape 6"/>
          <p:cNvSpPr/>
          <p:nvPr/>
        </p:nvSpPr>
        <p:spPr>
          <a:xfrm>
            <a:off x="10789920" y="1828800"/>
            <a:ext cx="201168" cy="201168"/>
          </a:xfrm>
          <a:prstGeom prst="ellipse">
            <a:avLst/>
          </a:prstGeom>
          <a:solidFill>
            <a:srgbClr val="B21F2D"/>
          </a:solidFill>
          <a:ln w="12700">
            <a:solidFill>
              <a:srgbClr val="B21F2D"/>
            </a:solidFill>
            <a:prstDash val="solid"/>
          </a:ln>
        </p:spPr>
        <p:txBody>
          <a:bodyPr/>
          <a:p/>
        </p:txBody>
      </p:sp>
      <p:sp>
        <p:nvSpPr>
          <p:cNvPr id="9" name="Shape 7"/>
          <p:cNvSpPr/>
          <p:nvPr/>
        </p:nvSpPr>
        <p:spPr>
          <a:xfrm>
            <a:off x="11384280" y="3063240"/>
            <a:ext cx="201168" cy="201168"/>
          </a:xfrm>
          <a:prstGeom prst="ellipse">
            <a:avLst/>
          </a:prstGeom>
          <a:solidFill>
            <a:srgbClr val="C79A3B"/>
          </a:solidFill>
          <a:ln w="12700">
            <a:solidFill>
              <a:srgbClr val="C79A3B"/>
            </a:solidFill>
            <a:prstDash val="solid"/>
          </a:ln>
        </p:spPr>
        <p:txBody>
          <a:bodyPr/>
          <a:p/>
        </p:txBody>
      </p:sp>
      <p:sp>
        <p:nvSpPr>
          <p:cNvPr id="10" name="Shape 8"/>
          <p:cNvSpPr/>
          <p:nvPr/>
        </p:nvSpPr>
        <p:spPr>
          <a:xfrm>
            <a:off x="7781544" y="1152144"/>
            <a:ext cx="777240" cy="1005840"/>
          </a:xfrm>
          <a:prstGeom prst="line">
            <a:avLst/>
          </a:prstGeom>
          <a:noFill/>
          <a:ln w="17780">
            <a:solidFill>
              <a:srgbClr val="5C7182"/>
            </a:solidFill>
            <a:prstDash val="solid"/>
          </a:ln>
        </p:spPr>
        <p:txBody>
          <a:bodyPr/>
          <a:p/>
        </p:txBody>
      </p:sp>
      <p:sp>
        <p:nvSpPr>
          <p:cNvPr id="11" name="Shape 9"/>
          <p:cNvSpPr/>
          <p:nvPr/>
        </p:nvSpPr>
        <p:spPr>
          <a:xfrm>
            <a:off x="8558784" y="2157984"/>
            <a:ext cx="777240" cy="-640080"/>
          </a:xfrm>
          <a:prstGeom prst="line">
            <a:avLst/>
          </a:prstGeom>
          <a:noFill/>
          <a:ln w="17780">
            <a:solidFill>
              <a:srgbClr val="5C7182"/>
            </a:solidFill>
            <a:prstDash val="solid"/>
          </a:ln>
        </p:spPr>
        <p:txBody>
          <a:bodyPr/>
          <a:p/>
        </p:txBody>
      </p:sp>
      <p:sp>
        <p:nvSpPr>
          <p:cNvPr id="12" name="Shape 10"/>
          <p:cNvSpPr/>
          <p:nvPr/>
        </p:nvSpPr>
        <p:spPr>
          <a:xfrm>
            <a:off x="9336024" y="1517904"/>
            <a:ext cx="777240" cy="1371600"/>
          </a:xfrm>
          <a:prstGeom prst="line">
            <a:avLst/>
          </a:prstGeom>
          <a:noFill/>
          <a:ln w="17780">
            <a:solidFill>
              <a:srgbClr val="5C7182"/>
            </a:solidFill>
            <a:prstDash val="solid"/>
          </a:ln>
        </p:spPr>
        <p:txBody>
          <a:bodyPr/>
          <a:p/>
        </p:txBody>
      </p:sp>
      <p:sp>
        <p:nvSpPr>
          <p:cNvPr id="13" name="Shape 11"/>
          <p:cNvSpPr/>
          <p:nvPr/>
        </p:nvSpPr>
        <p:spPr>
          <a:xfrm>
            <a:off x="10113264" y="2889504"/>
            <a:ext cx="777240" cy="-960120"/>
          </a:xfrm>
          <a:prstGeom prst="line">
            <a:avLst/>
          </a:prstGeom>
          <a:noFill/>
          <a:ln w="17780">
            <a:solidFill>
              <a:srgbClr val="5C7182"/>
            </a:solidFill>
            <a:prstDash val="solid"/>
          </a:ln>
        </p:spPr>
        <p:txBody>
          <a:bodyPr/>
          <a:p/>
        </p:txBody>
      </p:sp>
      <p:sp>
        <p:nvSpPr>
          <p:cNvPr id="14" name="Shape 12"/>
          <p:cNvSpPr/>
          <p:nvPr/>
        </p:nvSpPr>
        <p:spPr>
          <a:xfrm>
            <a:off x="10890504" y="1929384"/>
            <a:ext cx="594360" cy="1234440"/>
          </a:xfrm>
          <a:prstGeom prst="line">
            <a:avLst/>
          </a:prstGeom>
          <a:noFill/>
          <a:ln w="17780">
            <a:solidFill>
              <a:srgbClr val="5C7182"/>
            </a:solidFill>
            <a:prstDash val="solid"/>
          </a:ln>
        </p:spPr>
        <p:txBody>
          <a:bodyPr/>
          <a:p/>
        </p:txBody>
      </p:sp>
      <p:sp>
        <p:nvSpPr>
          <p:cNvPr id="15" name="Shape 13"/>
          <p:cNvSpPr/>
          <p:nvPr/>
        </p:nvSpPr>
        <p:spPr>
          <a:xfrm>
            <a:off x="8558784" y="2157984"/>
            <a:ext cx="1554480" cy="731520"/>
          </a:xfrm>
          <a:prstGeom prst="line">
            <a:avLst/>
          </a:prstGeom>
          <a:noFill/>
          <a:ln w="17780">
            <a:solidFill>
              <a:srgbClr val="5C7182"/>
            </a:solidFill>
            <a:prstDash val="solid"/>
          </a:ln>
        </p:spPr>
        <p:txBody>
          <a:bodyPr/>
          <a:p/>
        </p:txBody>
      </p:sp>
      <p:sp>
        <p:nvSpPr>
          <p:cNvPr id="16" name="Shape 14"/>
          <p:cNvSpPr/>
          <p:nvPr/>
        </p:nvSpPr>
        <p:spPr>
          <a:xfrm>
            <a:off x="9336024" y="1517904"/>
            <a:ext cx="1554480" cy="411480"/>
          </a:xfrm>
          <a:prstGeom prst="line">
            <a:avLst/>
          </a:prstGeom>
          <a:noFill/>
          <a:ln w="17780">
            <a:solidFill>
              <a:srgbClr val="5C7182"/>
            </a:solidFill>
            <a:prstDash val="solid"/>
          </a:ln>
        </p:spPr>
        <p:txBody>
          <a:bodyPr/>
          <a:p/>
        </p:txBody>
      </p:sp>
      <p:sp>
        <p:nvSpPr>
          <p:cNvPr id="17" name="Shape 15"/>
          <p:cNvSpPr/>
          <p:nvPr/>
        </p:nvSpPr>
        <p:spPr>
          <a:xfrm>
            <a:off x="8412480" y="3977640"/>
            <a:ext cx="2560320" cy="2560320"/>
          </a:xfrm>
          <a:prstGeom prst="ellipse">
            <a:avLst/>
          </a:prstGeom>
          <a:solidFill>
            <a:srgbClr val="D6AD60">
              <a:alpha val="95000"/>
            </a:srgbClr>
          </a:solidFill>
          <a:ln w="25400">
            <a:solidFill>
              <a:srgbClr val="E7C889"/>
            </a:solidFill>
            <a:prstDash val="solid"/>
          </a:ln>
        </p:spPr>
        <p:txBody>
          <a:bodyPr/>
          <a:p/>
        </p:txBody>
      </p:sp>
      <p:sp>
        <p:nvSpPr>
          <p:cNvPr id="18" name="Shape 16"/>
          <p:cNvSpPr/>
          <p:nvPr/>
        </p:nvSpPr>
        <p:spPr>
          <a:xfrm>
            <a:off x="10396728" y="5184648"/>
            <a:ext cx="146304" cy="146304"/>
          </a:xfrm>
          <a:prstGeom prst="ellipse">
            <a:avLst/>
          </a:prstGeom>
          <a:solidFill>
            <a:srgbClr val="A86D32"/>
          </a:solidFill>
          <a:ln w="12700">
            <a:solidFill>
              <a:srgbClr val="A86D32"/>
            </a:solidFill>
            <a:prstDash val="solid"/>
          </a:ln>
        </p:spPr>
        <p:txBody>
          <a:bodyPr/>
          <a:p/>
        </p:txBody>
      </p:sp>
      <p:sp>
        <p:nvSpPr>
          <p:cNvPr id="19" name="Shape 17"/>
          <p:cNvSpPr/>
          <p:nvPr/>
        </p:nvSpPr>
        <p:spPr>
          <a:xfrm>
            <a:off x="10102628" y="5793481"/>
            <a:ext cx="146304" cy="146304"/>
          </a:xfrm>
          <a:prstGeom prst="ellipse">
            <a:avLst/>
          </a:prstGeom>
          <a:solidFill>
            <a:srgbClr val="A86D32"/>
          </a:solidFill>
          <a:ln w="12700">
            <a:solidFill>
              <a:srgbClr val="A86D32"/>
            </a:solidFill>
            <a:prstDash val="solid"/>
          </a:ln>
        </p:spPr>
        <p:txBody>
          <a:bodyPr/>
          <a:p/>
        </p:txBody>
      </p:sp>
      <p:sp>
        <p:nvSpPr>
          <p:cNvPr id="20" name="Shape 18"/>
          <p:cNvSpPr/>
          <p:nvPr/>
        </p:nvSpPr>
        <p:spPr>
          <a:xfrm>
            <a:off x="9442897" y="5941561"/>
            <a:ext cx="146304" cy="146304"/>
          </a:xfrm>
          <a:prstGeom prst="ellipse">
            <a:avLst/>
          </a:prstGeom>
          <a:solidFill>
            <a:srgbClr val="A86D32"/>
          </a:solidFill>
          <a:ln w="12700">
            <a:solidFill>
              <a:srgbClr val="A86D32"/>
            </a:solidFill>
            <a:prstDash val="solid"/>
          </a:ln>
        </p:spPr>
        <p:txBody>
          <a:bodyPr/>
          <a:p/>
        </p:txBody>
      </p:sp>
      <p:sp>
        <p:nvSpPr>
          <p:cNvPr id="21" name="Shape 19"/>
          <p:cNvSpPr/>
          <p:nvPr/>
        </p:nvSpPr>
        <p:spPr>
          <a:xfrm>
            <a:off x="8916807" y="5516825"/>
            <a:ext cx="146304" cy="146304"/>
          </a:xfrm>
          <a:prstGeom prst="ellipse">
            <a:avLst/>
          </a:prstGeom>
          <a:solidFill>
            <a:srgbClr val="A86D32"/>
          </a:solidFill>
          <a:ln w="12700">
            <a:solidFill>
              <a:srgbClr val="A86D32"/>
            </a:solidFill>
            <a:prstDash val="solid"/>
          </a:ln>
        </p:spPr>
        <p:txBody>
          <a:bodyPr/>
          <a:p/>
        </p:txBody>
      </p:sp>
      <p:sp>
        <p:nvSpPr>
          <p:cNvPr id="22" name="Shape 20"/>
          <p:cNvSpPr/>
          <p:nvPr/>
        </p:nvSpPr>
        <p:spPr>
          <a:xfrm>
            <a:off x="8922491" y="4840703"/>
            <a:ext cx="146304" cy="146304"/>
          </a:xfrm>
          <a:prstGeom prst="ellipse">
            <a:avLst/>
          </a:prstGeom>
          <a:solidFill>
            <a:srgbClr val="A86D32"/>
          </a:solidFill>
          <a:ln w="12700">
            <a:solidFill>
              <a:srgbClr val="A86D32"/>
            </a:solidFill>
            <a:prstDash val="solid"/>
          </a:ln>
        </p:spPr>
        <p:txBody>
          <a:bodyPr/>
          <a:p/>
        </p:txBody>
      </p:sp>
      <p:sp>
        <p:nvSpPr>
          <p:cNvPr id="23" name="Shape 21"/>
          <p:cNvSpPr/>
          <p:nvPr/>
        </p:nvSpPr>
        <p:spPr>
          <a:xfrm>
            <a:off x="9455649" y="4424872"/>
            <a:ext cx="146304" cy="146304"/>
          </a:xfrm>
          <a:prstGeom prst="ellipse">
            <a:avLst/>
          </a:prstGeom>
          <a:solidFill>
            <a:srgbClr val="A86D32"/>
          </a:solidFill>
          <a:ln w="12700">
            <a:solidFill>
              <a:srgbClr val="A86D32"/>
            </a:solidFill>
            <a:prstDash val="solid"/>
          </a:ln>
        </p:spPr>
        <p:txBody>
          <a:bodyPr/>
          <a:p/>
        </p:txBody>
      </p:sp>
      <p:sp>
        <p:nvSpPr>
          <p:cNvPr id="24" name="Shape 22"/>
          <p:cNvSpPr/>
          <p:nvPr/>
        </p:nvSpPr>
        <p:spPr>
          <a:xfrm>
            <a:off x="10112797" y="4584025"/>
            <a:ext cx="146304" cy="146304"/>
          </a:xfrm>
          <a:prstGeom prst="ellipse">
            <a:avLst/>
          </a:prstGeom>
          <a:solidFill>
            <a:srgbClr val="A86D32"/>
          </a:solidFill>
          <a:ln w="12700">
            <a:solidFill>
              <a:srgbClr val="A86D32"/>
            </a:solidFill>
            <a:prstDash val="solid"/>
          </a:ln>
        </p:spPr>
        <p:txBody>
          <a:bodyPr/>
          <a:p/>
        </p:txBody>
      </p:sp>
      <p:sp>
        <p:nvSpPr>
          <p:cNvPr id="25" name="Text 23"/>
          <p:cNvSpPr txBox="1"/>
          <p:nvPr/>
        </p:nvSpPr>
        <p:spPr>
          <a:xfrm>
            <a:off x="658368" y="713232"/>
            <a:ext cx="6126480" cy="320040"/>
          </a:xfrm>
          <a:prstGeom prst="rect">
            <a:avLst/>
          </a:prstGeom>
          <a:noFill/>
          <a:ln/>
        </p:spPr>
        <p:txBody>
          <a:bodyPr wrap="square" lIns="0" tIns="0" rIns="0" bIns="0" rtlCol="0" anchor="ctr">
            <a:normAutofit/>
          </a:bodyPr>
          <a:lstStyle/>
          <a:p>
            <a:pPr algn="l" indent="0" marL="0">
              <a:buNone/>
            </a:pPr>
            <a:r>
              <a:rPr lang="en-US" sz="1200" b="1" spc="140" kern="0" dirty="0">
                <a:solidFill>
                  <a:srgbClr val="E9C978"/>
                </a:solidFill>
                <a:latin typeface="Aptos" pitchFamily="34" charset="0"/>
                <a:ea typeface="Aptos" pitchFamily="34" charset="-122"/>
                <a:cs typeface="Aptos" pitchFamily="34" charset="-120"/>
              </a:rPr>
              <a:t>COMPONENT 1 · GROUP PRESENTATION</a:t>
            </a:r>
            <a:endParaRPr lang="en-US" sz="1200" dirty="0"/>
          </a:p>
        </p:txBody>
      </p:sp>
      <p:sp>
        <p:nvSpPr>
          <p:cNvPr id="26" name="Text 24"/>
          <p:cNvSpPr txBox="1"/>
          <p:nvPr/>
        </p:nvSpPr>
        <p:spPr>
          <a:xfrm>
            <a:off x="658368" y="1298448"/>
            <a:ext cx="6537960" cy="1325880"/>
          </a:xfrm>
          <a:prstGeom prst="rect">
            <a:avLst/>
          </a:prstGeom>
          <a:noFill/>
          <a:ln/>
        </p:spPr>
        <p:txBody>
          <a:bodyPr wrap="square" lIns="0" tIns="0" rIns="0" bIns="0" rtlCol="0" anchor="t">
            <a:normAutofit/>
          </a:bodyPr>
          <a:lstStyle/>
          <a:p>
            <a:pPr algn="l" indent="0" marL="0">
              <a:buNone/>
            </a:pPr>
            <a:r>
              <a:rPr lang="en-US" sz="3200" b="1" dirty="0">
                <a:solidFill>
                  <a:srgbClr val="FFFFFF"/>
                </a:solidFill>
                <a:latin typeface="Aptos" pitchFamily="34" charset="0"/>
                <a:ea typeface="Aptos" pitchFamily="34" charset="-122"/>
                <a:cs typeface="Aptos" pitchFamily="34" charset="-120"/>
              </a:rPr>
              <a:t>Presentation on Different</a:t>
            </a:r>
            <a:endParaRPr lang="en-US" sz="3200" dirty="0"/>
          </a:p>
          <a:p>
            <a:pPr algn="l" indent="0" marL="0">
              <a:buNone/>
            </a:pPr>
            <a:r>
              <a:rPr lang="en-US" sz="3200" b="1" dirty="0">
                <a:solidFill>
                  <a:srgbClr val="FFFFFF"/>
                </a:solidFill>
                <a:latin typeface="Aptos" pitchFamily="34" charset="0"/>
                <a:ea typeface="Aptos" pitchFamily="34" charset="-122"/>
                <a:cs typeface="Aptos" pitchFamily="34" charset="-120"/>
              </a:rPr>
              <a:t>Information Systems</a:t>
            </a:r>
            <a:endParaRPr lang="en-US" sz="3200" dirty="0"/>
          </a:p>
        </p:txBody>
      </p:sp>
      <p:sp>
        <p:nvSpPr>
          <p:cNvPr id="27" name="Text 25"/>
          <p:cNvSpPr txBox="1"/>
          <p:nvPr/>
        </p:nvSpPr>
        <p:spPr>
          <a:xfrm>
            <a:off x="685800" y="2907792"/>
            <a:ext cx="6217920" cy="384048"/>
          </a:xfrm>
          <a:prstGeom prst="rect">
            <a:avLst/>
          </a:prstGeom>
          <a:noFill/>
          <a:ln/>
        </p:spPr>
        <p:txBody>
          <a:bodyPr wrap="square" lIns="0" tIns="0" rIns="0" bIns="0" rtlCol="0" anchor="ctr">
            <a:normAutofit/>
          </a:bodyPr>
          <a:lstStyle/>
          <a:p>
            <a:pPr algn="l" indent="0" marL="0">
              <a:buNone/>
            </a:pPr>
            <a:r>
              <a:rPr lang="en-US" sz="1900" dirty="0">
                <a:solidFill>
                  <a:srgbClr val="E7E0D5"/>
                </a:solidFill>
                <a:latin typeface="Aptos" pitchFamily="34" charset="0"/>
                <a:ea typeface="Aptos" pitchFamily="34" charset="-122"/>
                <a:cs typeface="Aptos" pitchFamily="34" charset="-120"/>
              </a:rPr>
              <a:t>Applied to Walker’s Shortbread Ltd</a:t>
            </a:r>
            <a:endParaRPr lang="en-US" sz="1900" dirty="0"/>
          </a:p>
        </p:txBody>
      </p:sp>
      <p:sp>
        <p:nvSpPr>
          <p:cNvPr id="28" name="Shape 26"/>
          <p:cNvSpPr/>
          <p:nvPr/>
        </p:nvSpPr>
        <p:spPr>
          <a:xfrm>
            <a:off x="685800" y="3502152"/>
            <a:ext cx="5440680" cy="0"/>
          </a:xfrm>
          <a:prstGeom prst="line">
            <a:avLst/>
          </a:prstGeom>
          <a:noFill/>
          <a:ln w="15240">
            <a:solidFill>
              <a:srgbClr val="6A7B89"/>
            </a:solidFill>
            <a:prstDash val="solid"/>
            <a:headEnd type="none"/>
            <a:tailEnd type="none"/>
          </a:ln>
        </p:spPr>
        <p:txBody>
          <a:bodyPr/>
          <a:p/>
        </p:txBody>
      </p:sp>
      <p:sp>
        <p:nvSpPr>
          <p:cNvPr id="29" name="Text 27"/>
          <p:cNvSpPr txBox="1"/>
          <p:nvPr/>
        </p:nvSpPr>
        <p:spPr>
          <a:xfrm>
            <a:off x="685800" y="3730752"/>
            <a:ext cx="6492240" cy="320040"/>
          </a:xfrm>
          <a:prstGeom prst="rect">
            <a:avLst/>
          </a:prstGeom>
          <a:noFill/>
          <a:ln/>
        </p:spPr>
        <p:txBody>
          <a:bodyPr wrap="square" lIns="0" tIns="0" rIns="0" bIns="0" rtlCol="0" anchor="ctr">
            <a:normAutofit/>
          </a:bodyPr>
          <a:lstStyle/>
          <a:p>
            <a:pPr algn="l" indent="0" marL="0">
              <a:buNone/>
            </a:pPr>
            <a:r>
              <a:rPr lang="en-US" sz="1400" b="1" dirty="0">
                <a:solidFill>
                  <a:srgbClr val="FFFFFF"/>
                </a:solidFill>
                <a:latin typeface="Aptos" pitchFamily="34" charset="0"/>
                <a:ea typeface="Aptos" pitchFamily="34" charset="-122"/>
                <a:cs typeface="Aptos" pitchFamily="34" charset="-120"/>
              </a:rPr>
              <a:t>Renata Boguszewska  ·  Rafal Boguszewski  ·  Daniel Fratczak</a:t>
            </a:r>
            <a:endParaRPr lang="en-US" sz="1400" dirty="0"/>
          </a:p>
        </p:txBody>
      </p:sp>
      <p:sp>
        <p:nvSpPr>
          <p:cNvPr id="30" name="Text 28"/>
          <p:cNvSpPr txBox="1"/>
          <p:nvPr/>
        </p:nvSpPr>
        <p:spPr>
          <a:xfrm>
            <a:off x="685800" y="4169664"/>
            <a:ext cx="6766560" cy="731520"/>
          </a:xfrm>
          <a:prstGeom prst="rect">
            <a:avLst/>
          </a:prstGeom>
          <a:noFill/>
          <a:ln/>
        </p:spPr>
        <p:txBody>
          <a:bodyPr wrap="square" lIns="0" tIns="0" rIns="0" bIns="0" rtlCol="0" anchor="t">
            <a:normAutofit/>
          </a:bodyPr>
          <a:lstStyle/>
          <a:p>
            <a:pPr algn="l" indent="0" marL="0">
              <a:buNone/>
            </a:pPr>
            <a:r>
              <a:rPr lang="en-US" sz="1220" dirty="0">
                <a:solidFill>
                  <a:srgbClr val="C9D1D7"/>
                </a:solidFill>
                <a:latin typeface="Aptos" pitchFamily="34" charset="0"/>
                <a:ea typeface="Aptos" pitchFamily="34" charset="-122"/>
                <a:cs typeface="Aptos" pitchFamily="34" charset="-120"/>
              </a:rPr>
              <a:t>LCLM5004 Managing Business Information</a:t>
            </a:r>
            <a:endParaRPr lang="en-US" sz="1220" dirty="0"/>
          </a:p>
          <a:p>
            <a:pPr algn="l" indent="0" marL="0">
              <a:buNone/>
            </a:pPr>
            <a:r>
              <a:rPr lang="en-US" sz="1220" dirty="0">
                <a:solidFill>
                  <a:srgbClr val="C9D1D7"/>
                </a:solidFill>
                <a:latin typeface="Aptos" pitchFamily="34" charset="0"/>
                <a:ea typeface="Aptos" pitchFamily="34" charset="-122"/>
                <a:cs typeface="Aptos" pitchFamily="34" charset="-120"/>
              </a:rPr>
              <a:t>BA Leadership and Management Skills for the Workplace · UWTSD</a:t>
            </a:r>
            <a:endParaRPr lang="en-US" sz="1220" dirty="0"/>
          </a:p>
        </p:txBody>
      </p:sp>
      <p:sp>
        <p:nvSpPr>
          <p:cNvPr id="31" name="Shape 29"/>
          <p:cNvSpPr/>
          <p:nvPr/>
        </p:nvSpPr>
        <p:spPr>
          <a:xfrm>
            <a:off x="685800" y="5230368"/>
            <a:ext cx="1325880" cy="274320"/>
          </a:xfrm>
          <a:prstGeom prst="roundRect">
            <a:avLst>
              <a:gd name="adj" fmla="val 50000"/>
            </a:avLst>
          </a:prstGeom>
          <a:solidFill>
            <a:srgbClr val="B21F2D"/>
          </a:solidFill>
          <a:ln w="12700">
            <a:solidFill>
              <a:srgbClr val="B21F2D"/>
            </a:solidFill>
            <a:prstDash val="solid"/>
          </a:ln>
        </p:spPr>
        <p:txBody>
          <a:bodyPr/>
          <a:p/>
        </p:txBody>
      </p:sp>
      <p:sp>
        <p:nvSpPr>
          <p:cNvPr id="32" name="Text 30"/>
          <p:cNvSpPr txBox="1"/>
          <p:nvPr/>
        </p:nvSpPr>
        <p:spPr>
          <a:xfrm>
            <a:off x="740664" y="5244084"/>
            <a:ext cx="1216152" cy="237744"/>
          </a:xfrm>
          <a:prstGeom prst="rect">
            <a:avLst/>
          </a:prstGeom>
          <a:noFill/>
          <a:ln/>
        </p:spPr>
        <p:txBody>
          <a:bodyPr wrap="square" lIns="0" tIns="0" rIns="0" bIns="0" rtlCol="0" anchor="ctr">
            <a:normAutofit/>
          </a:bodyPr>
          <a:lstStyle/>
          <a:p>
            <a:pPr algn="ctr" indent="0" marL="0">
              <a:buNone/>
            </a:pPr>
            <a:r>
              <a:rPr lang="en-US" sz="1000" b="1" dirty="0">
                <a:solidFill>
                  <a:srgbClr val="FFFFFF"/>
                </a:solidFill>
                <a:latin typeface="Aptos" pitchFamily="34" charset="0"/>
                <a:ea typeface="Aptos" pitchFamily="34" charset="-122"/>
                <a:cs typeface="Aptos" pitchFamily="34" charset="-120"/>
              </a:rPr>
              <a:t>~15 MINUTES</a:t>
            </a:r>
            <a:endParaRPr lang="en-US" sz="1000" dirty="0"/>
          </a:p>
        </p:txBody>
      </p:sp>
      <p:sp>
        <p:nvSpPr>
          <p:cNvPr id="33" name="Text 31"/>
          <p:cNvSpPr txBox="1"/>
          <p:nvPr/>
        </p:nvSpPr>
        <p:spPr>
          <a:xfrm>
            <a:off x="2194560" y="5221224"/>
            <a:ext cx="3291840" cy="292608"/>
          </a:xfrm>
          <a:prstGeom prst="rect">
            <a:avLst/>
          </a:prstGeom>
          <a:noFill/>
          <a:ln/>
        </p:spPr>
        <p:txBody>
          <a:bodyPr wrap="square" lIns="0" tIns="0" rIns="0" bIns="0" rtlCol="0" anchor="ctr">
            <a:normAutofit/>
          </a:bodyPr>
          <a:lstStyle/>
          <a:p>
            <a:pPr algn="l" indent="0" marL="0">
              <a:buNone/>
            </a:pPr>
            <a:r>
              <a:rPr lang="en-US" sz="1150" b="1" dirty="0">
                <a:solidFill>
                  <a:srgbClr val="E9C978"/>
                </a:solidFill>
                <a:latin typeface="Aptos" pitchFamily="34" charset="0"/>
                <a:ea typeface="Aptos" pitchFamily="34" charset="-122"/>
                <a:cs typeface="Aptos" pitchFamily="34" charset="-120"/>
              </a:rPr>
              <a:t>ERP + Business Intelligence</a:t>
            </a:r>
            <a:endParaRPr lang="en-US" sz="1150" dirty="0"/>
          </a:p>
        </p:txBody>
      </p:sp>
      <p:sp>
        <p:nvSpPr>
          <p:cNvPr id="25" name="Slide Number Placeholder 0"/>
          <p:cNvSpPr>
            <a:spLocks noGrp="1"/>
          </p:cNvSpPr>
          <p:nvPr>
            <p:ph type="sldNum" sz="quarter" idx="4294967295"/>
          </p:nvPr>
        </p:nvSpPr>
        <p:spPr>
          <a:xfrm>
            <a:off x="11612880" y="6556248"/>
            <a:ext cx="228600" cy="164592"/>
          </a:xfrm>
          <a:prstGeom prst="rect">
            <a:avLst/>
          </a:prstGeom>
          <a:extLst>
            <a:ext uri="{C572A759-6A51-4108-AA02-DFA0A04FC94B}">
              <ma14:wrappingTextBoxFlag xmlns:ma14="http://schemas.microsoft.com/office/mac/drawingml/2011/main" val="0"/>
            </a:ext>
          </a:extLst>
        </p:spPr>
        <p:txBody>
          <a:bodyPr lIns="0" tIns="0" rIns="0" bIns="0"/>
          <a:lstStyle>
            <a:lvl1pPr>
              <a:defRPr sz="840">
                <a:solidFill>
                  <a:srgbClr val="6D655A"/>
                </a:solidFill>
                <a:latin typeface="Aptos"/>
                <a:ea typeface="Aptos"/>
                <a:cs typeface="Aptos"/>
              </a:defRPr>
            </a:lvl1pPr>
          </a:lstStyle>
          <a:p>
            <a:pPr algn="r"/>
            <a:fld id="{F7021451-1387-4CA6-816F-3879F97B5CBC}" type="slidenum">
              <a:rPr b="0" lang="en-US"/>
              <a:t>1</a:t>
            </a:fld>
            <a:endParaRPr lang="en-US"/>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spTree>
      <p:nvGrpSpPr>
        <p:cNvPr id="1" name=""/>
        <p:cNvGrpSpPr/>
        <p:nvPr/>
      </p:nvGrpSpPr>
      <p:grpSpPr>
        <a:xfrm>
          <a:off x="0" y="0"/>
          <a:ext cx="0" cy="0"/>
          <a:chOff x="0" y="0"/>
          <a:chExt cx="0" cy="0"/>
        </a:xfrm>
      </p:grpSpPr>
      <p:sp>
        <p:nvSpPr>
          <p:cNvPr id="2" name="Text 0"/>
          <p:cNvSpPr txBox="1"/>
          <p:nvPr/>
        </p:nvSpPr>
        <p:spPr>
          <a:xfrm>
            <a:off x="566928" y="310896"/>
            <a:ext cx="3566160" cy="256032"/>
          </a:xfrm>
          <a:prstGeom prst="rect">
            <a:avLst/>
          </a:prstGeom>
          <a:noFill/>
          <a:ln/>
        </p:spPr>
        <p:txBody>
          <a:bodyPr wrap="square" lIns="0" tIns="0" rIns="0" bIns="0" rtlCol="0" anchor="ctr">
            <a:normAutofit/>
          </a:bodyPr>
          <a:lstStyle/>
          <a:p>
            <a:pPr algn="l" indent="0" marL="0">
              <a:buNone/>
            </a:pPr>
            <a:r>
              <a:rPr lang="en-US" sz="1000" b="1" spc="160" kern="0" dirty="0">
                <a:solidFill>
                  <a:srgbClr val="B21F2D"/>
                </a:solidFill>
                <a:latin typeface="Aptos" pitchFamily="34" charset="0"/>
                <a:ea typeface="Aptos" pitchFamily="34" charset="-122"/>
                <a:cs typeface="Aptos" pitchFamily="34" charset="-120"/>
              </a:rPr>
              <a:t>SLIDE 1</a:t>
            </a:r>
            <a:endParaRPr lang="en-US" sz="1000" dirty="0"/>
          </a:p>
        </p:txBody>
      </p:sp>
      <p:sp>
        <p:nvSpPr>
          <p:cNvPr id="3" name="Text 1"/>
          <p:cNvSpPr txBox="1"/>
          <p:nvPr/>
        </p:nvSpPr>
        <p:spPr>
          <a:xfrm>
            <a:off x="566928" y="621792"/>
            <a:ext cx="10972800" cy="502920"/>
          </a:xfrm>
          <a:prstGeom prst="rect">
            <a:avLst/>
          </a:prstGeom>
          <a:noFill/>
          <a:ln/>
        </p:spPr>
        <p:txBody>
          <a:bodyPr wrap="square" lIns="0" tIns="0" rIns="0" bIns="0" rtlCol="0" anchor="ctr">
            <a:normAutofit/>
          </a:bodyPr>
          <a:lstStyle/>
          <a:p>
            <a:pPr algn="l" indent="0" marL="0">
              <a:buNone/>
            </a:pPr>
            <a:r>
              <a:rPr lang="en-US" sz="2800" b="1" dirty="0">
                <a:solidFill>
                  <a:srgbClr val="12263A"/>
                </a:solidFill>
                <a:latin typeface="Aptos" pitchFamily="34" charset="0"/>
                <a:ea typeface="Aptos" pitchFamily="34" charset="-122"/>
                <a:cs typeface="Aptos" pitchFamily="34" charset="-120"/>
              </a:rPr>
              <a:t>Introduction</a:t>
            </a:r>
            <a:endParaRPr lang="en-US" sz="2800" dirty="0"/>
          </a:p>
        </p:txBody>
      </p:sp>
      <p:sp>
        <p:nvSpPr>
          <p:cNvPr id="4" name="Text 2"/>
          <p:cNvSpPr txBox="1"/>
          <p:nvPr/>
        </p:nvSpPr>
        <p:spPr>
          <a:xfrm>
            <a:off x="585216" y="1124712"/>
            <a:ext cx="10698480" cy="292608"/>
          </a:xfrm>
          <a:prstGeom prst="rect">
            <a:avLst/>
          </a:prstGeom>
          <a:noFill/>
          <a:ln/>
        </p:spPr>
        <p:txBody>
          <a:bodyPr wrap="square" lIns="0" tIns="0" rIns="0" bIns="0" rtlCol="0" anchor="ctr">
            <a:normAutofit/>
          </a:bodyPr>
          <a:lstStyle/>
          <a:p>
            <a:pPr algn="l" indent="0" marL="0">
              <a:buNone/>
            </a:pPr>
            <a:r>
              <a:rPr lang="en-US" sz="1250" dirty="0">
                <a:solidFill>
                  <a:srgbClr val="6D655A"/>
                </a:solidFill>
                <a:latin typeface="Aptos" pitchFamily="34" charset="0"/>
                <a:ea typeface="Aptos" pitchFamily="34" charset="-122"/>
                <a:cs typeface="Aptos" pitchFamily="34" charset="-120"/>
              </a:rPr>
              <a:t>Welcome to Walker’s Shortbread Ltd — a business context for applying information systems</a:t>
            </a:r>
            <a:endParaRPr lang="en-US" sz="1250" dirty="0"/>
          </a:p>
        </p:txBody>
      </p:sp>
      <p:sp>
        <p:nvSpPr>
          <p:cNvPr id="5" name="Shape 3"/>
          <p:cNvSpPr/>
          <p:nvPr/>
        </p:nvSpPr>
        <p:spPr>
          <a:xfrm>
            <a:off x="9646920" y="347472"/>
            <a:ext cx="1956816" cy="274320"/>
          </a:xfrm>
          <a:prstGeom prst="roundRect">
            <a:avLst>
              <a:gd name="adj" fmla="val 50000"/>
            </a:avLst>
          </a:prstGeom>
          <a:solidFill>
            <a:srgbClr val="F4E9D0"/>
          </a:solidFill>
          <a:ln w="12700">
            <a:solidFill>
              <a:srgbClr val="F4E9D0"/>
            </a:solidFill>
            <a:prstDash val="solid"/>
          </a:ln>
        </p:spPr>
        <p:txBody>
          <a:bodyPr/>
          <a:p/>
        </p:txBody>
      </p:sp>
      <p:sp>
        <p:nvSpPr>
          <p:cNvPr id="6" name="Text 4"/>
          <p:cNvSpPr txBox="1"/>
          <p:nvPr/>
        </p:nvSpPr>
        <p:spPr>
          <a:xfrm>
            <a:off x="9701784" y="361188"/>
            <a:ext cx="1847088" cy="237744"/>
          </a:xfrm>
          <a:prstGeom prst="rect">
            <a:avLst/>
          </a:prstGeom>
          <a:noFill/>
          <a:ln/>
        </p:spPr>
        <p:txBody>
          <a:bodyPr wrap="square" lIns="0" tIns="0" rIns="0" bIns="0" rtlCol="0" anchor="ctr">
            <a:normAutofit/>
          </a:bodyPr>
          <a:lstStyle/>
          <a:p>
            <a:pPr algn="ctr" indent="0" marL="0">
              <a:buNone/>
            </a:pPr>
            <a:r>
              <a:rPr lang="en-US" sz="950" b="1" dirty="0">
                <a:solidFill>
                  <a:srgbClr val="12263A"/>
                </a:solidFill>
                <a:latin typeface="Aptos" pitchFamily="34" charset="0"/>
                <a:ea typeface="Aptos" pitchFamily="34" charset="-122"/>
                <a:cs typeface="Aptos" pitchFamily="34" charset="-120"/>
              </a:rPr>
              <a:t>Renata  •  1:10</a:t>
            </a:r>
            <a:endParaRPr lang="en-US" sz="950" dirty="0"/>
          </a:p>
        </p:txBody>
      </p:sp>
      <p:sp>
        <p:nvSpPr>
          <p:cNvPr id="7" name="Shape 5"/>
          <p:cNvSpPr/>
          <p:nvPr/>
        </p:nvSpPr>
        <p:spPr>
          <a:xfrm>
            <a:off x="594360" y="1600200"/>
            <a:ext cx="2971800" cy="4251960"/>
          </a:xfrm>
          <a:prstGeom prst="roundRect">
            <a:avLst>
              <a:gd name="adj" fmla="val 3077"/>
            </a:avLst>
          </a:prstGeom>
          <a:solidFill>
            <a:srgbClr val="12263A"/>
          </a:solidFill>
          <a:ln w="12700">
            <a:solidFill>
              <a:srgbClr val="12263A"/>
            </a:solidFill>
            <a:prstDash val="solid"/>
          </a:ln>
        </p:spPr>
        <p:txBody>
          <a:bodyPr/>
          <a:p/>
        </p:txBody>
      </p:sp>
      <p:pic>
        <p:nvPicPr>
          <p:cNvPr id="8" name="Image 0" descr="preencoded.png">    </p:cNvPr>
          <p:cNvPicPr>
            <a:picLocks noChangeAspect="1"/>
          </p:cNvPicPr>
          <p:nvPr/>
        </p:nvPicPr>
        <p:blipFill>
          <a:blip r:embed="rId1">
            <a:extLst>
              <a:ext uri="{96DAC541-7B7A-43D3-8B79-37D633B846F1}">
                <asvg:svgBlip xmlns:asvg="http://schemas.microsoft.com/office/drawing/2016/SVG/main" r:embed="rId2"/>
              </a:ext>
            </a:extLst>
          </a:blip>
          <a:stretch>
            <a:fillRect/>
          </a:stretch>
        </p:blipFill>
        <p:spPr>
          <a:xfrm>
            <a:off x="868680" y="1847088"/>
            <a:ext cx="512064" cy="512064"/>
          </a:xfrm>
          <a:prstGeom prst="rect">
            <a:avLst/>
          </a:prstGeom>
        </p:spPr>
      </p:pic>
      <p:sp>
        <p:nvSpPr>
          <p:cNvPr id="9" name="Text 6"/>
          <p:cNvSpPr txBox="1"/>
          <p:nvPr/>
        </p:nvSpPr>
        <p:spPr>
          <a:xfrm>
            <a:off x="868680" y="2487168"/>
            <a:ext cx="2240280" cy="320040"/>
          </a:xfrm>
          <a:prstGeom prst="rect">
            <a:avLst/>
          </a:prstGeom>
          <a:noFill/>
          <a:ln/>
        </p:spPr>
        <p:txBody>
          <a:bodyPr wrap="square" lIns="0" tIns="0" rIns="0" bIns="0" rtlCol="0" anchor="ctr">
            <a:normAutofit/>
          </a:bodyPr>
          <a:lstStyle/>
          <a:p>
            <a:pPr algn="l" indent="0" marL="0">
              <a:buNone/>
            </a:pPr>
            <a:r>
              <a:rPr lang="en-US" sz="1800" b="1" dirty="0">
                <a:solidFill>
                  <a:srgbClr val="FFFFFF"/>
                </a:solidFill>
                <a:latin typeface="Aptos" pitchFamily="34" charset="0"/>
                <a:ea typeface="Aptos" pitchFamily="34" charset="-122"/>
                <a:cs typeface="Aptos" pitchFamily="34" charset="-120"/>
              </a:rPr>
              <a:t>Why this organisation?</a:t>
            </a:r>
            <a:endParaRPr lang="en-US" sz="1800" dirty="0"/>
          </a:p>
        </p:txBody>
      </p:sp>
      <p:sp>
        <p:nvSpPr>
          <p:cNvPr id="10" name="Text 7"/>
          <p:cNvSpPr txBox="1"/>
          <p:nvPr/>
        </p:nvSpPr>
        <p:spPr>
          <a:xfrm>
            <a:off x="868680" y="2926080"/>
            <a:ext cx="2331720" cy="1234440"/>
          </a:xfrm>
          <a:prstGeom prst="rect">
            <a:avLst/>
          </a:prstGeom>
          <a:noFill/>
          <a:ln/>
        </p:spPr>
        <p:txBody>
          <a:bodyPr wrap="square" lIns="0" tIns="0" rIns="0" bIns="0" rtlCol="0" anchor="t">
            <a:normAutofit/>
          </a:bodyPr>
          <a:lstStyle/>
          <a:p>
            <a:pPr algn="l" indent="0" marL="0">
              <a:buNone/>
            </a:pPr>
            <a:r>
              <a:rPr lang="en-US" sz="1400" dirty="0">
                <a:solidFill>
                  <a:srgbClr val="E6E9EB"/>
                </a:solidFill>
                <a:latin typeface="Aptos" pitchFamily="34" charset="0"/>
                <a:ea typeface="Aptos" pitchFamily="34" charset="-122"/>
                <a:cs typeface="Aptos" pitchFamily="34" charset="-120"/>
              </a:rPr>
              <a:t>A manufacturing and export business provides a clear setting for production, stock, procurement, finance and decision-making information flows.</a:t>
            </a:r>
            <a:endParaRPr lang="en-US" sz="1400" dirty="0"/>
          </a:p>
        </p:txBody>
      </p:sp>
      <p:sp>
        <p:nvSpPr>
          <p:cNvPr id="11" name="Shape 8"/>
          <p:cNvSpPr/>
          <p:nvPr/>
        </p:nvSpPr>
        <p:spPr>
          <a:xfrm>
            <a:off x="868680" y="4800600"/>
            <a:ext cx="1920240" cy="274320"/>
          </a:xfrm>
          <a:prstGeom prst="roundRect">
            <a:avLst>
              <a:gd name="adj" fmla="val 50000"/>
            </a:avLst>
          </a:prstGeom>
          <a:solidFill>
            <a:srgbClr val="425467"/>
          </a:solidFill>
          <a:ln w="12700">
            <a:solidFill>
              <a:srgbClr val="425467"/>
            </a:solidFill>
            <a:prstDash val="solid"/>
          </a:ln>
        </p:spPr>
        <p:txBody>
          <a:bodyPr/>
          <a:p/>
        </p:txBody>
      </p:sp>
      <p:sp>
        <p:nvSpPr>
          <p:cNvPr id="12" name="Text 9"/>
          <p:cNvSpPr txBox="1"/>
          <p:nvPr/>
        </p:nvSpPr>
        <p:spPr>
          <a:xfrm>
            <a:off x="923544" y="4814316"/>
            <a:ext cx="1810512" cy="237744"/>
          </a:xfrm>
          <a:prstGeom prst="rect">
            <a:avLst/>
          </a:prstGeom>
          <a:noFill/>
          <a:ln/>
        </p:spPr>
        <p:txBody>
          <a:bodyPr wrap="square" lIns="0" tIns="0" rIns="0" bIns="0" rtlCol="0" anchor="ctr">
            <a:normAutofit/>
          </a:bodyPr>
          <a:lstStyle/>
          <a:p>
            <a:pPr algn="ctr" indent="0" marL="0">
              <a:buNone/>
            </a:pPr>
            <a:r>
              <a:rPr lang="en-US" sz="900" b="1" dirty="0">
                <a:solidFill>
                  <a:srgbClr val="FFFFFF"/>
                </a:solidFill>
                <a:latin typeface="Aptos" pitchFamily="34" charset="0"/>
                <a:ea typeface="Aptos" pitchFamily="34" charset="-122"/>
                <a:cs typeface="Aptos" pitchFamily="34" charset="-120"/>
              </a:rPr>
              <a:t>REAL BUSINESS CONTEXT</a:t>
            </a:r>
            <a:endParaRPr lang="en-US" sz="900" dirty="0"/>
          </a:p>
        </p:txBody>
      </p:sp>
      <p:sp>
        <p:nvSpPr>
          <p:cNvPr id="13" name="Text 10"/>
          <p:cNvSpPr txBox="1"/>
          <p:nvPr/>
        </p:nvSpPr>
        <p:spPr>
          <a:xfrm>
            <a:off x="868680" y="5193792"/>
            <a:ext cx="2331720" cy="475488"/>
          </a:xfrm>
          <a:prstGeom prst="rect">
            <a:avLst/>
          </a:prstGeom>
          <a:noFill/>
          <a:ln/>
        </p:spPr>
        <p:txBody>
          <a:bodyPr wrap="square" lIns="0" tIns="0" rIns="0" bIns="0" rtlCol="0" anchor="t">
            <a:normAutofit/>
          </a:bodyPr>
          <a:lstStyle/>
          <a:p>
            <a:pPr algn="l" indent="0" marL="0">
              <a:buNone/>
            </a:pPr>
            <a:r>
              <a:rPr lang="en-US" sz="1150" dirty="0">
                <a:solidFill>
                  <a:srgbClr val="D6DEE3"/>
                </a:solidFill>
                <a:latin typeface="Aptos" pitchFamily="34" charset="0"/>
                <a:ea typeface="Aptos" pitchFamily="34" charset="-122"/>
                <a:cs typeface="Aptos" pitchFamily="34" charset="-120"/>
              </a:rPr>
              <a:t>Founded in 1898; based in Aberlour, Speyside.</a:t>
            </a:r>
            <a:endParaRPr lang="en-US" sz="1150" dirty="0"/>
          </a:p>
        </p:txBody>
      </p:sp>
      <p:sp>
        <p:nvSpPr>
          <p:cNvPr id="14" name="Text 11"/>
          <p:cNvSpPr txBox="1"/>
          <p:nvPr/>
        </p:nvSpPr>
        <p:spPr>
          <a:xfrm>
            <a:off x="3977640" y="1627632"/>
            <a:ext cx="2011680" cy="320040"/>
          </a:xfrm>
          <a:prstGeom prst="rect">
            <a:avLst/>
          </a:prstGeom>
          <a:noFill/>
          <a:ln/>
        </p:spPr>
        <p:txBody>
          <a:bodyPr wrap="square" lIns="0" tIns="0" rIns="0" bIns="0" rtlCol="0" anchor="ctr">
            <a:normAutofit/>
          </a:bodyPr>
          <a:lstStyle/>
          <a:p>
            <a:pPr algn="l" indent="0" marL="0">
              <a:buNone/>
            </a:pPr>
            <a:r>
              <a:rPr lang="en-US" sz="1800" b="1" dirty="0">
                <a:solidFill>
                  <a:srgbClr val="12263A"/>
                </a:solidFill>
                <a:latin typeface="Aptos" pitchFamily="34" charset="0"/>
                <a:ea typeface="Aptos" pitchFamily="34" charset="-122"/>
                <a:cs typeface="Aptos" pitchFamily="34" charset="-120"/>
              </a:rPr>
              <a:t>Today’s route</a:t>
            </a:r>
            <a:endParaRPr lang="en-US" sz="1800" dirty="0"/>
          </a:p>
        </p:txBody>
      </p:sp>
      <p:sp>
        <p:nvSpPr>
          <p:cNvPr id="15" name="Shape 12"/>
          <p:cNvSpPr/>
          <p:nvPr/>
        </p:nvSpPr>
        <p:spPr>
          <a:xfrm>
            <a:off x="4005072" y="2057400"/>
            <a:ext cx="420624" cy="420624"/>
          </a:xfrm>
          <a:prstGeom prst="ellipse">
            <a:avLst/>
          </a:prstGeom>
          <a:solidFill>
            <a:srgbClr val="B21F2D"/>
          </a:solidFill>
          <a:ln w="12700">
            <a:solidFill>
              <a:srgbClr val="B21F2D"/>
            </a:solidFill>
            <a:prstDash val="solid"/>
          </a:ln>
        </p:spPr>
        <p:txBody>
          <a:bodyPr/>
          <a:p/>
        </p:txBody>
      </p:sp>
      <p:sp>
        <p:nvSpPr>
          <p:cNvPr id="16" name="Text 13"/>
          <p:cNvSpPr txBox="1"/>
          <p:nvPr/>
        </p:nvSpPr>
        <p:spPr>
          <a:xfrm>
            <a:off x="4005072" y="2066544"/>
            <a:ext cx="420624" cy="384048"/>
          </a:xfrm>
          <a:prstGeom prst="rect">
            <a:avLst/>
          </a:prstGeom>
          <a:noFill/>
          <a:ln/>
        </p:spPr>
        <p:txBody>
          <a:bodyPr wrap="square" lIns="0" tIns="0" rIns="0" bIns="0" rtlCol="0" anchor="ctr">
            <a:normAutofit/>
          </a:bodyPr>
          <a:lstStyle/>
          <a:p>
            <a:pPr algn="ctr" indent="0" marL="0">
              <a:buNone/>
            </a:pPr>
            <a:r>
              <a:rPr lang="en-US" sz="1000" b="1" dirty="0">
                <a:solidFill>
                  <a:srgbClr val="FFFFFF"/>
                </a:solidFill>
                <a:latin typeface="Aptos" pitchFamily="34" charset="0"/>
                <a:ea typeface="Aptos" pitchFamily="34" charset="-122"/>
                <a:cs typeface="Aptos" pitchFamily="34" charset="-120"/>
              </a:rPr>
              <a:t>01</a:t>
            </a:r>
            <a:endParaRPr lang="en-US" sz="1000" dirty="0"/>
          </a:p>
        </p:txBody>
      </p:sp>
      <p:sp>
        <p:nvSpPr>
          <p:cNvPr id="17" name="Shape 14"/>
          <p:cNvSpPr/>
          <p:nvPr/>
        </p:nvSpPr>
        <p:spPr>
          <a:xfrm>
            <a:off x="4215384" y="2478024"/>
            <a:ext cx="0" cy="292608"/>
          </a:xfrm>
          <a:prstGeom prst="line">
            <a:avLst/>
          </a:prstGeom>
          <a:noFill/>
          <a:ln w="25400">
            <a:solidFill>
              <a:srgbClr val="D8CCB7"/>
            </a:solidFill>
            <a:prstDash val="solid"/>
            <a:headEnd type="none"/>
            <a:tailEnd type="none"/>
          </a:ln>
        </p:spPr>
        <p:txBody>
          <a:bodyPr/>
          <a:p/>
        </p:txBody>
      </p:sp>
      <p:sp>
        <p:nvSpPr>
          <p:cNvPr id="18" name="Text 15"/>
          <p:cNvSpPr txBox="1"/>
          <p:nvPr/>
        </p:nvSpPr>
        <p:spPr>
          <a:xfrm>
            <a:off x="4617720" y="2039112"/>
            <a:ext cx="1417320" cy="256032"/>
          </a:xfrm>
          <a:prstGeom prst="rect">
            <a:avLst/>
          </a:prstGeom>
          <a:noFill/>
          <a:ln/>
        </p:spPr>
        <p:txBody>
          <a:bodyPr wrap="square" lIns="0" tIns="0" rIns="0" bIns="0" rtlCol="0" anchor="ctr">
            <a:normAutofit/>
          </a:bodyPr>
          <a:lstStyle/>
          <a:p>
            <a:pPr algn="l" indent="0" marL="0">
              <a:buNone/>
            </a:pPr>
            <a:r>
              <a:rPr lang="en-US" sz="1420" b="1" dirty="0">
                <a:solidFill>
                  <a:srgbClr val="252A2F"/>
                </a:solidFill>
                <a:latin typeface="Aptos" pitchFamily="34" charset="0"/>
                <a:ea typeface="Aptos" pitchFamily="34" charset="-122"/>
                <a:cs typeface="Aptos" pitchFamily="34" charset="-120"/>
              </a:rPr>
              <a:t>Define IS</a:t>
            </a:r>
            <a:endParaRPr lang="en-US" sz="1420" dirty="0"/>
          </a:p>
        </p:txBody>
      </p:sp>
      <p:sp>
        <p:nvSpPr>
          <p:cNvPr id="19" name="Text 16"/>
          <p:cNvSpPr txBox="1"/>
          <p:nvPr/>
        </p:nvSpPr>
        <p:spPr>
          <a:xfrm>
            <a:off x="5989320" y="2039112"/>
            <a:ext cx="1965960" cy="256032"/>
          </a:xfrm>
          <a:prstGeom prst="rect">
            <a:avLst/>
          </a:prstGeom>
          <a:noFill/>
          <a:ln/>
        </p:spPr>
        <p:txBody>
          <a:bodyPr wrap="square" lIns="0" tIns="0" rIns="0" bIns="0" rtlCol="0" anchor="ctr">
            <a:normAutofit/>
          </a:bodyPr>
          <a:lstStyle/>
          <a:p>
            <a:pPr algn="l" indent="0" marL="0">
              <a:buNone/>
            </a:pPr>
            <a:r>
              <a:rPr lang="en-US" sz="1150" dirty="0">
                <a:solidFill>
                  <a:srgbClr val="6D655A"/>
                </a:solidFill>
                <a:latin typeface="Aptos" pitchFamily="34" charset="0"/>
                <a:ea typeface="Aptos" pitchFamily="34" charset="-122"/>
                <a:cs typeface="Aptos" pitchFamily="34" charset="-120"/>
              </a:rPr>
              <a:t>concept + components</a:t>
            </a:r>
            <a:endParaRPr lang="en-US" sz="1150" dirty="0"/>
          </a:p>
        </p:txBody>
      </p:sp>
      <p:sp>
        <p:nvSpPr>
          <p:cNvPr id="20" name="Shape 17"/>
          <p:cNvSpPr/>
          <p:nvPr/>
        </p:nvSpPr>
        <p:spPr>
          <a:xfrm>
            <a:off x="4005072" y="2770632"/>
            <a:ext cx="420624" cy="420624"/>
          </a:xfrm>
          <a:prstGeom prst="ellipse">
            <a:avLst/>
          </a:prstGeom>
          <a:solidFill>
            <a:srgbClr val="B21F2D"/>
          </a:solidFill>
          <a:ln w="12700">
            <a:solidFill>
              <a:srgbClr val="B21F2D"/>
            </a:solidFill>
            <a:prstDash val="solid"/>
          </a:ln>
        </p:spPr>
        <p:txBody>
          <a:bodyPr/>
          <a:p/>
        </p:txBody>
      </p:sp>
      <p:sp>
        <p:nvSpPr>
          <p:cNvPr id="21" name="Text 18"/>
          <p:cNvSpPr txBox="1"/>
          <p:nvPr/>
        </p:nvSpPr>
        <p:spPr>
          <a:xfrm>
            <a:off x="4005072" y="2779776"/>
            <a:ext cx="420624" cy="384048"/>
          </a:xfrm>
          <a:prstGeom prst="rect">
            <a:avLst/>
          </a:prstGeom>
          <a:noFill/>
          <a:ln/>
        </p:spPr>
        <p:txBody>
          <a:bodyPr wrap="square" lIns="0" tIns="0" rIns="0" bIns="0" rtlCol="0" anchor="ctr">
            <a:normAutofit/>
          </a:bodyPr>
          <a:lstStyle/>
          <a:p>
            <a:pPr algn="ctr" indent="0" marL="0">
              <a:buNone/>
            </a:pPr>
            <a:r>
              <a:rPr lang="en-US" sz="1000" b="1" dirty="0">
                <a:solidFill>
                  <a:srgbClr val="FFFFFF"/>
                </a:solidFill>
                <a:latin typeface="Aptos" pitchFamily="34" charset="0"/>
                <a:ea typeface="Aptos" pitchFamily="34" charset="-122"/>
                <a:cs typeface="Aptos" pitchFamily="34" charset="-120"/>
              </a:rPr>
              <a:t>02</a:t>
            </a:r>
            <a:endParaRPr lang="en-US" sz="1000" dirty="0"/>
          </a:p>
        </p:txBody>
      </p:sp>
      <p:sp>
        <p:nvSpPr>
          <p:cNvPr id="22" name="Shape 19"/>
          <p:cNvSpPr/>
          <p:nvPr/>
        </p:nvSpPr>
        <p:spPr>
          <a:xfrm>
            <a:off x="4215384" y="3191256"/>
            <a:ext cx="0" cy="292608"/>
          </a:xfrm>
          <a:prstGeom prst="line">
            <a:avLst/>
          </a:prstGeom>
          <a:noFill/>
          <a:ln w="25400">
            <a:solidFill>
              <a:srgbClr val="D8CCB7"/>
            </a:solidFill>
            <a:prstDash val="solid"/>
            <a:headEnd type="none"/>
            <a:tailEnd type="none"/>
          </a:ln>
        </p:spPr>
        <p:txBody>
          <a:bodyPr/>
          <a:p/>
        </p:txBody>
      </p:sp>
      <p:sp>
        <p:nvSpPr>
          <p:cNvPr id="23" name="Text 20"/>
          <p:cNvSpPr txBox="1"/>
          <p:nvPr/>
        </p:nvSpPr>
        <p:spPr>
          <a:xfrm>
            <a:off x="4617720" y="2752344"/>
            <a:ext cx="1417320" cy="256032"/>
          </a:xfrm>
          <a:prstGeom prst="rect">
            <a:avLst/>
          </a:prstGeom>
          <a:noFill/>
          <a:ln/>
        </p:spPr>
        <p:txBody>
          <a:bodyPr wrap="square" lIns="0" tIns="0" rIns="0" bIns="0" rtlCol="0" anchor="ctr">
            <a:normAutofit/>
          </a:bodyPr>
          <a:lstStyle/>
          <a:p>
            <a:pPr algn="l" indent="0" marL="0">
              <a:buNone/>
            </a:pPr>
            <a:r>
              <a:rPr lang="en-US" sz="1420" b="1" dirty="0">
                <a:solidFill>
                  <a:srgbClr val="252A2F"/>
                </a:solidFill>
                <a:latin typeface="Aptos" pitchFamily="34" charset="0"/>
                <a:ea typeface="Aptos" pitchFamily="34" charset="-122"/>
                <a:cs typeface="Aptos" pitchFamily="34" charset="-120"/>
              </a:rPr>
              <a:t>Map types</a:t>
            </a:r>
            <a:endParaRPr lang="en-US" sz="1420" dirty="0"/>
          </a:p>
        </p:txBody>
      </p:sp>
      <p:sp>
        <p:nvSpPr>
          <p:cNvPr id="24" name="Text 21"/>
          <p:cNvSpPr txBox="1"/>
          <p:nvPr/>
        </p:nvSpPr>
        <p:spPr>
          <a:xfrm>
            <a:off x="5989320" y="2752344"/>
            <a:ext cx="1965960" cy="256032"/>
          </a:xfrm>
          <a:prstGeom prst="rect">
            <a:avLst/>
          </a:prstGeom>
          <a:noFill/>
          <a:ln/>
        </p:spPr>
        <p:txBody>
          <a:bodyPr wrap="square" lIns="0" tIns="0" rIns="0" bIns="0" rtlCol="0" anchor="ctr">
            <a:normAutofit/>
          </a:bodyPr>
          <a:lstStyle/>
          <a:p>
            <a:pPr algn="l" indent="0" marL="0">
              <a:buNone/>
            </a:pPr>
            <a:r>
              <a:rPr lang="en-US" sz="1150" dirty="0">
                <a:solidFill>
                  <a:srgbClr val="6D655A"/>
                </a:solidFill>
                <a:latin typeface="Aptos" pitchFamily="34" charset="0"/>
                <a:ea typeface="Aptos" pitchFamily="34" charset="-122"/>
                <a:cs typeface="Aptos" pitchFamily="34" charset="-120"/>
              </a:rPr>
              <a:t>operational → strategic</a:t>
            </a:r>
            <a:endParaRPr lang="en-US" sz="1150" dirty="0"/>
          </a:p>
        </p:txBody>
      </p:sp>
      <p:sp>
        <p:nvSpPr>
          <p:cNvPr id="25" name="Shape 22"/>
          <p:cNvSpPr/>
          <p:nvPr/>
        </p:nvSpPr>
        <p:spPr>
          <a:xfrm>
            <a:off x="4005072" y="3483864"/>
            <a:ext cx="420624" cy="420624"/>
          </a:xfrm>
          <a:prstGeom prst="ellipse">
            <a:avLst/>
          </a:prstGeom>
          <a:solidFill>
            <a:srgbClr val="B21F2D"/>
          </a:solidFill>
          <a:ln w="12700">
            <a:solidFill>
              <a:srgbClr val="B21F2D"/>
            </a:solidFill>
            <a:prstDash val="solid"/>
          </a:ln>
        </p:spPr>
        <p:txBody>
          <a:bodyPr/>
          <a:p/>
        </p:txBody>
      </p:sp>
      <p:sp>
        <p:nvSpPr>
          <p:cNvPr id="26" name="Text 23"/>
          <p:cNvSpPr txBox="1"/>
          <p:nvPr/>
        </p:nvSpPr>
        <p:spPr>
          <a:xfrm>
            <a:off x="4005072" y="3493008"/>
            <a:ext cx="420624" cy="384048"/>
          </a:xfrm>
          <a:prstGeom prst="rect">
            <a:avLst/>
          </a:prstGeom>
          <a:noFill/>
          <a:ln/>
        </p:spPr>
        <p:txBody>
          <a:bodyPr wrap="square" lIns="0" tIns="0" rIns="0" bIns="0" rtlCol="0" anchor="ctr">
            <a:normAutofit/>
          </a:bodyPr>
          <a:lstStyle/>
          <a:p>
            <a:pPr algn="ctr" indent="0" marL="0">
              <a:buNone/>
            </a:pPr>
            <a:r>
              <a:rPr lang="en-US" sz="1000" b="1" dirty="0">
                <a:solidFill>
                  <a:srgbClr val="FFFFFF"/>
                </a:solidFill>
                <a:latin typeface="Aptos" pitchFamily="34" charset="0"/>
                <a:ea typeface="Aptos" pitchFamily="34" charset="-122"/>
                <a:cs typeface="Aptos" pitchFamily="34" charset="-120"/>
              </a:rPr>
              <a:t>03</a:t>
            </a:r>
            <a:endParaRPr lang="en-US" sz="1000" dirty="0"/>
          </a:p>
        </p:txBody>
      </p:sp>
      <p:sp>
        <p:nvSpPr>
          <p:cNvPr id="27" name="Shape 24"/>
          <p:cNvSpPr/>
          <p:nvPr/>
        </p:nvSpPr>
        <p:spPr>
          <a:xfrm>
            <a:off x="4215384" y="3904488"/>
            <a:ext cx="0" cy="292608"/>
          </a:xfrm>
          <a:prstGeom prst="line">
            <a:avLst/>
          </a:prstGeom>
          <a:noFill/>
          <a:ln w="25400">
            <a:solidFill>
              <a:srgbClr val="D8CCB7"/>
            </a:solidFill>
            <a:prstDash val="solid"/>
            <a:headEnd type="none"/>
            <a:tailEnd type="none"/>
          </a:ln>
        </p:spPr>
        <p:txBody>
          <a:bodyPr/>
          <a:p/>
        </p:txBody>
      </p:sp>
      <p:sp>
        <p:nvSpPr>
          <p:cNvPr id="28" name="Text 25"/>
          <p:cNvSpPr txBox="1"/>
          <p:nvPr/>
        </p:nvSpPr>
        <p:spPr>
          <a:xfrm>
            <a:off x="4617720" y="3465576"/>
            <a:ext cx="1417320" cy="256032"/>
          </a:xfrm>
          <a:prstGeom prst="rect">
            <a:avLst/>
          </a:prstGeom>
          <a:noFill/>
          <a:ln/>
        </p:spPr>
        <p:txBody>
          <a:bodyPr wrap="square" lIns="0" tIns="0" rIns="0" bIns="0" rtlCol="0" anchor="ctr">
            <a:normAutofit/>
          </a:bodyPr>
          <a:lstStyle/>
          <a:p>
            <a:pPr algn="l" indent="0" marL="0">
              <a:buNone/>
            </a:pPr>
            <a:r>
              <a:rPr lang="en-US" sz="1420" b="1" dirty="0">
                <a:solidFill>
                  <a:srgbClr val="252A2F"/>
                </a:solidFill>
                <a:latin typeface="Aptos" pitchFamily="34" charset="0"/>
                <a:ea typeface="Aptos" pitchFamily="34" charset="-122"/>
                <a:cs typeface="Aptos" pitchFamily="34" charset="-120"/>
              </a:rPr>
              <a:t>Focus</a:t>
            </a:r>
            <a:endParaRPr lang="en-US" sz="1420" dirty="0"/>
          </a:p>
        </p:txBody>
      </p:sp>
      <p:sp>
        <p:nvSpPr>
          <p:cNvPr id="29" name="Text 26"/>
          <p:cNvSpPr txBox="1"/>
          <p:nvPr/>
        </p:nvSpPr>
        <p:spPr>
          <a:xfrm>
            <a:off x="5989320" y="3465576"/>
            <a:ext cx="1965960" cy="256032"/>
          </a:xfrm>
          <a:prstGeom prst="rect">
            <a:avLst/>
          </a:prstGeom>
          <a:noFill/>
          <a:ln/>
        </p:spPr>
        <p:txBody>
          <a:bodyPr wrap="square" lIns="0" tIns="0" rIns="0" bIns="0" rtlCol="0" anchor="ctr">
            <a:normAutofit/>
          </a:bodyPr>
          <a:lstStyle/>
          <a:p>
            <a:pPr algn="l" indent="0" marL="0">
              <a:buNone/>
            </a:pPr>
            <a:r>
              <a:rPr lang="en-US" sz="1150" dirty="0">
                <a:solidFill>
                  <a:srgbClr val="6D655A"/>
                </a:solidFill>
                <a:latin typeface="Aptos" pitchFamily="34" charset="0"/>
                <a:ea typeface="Aptos" pitchFamily="34" charset="-122"/>
                <a:cs typeface="Aptos" pitchFamily="34" charset="-120"/>
              </a:rPr>
              <a:t>ERP and BI</a:t>
            </a:r>
            <a:endParaRPr lang="en-US" sz="1150" dirty="0"/>
          </a:p>
        </p:txBody>
      </p:sp>
      <p:sp>
        <p:nvSpPr>
          <p:cNvPr id="30" name="Shape 27"/>
          <p:cNvSpPr/>
          <p:nvPr/>
        </p:nvSpPr>
        <p:spPr>
          <a:xfrm>
            <a:off x="4005072" y="4197096"/>
            <a:ext cx="420624" cy="420624"/>
          </a:xfrm>
          <a:prstGeom prst="ellipse">
            <a:avLst/>
          </a:prstGeom>
          <a:solidFill>
            <a:srgbClr val="C79A3B"/>
          </a:solidFill>
          <a:ln w="12700">
            <a:solidFill>
              <a:srgbClr val="C79A3B"/>
            </a:solidFill>
            <a:prstDash val="solid"/>
          </a:ln>
        </p:spPr>
        <p:txBody>
          <a:bodyPr/>
          <a:p/>
        </p:txBody>
      </p:sp>
      <p:sp>
        <p:nvSpPr>
          <p:cNvPr id="31" name="Text 28"/>
          <p:cNvSpPr txBox="1"/>
          <p:nvPr/>
        </p:nvSpPr>
        <p:spPr>
          <a:xfrm>
            <a:off x="4005072" y="4206240"/>
            <a:ext cx="420624" cy="384048"/>
          </a:xfrm>
          <a:prstGeom prst="rect">
            <a:avLst/>
          </a:prstGeom>
          <a:noFill/>
          <a:ln/>
        </p:spPr>
        <p:txBody>
          <a:bodyPr wrap="square" lIns="0" tIns="0" rIns="0" bIns="0" rtlCol="0" anchor="ctr">
            <a:normAutofit/>
          </a:bodyPr>
          <a:lstStyle/>
          <a:p>
            <a:pPr algn="ctr" indent="0" marL="0">
              <a:buNone/>
            </a:pPr>
            <a:r>
              <a:rPr lang="en-US" sz="1000" b="1" dirty="0">
                <a:solidFill>
                  <a:srgbClr val="FFFFFF"/>
                </a:solidFill>
                <a:latin typeface="Aptos" pitchFamily="34" charset="0"/>
                <a:ea typeface="Aptos" pitchFamily="34" charset="-122"/>
                <a:cs typeface="Aptos" pitchFamily="34" charset="-120"/>
              </a:rPr>
              <a:t>04</a:t>
            </a:r>
            <a:endParaRPr lang="en-US" sz="1000" dirty="0"/>
          </a:p>
        </p:txBody>
      </p:sp>
      <p:sp>
        <p:nvSpPr>
          <p:cNvPr id="32" name="Shape 29"/>
          <p:cNvSpPr/>
          <p:nvPr/>
        </p:nvSpPr>
        <p:spPr>
          <a:xfrm>
            <a:off x="4215384" y="4617720"/>
            <a:ext cx="0" cy="292608"/>
          </a:xfrm>
          <a:prstGeom prst="line">
            <a:avLst/>
          </a:prstGeom>
          <a:noFill/>
          <a:ln w="25400">
            <a:solidFill>
              <a:srgbClr val="D8CCB7"/>
            </a:solidFill>
            <a:prstDash val="solid"/>
            <a:headEnd type="none"/>
            <a:tailEnd type="none"/>
          </a:ln>
        </p:spPr>
        <p:txBody>
          <a:bodyPr/>
          <a:p/>
        </p:txBody>
      </p:sp>
      <p:sp>
        <p:nvSpPr>
          <p:cNvPr id="33" name="Text 30"/>
          <p:cNvSpPr txBox="1"/>
          <p:nvPr/>
        </p:nvSpPr>
        <p:spPr>
          <a:xfrm>
            <a:off x="4617720" y="4178808"/>
            <a:ext cx="1417320" cy="256032"/>
          </a:xfrm>
          <a:prstGeom prst="rect">
            <a:avLst/>
          </a:prstGeom>
          <a:noFill/>
          <a:ln/>
        </p:spPr>
        <p:txBody>
          <a:bodyPr wrap="square" lIns="0" tIns="0" rIns="0" bIns="0" rtlCol="0" anchor="ctr">
            <a:normAutofit/>
          </a:bodyPr>
          <a:lstStyle/>
          <a:p>
            <a:pPr algn="l" indent="0" marL="0">
              <a:buNone/>
            </a:pPr>
            <a:r>
              <a:rPr lang="en-US" sz="1420" b="1" dirty="0">
                <a:solidFill>
                  <a:srgbClr val="252A2F"/>
                </a:solidFill>
                <a:latin typeface="Aptos" pitchFamily="34" charset="0"/>
                <a:ea typeface="Aptos" pitchFamily="34" charset="-122"/>
                <a:cs typeface="Aptos" pitchFamily="34" charset="-120"/>
              </a:rPr>
              <a:t>Compare</a:t>
            </a:r>
            <a:endParaRPr lang="en-US" sz="1420" dirty="0"/>
          </a:p>
        </p:txBody>
      </p:sp>
      <p:sp>
        <p:nvSpPr>
          <p:cNvPr id="34" name="Text 31"/>
          <p:cNvSpPr txBox="1"/>
          <p:nvPr/>
        </p:nvSpPr>
        <p:spPr>
          <a:xfrm>
            <a:off x="5989320" y="4178808"/>
            <a:ext cx="1965960" cy="256032"/>
          </a:xfrm>
          <a:prstGeom prst="rect">
            <a:avLst/>
          </a:prstGeom>
          <a:noFill/>
          <a:ln/>
        </p:spPr>
        <p:txBody>
          <a:bodyPr wrap="square" lIns="0" tIns="0" rIns="0" bIns="0" rtlCol="0" anchor="ctr">
            <a:normAutofit/>
          </a:bodyPr>
          <a:lstStyle/>
          <a:p>
            <a:pPr algn="l" indent="0" marL="0">
              <a:buNone/>
            </a:pPr>
            <a:r>
              <a:rPr lang="en-US" sz="1150" dirty="0">
                <a:solidFill>
                  <a:srgbClr val="6D655A"/>
                </a:solidFill>
                <a:latin typeface="Aptos" pitchFamily="34" charset="0"/>
                <a:ea typeface="Aptos" pitchFamily="34" charset="-122"/>
                <a:cs typeface="Aptos" pitchFamily="34" charset="-120"/>
              </a:rPr>
              <a:t>strengths + limitations</a:t>
            </a:r>
            <a:endParaRPr lang="en-US" sz="1150" dirty="0"/>
          </a:p>
        </p:txBody>
      </p:sp>
      <p:sp>
        <p:nvSpPr>
          <p:cNvPr id="35" name="Shape 32"/>
          <p:cNvSpPr/>
          <p:nvPr/>
        </p:nvSpPr>
        <p:spPr>
          <a:xfrm>
            <a:off x="4005072" y="4910328"/>
            <a:ext cx="420624" cy="420624"/>
          </a:xfrm>
          <a:prstGeom prst="ellipse">
            <a:avLst/>
          </a:prstGeom>
          <a:solidFill>
            <a:srgbClr val="C79A3B"/>
          </a:solidFill>
          <a:ln w="12700">
            <a:solidFill>
              <a:srgbClr val="C79A3B"/>
            </a:solidFill>
            <a:prstDash val="solid"/>
          </a:ln>
        </p:spPr>
        <p:txBody>
          <a:bodyPr/>
          <a:p/>
        </p:txBody>
      </p:sp>
      <p:sp>
        <p:nvSpPr>
          <p:cNvPr id="36" name="Text 33"/>
          <p:cNvSpPr txBox="1"/>
          <p:nvPr/>
        </p:nvSpPr>
        <p:spPr>
          <a:xfrm>
            <a:off x="4005072" y="4919472"/>
            <a:ext cx="420624" cy="384048"/>
          </a:xfrm>
          <a:prstGeom prst="rect">
            <a:avLst/>
          </a:prstGeom>
          <a:noFill/>
          <a:ln/>
        </p:spPr>
        <p:txBody>
          <a:bodyPr wrap="square" lIns="0" tIns="0" rIns="0" bIns="0" rtlCol="0" anchor="ctr">
            <a:normAutofit/>
          </a:bodyPr>
          <a:lstStyle/>
          <a:p>
            <a:pPr algn="ctr" indent="0" marL="0">
              <a:buNone/>
            </a:pPr>
            <a:r>
              <a:rPr lang="en-US" sz="1000" b="1" dirty="0">
                <a:solidFill>
                  <a:srgbClr val="FFFFFF"/>
                </a:solidFill>
                <a:latin typeface="Aptos" pitchFamily="34" charset="0"/>
                <a:ea typeface="Aptos" pitchFamily="34" charset="-122"/>
                <a:cs typeface="Aptos" pitchFamily="34" charset="-120"/>
              </a:rPr>
              <a:t>05</a:t>
            </a:r>
            <a:endParaRPr lang="en-US" sz="1000" dirty="0"/>
          </a:p>
        </p:txBody>
      </p:sp>
      <p:sp>
        <p:nvSpPr>
          <p:cNvPr id="37" name="Text 34"/>
          <p:cNvSpPr txBox="1"/>
          <p:nvPr/>
        </p:nvSpPr>
        <p:spPr>
          <a:xfrm>
            <a:off x="4617720" y="4892040"/>
            <a:ext cx="1417320" cy="256032"/>
          </a:xfrm>
          <a:prstGeom prst="rect">
            <a:avLst/>
          </a:prstGeom>
          <a:noFill/>
          <a:ln/>
        </p:spPr>
        <p:txBody>
          <a:bodyPr wrap="square" lIns="0" tIns="0" rIns="0" bIns="0" rtlCol="0" anchor="ctr">
            <a:normAutofit/>
          </a:bodyPr>
          <a:lstStyle/>
          <a:p>
            <a:pPr algn="l" indent="0" marL="0">
              <a:buNone/>
            </a:pPr>
            <a:r>
              <a:rPr lang="en-US" sz="1420" b="1" dirty="0">
                <a:solidFill>
                  <a:srgbClr val="252A2F"/>
                </a:solidFill>
                <a:latin typeface="Aptos" pitchFamily="34" charset="0"/>
                <a:ea typeface="Aptos" pitchFamily="34" charset="-122"/>
                <a:cs typeface="Aptos" pitchFamily="34" charset="-120"/>
              </a:rPr>
              <a:t>Apply</a:t>
            </a:r>
            <a:endParaRPr lang="en-US" sz="1420" dirty="0"/>
          </a:p>
        </p:txBody>
      </p:sp>
      <p:sp>
        <p:nvSpPr>
          <p:cNvPr id="38" name="Text 35"/>
          <p:cNvSpPr txBox="1"/>
          <p:nvPr/>
        </p:nvSpPr>
        <p:spPr>
          <a:xfrm>
            <a:off x="5989320" y="4892040"/>
            <a:ext cx="1965960" cy="256032"/>
          </a:xfrm>
          <a:prstGeom prst="rect">
            <a:avLst/>
          </a:prstGeom>
          <a:noFill/>
          <a:ln/>
        </p:spPr>
        <p:txBody>
          <a:bodyPr wrap="square" lIns="0" tIns="0" rIns="0" bIns="0" rtlCol="0" anchor="ctr">
            <a:normAutofit/>
          </a:bodyPr>
          <a:lstStyle/>
          <a:p>
            <a:pPr algn="l" indent="0" marL="0">
              <a:buNone/>
            </a:pPr>
            <a:r>
              <a:rPr lang="en-US" sz="1150" dirty="0">
                <a:solidFill>
                  <a:srgbClr val="6D655A"/>
                </a:solidFill>
                <a:latin typeface="Aptos" pitchFamily="34" charset="0"/>
                <a:ea typeface="Aptos" pitchFamily="34" charset="-122"/>
                <a:cs typeface="Aptos" pitchFamily="34" charset="-120"/>
              </a:rPr>
              <a:t>value for Walker’s</a:t>
            </a:r>
            <a:endParaRPr lang="en-US" sz="1150" dirty="0"/>
          </a:p>
        </p:txBody>
      </p:sp>
      <p:sp>
        <p:nvSpPr>
          <p:cNvPr id="39" name="Shape 36"/>
          <p:cNvSpPr/>
          <p:nvPr/>
        </p:nvSpPr>
        <p:spPr>
          <a:xfrm>
            <a:off x="8321040" y="1600200"/>
            <a:ext cx="3246120" cy="4251960"/>
          </a:xfrm>
          <a:prstGeom prst="roundRect">
            <a:avLst>
              <a:gd name="adj" fmla="val 2817"/>
            </a:avLst>
          </a:prstGeom>
          <a:solidFill>
            <a:srgbClr val="FFF9EF"/>
          </a:solidFill>
          <a:ln w="12700">
            <a:solidFill>
              <a:srgbClr val="D8CCB7"/>
            </a:solidFill>
            <a:prstDash val="solid"/>
          </a:ln>
        </p:spPr>
        <p:txBody>
          <a:bodyPr/>
          <a:p/>
        </p:txBody>
      </p:sp>
      <p:sp>
        <p:nvSpPr>
          <p:cNvPr id="40" name="Text 37"/>
          <p:cNvSpPr txBox="1"/>
          <p:nvPr/>
        </p:nvSpPr>
        <p:spPr>
          <a:xfrm>
            <a:off x="8613648" y="1847088"/>
            <a:ext cx="2606040" cy="411480"/>
          </a:xfrm>
          <a:prstGeom prst="rect">
            <a:avLst/>
          </a:prstGeom>
          <a:noFill/>
          <a:ln/>
        </p:spPr>
        <p:txBody>
          <a:bodyPr wrap="square" lIns="0" tIns="0" rIns="0" bIns="0" rtlCol="0" anchor="ctr">
            <a:normAutofit/>
          </a:bodyPr>
          <a:lstStyle/>
          <a:p>
            <a:pPr algn="l" indent="0" marL="0">
              <a:buNone/>
            </a:pPr>
            <a:r>
              <a:rPr lang="en-US" sz="1700" b="1" dirty="0">
                <a:solidFill>
                  <a:srgbClr val="12263A"/>
                </a:solidFill>
                <a:latin typeface="Aptos" pitchFamily="34" charset="0"/>
                <a:ea typeface="Aptos" pitchFamily="34" charset="-122"/>
                <a:cs typeface="Aptos" pitchFamily="34" charset="-120"/>
              </a:rPr>
              <a:t>Information Systems Unit team</a:t>
            </a:r>
            <a:endParaRPr lang="en-US" sz="1700" dirty="0"/>
          </a:p>
        </p:txBody>
      </p:sp>
      <p:sp>
        <p:nvSpPr>
          <p:cNvPr id="41" name="Shape 38"/>
          <p:cNvSpPr/>
          <p:nvPr/>
        </p:nvSpPr>
        <p:spPr>
          <a:xfrm>
            <a:off x="8622792" y="2514600"/>
            <a:ext cx="530352" cy="530352"/>
          </a:xfrm>
          <a:prstGeom prst="ellipse">
            <a:avLst/>
          </a:prstGeom>
          <a:solidFill>
            <a:srgbClr val="B21F2D"/>
          </a:solidFill>
          <a:ln w="12700">
            <a:solidFill>
              <a:srgbClr val="B21F2D"/>
            </a:solidFill>
            <a:prstDash val="solid"/>
          </a:ln>
        </p:spPr>
        <p:txBody>
          <a:bodyPr/>
          <a:p/>
        </p:txBody>
      </p:sp>
      <p:sp>
        <p:nvSpPr>
          <p:cNvPr id="42" name="Text 39"/>
          <p:cNvSpPr txBox="1"/>
          <p:nvPr/>
        </p:nvSpPr>
        <p:spPr>
          <a:xfrm>
            <a:off x="8622792" y="2532888"/>
            <a:ext cx="530352" cy="457200"/>
          </a:xfrm>
          <a:prstGeom prst="rect">
            <a:avLst/>
          </a:prstGeom>
          <a:noFill/>
          <a:ln/>
        </p:spPr>
        <p:txBody>
          <a:bodyPr wrap="square" lIns="0" tIns="0" rIns="0" bIns="0" rtlCol="0" anchor="ctr">
            <a:normAutofit/>
          </a:bodyPr>
          <a:lstStyle/>
          <a:p>
            <a:pPr algn="ctr" indent="0" marL="0">
              <a:buNone/>
            </a:pPr>
            <a:r>
              <a:rPr lang="en-US" sz="1500" b="1" dirty="0">
                <a:solidFill>
                  <a:srgbClr val="FFFFFF"/>
                </a:solidFill>
                <a:latin typeface="Aptos" pitchFamily="34" charset="0"/>
                <a:ea typeface="Aptos" pitchFamily="34" charset="-122"/>
                <a:cs typeface="Aptos" pitchFamily="34" charset="-120"/>
              </a:rPr>
              <a:t>R</a:t>
            </a:r>
            <a:endParaRPr lang="en-US" sz="1500" dirty="0"/>
          </a:p>
        </p:txBody>
      </p:sp>
      <p:sp>
        <p:nvSpPr>
          <p:cNvPr id="43" name="Text 40"/>
          <p:cNvSpPr txBox="1"/>
          <p:nvPr/>
        </p:nvSpPr>
        <p:spPr>
          <a:xfrm>
            <a:off x="9326880" y="2505456"/>
            <a:ext cx="1325880" cy="256032"/>
          </a:xfrm>
          <a:prstGeom prst="rect">
            <a:avLst/>
          </a:prstGeom>
          <a:noFill/>
          <a:ln/>
        </p:spPr>
        <p:txBody>
          <a:bodyPr wrap="square" lIns="0" tIns="0" rIns="0" bIns="0" rtlCol="0" anchor="ctr">
            <a:normAutofit/>
          </a:bodyPr>
          <a:lstStyle/>
          <a:p>
            <a:pPr algn="l" indent="0" marL="0">
              <a:buNone/>
            </a:pPr>
            <a:r>
              <a:rPr lang="en-US" sz="1450" b="1" dirty="0">
                <a:solidFill>
                  <a:srgbClr val="252A2F"/>
                </a:solidFill>
                <a:latin typeface="Aptos" pitchFamily="34" charset="0"/>
                <a:ea typeface="Aptos" pitchFamily="34" charset="-122"/>
                <a:cs typeface="Aptos" pitchFamily="34" charset="-120"/>
              </a:rPr>
              <a:t>Renata</a:t>
            </a:r>
            <a:endParaRPr lang="en-US" sz="1450" dirty="0"/>
          </a:p>
        </p:txBody>
      </p:sp>
      <p:sp>
        <p:nvSpPr>
          <p:cNvPr id="44" name="Text 41"/>
          <p:cNvSpPr txBox="1"/>
          <p:nvPr/>
        </p:nvSpPr>
        <p:spPr>
          <a:xfrm>
            <a:off x="9326880" y="2807208"/>
            <a:ext cx="1874520" cy="237744"/>
          </a:xfrm>
          <a:prstGeom prst="rect">
            <a:avLst/>
          </a:prstGeom>
          <a:noFill/>
          <a:ln/>
        </p:spPr>
        <p:txBody>
          <a:bodyPr wrap="square" lIns="0" tIns="0" rIns="0" bIns="0" rtlCol="0" anchor="ctr">
            <a:normAutofit/>
          </a:bodyPr>
          <a:lstStyle/>
          <a:p>
            <a:pPr algn="l" indent="0" marL="0">
              <a:buNone/>
            </a:pPr>
            <a:r>
              <a:rPr lang="en-US" sz="1070" dirty="0">
                <a:solidFill>
                  <a:srgbClr val="6D655A"/>
                </a:solidFill>
                <a:latin typeface="Aptos" pitchFamily="34" charset="0"/>
                <a:ea typeface="Aptos" pitchFamily="34" charset="-122"/>
                <a:cs typeface="Aptos" pitchFamily="34" charset="-120"/>
              </a:rPr>
              <a:t>IS concepts &amp; types</a:t>
            </a:r>
            <a:endParaRPr lang="en-US" sz="1070" dirty="0"/>
          </a:p>
        </p:txBody>
      </p:sp>
      <p:sp>
        <p:nvSpPr>
          <p:cNvPr id="45" name="Shape 42"/>
          <p:cNvSpPr/>
          <p:nvPr/>
        </p:nvSpPr>
        <p:spPr>
          <a:xfrm>
            <a:off x="8622792" y="3364992"/>
            <a:ext cx="530352" cy="530352"/>
          </a:xfrm>
          <a:prstGeom prst="ellipse">
            <a:avLst/>
          </a:prstGeom>
          <a:solidFill>
            <a:srgbClr val="315C7A"/>
          </a:solidFill>
          <a:ln w="12700">
            <a:solidFill>
              <a:srgbClr val="315C7A"/>
            </a:solidFill>
            <a:prstDash val="solid"/>
          </a:ln>
        </p:spPr>
        <p:txBody>
          <a:bodyPr/>
          <a:p/>
        </p:txBody>
      </p:sp>
      <p:sp>
        <p:nvSpPr>
          <p:cNvPr id="46" name="Text 43"/>
          <p:cNvSpPr txBox="1"/>
          <p:nvPr/>
        </p:nvSpPr>
        <p:spPr>
          <a:xfrm>
            <a:off x="8622792" y="3383280"/>
            <a:ext cx="530352" cy="457200"/>
          </a:xfrm>
          <a:prstGeom prst="rect">
            <a:avLst/>
          </a:prstGeom>
          <a:noFill/>
          <a:ln/>
        </p:spPr>
        <p:txBody>
          <a:bodyPr wrap="square" lIns="0" tIns="0" rIns="0" bIns="0" rtlCol="0" anchor="ctr">
            <a:normAutofit/>
          </a:bodyPr>
          <a:lstStyle/>
          <a:p>
            <a:pPr algn="ctr" indent="0" marL="0">
              <a:buNone/>
            </a:pPr>
            <a:r>
              <a:rPr lang="en-US" sz="1500" b="1" dirty="0">
                <a:solidFill>
                  <a:srgbClr val="FFFFFF"/>
                </a:solidFill>
                <a:latin typeface="Aptos" pitchFamily="34" charset="0"/>
                <a:ea typeface="Aptos" pitchFamily="34" charset="-122"/>
                <a:cs typeface="Aptos" pitchFamily="34" charset="-120"/>
              </a:rPr>
              <a:t>R</a:t>
            </a:r>
            <a:endParaRPr lang="en-US" sz="1500" dirty="0"/>
          </a:p>
        </p:txBody>
      </p:sp>
      <p:sp>
        <p:nvSpPr>
          <p:cNvPr id="47" name="Text 44"/>
          <p:cNvSpPr txBox="1"/>
          <p:nvPr/>
        </p:nvSpPr>
        <p:spPr>
          <a:xfrm>
            <a:off x="9326880" y="3355848"/>
            <a:ext cx="1325880" cy="256032"/>
          </a:xfrm>
          <a:prstGeom prst="rect">
            <a:avLst/>
          </a:prstGeom>
          <a:noFill/>
          <a:ln/>
        </p:spPr>
        <p:txBody>
          <a:bodyPr wrap="square" lIns="0" tIns="0" rIns="0" bIns="0" rtlCol="0" anchor="ctr">
            <a:normAutofit/>
          </a:bodyPr>
          <a:lstStyle/>
          <a:p>
            <a:pPr algn="l" indent="0" marL="0">
              <a:buNone/>
            </a:pPr>
            <a:r>
              <a:rPr lang="en-US" sz="1450" b="1" dirty="0">
                <a:solidFill>
                  <a:srgbClr val="252A2F"/>
                </a:solidFill>
                <a:latin typeface="Aptos" pitchFamily="34" charset="0"/>
                <a:ea typeface="Aptos" pitchFamily="34" charset="-122"/>
                <a:cs typeface="Aptos" pitchFamily="34" charset="-120"/>
              </a:rPr>
              <a:t>Rafal</a:t>
            </a:r>
            <a:endParaRPr lang="en-US" sz="1450" dirty="0"/>
          </a:p>
        </p:txBody>
      </p:sp>
      <p:sp>
        <p:nvSpPr>
          <p:cNvPr id="48" name="Text 45"/>
          <p:cNvSpPr txBox="1"/>
          <p:nvPr/>
        </p:nvSpPr>
        <p:spPr>
          <a:xfrm>
            <a:off x="9326880" y="3657600"/>
            <a:ext cx="1874520" cy="237744"/>
          </a:xfrm>
          <a:prstGeom prst="rect">
            <a:avLst/>
          </a:prstGeom>
          <a:noFill/>
          <a:ln/>
        </p:spPr>
        <p:txBody>
          <a:bodyPr wrap="square" lIns="0" tIns="0" rIns="0" bIns="0" rtlCol="0" anchor="ctr">
            <a:normAutofit/>
          </a:bodyPr>
          <a:lstStyle/>
          <a:p>
            <a:pPr algn="l" indent="0" marL="0">
              <a:buNone/>
            </a:pPr>
            <a:r>
              <a:rPr lang="en-US" sz="1070" dirty="0">
                <a:solidFill>
                  <a:srgbClr val="6D655A"/>
                </a:solidFill>
                <a:latin typeface="Aptos" pitchFamily="34" charset="0"/>
                <a:ea typeface="Aptos" pitchFamily="34" charset="-122"/>
                <a:cs typeface="Aptos" pitchFamily="34" charset="-120"/>
              </a:rPr>
              <a:t>ERP &amp; BI applications</a:t>
            </a:r>
            <a:endParaRPr lang="en-US" sz="1070" dirty="0"/>
          </a:p>
        </p:txBody>
      </p:sp>
      <p:sp>
        <p:nvSpPr>
          <p:cNvPr id="49" name="Shape 46"/>
          <p:cNvSpPr/>
          <p:nvPr/>
        </p:nvSpPr>
        <p:spPr>
          <a:xfrm>
            <a:off x="8622792" y="4215384"/>
            <a:ext cx="530352" cy="530352"/>
          </a:xfrm>
          <a:prstGeom prst="ellipse">
            <a:avLst/>
          </a:prstGeom>
          <a:solidFill>
            <a:srgbClr val="C79A3B"/>
          </a:solidFill>
          <a:ln w="12700">
            <a:solidFill>
              <a:srgbClr val="C79A3B"/>
            </a:solidFill>
            <a:prstDash val="solid"/>
          </a:ln>
        </p:spPr>
        <p:txBody>
          <a:bodyPr/>
          <a:p/>
        </p:txBody>
      </p:sp>
      <p:sp>
        <p:nvSpPr>
          <p:cNvPr id="50" name="Text 47"/>
          <p:cNvSpPr txBox="1"/>
          <p:nvPr/>
        </p:nvSpPr>
        <p:spPr>
          <a:xfrm>
            <a:off x="8622792" y="4233672"/>
            <a:ext cx="530352" cy="457200"/>
          </a:xfrm>
          <a:prstGeom prst="rect">
            <a:avLst/>
          </a:prstGeom>
          <a:noFill/>
          <a:ln/>
        </p:spPr>
        <p:txBody>
          <a:bodyPr wrap="square" lIns="0" tIns="0" rIns="0" bIns="0" rtlCol="0" anchor="ctr">
            <a:normAutofit/>
          </a:bodyPr>
          <a:lstStyle/>
          <a:p>
            <a:pPr algn="ctr" indent="0" marL="0">
              <a:buNone/>
            </a:pPr>
            <a:r>
              <a:rPr lang="en-US" sz="1500" b="1" dirty="0">
                <a:solidFill>
                  <a:srgbClr val="FFFFFF"/>
                </a:solidFill>
                <a:latin typeface="Aptos" pitchFamily="34" charset="0"/>
                <a:ea typeface="Aptos" pitchFamily="34" charset="-122"/>
                <a:cs typeface="Aptos" pitchFamily="34" charset="-120"/>
              </a:rPr>
              <a:t>D</a:t>
            </a:r>
            <a:endParaRPr lang="en-US" sz="1500" dirty="0"/>
          </a:p>
        </p:txBody>
      </p:sp>
      <p:sp>
        <p:nvSpPr>
          <p:cNvPr id="51" name="Text 48"/>
          <p:cNvSpPr txBox="1"/>
          <p:nvPr/>
        </p:nvSpPr>
        <p:spPr>
          <a:xfrm>
            <a:off x="9326880" y="4206240"/>
            <a:ext cx="1325880" cy="256032"/>
          </a:xfrm>
          <a:prstGeom prst="rect">
            <a:avLst/>
          </a:prstGeom>
          <a:noFill/>
          <a:ln/>
        </p:spPr>
        <p:txBody>
          <a:bodyPr wrap="square" lIns="0" tIns="0" rIns="0" bIns="0" rtlCol="0" anchor="ctr">
            <a:normAutofit/>
          </a:bodyPr>
          <a:lstStyle/>
          <a:p>
            <a:pPr algn="l" indent="0" marL="0">
              <a:buNone/>
            </a:pPr>
            <a:r>
              <a:rPr lang="en-US" sz="1450" b="1" dirty="0">
                <a:solidFill>
                  <a:srgbClr val="252A2F"/>
                </a:solidFill>
                <a:latin typeface="Aptos" pitchFamily="34" charset="0"/>
                <a:ea typeface="Aptos" pitchFamily="34" charset="-122"/>
                <a:cs typeface="Aptos" pitchFamily="34" charset="-120"/>
              </a:rPr>
              <a:t>Daniel</a:t>
            </a:r>
            <a:endParaRPr lang="en-US" sz="1450" dirty="0"/>
          </a:p>
        </p:txBody>
      </p:sp>
      <p:sp>
        <p:nvSpPr>
          <p:cNvPr id="52" name="Text 49"/>
          <p:cNvSpPr txBox="1"/>
          <p:nvPr/>
        </p:nvSpPr>
        <p:spPr>
          <a:xfrm>
            <a:off x="9326880" y="4507992"/>
            <a:ext cx="1874520" cy="237744"/>
          </a:xfrm>
          <a:prstGeom prst="rect">
            <a:avLst/>
          </a:prstGeom>
          <a:noFill/>
          <a:ln/>
        </p:spPr>
        <p:txBody>
          <a:bodyPr wrap="square" lIns="0" tIns="0" rIns="0" bIns="0" rtlCol="0" anchor="ctr">
            <a:normAutofit/>
          </a:bodyPr>
          <a:lstStyle/>
          <a:p>
            <a:pPr algn="l" indent="0" marL="0">
              <a:buNone/>
            </a:pPr>
            <a:r>
              <a:rPr lang="en-US" sz="1070" dirty="0">
                <a:solidFill>
                  <a:srgbClr val="6D655A"/>
                </a:solidFill>
                <a:latin typeface="Aptos" pitchFamily="34" charset="0"/>
                <a:ea typeface="Aptos" pitchFamily="34" charset="-122"/>
                <a:cs typeface="Aptos" pitchFamily="34" charset="-120"/>
              </a:rPr>
              <a:t>comparison &amp; value</a:t>
            </a:r>
            <a:endParaRPr lang="en-US" sz="1070" dirty="0"/>
          </a:p>
        </p:txBody>
      </p:sp>
      <p:sp>
        <p:nvSpPr>
          <p:cNvPr id="53" name="Shape 50"/>
          <p:cNvSpPr/>
          <p:nvPr/>
        </p:nvSpPr>
        <p:spPr>
          <a:xfrm>
            <a:off x="8613648" y="5285232"/>
            <a:ext cx="2542032" cy="0"/>
          </a:xfrm>
          <a:prstGeom prst="line">
            <a:avLst/>
          </a:prstGeom>
          <a:noFill/>
          <a:ln w="12700">
            <a:solidFill>
              <a:srgbClr val="D8CCB7"/>
            </a:solidFill>
            <a:prstDash val="solid"/>
            <a:headEnd type="none"/>
            <a:tailEnd type="none"/>
          </a:ln>
        </p:spPr>
        <p:txBody>
          <a:bodyPr/>
          <a:p/>
        </p:txBody>
      </p:sp>
      <p:sp>
        <p:nvSpPr>
          <p:cNvPr id="54" name="Text 51"/>
          <p:cNvSpPr txBox="1"/>
          <p:nvPr/>
        </p:nvSpPr>
        <p:spPr>
          <a:xfrm>
            <a:off x="8613648" y="5422392"/>
            <a:ext cx="1097280" cy="228600"/>
          </a:xfrm>
          <a:prstGeom prst="rect">
            <a:avLst/>
          </a:prstGeom>
          <a:noFill/>
          <a:ln/>
        </p:spPr>
        <p:txBody>
          <a:bodyPr wrap="square" lIns="0" tIns="0" rIns="0" bIns="0" rtlCol="0" anchor="ctr">
            <a:normAutofit/>
          </a:bodyPr>
          <a:lstStyle/>
          <a:p>
            <a:pPr algn="l" indent="0" marL="0">
              <a:buNone/>
            </a:pPr>
            <a:r>
              <a:rPr lang="en-US" sz="1050" b="1" dirty="0">
                <a:solidFill>
                  <a:srgbClr val="B21F2D"/>
                </a:solidFill>
                <a:latin typeface="Aptos" pitchFamily="34" charset="0"/>
                <a:ea typeface="Aptos" pitchFamily="34" charset="-122"/>
                <a:cs typeface="Aptos" pitchFamily="34" charset="-120"/>
              </a:rPr>
              <a:t>Scope boundary</a:t>
            </a:r>
            <a:endParaRPr lang="en-US" sz="1050" dirty="0"/>
          </a:p>
        </p:txBody>
      </p:sp>
      <p:sp>
        <p:nvSpPr>
          <p:cNvPr id="55" name="Text 52"/>
          <p:cNvSpPr txBox="1"/>
          <p:nvPr/>
        </p:nvSpPr>
        <p:spPr>
          <a:xfrm>
            <a:off x="9674352" y="5394960"/>
            <a:ext cx="1508760" cy="320040"/>
          </a:xfrm>
          <a:prstGeom prst="rect">
            <a:avLst/>
          </a:prstGeom>
          <a:noFill/>
          <a:ln/>
        </p:spPr>
        <p:txBody>
          <a:bodyPr wrap="square" lIns="0" tIns="0" rIns="0" bIns="0" rtlCol="0" anchor="ctr">
            <a:normAutofit/>
          </a:bodyPr>
          <a:lstStyle/>
          <a:p>
            <a:pPr algn="l" indent="0" marL="0">
              <a:buNone/>
            </a:pPr>
            <a:r>
              <a:rPr lang="en-US" sz="1050" dirty="0">
                <a:solidFill>
                  <a:srgbClr val="6D655A"/>
                </a:solidFill>
                <a:latin typeface="Aptos" pitchFamily="34" charset="0"/>
                <a:ea typeface="Aptos" pitchFamily="34" charset="-122"/>
                <a:cs typeface="Aptos" pitchFamily="34" charset="-120"/>
              </a:rPr>
              <a:t>Only material taught in Weeks 1–5.</a:t>
            </a:r>
            <a:endParaRPr lang="en-US" sz="1050" dirty="0"/>
          </a:p>
        </p:txBody>
      </p:sp>
      <p:sp>
        <p:nvSpPr>
          <p:cNvPr id="56" name="Text 53"/>
          <p:cNvSpPr txBox="1"/>
          <p:nvPr/>
        </p:nvSpPr>
        <p:spPr>
          <a:xfrm>
            <a:off x="585216" y="6254496"/>
            <a:ext cx="10881360" cy="182880"/>
          </a:xfrm>
          <a:prstGeom prst="rect">
            <a:avLst/>
          </a:prstGeom>
          <a:noFill/>
          <a:ln/>
        </p:spPr>
        <p:txBody>
          <a:bodyPr wrap="square" lIns="0" tIns="0" rIns="0" bIns="0" rtlCol="0" anchor="b">
            <a:normAutofit/>
          </a:bodyPr>
          <a:lstStyle/>
          <a:p>
            <a:pPr algn="l" indent="0" marL="0">
              <a:buNone/>
            </a:pPr>
            <a:r>
              <a:rPr lang="en-US" sz="780" i="1" dirty="0">
                <a:solidFill>
                  <a:srgbClr val="7A7166"/>
                </a:solidFill>
                <a:latin typeface="Aptos" pitchFamily="34" charset="0"/>
                <a:ea typeface="Aptos" pitchFamily="34" charset="-122"/>
                <a:cs typeface="Aptos" pitchFamily="34" charset="-120"/>
              </a:rPr>
              <a:t>Sources: Walker’s Shortbread (n.d.); Coughlan, Lycett and Macredie (2005).</a:t>
            </a:r>
            <a:endParaRPr lang="en-US" sz="780" dirty="0"/>
          </a:p>
        </p:txBody>
      </p:sp>
      <p:sp>
        <p:nvSpPr>
          <p:cNvPr id="25" name="Slide Number Placeholder 0"/>
          <p:cNvSpPr>
            <a:spLocks noGrp="1"/>
          </p:cNvSpPr>
          <p:nvPr>
            <p:ph type="sldNum" sz="quarter" idx="4294967295"/>
          </p:nvPr>
        </p:nvSpPr>
        <p:spPr>
          <a:xfrm>
            <a:off x="11612880" y="6556248"/>
            <a:ext cx="228600" cy="164592"/>
          </a:xfrm>
          <a:prstGeom prst="rect">
            <a:avLst/>
          </a:prstGeom>
          <a:extLst>
            <a:ext uri="{C572A759-6A51-4108-AA02-DFA0A04FC94B}">
              <ma14:wrappingTextBoxFlag xmlns:ma14="http://schemas.microsoft.com/office/mac/drawingml/2011/main" val="0"/>
            </a:ext>
          </a:extLst>
        </p:spPr>
        <p:txBody>
          <a:bodyPr lIns="0" tIns="0" rIns="0" bIns="0"/>
          <a:lstStyle>
            <a:lvl1pPr>
              <a:defRPr sz="840">
                <a:solidFill>
                  <a:srgbClr val="6D655A"/>
                </a:solidFill>
                <a:latin typeface="Aptos"/>
                <a:ea typeface="Aptos"/>
                <a:cs typeface="Aptos"/>
              </a:defRPr>
            </a:lvl1pPr>
          </a:lstStyle>
          <a:p>
            <a:pPr algn="r"/>
            <a:fld id="{F7021451-1387-4CA6-816F-3879F97B5CBC}" type="slidenum">
              <a:rPr b="0" lang="en-US"/>
              <a:t>2</a:t>
            </a:fld>
            <a:endParaRPr lang="en-US"/>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spTree>
      <p:nvGrpSpPr>
        <p:cNvPr id="1" name=""/>
        <p:cNvGrpSpPr/>
        <p:nvPr/>
      </p:nvGrpSpPr>
      <p:grpSpPr>
        <a:xfrm>
          <a:off x="0" y="0"/>
          <a:ext cx="0" cy="0"/>
          <a:chOff x="0" y="0"/>
          <a:chExt cx="0" cy="0"/>
        </a:xfrm>
      </p:grpSpPr>
      <p:sp>
        <p:nvSpPr>
          <p:cNvPr id="2" name="Text 0"/>
          <p:cNvSpPr txBox="1"/>
          <p:nvPr/>
        </p:nvSpPr>
        <p:spPr>
          <a:xfrm>
            <a:off x="566928" y="310896"/>
            <a:ext cx="3566160" cy="256032"/>
          </a:xfrm>
          <a:prstGeom prst="rect">
            <a:avLst/>
          </a:prstGeom>
          <a:noFill/>
          <a:ln/>
        </p:spPr>
        <p:txBody>
          <a:bodyPr wrap="square" lIns="0" tIns="0" rIns="0" bIns="0" rtlCol="0" anchor="ctr">
            <a:normAutofit/>
          </a:bodyPr>
          <a:lstStyle/>
          <a:p>
            <a:pPr algn="l" indent="0" marL="0">
              <a:buNone/>
            </a:pPr>
            <a:r>
              <a:rPr lang="en-US" sz="1000" b="1" spc="160" kern="0" dirty="0">
                <a:solidFill>
                  <a:srgbClr val="B21F2D"/>
                </a:solidFill>
                <a:latin typeface="Aptos" pitchFamily="34" charset="0"/>
                <a:ea typeface="Aptos" pitchFamily="34" charset="-122"/>
                <a:cs typeface="Aptos" pitchFamily="34" charset="-120"/>
              </a:rPr>
              <a:t>SLIDE 2</a:t>
            </a:r>
            <a:endParaRPr lang="en-US" sz="1000" dirty="0"/>
          </a:p>
        </p:txBody>
      </p:sp>
      <p:sp>
        <p:nvSpPr>
          <p:cNvPr id="3" name="Text 1"/>
          <p:cNvSpPr txBox="1"/>
          <p:nvPr/>
        </p:nvSpPr>
        <p:spPr>
          <a:xfrm>
            <a:off x="566928" y="621792"/>
            <a:ext cx="10972800" cy="502920"/>
          </a:xfrm>
          <a:prstGeom prst="rect">
            <a:avLst/>
          </a:prstGeom>
          <a:noFill/>
          <a:ln/>
        </p:spPr>
        <p:txBody>
          <a:bodyPr wrap="square" lIns="0" tIns="0" rIns="0" bIns="0" rtlCol="0" anchor="ctr">
            <a:normAutofit/>
          </a:bodyPr>
          <a:lstStyle/>
          <a:p>
            <a:pPr algn="l" indent="0" marL="0">
              <a:buNone/>
            </a:pPr>
            <a:r>
              <a:rPr lang="en-US" sz="2800" b="1" dirty="0">
                <a:solidFill>
                  <a:srgbClr val="12263A"/>
                </a:solidFill>
                <a:latin typeface="Aptos" pitchFamily="34" charset="0"/>
                <a:ea typeface="Aptos" pitchFamily="34" charset="-122"/>
                <a:cs typeface="Aptos" pitchFamily="34" charset="-120"/>
              </a:rPr>
              <a:t>Overview of Information Systems</a:t>
            </a:r>
            <a:endParaRPr lang="en-US" sz="2800" dirty="0"/>
          </a:p>
        </p:txBody>
      </p:sp>
      <p:sp>
        <p:nvSpPr>
          <p:cNvPr id="4" name="Text 2"/>
          <p:cNvSpPr txBox="1"/>
          <p:nvPr/>
        </p:nvSpPr>
        <p:spPr>
          <a:xfrm>
            <a:off x="585216" y="1124712"/>
            <a:ext cx="10698480" cy="292608"/>
          </a:xfrm>
          <a:prstGeom prst="rect">
            <a:avLst/>
          </a:prstGeom>
          <a:noFill/>
          <a:ln/>
        </p:spPr>
        <p:txBody>
          <a:bodyPr wrap="square" lIns="0" tIns="0" rIns="0" bIns="0" rtlCol="0" anchor="ctr">
            <a:normAutofit/>
          </a:bodyPr>
          <a:lstStyle/>
          <a:p>
            <a:pPr algn="l" indent="0" marL="0">
              <a:buNone/>
            </a:pPr>
            <a:r>
              <a:rPr lang="en-US" sz="1250" dirty="0">
                <a:solidFill>
                  <a:srgbClr val="6D655A"/>
                </a:solidFill>
                <a:latin typeface="Aptos" pitchFamily="34" charset="0"/>
                <a:ea typeface="Aptos" pitchFamily="34" charset="-122"/>
                <a:cs typeface="Aptos" pitchFamily="34" charset="-120"/>
              </a:rPr>
              <a:t>From raw data to useful information — supported by people, organisation and technology</a:t>
            </a:r>
            <a:endParaRPr lang="en-US" sz="1250" dirty="0"/>
          </a:p>
        </p:txBody>
      </p:sp>
      <p:sp>
        <p:nvSpPr>
          <p:cNvPr id="5" name="Shape 3"/>
          <p:cNvSpPr/>
          <p:nvPr/>
        </p:nvSpPr>
        <p:spPr>
          <a:xfrm>
            <a:off x="9646920" y="347472"/>
            <a:ext cx="1956816" cy="274320"/>
          </a:xfrm>
          <a:prstGeom prst="roundRect">
            <a:avLst>
              <a:gd name="adj" fmla="val 50000"/>
            </a:avLst>
          </a:prstGeom>
          <a:solidFill>
            <a:srgbClr val="F4E9D0"/>
          </a:solidFill>
          <a:ln w="12700">
            <a:solidFill>
              <a:srgbClr val="F4E9D0"/>
            </a:solidFill>
            <a:prstDash val="solid"/>
          </a:ln>
        </p:spPr>
        <p:txBody>
          <a:bodyPr/>
          <a:p/>
        </p:txBody>
      </p:sp>
      <p:sp>
        <p:nvSpPr>
          <p:cNvPr id="6" name="Text 4"/>
          <p:cNvSpPr txBox="1"/>
          <p:nvPr/>
        </p:nvSpPr>
        <p:spPr>
          <a:xfrm>
            <a:off x="9701784" y="361188"/>
            <a:ext cx="1847088" cy="237744"/>
          </a:xfrm>
          <a:prstGeom prst="rect">
            <a:avLst/>
          </a:prstGeom>
          <a:noFill/>
          <a:ln/>
        </p:spPr>
        <p:txBody>
          <a:bodyPr wrap="square" lIns="0" tIns="0" rIns="0" bIns="0" rtlCol="0" anchor="ctr">
            <a:normAutofit/>
          </a:bodyPr>
          <a:lstStyle/>
          <a:p>
            <a:pPr algn="ctr" indent="0" marL="0">
              <a:buNone/>
            </a:pPr>
            <a:r>
              <a:rPr lang="en-US" sz="950" b="1" dirty="0">
                <a:solidFill>
                  <a:srgbClr val="12263A"/>
                </a:solidFill>
                <a:latin typeface="Aptos" pitchFamily="34" charset="0"/>
                <a:ea typeface="Aptos" pitchFamily="34" charset="-122"/>
                <a:cs typeface="Aptos" pitchFamily="34" charset="-120"/>
              </a:rPr>
              <a:t>Renata  •  1:30</a:t>
            </a:r>
            <a:endParaRPr lang="en-US" sz="950" dirty="0"/>
          </a:p>
        </p:txBody>
      </p:sp>
      <p:sp>
        <p:nvSpPr>
          <p:cNvPr id="7" name="Shape 5"/>
          <p:cNvSpPr/>
          <p:nvPr/>
        </p:nvSpPr>
        <p:spPr>
          <a:xfrm>
            <a:off x="621792" y="1572768"/>
            <a:ext cx="3886200" cy="4407408"/>
          </a:xfrm>
          <a:prstGeom prst="roundRect">
            <a:avLst>
              <a:gd name="adj" fmla="val 2353"/>
            </a:avLst>
          </a:prstGeom>
          <a:solidFill>
            <a:srgbClr val="FFF9EF"/>
          </a:solidFill>
          <a:ln w="12700">
            <a:solidFill>
              <a:srgbClr val="D8CCB7"/>
            </a:solidFill>
            <a:prstDash val="solid"/>
          </a:ln>
        </p:spPr>
        <p:txBody>
          <a:bodyPr/>
          <a:p/>
        </p:txBody>
      </p:sp>
      <p:sp>
        <p:nvSpPr>
          <p:cNvPr id="8" name="Shape 6"/>
          <p:cNvSpPr/>
          <p:nvPr/>
        </p:nvSpPr>
        <p:spPr>
          <a:xfrm>
            <a:off x="868680" y="1828800"/>
            <a:ext cx="1325880" cy="274320"/>
          </a:xfrm>
          <a:prstGeom prst="roundRect">
            <a:avLst>
              <a:gd name="adj" fmla="val 50000"/>
            </a:avLst>
          </a:prstGeom>
          <a:solidFill>
            <a:srgbClr val="F4DDE0"/>
          </a:solidFill>
          <a:ln w="12700">
            <a:solidFill>
              <a:srgbClr val="F4DDE0"/>
            </a:solidFill>
            <a:prstDash val="solid"/>
          </a:ln>
        </p:spPr>
        <p:txBody>
          <a:bodyPr/>
          <a:p/>
        </p:txBody>
      </p:sp>
      <p:sp>
        <p:nvSpPr>
          <p:cNvPr id="9" name="Text 7"/>
          <p:cNvSpPr txBox="1"/>
          <p:nvPr/>
        </p:nvSpPr>
        <p:spPr>
          <a:xfrm>
            <a:off x="923544" y="1842516"/>
            <a:ext cx="1216152" cy="237744"/>
          </a:xfrm>
          <a:prstGeom prst="rect">
            <a:avLst/>
          </a:prstGeom>
          <a:noFill/>
          <a:ln/>
        </p:spPr>
        <p:txBody>
          <a:bodyPr wrap="square" lIns="0" tIns="0" rIns="0" bIns="0" rtlCol="0" anchor="ctr">
            <a:normAutofit/>
          </a:bodyPr>
          <a:lstStyle/>
          <a:p>
            <a:pPr algn="ctr" indent="0" marL="0">
              <a:buNone/>
            </a:pPr>
            <a:r>
              <a:rPr lang="en-US" sz="950" b="1" dirty="0">
                <a:solidFill>
                  <a:srgbClr val="B21F2D"/>
                </a:solidFill>
                <a:latin typeface="Aptos" pitchFamily="34" charset="0"/>
                <a:ea typeface="Aptos" pitchFamily="34" charset="-122"/>
                <a:cs typeface="Aptos" pitchFamily="34" charset="-120"/>
              </a:rPr>
              <a:t>CORE DEFINITION</a:t>
            </a:r>
            <a:endParaRPr lang="en-US" sz="950" dirty="0"/>
          </a:p>
        </p:txBody>
      </p:sp>
      <p:sp>
        <p:nvSpPr>
          <p:cNvPr id="10" name="Text 8"/>
          <p:cNvSpPr txBox="1"/>
          <p:nvPr/>
        </p:nvSpPr>
        <p:spPr>
          <a:xfrm>
            <a:off x="877824" y="2267712"/>
            <a:ext cx="3383280" cy="1188720"/>
          </a:xfrm>
          <a:prstGeom prst="rect">
            <a:avLst/>
          </a:prstGeom>
          <a:noFill/>
          <a:ln/>
        </p:spPr>
        <p:txBody>
          <a:bodyPr wrap="square" lIns="0" tIns="0" rIns="0" bIns="0" rtlCol="0" anchor="t">
            <a:normAutofit/>
          </a:bodyPr>
          <a:lstStyle/>
          <a:p>
            <a:pPr algn="l" indent="0" marL="0">
              <a:buNone/>
            </a:pPr>
            <a:r>
              <a:rPr lang="en-US" sz="1700" b="1" dirty="0">
                <a:solidFill>
                  <a:srgbClr val="12263A"/>
                </a:solidFill>
                <a:latin typeface="Aptos" pitchFamily="34" charset="0"/>
                <a:ea typeface="Aptos" pitchFamily="34" charset="-122"/>
                <a:cs typeface="Aptos" pitchFamily="34" charset="-120"/>
              </a:rPr>
              <a:t>“Interrelated components” that collect, process, store and disseminate information to support decision-making, coordination and control.</a:t>
            </a:r>
            <a:endParaRPr lang="en-US" sz="1700" dirty="0"/>
          </a:p>
        </p:txBody>
      </p:sp>
      <p:sp>
        <p:nvSpPr>
          <p:cNvPr id="11" name="Text 9"/>
          <p:cNvSpPr txBox="1"/>
          <p:nvPr/>
        </p:nvSpPr>
        <p:spPr>
          <a:xfrm>
            <a:off x="877824" y="3749040"/>
            <a:ext cx="1234440" cy="256032"/>
          </a:xfrm>
          <a:prstGeom prst="rect">
            <a:avLst/>
          </a:prstGeom>
          <a:noFill/>
          <a:ln/>
        </p:spPr>
        <p:txBody>
          <a:bodyPr wrap="square" lIns="0" tIns="0" rIns="0" bIns="0" rtlCol="0" anchor="ctr">
            <a:normAutofit/>
          </a:bodyPr>
          <a:lstStyle/>
          <a:p>
            <a:pPr algn="l" indent="0" marL="0">
              <a:buNone/>
            </a:pPr>
            <a:r>
              <a:rPr lang="en-US" sz="1200" b="1" dirty="0">
                <a:solidFill>
                  <a:srgbClr val="B21F2D"/>
                </a:solidFill>
                <a:latin typeface="Aptos" pitchFamily="34" charset="0"/>
                <a:ea typeface="Aptos" pitchFamily="34" charset="-122"/>
                <a:cs typeface="Aptos" pitchFamily="34" charset="-120"/>
              </a:rPr>
              <a:t>Business meaning:</a:t>
            </a:r>
            <a:endParaRPr lang="en-US" sz="1200" dirty="0"/>
          </a:p>
        </p:txBody>
      </p:sp>
      <p:sp>
        <p:nvSpPr>
          <p:cNvPr id="12" name="Text 10"/>
          <p:cNvSpPr txBox="1"/>
          <p:nvPr/>
        </p:nvSpPr>
        <p:spPr>
          <a:xfrm>
            <a:off x="877824" y="4087368"/>
            <a:ext cx="3246120" cy="1005840"/>
          </a:xfrm>
          <a:prstGeom prst="rect">
            <a:avLst/>
          </a:prstGeom>
          <a:noFill/>
          <a:ln/>
        </p:spPr>
        <p:txBody>
          <a:bodyPr wrap="square" lIns="0" tIns="0" rIns="0" bIns="0" rtlCol="0" anchor="t">
            <a:normAutofit/>
          </a:bodyPr>
          <a:lstStyle/>
          <a:p>
            <a:pPr algn="l" indent="0" marL="0">
              <a:buNone/>
            </a:pPr>
            <a:r>
              <a:rPr lang="en-US" sz="1400" dirty="0">
                <a:solidFill>
                  <a:srgbClr val="252A2F"/>
                </a:solidFill>
                <a:latin typeface="Aptos" pitchFamily="34" charset="0"/>
                <a:ea typeface="Aptos" pitchFamily="34" charset="-122"/>
                <a:cs typeface="Aptos" pitchFamily="34" charset="-120"/>
              </a:rPr>
              <a:t>An IS creates value only when the information improves decisions, efficiency or organisational performance.</a:t>
            </a:r>
            <a:endParaRPr lang="en-US" sz="1400" dirty="0"/>
          </a:p>
        </p:txBody>
      </p:sp>
      <p:pic>
        <p:nvPicPr>
          <p:cNvPr id="13" name="Image 0" descr="preencoded.png">    </p:cNvPr>
          <p:cNvPicPr>
            <a:picLocks noChangeAspect="1"/>
          </p:cNvPicPr>
          <p:nvPr/>
        </p:nvPicPr>
        <p:blipFill>
          <a:blip r:embed="rId1">
            <a:extLst>
              <a:ext uri="{96DAC541-7B7A-43D3-8B79-37D633B846F1}">
                <asvg:svgBlip xmlns:asvg="http://schemas.microsoft.com/office/drawing/2016/SVG/main" r:embed="rId2"/>
              </a:ext>
            </a:extLst>
          </a:blip>
          <a:stretch>
            <a:fillRect/>
          </a:stretch>
        </p:blipFill>
        <p:spPr>
          <a:xfrm>
            <a:off x="3621024" y="5230368"/>
            <a:ext cx="384048" cy="384048"/>
          </a:xfrm>
          <a:prstGeom prst="rect">
            <a:avLst/>
          </a:prstGeom>
        </p:spPr>
      </p:pic>
      <p:sp>
        <p:nvSpPr>
          <p:cNvPr id="14" name="Text 11"/>
          <p:cNvSpPr txBox="1"/>
          <p:nvPr/>
        </p:nvSpPr>
        <p:spPr>
          <a:xfrm>
            <a:off x="4892040" y="1609344"/>
            <a:ext cx="2971800" cy="292608"/>
          </a:xfrm>
          <a:prstGeom prst="rect">
            <a:avLst/>
          </a:prstGeom>
          <a:noFill/>
          <a:ln/>
        </p:spPr>
        <p:txBody>
          <a:bodyPr wrap="square" lIns="0" tIns="0" rIns="0" bIns="0" rtlCol="0" anchor="ctr">
            <a:normAutofit/>
          </a:bodyPr>
          <a:lstStyle/>
          <a:p>
            <a:pPr algn="l" indent="0" marL="0">
              <a:buNone/>
            </a:pPr>
            <a:r>
              <a:rPr lang="en-US" sz="1700" b="1" dirty="0">
                <a:solidFill>
                  <a:srgbClr val="12263A"/>
                </a:solidFill>
                <a:latin typeface="Aptos" pitchFamily="34" charset="0"/>
                <a:ea typeface="Aptos" pitchFamily="34" charset="-122"/>
                <a:cs typeface="Aptos" pitchFamily="34" charset="-120"/>
              </a:rPr>
              <a:t>1. Input–Process–Output view</a:t>
            </a:r>
            <a:endParaRPr lang="en-US" sz="1700" dirty="0"/>
          </a:p>
        </p:txBody>
      </p:sp>
      <p:sp>
        <p:nvSpPr>
          <p:cNvPr id="15" name="Shape 12"/>
          <p:cNvSpPr/>
          <p:nvPr/>
        </p:nvSpPr>
        <p:spPr>
          <a:xfrm>
            <a:off x="4892040" y="2084832"/>
            <a:ext cx="1783080" cy="1143000"/>
          </a:xfrm>
          <a:prstGeom prst="roundRect">
            <a:avLst>
              <a:gd name="adj" fmla="val 8000"/>
            </a:avLst>
          </a:prstGeom>
          <a:solidFill>
            <a:srgbClr val="DFE9F0"/>
          </a:solidFill>
          <a:ln w="12700">
            <a:solidFill>
              <a:srgbClr val="315C7A"/>
            </a:solidFill>
            <a:prstDash val="solid"/>
          </a:ln>
        </p:spPr>
        <p:txBody>
          <a:bodyPr/>
          <a:p/>
        </p:txBody>
      </p:sp>
      <p:pic>
        <p:nvPicPr>
          <p:cNvPr id="16" name="Image 1" descr="preencoded.png">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5038344" y="2304288"/>
            <a:ext cx="310896" cy="310896"/>
          </a:xfrm>
          <a:prstGeom prst="rect">
            <a:avLst/>
          </a:prstGeom>
        </p:spPr>
      </p:pic>
      <p:sp>
        <p:nvSpPr>
          <p:cNvPr id="17" name="Text 13"/>
          <p:cNvSpPr txBox="1"/>
          <p:nvPr/>
        </p:nvSpPr>
        <p:spPr>
          <a:xfrm>
            <a:off x="5422392" y="2221992"/>
            <a:ext cx="1115568" cy="246888"/>
          </a:xfrm>
          <a:prstGeom prst="rect">
            <a:avLst/>
          </a:prstGeom>
          <a:noFill/>
          <a:ln/>
        </p:spPr>
        <p:txBody>
          <a:bodyPr wrap="square" lIns="0" tIns="0" rIns="0" bIns="0" rtlCol="0" anchor="ctr">
            <a:normAutofit/>
          </a:bodyPr>
          <a:lstStyle/>
          <a:p>
            <a:pPr algn="l" indent="0" marL="0">
              <a:buNone/>
            </a:pPr>
            <a:r>
              <a:rPr lang="en-US" sz="1200" b="1" dirty="0">
                <a:solidFill>
                  <a:srgbClr val="315C7A"/>
                </a:solidFill>
                <a:latin typeface="Aptos" pitchFamily="34" charset="0"/>
                <a:ea typeface="Aptos" pitchFamily="34" charset="-122"/>
                <a:cs typeface="Aptos" pitchFamily="34" charset="-120"/>
              </a:rPr>
              <a:t>INPUT</a:t>
            </a:r>
            <a:endParaRPr lang="en-US" sz="1200" dirty="0"/>
          </a:p>
        </p:txBody>
      </p:sp>
      <p:sp>
        <p:nvSpPr>
          <p:cNvPr id="18" name="Text 14"/>
          <p:cNvSpPr txBox="1"/>
          <p:nvPr/>
        </p:nvSpPr>
        <p:spPr>
          <a:xfrm>
            <a:off x="5038344" y="2670048"/>
            <a:ext cx="1481328" cy="246888"/>
          </a:xfrm>
          <a:prstGeom prst="rect">
            <a:avLst/>
          </a:prstGeom>
          <a:noFill/>
          <a:ln/>
        </p:spPr>
        <p:txBody>
          <a:bodyPr wrap="square" lIns="0" tIns="0" rIns="0" bIns="0" rtlCol="0" anchor="ctr">
            <a:normAutofit/>
          </a:bodyPr>
          <a:lstStyle/>
          <a:p>
            <a:pPr algn="ctr" indent="0" marL="0">
              <a:buNone/>
            </a:pPr>
            <a:r>
              <a:rPr lang="en-US" sz="1050" dirty="0">
                <a:solidFill>
                  <a:srgbClr val="6D655A"/>
                </a:solidFill>
                <a:latin typeface="Aptos" pitchFamily="34" charset="0"/>
                <a:ea typeface="Aptos" pitchFamily="34" charset="-122"/>
                <a:cs typeface="Aptos" pitchFamily="34" charset="-120"/>
              </a:rPr>
              <a:t>raw data</a:t>
            </a:r>
            <a:endParaRPr lang="en-US" sz="1050" dirty="0"/>
          </a:p>
        </p:txBody>
      </p:sp>
      <p:sp>
        <p:nvSpPr>
          <p:cNvPr id="19" name="Shape 15"/>
          <p:cNvSpPr/>
          <p:nvPr/>
        </p:nvSpPr>
        <p:spPr>
          <a:xfrm>
            <a:off x="6757416" y="2487168"/>
            <a:ext cx="256032" cy="310896"/>
          </a:xfrm>
          <a:prstGeom prst="chevron">
            <a:avLst/>
          </a:prstGeom>
          <a:solidFill>
            <a:srgbClr val="B21F2D"/>
          </a:solidFill>
          <a:ln w="12700">
            <a:solidFill>
              <a:srgbClr val="B21F2D"/>
            </a:solidFill>
            <a:prstDash val="solid"/>
          </a:ln>
        </p:spPr>
        <p:txBody>
          <a:bodyPr/>
          <a:p/>
        </p:txBody>
      </p:sp>
      <p:sp>
        <p:nvSpPr>
          <p:cNvPr id="20" name="Shape 16"/>
          <p:cNvSpPr/>
          <p:nvPr/>
        </p:nvSpPr>
        <p:spPr>
          <a:xfrm>
            <a:off x="7114032" y="2084832"/>
            <a:ext cx="1783080" cy="1143000"/>
          </a:xfrm>
          <a:prstGeom prst="roundRect">
            <a:avLst>
              <a:gd name="adj" fmla="val 8000"/>
            </a:avLst>
          </a:prstGeom>
          <a:solidFill>
            <a:srgbClr val="F4E9D0"/>
          </a:solidFill>
          <a:ln w="12700">
            <a:solidFill>
              <a:srgbClr val="B66B3D"/>
            </a:solidFill>
            <a:prstDash val="solid"/>
          </a:ln>
        </p:spPr>
        <p:txBody>
          <a:bodyPr/>
          <a:p/>
        </p:txBody>
      </p:sp>
      <p:pic>
        <p:nvPicPr>
          <p:cNvPr id="21" name="Image 2" descr="preencoded.png">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7260336" y="2304288"/>
            <a:ext cx="310896" cy="310896"/>
          </a:xfrm>
          <a:prstGeom prst="rect">
            <a:avLst/>
          </a:prstGeom>
        </p:spPr>
      </p:pic>
      <p:sp>
        <p:nvSpPr>
          <p:cNvPr id="22" name="Text 17"/>
          <p:cNvSpPr txBox="1"/>
          <p:nvPr/>
        </p:nvSpPr>
        <p:spPr>
          <a:xfrm>
            <a:off x="7644384" y="2221992"/>
            <a:ext cx="1115568" cy="246888"/>
          </a:xfrm>
          <a:prstGeom prst="rect">
            <a:avLst/>
          </a:prstGeom>
          <a:noFill/>
          <a:ln/>
        </p:spPr>
        <p:txBody>
          <a:bodyPr wrap="square" lIns="0" tIns="0" rIns="0" bIns="0" rtlCol="0" anchor="ctr">
            <a:normAutofit/>
          </a:bodyPr>
          <a:lstStyle/>
          <a:p>
            <a:pPr algn="l" indent="0" marL="0">
              <a:buNone/>
            </a:pPr>
            <a:r>
              <a:rPr lang="en-US" sz="1200" b="1" dirty="0">
                <a:solidFill>
                  <a:srgbClr val="B66B3D"/>
                </a:solidFill>
                <a:latin typeface="Aptos" pitchFamily="34" charset="0"/>
                <a:ea typeface="Aptos" pitchFamily="34" charset="-122"/>
                <a:cs typeface="Aptos" pitchFamily="34" charset="-120"/>
              </a:rPr>
              <a:t>PROCESS</a:t>
            </a:r>
            <a:endParaRPr lang="en-US" sz="1200" dirty="0"/>
          </a:p>
        </p:txBody>
      </p:sp>
      <p:sp>
        <p:nvSpPr>
          <p:cNvPr id="23" name="Text 18"/>
          <p:cNvSpPr txBox="1"/>
          <p:nvPr/>
        </p:nvSpPr>
        <p:spPr>
          <a:xfrm>
            <a:off x="7260336" y="2670048"/>
            <a:ext cx="1481328" cy="246888"/>
          </a:xfrm>
          <a:prstGeom prst="rect">
            <a:avLst/>
          </a:prstGeom>
          <a:noFill/>
          <a:ln/>
        </p:spPr>
        <p:txBody>
          <a:bodyPr wrap="square" lIns="0" tIns="0" rIns="0" bIns="0" rtlCol="0" anchor="ctr">
            <a:normAutofit/>
          </a:bodyPr>
          <a:lstStyle/>
          <a:p>
            <a:pPr algn="ctr" indent="0" marL="0">
              <a:buNone/>
            </a:pPr>
            <a:r>
              <a:rPr lang="en-US" sz="1050" dirty="0">
                <a:solidFill>
                  <a:srgbClr val="6D655A"/>
                </a:solidFill>
                <a:latin typeface="Aptos" pitchFamily="34" charset="0"/>
                <a:ea typeface="Aptos" pitchFamily="34" charset="-122"/>
                <a:cs typeface="Aptos" pitchFamily="34" charset="-120"/>
              </a:rPr>
              <a:t>convert + organise</a:t>
            </a:r>
            <a:endParaRPr lang="en-US" sz="1050" dirty="0"/>
          </a:p>
        </p:txBody>
      </p:sp>
      <p:sp>
        <p:nvSpPr>
          <p:cNvPr id="24" name="Shape 19"/>
          <p:cNvSpPr/>
          <p:nvPr/>
        </p:nvSpPr>
        <p:spPr>
          <a:xfrm>
            <a:off x="8979408" y="2487168"/>
            <a:ext cx="256032" cy="310896"/>
          </a:xfrm>
          <a:prstGeom prst="chevron">
            <a:avLst/>
          </a:prstGeom>
          <a:solidFill>
            <a:srgbClr val="B21F2D"/>
          </a:solidFill>
          <a:ln w="12700">
            <a:solidFill>
              <a:srgbClr val="B21F2D"/>
            </a:solidFill>
            <a:prstDash val="solid"/>
          </a:ln>
        </p:spPr>
        <p:txBody>
          <a:bodyPr/>
          <a:p/>
        </p:txBody>
      </p:sp>
      <p:sp>
        <p:nvSpPr>
          <p:cNvPr id="25" name="Shape 20"/>
          <p:cNvSpPr/>
          <p:nvPr/>
        </p:nvSpPr>
        <p:spPr>
          <a:xfrm>
            <a:off x="9336024" y="2084832"/>
            <a:ext cx="1783080" cy="1143000"/>
          </a:xfrm>
          <a:prstGeom prst="roundRect">
            <a:avLst>
              <a:gd name="adj" fmla="val 8000"/>
            </a:avLst>
          </a:prstGeom>
          <a:solidFill>
            <a:srgbClr val="DFEAE3"/>
          </a:solidFill>
          <a:ln w="12700">
            <a:solidFill>
              <a:srgbClr val="4C7B64"/>
            </a:solidFill>
            <a:prstDash val="solid"/>
          </a:ln>
        </p:spPr>
        <p:txBody>
          <a:bodyPr/>
          <a:p/>
        </p:txBody>
      </p:sp>
      <p:pic>
        <p:nvPicPr>
          <p:cNvPr id="26" name="Image 3" descr="preencoded.png">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9482328" y="2304288"/>
            <a:ext cx="310896" cy="310896"/>
          </a:xfrm>
          <a:prstGeom prst="rect">
            <a:avLst/>
          </a:prstGeom>
        </p:spPr>
      </p:pic>
      <p:sp>
        <p:nvSpPr>
          <p:cNvPr id="27" name="Text 21"/>
          <p:cNvSpPr txBox="1"/>
          <p:nvPr/>
        </p:nvSpPr>
        <p:spPr>
          <a:xfrm>
            <a:off x="9866376" y="2221992"/>
            <a:ext cx="1115568" cy="246888"/>
          </a:xfrm>
          <a:prstGeom prst="rect">
            <a:avLst/>
          </a:prstGeom>
          <a:noFill/>
          <a:ln/>
        </p:spPr>
        <p:txBody>
          <a:bodyPr wrap="square" lIns="0" tIns="0" rIns="0" bIns="0" rtlCol="0" anchor="ctr">
            <a:normAutofit/>
          </a:bodyPr>
          <a:lstStyle/>
          <a:p>
            <a:pPr algn="l" indent="0" marL="0">
              <a:buNone/>
            </a:pPr>
            <a:r>
              <a:rPr lang="en-US" sz="1200" b="1" dirty="0">
                <a:solidFill>
                  <a:srgbClr val="4C7B64"/>
                </a:solidFill>
                <a:latin typeface="Aptos" pitchFamily="34" charset="0"/>
                <a:ea typeface="Aptos" pitchFamily="34" charset="-122"/>
                <a:cs typeface="Aptos" pitchFamily="34" charset="-120"/>
              </a:rPr>
              <a:t>OUTPUT</a:t>
            </a:r>
            <a:endParaRPr lang="en-US" sz="1200" dirty="0"/>
          </a:p>
        </p:txBody>
      </p:sp>
      <p:sp>
        <p:nvSpPr>
          <p:cNvPr id="28" name="Text 22"/>
          <p:cNvSpPr txBox="1"/>
          <p:nvPr/>
        </p:nvSpPr>
        <p:spPr>
          <a:xfrm>
            <a:off x="9482328" y="2670048"/>
            <a:ext cx="1481328" cy="246888"/>
          </a:xfrm>
          <a:prstGeom prst="rect">
            <a:avLst/>
          </a:prstGeom>
          <a:noFill/>
          <a:ln/>
        </p:spPr>
        <p:txBody>
          <a:bodyPr wrap="square" lIns="0" tIns="0" rIns="0" bIns="0" rtlCol="0" anchor="ctr">
            <a:normAutofit/>
          </a:bodyPr>
          <a:lstStyle/>
          <a:p>
            <a:pPr algn="ctr" indent="0" marL="0">
              <a:buNone/>
            </a:pPr>
            <a:r>
              <a:rPr lang="en-US" sz="1050" dirty="0">
                <a:solidFill>
                  <a:srgbClr val="6D655A"/>
                </a:solidFill>
                <a:latin typeface="Aptos" pitchFamily="34" charset="0"/>
                <a:ea typeface="Aptos" pitchFamily="34" charset="-122"/>
                <a:cs typeface="Aptos" pitchFamily="34" charset="-120"/>
              </a:rPr>
              <a:t>usable information</a:t>
            </a:r>
            <a:endParaRPr lang="en-US" sz="1050" dirty="0"/>
          </a:p>
        </p:txBody>
      </p:sp>
      <p:sp>
        <p:nvSpPr>
          <p:cNvPr id="29" name="Text 23"/>
          <p:cNvSpPr txBox="1"/>
          <p:nvPr/>
        </p:nvSpPr>
        <p:spPr>
          <a:xfrm>
            <a:off x="4919472" y="3401568"/>
            <a:ext cx="6400800" cy="420624"/>
          </a:xfrm>
          <a:prstGeom prst="rect">
            <a:avLst/>
          </a:prstGeom>
          <a:noFill/>
          <a:ln/>
        </p:spPr>
        <p:txBody>
          <a:bodyPr wrap="square" lIns="0" tIns="0" rIns="0" bIns="0" rtlCol="0" anchor="ctr">
            <a:normAutofit/>
          </a:bodyPr>
          <a:lstStyle/>
          <a:p>
            <a:pPr algn="l" indent="0" marL="0">
              <a:buNone/>
            </a:pPr>
            <a:r>
              <a:rPr lang="en-US" sz="1250" dirty="0">
                <a:solidFill>
                  <a:srgbClr val="6D655A"/>
                </a:solidFill>
                <a:latin typeface="Aptos" pitchFamily="34" charset="0"/>
                <a:ea typeface="Aptos" pitchFamily="34" charset="-122"/>
                <a:cs typeface="Aptos" pitchFamily="34" charset="-120"/>
              </a:rPr>
              <a:t>Example: daily order lines → validation and aggregation → production demand by product.</a:t>
            </a:r>
            <a:endParaRPr lang="en-US" sz="1250" dirty="0"/>
          </a:p>
        </p:txBody>
      </p:sp>
      <p:sp>
        <p:nvSpPr>
          <p:cNvPr id="30" name="Text 24"/>
          <p:cNvSpPr txBox="1"/>
          <p:nvPr/>
        </p:nvSpPr>
        <p:spPr>
          <a:xfrm>
            <a:off x="4892040" y="3968496"/>
            <a:ext cx="3703320" cy="292608"/>
          </a:xfrm>
          <a:prstGeom prst="rect">
            <a:avLst/>
          </a:prstGeom>
          <a:noFill/>
          <a:ln/>
        </p:spPr>
        <p:txBody>
          <a:bodyPr wrap="square" lIns="0" tIns="0" rIns="0" bIns="0" rtlCol="0" anchor="ctr">
            <a:normAutofit/>
          </a:bodyPr>
          <a:lstStyle/>
          <a:p>
            <a:pPr algn="l" indent="0" marL="0">
              <a:buNone/>
            </a:pPr>
            <a:r>
              <a:rPr lang="en-US" sz="1700" b="1" dirty="0">
                <a:solidFill>
                  <a:srgbClr val="12263A"/>
                </a:solidFill>
                <a:latin typeface="Aptos" pitchFamily="34" charset="0"/>
                <a:ea typeface="Aptos" pitchFamily="34" charset="-122"/>
                <a:cs typeface="Aptos" pitchFamily="34" charset="-120"/>
              </a:rPr>
              <a:t>2. People–Organisation–Technology view</a:t>
            </a:r>
            <a:endParaRPr lang="en-US" sz="1700" dirty="0"/>
          </a:p>
        </p:txBody>
      </p:sp>
      <p:sp>
        <p:nvSpPr>
          <p:cNvPr id="31" name="Shape 25"/>
          <p:cNvSpPr/>
          <p:nvPr/>
        </p:nvSpPr>
        <p:spPr>
          <a:xfrm>
            <a:off x="6611112" y="4517136"/>
            <a:ext cx="1874520" cy="932688"/>
          </a:xfrm>
          <a:prstGeom prst="line">
            <a:avLst/>
          </a:prstGeom>
          <a:noFill/>
          <a:ln w="25400">
            <a:solidFill>
              <a:srgbClr val="D8CCB7"/>
            </a:solidFill>
            <a:prstDash val="solid"/>
            <a:headEnd type="none"/>
            <a:tailEnd type="none"/>
          </a:ln>
        </p:spPr>
        <p:txBody>
          <a:bodyPr/>
          <a:p/>
        </p:txBody>
      </p:sp>
      <p:sp>
        <p:nvSpPr>
          <p:cNvPr id="32" name="Shape 26"/>
          <p:cNvSpPr/>
          <p:nvPr/>
        </p:nvSpPr>
        <p:spPr>
          <a:xfrm>
            <a:off x="8485632" y="5449824"/>
            <a:ext cx="-3721608" cy="0"/>
          </a:xfrm>
          <a:prstGeom prst="line">
            <a:avLst/>
          </a:prstGeom>
          <a:noFill/>
          <a:ln w="25400">
            <a:solidFill>
              <a:srgbClr val="D8CCB7"/>
            </a:solidFill>
            <a:prstDash val="solid"/>
            <a:headEnd type="none"/>
            <a:tailEnd type="none"/>
          </a:ln>
        </p:spPr>
        <p:txBody>
          <a:bodyPr/>
          <a:p/>
        </p:txBody>
      </p:sp>
      <p:sp>
        <p:nvSpPr>
          <p:cNvPr id="33" name="Shape 27"/>
          <p:cNvSpPr/>
          <p:nvPr/>
        </p:nvSpPr>
        <p:spPr>
          <a:xfrm>
            <a:off x="4764024" y="5449824"/>
            <a:ext cx="1847088" cy="-932688"/>
          </a:xfrm>
          <a:prstGeom prst="line">
            <a:avLst/>
          </a:prstGeom>
          <a:noFill/>
          <a:ln w="25400">
            <a:solidFill>
              <a:srgbClr val="D8CCB7"/>
            </a:solidFill>
            <a:prstDash val="solid"/>
            <a:headEnd type="none"/>
            <a:tailEnd type="none"/>
          </a:ln>
        </p:spPr>
        <p:txBody>
          <a:bodyPr/>
          <a:p/>
        </p:txBody>
      </p:sp>
      <p:sp>
        <p:nvSpPr>
          <p:cNvPr id="34" name="Shape 28"/>
          <p:cNvSpPr/>
          <p:nvPr/>
        </p:nvSpPr>
        <p:spPr>
          <a:xfrm>
            <a:off x="6400800" y="4279392"/>
            <a:ext cx="1097280" cy="530352"/>
          </a:xfrm>
          <a:prstGeom prst="ellipse">
            <a:avLst/>
          </a:prstGeom>
          <a:solidFill>
            <a:srgbClr val="B21F2D"/>
          </a:solidFill>
          <a:ln w="12700">
            <a:solidFill>
              <a:srgbClr val="B21F2D"/>
            </a:solidFill>
            <a:prstDash val="solid"/>
          </a:ln>
        </p:spPr>
        <p:txBody>
          <a:bodyPr/>
          <a:p/>
        </p:txBody>
      </p:sp>
      <p:pic>
        <p:nvPicPr>
          <p:cNvPr id="35" name="Image 4" descr="preencoded.png">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6473952" y="4407408"/>
            <a:ext cx="201168" cy="201168"/>
          </a:xfrm>
          <a:prstGeom prst="rect">
            <a:avLst/>
          </a:prstGeom>
        </p:spPr>
      </p:pic>
      <p:sp>
        <p:nvSpPr>
          <p:cNvPr id="36" name="Text 29"/>
          <p:cNvSpPr txBox="1"/>
          <p:nvPr/>
        </p:nvSpPr>
        <p:spPr>
          <a:xfrm>
            <a:off x="6702552" y="4343400"/>
            <a:ext cx="731520" cy="384048"/>
          </a:xfrm>
          <a:prstGeom prst="rect">
            <a:avLst/>
          </a:prstGeom>
          <a:noFill/>
          <a:ln/>
        </p:spPr>
        <p:txBody>
          <a:bodyPr wrap="square" lIns="0" tIns="0" rIns="0" bIns="0" rtlCol="0" anchor="ctr">
            <a:normAutofit/>
          </a:bodyPr>
          <a:lstStyle/>
          <a:p>
            <a:pPr algn="ctr" indent="0" marL="0">
              <a:buNone/>
            </a:pPr>
            <a:r>
              <a:rPr lang="en-US" sz="940" b="1" dirty="0">
                <a:solidFill>
                  <a:srgbClr val="FFFFFF"/>
                </a:solidFill>
                <a:latin typeface="Aptos" pitchFamily="34" charset="0"/>
                <a:ea typeface="Aptos" pitchFamily="34" charset="-122"/>
                <a:cs typeface="Aptos" pitchFamily="34" charset="-120"/>
              </a:rPr>
              <a:t>PEOPLE</a:t>
            </a:r>
            <a:endParaRPr lang="en-US" sz="940" dirty="0"/>
          </a:p>
        </p:txBody>
      </p:sp>
      <p:sp>
        <p:nvSpPr>
          <p:cNvPr id="37" name="Shape 30"/>
          <p:cNvSpPr/>
          <p:nvPr/>
        </p:nvSpPr>
        <p:spPr>
          <a:xfrm>
            <a:off x="4251960" y="5138928"/>
            <a:ext cx="1097280" cy="530352"/>
          </a:xfrm>
          <a:prstGeom prst="ellipse">
            <a:avLst/>
          </a:prstGeom>
          <a:solidFill>
            <a:srgbClr val="315C7A"/>
          </a:solidFill>
          <a:ln w="12700">
            <a:solidFill>
              <a:srgbClr val="315C7A"/>
            </a:solidFill>
            <a:prstDash val="solid"/>
          </a:ln>
        </p:spPr>
        <p:txBody>
          <a:bodyPr/>
          <a:p/>
        </p:txBody>
      </p:sp>
      <p:pic>
        <p:nvPicPr>
          <p:cNvPr id="38" name="Image 5" descr="preencoded.png">    </p:cNvPr>
          <p:cNvPicPr>
            <a:picLocks noChangeAspect="1"/>
          </p:cNvPicPr>
          <p:nvPr/>
        </p:nvPicPr>
        <p:blipFill>
          <a:blip r:embed="rId11">
            <a:extLst>
              <a:ext uri="{96DAC541-7B7A-43D3-8B79-37D633B846F1}">
                <asvg:svgBlip xmlns:asvg="http://schemas.microsoft.com/office/drawing/2016/SVG/main" r:embed="rId12"/>
              </a:ext>
            </a:extLst>
          </a:blip>
          <a:stretch>
            <a:fillRect/>
          </a:stretch>
        </p:blipFill>
        <p:spPr>
          <a:xfrm>
            <a:off x="4325112" y="5266944"/>
            <a:ext cx="201168" cy="201168"/>
          </a:xfrm>
          <a:prstGeom prst="rect">
            <a:avLst/>
          </a:prstGeom>
        </p:spPr>
      </p:pic>
      <p:sp>
        <p:nvSpPr>
          <p:cNvPr id="39" name="Text 31"/>
          <p:cNvSpPr txBox="1"/>
          <p:nvPr/>
        </p:nvSpPr>
        <p:spPr>
          <a:xfrm>
            <a:off x="4553712" y="5202936"/>
            <a:ext cx="731520" cy="384048"/>
          </a:xfrm>
          <a:prstGeom prst="rect">
            <a:avLst/>
          </a:prstGeom>
          <a:noFill/>
          <a:ln/>
        </p:spPr>
        <p:txBody>
          <a:bodyPr wrap="square" lIns="0" tIns="0" rIns="0" bIns="0" rtlCol="0" anchor="ctr">
            <a:normAutofit/>
          </a:bodyPr>
          <a:lstStyle/>
          <a:p>
            <a:pPr algn="ctr" indent="0" marL="0">
              <a:buNone/>
            </a:pPr>
            <a:r>
              <a:rPr lang="en-US" sz="940" b="1" dirty="0">
                <a:solidFill>
                  <a:srgbClr val="FFFFFF"/>
                </a:solidFill>
                <a:latin typeface="Aptos" pitchFamily="34" charset="0"/>
                <a:ea typeface="Aptos" pitchFamily="34" charset="-122"/>
                <a:cs typeface="Aptos" pitchFamily="34" charset="-120"/>
              </a:rPr>
              <a:t>ORGANISATION</a:t>
            </a:r>
            <a:endParaRPr lang="en-US" sz="940" dirty="0"/>
          </a:p>
        </p:txBody>
      </p:sp>
      <p:sp>
        <p:nvSpPr>
          <p:cNvPr id="40" name="Shape 32"/>
          <p:cNvSpPr/>
          <p:nvPr/>
        </p:nvSpPr>
        <p:spPr>
          <a:xfrm>
            <a:off x="8339328" y="5138928"/>
            <a:ext cx="1097280" cy="530352"/>
          </a:xfrm>
          <a:prstGeom prst="ellipse">
            <a:avLst/>
          </a:prstGeom>
          <a:solidFill>
            <a:srgbClr val="C79A3B"/>
          </a:solidFill>
          <a:ln w="12700">
            <a:solidFill>
              <a:srgbClr val="C79A3B"/>
            </a:solidFill>
            <a:prstDash val="solid"/>
          </a:ln>
        </p:spPr>
        <p:txBody>
          <a:bodyPr/>
          <a:p/>
        </p:txBody>
      </p:sp>
      <p:pic>
        <p:nvPicPr>
          <p:cNvPr id="41" name="Image 6" descr="preencoded.png">    </p:cNvPr>
          <p:cNvPicPr>
            <a:picLocks noChangeAspect="1"/>
          </p:cNvPicPr>
          <p:nvPr/>
        </p:nvPicPr>
        <p:blipFill>
          <a:blip r:embed="rId13">
            <a:extLst>
              <a:ext uri="{96DAC541-7B7A-43D3-8B79-37D633B846F1}">
                <asvg:svgBlip xmlns:asvg="http://schemas.microsoft.com/office/drawing/2016/SVG/main" r:embed="rId14"/>
              </a:ext>
            </a:extLst>
          </a:blip>
          <a:stretch>
            <a:fillRect/>
          </a:stretch>
        </p:blipFill>
        <p:spPr>
          <a:xfrm>
            <a:off x="8412480" y="5266944"/>
            <a:ext cx="201168" cy="201168"/>
          </a:xfrm>
          <a:prstGeom prst="rect">
            <a:avLst/>
          </a:prstGeom>
        </p:spPr>
      </p:pic>
      <p:sp>
        <p:nvSpPr>
          <p:cNvPr id="42" name="Text 33"/>
          <p:cNvSpPr txBox="1"/>
          <p:nvPr/>
        </p:nvSpPr>
        <p:spPr>
          <a:xfrm>
            <a:off x="8641080" y="5202936"/>
            <a:ext cx="731520" cy="384048"/>
          </a:xfrm>
          <a:prstGeom prst="rect">
            <a:avLst/>
          </a:prstGeom>
          <a:noFill/>
          <a:ln/>
        </p:spPr>
        <p:txBody>
          <a:bodyPr wrap="square" lIns="0" tIns="0" rIns="0" bIns="0" rtlCol="0" anchor="ctr">
            <a:normAutofit/>
          </a:bodyPr>
          <a:lstStyle/>
          <a:p>
            <a:pPr algn="ctr" indent="0" marL="0">
              <a:buNone/>
            </a:pPr>
            <a:r>
              <a:rPr lang="en-US" sz="940" b="1" dirty="0">
                <a:solidFill>
                  <a:srgbClr val="FFFFFF"/>
                </a:solidFill>
                <a:latin typeface="Aptos" pitchFamily="34" charset="0"/>
                <a:ea typeface="Aptos" pitchFamily="34" charset="-122"/>
                <a:cs typeface="Aptos" pitchFamily="34" charset="-120"/>
              </a:rPr>
              <a:t>TECHNOLOGY</a:t>
            </a:r>
            <a:endParaRPr lang="en-US" sz="940" dirty="0"/>
          </a:p>
        </p:txBody>
      </p:sp>
      <p:sp>
        <p:nvSpPr>
          <p:cNvPr id="43" name="Text 34"/>
          <p:cNvSpPr txBox="1"/>
          <p:nvPr/>
        </p:nvSpPr>
        <p:spPr>
          <a:xfrm>
            <a:off x="5760720" y="5715000"/>
            <a:ext cx="3931920" cy="256032"/>
          </a:xfrm>
          <a:prstGeom prst="rect">
            <a:avLst/>
          </a:prstGeom>
          <a:noFill/>
          <a:ln/>
        </p:spPr>
        <p:txBody>
          <a:bodyPr wrap="square" lIns="0" tIns="0" rIns="0" bIns="0" rtlCol="0" anchor="ctr">
            <a:normAutofit/>
          </a:bodyPr>
          <a:lstStyle/>
          <a:p>
            <a:pPr algn="ctr" indent="0" marL="0">
              <a:buNone/>
            </a:pPr>
            <a:r>
              <a:rPr lang="en-US" sz="1120" b="1" dirty="0">
                <a:solidFill>
                  <a:srgbClr val="12263A"/>
                </a:solidFill>
                <a:latin typeface="Aptos" pitchFamily="34" charset="0"/>
                <a:ea typeface="Aptos" pitchFamily="34" charset="-122"/>
                <a:cs typeface="Aptos" pitchFamily="34" charset="-120"/>
              </a:rPr>
              <a:t>Effective systems align all three dimensions.</a:t>
            </a:r>
            <a:endParaRPr lang="en-US" sz="1120" dirty="0"/>
          </a:p>
        </p:txBody>
      </p:sp>
      <p:sp>
        <p:nvSpPr>
          <p:cNvPr id="44" name="Text 35"/>
          <p:cNvSpPr txBox="1"/>
          <p:nvPr/>
        </p:nvSpPr>
        <p:spPr>
          <a:xfrm>
            <a:off x="585216" y="6254496"/>
            <a:ext cx="10881360" cy="182880"/>
          </a:xfrm>
          <a:prstGeom prst="rect">
            <a:avLst/>
          </a:prstGeom>
          <a:noFill/>
          <a:ln/>
        </p:spPr>
        <p:txBody>
          <a:bodyPr wrap="square" lIns="0" tIns="0" rIns="0" bIns="0" rtlCol="0" anchor="b">
            <a:normAutofit/>
          </a:bodyPr>
          <a:lstStyle/>
          <a:p>
            <a:pPr algn="l" indent="0" marL="0">
              <a:buNone/>
            </a:pPr>
            <a:r>
              <a:rPr lang="en-US" sz="780" i="1" dirty="0">
                <a:solidFill>
                  <a:srgbClr val="7A7166"/>
                </a:solidFill>
                <a:latin typeface="Aptos" pitchFamily="34" charset="0"/>
                <a:ea typeface="Aptos" pitchFamily="34" charset="-122"/>
                <a:cs typeface="Aptos" pitchFamily="34" charset="-120"/>
              </a:rPr>
              <a:t>Sources: Laudon and Laudon (2021); Bocij, Greasley and Hickie (2019); Bourgeois et al. (2019).</a:t>
            </a:r>
            <a:endParaRPr lang="en-US" sz="780" dirty="0"/>
          </a:p>
        </p:txBody>
      </p:sp>
      <p:sp>
        <p:nvSpPr>
          <p:cNvPr id="25" name="Slide Number Placeholder 0"/>
          <p:cNvSpPr>
            <a:spLocks noGrp="1"/>
          </p:cNvSpPr>
          <p:nvPr>
            <p:ph type="sldNum" sz="quarter" idx="4294967295"/>
          </p:nvPr>
        </p:nvSpPr>
        <p:spPr>
          <a:xfrm>
            <a:off x="11612880" y="6556248"/>
            <a:ext cx="228600" cy="164592"/>
          </a:xfrm>
          <a:prstGeom prst="rect">
            <a:avLst/>
          </a:prstGeom>
          <a:extLst>
            <a:ext uri="{C572A759-6A51-4108-AA02-DFA0A04FC94B}">
              <ma14:wrappingTextBoxFlag xmlns:ma14="http://schemas.microsoft.com/office/mac/drawingml/2011/main" val="0"/>
            </a:ext>
          </a:extLst>
        </p:spPr>
        <p:txBody>
          <a:bodyPr lIns="0" tIns="0" rIns="0" bIns="0"/>
          <a:lstStyle>
            <a:lvl1pPr>
              <a:defRPr sz="840">
                <a:solidFill>
                  <a:srgbClr val="6D655A"/>
                </a:solidFill>
                <a:latin typeface="Aptos"/>
                <a:ea typeface="Aptos"/>
                <a:cs typeface="Aptos"/>
              </a:defRPr>
            </a:lvl1pPr>
          </a:lstStyle>
          <a:p>
            <a:pPr algn="r"/>
            <a:fld id="{F7021451-1387-4CA6-816F-3879F97B5CBC}" type="slidenum">
              <a:rPr b="0" lang="en-US"/>
              <a:t>3</a:t>
            </a:fld>
            <a:endParaRPr lang="en-US"/>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spTree>
      <p:nvGrpSpPr>
        <p:cNvPr id="1" name=""/>
        <p:cNvGrpSpPr/>
        <p:nvPr/>
      </p:nvGrpSpPr>
      <p:grpSpPr>
        <a:xfrm>
          <a:off x="0" y="0"/>
          <a:ext cx="0" cy="0"/>
          <a:chOff x="0" y="0"/>
          <a:chExt cx="0" cy="0"/>
        </a:xfrm>
      </p:grpSpPr>
      <p:sp>
        <p:nvSpPr>
          <p:cNvPr id="2" name="Text 0"/>
          <p:cNvSpPr txBox="1"/>
          <p:nvPr/>
        </p:nvSpPr>
        <p:spPr>
          <a:xfrm>
            <a:off x="566928" y="310896"/>
            <a:ext cx="3566160" cy="256032"/>
          </a:xfrm>
          <a:prstGeom prst="rect">
            <a:avLst/>
          </a:prstGeom>
          <a:noFill/>
          <a:ln/>
        </p:spPr>
        <p:txBody>
          <a:bodyPr wrap="square" lIns="0" tIns="0" rIns="0" bIns="0" rtlCol="0" anchor="ctr">
            <a:normAutofit/>
          </a:bodyPr>
          <a:lstStyle/>
          <a:p>
            <a:pPr algn="l" indent="0" marL="0">
              <a:buNone/>
            </a:pPr>
            <a:r>
              <a:rPr lang="en-US" sz="1000" b="1" spc="160" kern="0" dirty="0">
                <a:solidFill>
                  <a:srgbClr val="B21F2D"/>
                </a:solidFill>
                <a:latin typeface="Aptos" pitchFamily="34" charset="0"/>
                <a:ea typeface="Aptos" pitchFamily="34" charset="-122"/>
                <a:cs typeface="Aptos" pitchFamily="34" charset="-120"/>
              </a:rPr>
              <a:t>SLIDE 3</a:t>
            </a:r>
            <a:endParaRPr lang="en-US" sz="1000" dirty="0"/>
          </a:p>
        </p:txBody>
      </p:sp>
      <p:sp>
        <p:nvSpPr>
          <p:cNvPr id="3" name="Text 1"/>
          <p:cNvSpPr txBox="1"/>
          <p:nvPr/>
        </p:nvSpPr>
        <p:spPr>
          <a:xfrm>
            <a:off x="566928" y="621792"/>
            <a:ext cx="10972800" cy="502920"/>
          </a:xfrm>
          <a:prstGeom prst="rect">
            <a:avLst/>
          </a:prstGeom>
          <a:noFill/>
          <a:ln/>
        </p:spPr>
        <p:txBody>
          <a:bodyPr wrap="square" lIns="0" tIns="0" rIns="0" bIns="0" rtlCol="0" anchor="ctr">
            <a:normAutofit/>
          </a:bodyPr>
          <a:lstStyle/>
          <a:p>
            <a:pPr algn="l" indent="0" marL="0">
              <a:buNone/>
            </a:pPr>
            <a:r>
              <a:rPr lang="en-US" sz="2800" b="1" dirty="0">
                <a:solidFill>
                  <a:srgbClr val="12263A"/>
                </a:solidFill>
                <a:latin typeface="Aptos" pitchFamily="34" charset="0"/>
                <a:ea typeface="Aptos" pitchFamily="34" charset="-122"/>
                <a:cs typeface="Aptos" pitchFamily="34" charset="-120"/>
              </a:rPr>
              <a:t>Types of Information Systems</a:t>
            </a:r>
            <a:endParaRPr lang="en-US" sz="2800" dirty="0"/>
          </a:p>
        </p:txBody>
      </p:sp>
      <p:sp>
        <p:nvSpPr>
          <p:cNvPr id="4" name="Text 2"/>
          <p:cNvSpPr txBox="1"/>
          <p:nvPr/>
        </p:nvSpPr>
        <p:spPr>
          <a:xfrm>
            <a:off x="585216" y="1124712"/>
            <a:ext cx="10698480" cy="292608"/>
          </a:xfrm>
          <a:prstGeom prst="rect">
            <a:avLst/>
          </a:prstGeom>
          <a:noFill/>
          <a:ln/>
        </p:spPr>
        <p:txBody>
          <a:bodyPr wrap="square" lIns="0" tIns="0" rIns="0" bIns="0" rtlCol="0" anchor="ctr">
            <a:normAutofit/>
          </a:bodyPr>
          <a:lstStyle/>
          <a:p>
            <a:pPr algn="l" indent="0" marL="0">
              <a:buNone/>
            </a:pPr>
            <a:r>
              <a:rPr lang="en-US" sz="1250" dirty="0">
                <a:solidFill>
                  <a:srgbClr val="6D655A"/>
                </a:solidFill>
                <a:latin typeface="Aptos" pitchFamily="34" charset="0"/>
                <a:ea typeface="Aptos" pitchFamily="34" charset="-122"/>
                <a:cs typeface="Aptos" pitchFamily="34" charset="-120"/>
              </a:rPr>
              <a:t>Different systems serve different decisions — while integration connects the organisation</a:t>
            </a:r>
            <a:endParaRPr lang="en-US" sz="1250" dirty="0"/>
          </a:p>
        </p:txBody>
      </p:sp>
      <p:sp>
        <p:nvSpPr>
          <p:cNvPr id="5" name="Shape 3"/>
          <p:cNvSpPr/>
          <p:nvPr/>
        </p:nvSpPr>
        <p:spPr>
          <a:xfrm>
            <a:off x="9646920" y="347472"/>
            <a:ext cx="1956816" cy="274320"/>
          </a:xfrm>
          <a:prstGeom prst="roundRect">
            <a:avLst>
              <a:gd name="adj" fmla="val 50000"/>
            </a:avLst>
          </a:prstGeom>
          <a:solidFill>
            <a:srgbClr val="F4E9D0"/>
          </a:solidFill>
          <a:ln w="12700">
            <a:solidFill>
              <a:srgbClr val="F4E9D0"/>
            </a:solidFill>
            <a:prstDash val="solid"/>
          </a:ln>
        </p:spPr>
        <p:txBody>
          <a:bodyPr/>
          <a:p/>
        </p:txBody>
      </p:sp>
      <p:sp>
        <p:nvSpPr>
          <p:cNvPr id="6" name="Text 4"/>
          <p:cNvSpPr txBox="1"/>
          <p:nvPr/>
        </p:nvSpPr>
        <p:spPr>
          <a:xfrm>
            <a:off x="9701784" y="361188"/>
            <a:ext cx="1847088" cy="237744"/>
          </a:xfrm>
          <a:prstGeom prst="rect">
            <a:avLst/>
          </a:prstGeom>
          <a:noFill/>
          <a:ln/>
        </p:spPr>
        <p:txBody>
          <a:bodyPr wrap="square" lIns="0" tIns="0" rIns="0" bIns="0" rtlCol="0" anchor="ctr">
            <a:normAutofit/>
          </a:bodyPr>
          <a:lstStyle/>
          <a:p>
            <a:pPr algn="ctr" indent="0" marL="0">
              <a:buNone/>
            </a:pPr>
            <a:r>
              <a:rPr lang="en-US" sz="950" b="1" dirty="0">
                <a:solidFill>
                  <a:srgbClr val="12263A"/>
                </a:solidFill>
                <a:latin typeface="Aptos" pitchFamily="34" charset="0"/>
                <a:ea typeface="Aptos" pitchFamily="34" charset="-122"/>
                <a:cs typeface="Aptos" pitchFamily="34" charset="-120"/>
              </a:rPr>
              <a:t>Renata  •  1:40</a:t>
            </a:r>
            <a:endParaRPr lang="en-US" sz="950" dirty="0"/>
          </a:p>
        </p:txBody>
      </p:sp>
      <p:sp>
        <p:nvSpPr>
          <p:cNvPr id="7" name="Text 5"/>
          <p:cNvSpPr txBox="1"/>
          <p:nvPr/>
        </p:nvSpPr>
        <p:spPr>
          <a:xfrm>
            <a:off x="640080" y="1581912"/>
            <a:ext cx="2011680" cy="274320"/>
          </a:xfrm>
          <a:prstGeom prst="rect">
            <a:avLst/>
          </a:prstGeom>
          <a:noFill/>
          <a:ln/>
        </p:spPr>
        <p:txBody>
          <a:bodyPr wrap="square" lIns="0" tIns="0" rIns="0" bIns="0" rtlCol="0" anchor="ctr">
            <a:normAutofit/>
          </a:bodyPr>
          <a:lstStyle/>
          <a:p>
            <a:pPr algn="l" indent="0" marL="0">
              <a:buNone/>
            </a:pPr>
            <a:r>
              <a:rPr lang="en-US" sz="1400" b="1" dirty="0">
                <a:solidFill>
                  <a:srgbClr val="12263A"/>
                </a:solidFill>
                <a:latin typeface="Aptos" pitchFamily="34" charset="0"/>
                <a:ea typeface="Aptos" pitchFamily="34" charset="-122"/>
                <a:cs typeface="Aptos" pitchFamily="34" charset="-120"/>
              </a:rPr>
              <a:t>Management level</a:t>
            </a:r>
            <a:endParaRPr lang="en-US" sz="1400" dirty="0"/>
          </a:p>
        </p:txBody>
      </p:sp>
      <p:sp>
        <p:nvSpPr>
          <p:cNvPr id="8" name="Shape 6"/>
          <p:cNvSpPr/>
          <p:nvPr/>
        </p:nvSpPr>
        <p:spPr>
          <a:xfrm>
            <a:off x="1965960" y="1920240"/>
            <a:ext cx="3657600" cy="804672"/>
          </a:xfrm>
          <a:prstGeom prst="roundRect">
            <a:avLst>
              <a:gd name="adj" fmla="val 7955"/>
            </a:avLst>
          </a:prstGeom>
          <a:solidFill>
            <a:srgbClr val="D9B45D"/>
          </a:solidFill>
          <a:ln w="12700">
            <a:solidFill>
              <a:srgbClr val="D9B45D"/>
            </a:solidFill>
            <a:prstDash val="solid"/>
          </a:ln>
        </p:spPr>
        <p:txBody>
          <a:bodyPr/>
          <a:p/>
        </p:txBody>
      </p:sp>
      <p:pic>
        <p:nvPicPr>
          <p:cNvPr id="9" name="Image 0" descr="preencoded.png">    </p:cNvPr>
          <p:cNvPicPr>
            <a:picLocks noChangeAspect="1"/>
          </p:cNvPicPr>
          <p:nvPr/>
        </p:nvPicPr>
        <p:blipFill>
          <a:blip r:embed="rId1">
            <a:extLst>
              <a:ext uri="{96DAC541-7B7A-43D3-8B79-37D633B846F1}">
                <asvg:svgBlip xmlns:asvg="http://schemas.microsoft.com/office/drawing/2016/SVG/main" r:embed="rId2"/>
              </a:ext>
            </a:extLst>
          </a:blip>
          <a:stretch>
            <a:fillRect/>
          </a:stretch>
        </p:blipFill>
        <p:spPr>
          <a:xfrm>
            <a:off x="2167128" y="2139696"/>
            <a:ext cx="310896" cy="310896"/>
          </a:xfrm>
          <a:prstGeom prst="rect">
            <a:avLst/>
          </a:prstGeom>
        </p:spPr>
      </p:pic>
      <p:sp>
        <p:nvSpPr>
          <p:cNvPr id="10" name="Text 7"/>
          <p:cNvSpPr txBox="1"/>
          <p:nvPr/>
        </p:nvSpPr>
        <p:spPr>
          <a:xfrm>
            <a:off x="2587752" y="2039112"/>
            <a:ext cx="2834640" cy="256032"/>
          </a:xfrm>
          <a:prstGeom prst="rect">
            <a:avLst/>
          </a:prstGeom>
          <a:noFill/>
          <a:ln/>
        </p:spPr>
        <p:txBody>
          <a:bodyPr wrap="square" lIns="0" tIns="0" rIns="0" bIns="0" rtlCol="0" anchor="ctr">
            <a:normAutofit/>
          </a:bodyPr>
          <a:lstStyle/>
          <a:p>
            <a:pPr algn="l" indent="0" marL="0">
              <a:buNone/>
            </a:pPr>
            <a:r>
              <a:rPr lang="en-US" sz="1600" b="1" dirty="0">
                <a:solidFill>
                  <a:srgbClr val="FFFFFF"/>
                </a:solidFill>
                <a:latin typeface="Aptos" pitchFamily="34" charset="0"/>
                <a:ea typeface="Aptos" pitchFamily="34" charset="-122"/>
                <a:cs typeface="Aptos" pitchFamily="34" charset="-120"/>
              </a:rPr>
              <a:t>ESS</a:t>
            </a:r>
            <a:endParaRPr lang="en-US" sz="1600" dirty="0"/>
          </a:p>
        </p:txBody>
      </p:sp>
      <p:sp>
        <p:nvSpPr>
          <p:cNvPr id="11" name="Text 8"/>
          <p:cNvSpPr txBox="1"/>
          <p:nvPr/>
        </p:nvSpPr>
        <p:spPr>
          <a:xfrm>
            <a:off x="2587752" y="2359152"/>
            <a:ext cx="2834640" cy="219456"/>
          </a:xfrm>
          <a:prstGeom prst="rect">
            <a:avLst/>
          </a:prstGeom>
          <a:noFill/>
          <a:ln/>
        </p:spPr>
        <p:txBody>
          <a:bodyPr wrap="square" lIns="0" tIns="0" rIns="0" bIns="0" rtlCol="0" anchor="ctr">
            <a:normAutofit/>
          </a:bodyPr>
          <a:lstStyle/>
          <a:p>
            <a:pPr algn="l" indent="0" marL="0">
              <a:buNone/>
            </a:pPr>
            <a:r>
              <a:rPr lang="en-US" sz="1080" dirty="0">
                <a:solidFill>
                  <a:srgbClr val="F6F6F6"/>
                </a:solidFill>
                <a:latin typeface="Aptos" pitchFamily="34" charset="0"/>
                <a:ea typeface="Aptos" pitchFamily="34" charset="-122"/>
                <a:cs typeface="Aptos" pitchFamily="34" charset="-120"/>
              </a:rPr>
              <a:t>strategic • external trends • long-term</a:t>
            </a:r>
            <a:endParaRPr lang="en-US" sz="1080" dirty="0"/>
          </a:p>
        </p:txBody>
      </p:sp>
      <p:sp>
        <p:nvSpPr>
          <p:cNvPr id="12" name="Shape 9"/>
          <p:cNvSpPr/>
          <p:nvPr/>
        </p:nvSpPr>
        <p:spPr>
          <a:xfrm>
            <a:off x="1508760" y="2761488"/>
            <a:ext cx="4572000" cy="841248"/>
          </a:xfrm>
          <a:prstGeom prst="roundRect">
            <a:avLst>
              <a:gd name="adj" fmla="val 7609"/>
            </a:avLst>
          </a:prstGeom>
          <a:solidFill>
            <a:srgbClr val="5D7E95"/>
          </a:solidFill>
          <a:ln w="12700">
            <a:solidFill>
              <a:srgbClr val="5D7E95"/>
            </a:solidFill>
            <a:prstDash val="solid"/>
          </a:ln>
        </p:spPr>
        <p:txBody>
          <a:bodyPr/>
          <a:p/>
        </p:txBody>
      </p:sp>
      <p:pic>
        <p:nvPicPr>
          <p:cNvPr id="13" name="Image 1" descr="preencoded.png">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709928" y="2980944"/>
            <a:ext cx="310896" cy="310896"/>
          </a:xfrm>
          <a:prstGeom prst="rect">
            <a:avLst/>
          </a:prstGeom>
        </p:spPr>
      </p:pic>
      <p:sp>
        <p:nvSpPr>
          <p:cNvPr id="14" name="Text 10"/>
          <p:cNvSpPr txBox="1"/>
          <p:nvPr/>
        </p:nvSpPr>
        <p:spPr>
          <a:xfrm>
            <a:off x="2130552" y="2880360"/>
            <a:ext cx="3749040" cy="256032"/>
          </a:xfrm>
          <a:prstGeom prst="rect">
            <a:avLst/>
          </a:prstGeom>
          <a:noFill/>
          <a:ln/>
        </p:spPr>
        <p:txBody>
          <a:bodyPr wrap="square" lIns="0" tIns="0" rIns="0" bIns="0" rtlCol="0" anchor="ctr">
            <a:normAutofit/>
          </a:bodyPr>
          <a:lstStyle/>
          <a:p>
            <a:pPr algn="l" indent="0" marL="0">
              <a:buNone/>
            </a:pPr>
            <a:r>
              <a:rPr lang="en-US" sz="1600" b="1" dirty="0">
                <a:solidFill>
                  <a:srgbClr val="FFFFFF"/>
                </a:solidFill>
                <a:latin typeface="Aptos" pitchFamily="34" charset="0"/>
                <a:ea typeface="Aptos" pitchFamily="34" charset="-122"/>
                <a:cs typeface="Aptos" pitchFamily="34" charset="-120"/>
              </a:rPr>
              <a:t>MIS / DSS / BI</a:t>
            </a:r>
            <a:endParaRPr lang="en-US" sz="1600" dirty="0"/>
          </a:p>
        </p:txBody>
      </p:sp>
      <p:sp>
        <p:nvSpPr>
          <p:cNvPr id="15" name="Text 11"/>
          <p:cNvSpPr txBox="1"/>
          <p:nvPr/>
        </p:nvSpPr>
        <p:spPr>
          <a:xfrm>
            <a:off x="2130552" y="3200400"/>
            <a:ext cx="3749040" cy="219456"/>
          </a:xfrm>
          <a:prstGeom prst="rect">
            <a:avLst/>
          </a:prstGeom>
          <a:noFill/>
          <a:ln/>
        </p:spPr>
        <p:txBody>
          <a:bodyPr wrap="square" lIns="0" tIns="0" rIns="0" bIns="0" rtlCol="0" anchor="ctr">
            <a:normAutofit/>
          </a:bodyPr>
          <a:lstStyle/>
          <a:p>
            <a:pPr algn="l" indent="0" marL="0">
              <a:buNone/>
            </a:pPr>
            <a:r>
              <a:rPr lang="en-US" sz="1080" dirty="0">
                <a:solidFill>
                  <a:srgbClr val="F6F6F6"/>
                </a:solidFill>
                <a:latin typeface="Aptos" pitchFamily="34" charset="0"/>
                <a:ea typeface="Aptos" pitchFamily="34" charset="-122"/>
                <a:cs typeface="Aptos" pitchFamily="34" charset="-120"/>
              </a:rPr>
              <a:t>monitor • analyse • support judgement</a:t>
            </a:r>
            <a:endParaRPr lang="en-US" sz="1080" dirty="0"/>
          </a:p>
        </p:txBody>
      </p:sp>
      <p:sp>
        <p:nvSpPr>
          <p:cNvPr id="16" name="Shape 12"/>
          <p:cNvSpPr/>
          <p:nvPr/>
        </p:nvSpPr>
        <p:spPr>
          <a:xfrm>
            <a:off x="1051560" y="3639312"/>
            <a:ext cx="5486400" cy="877824"/>
          </a:xfrm>
          <a:prstGeom prst="roundRect">
            <a:avLst>
              <a:gd name="adj" fmla="val 7292"/>
            </a:avLst>
          </a:prstGeom>
          <a:solidFill>
            <a:srgbClr val="B44650"/>
          </a:solidFill>
          <a:ln w="12700">
            <a:solidFill>
              <a:srgbClr val="B44650"/>
            </a:solidFill>
            <a:prstDash val="solid"/>
          </a:ln>
        </p:spPr>
        <p:txBody>
          <a:bodyPr/>
          <a:p/>
        </p:txBody>
      </p:sp>
      <p:pic>
        <p:nvPicPr>
          <p:cNvPr id="17" name="Image 2" descr="preencoded.png">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1252728" y="3858768"/>
            <a:ext cx="310896" cy="310896"/>
          </a:xfrm>
          <a:prstGeom prst="rect">
            <a:avLst/>
          </a:prstGeom>
        </p:spPr>
      </p:pic>
      <p:sp>
        <p:nvSpPr>
          <p:cNvPr id="18" name="Text 13"/>
          <p:cNvSpPr txBox="1"/>
          <p:nvPr/>
        </p:nvSpPr>
        <p:spPr>
          <a:xfrm>
            <a:off x="1673352" y="3758184"/>
            <a:ext cx="4663440" cy="256032"/>
          </a:xfrm>
          <a:prstGeom prst="rect">
            <a:avLst/>
          </a:prstGeom>
          <a:noFill/>
          <a:ln/>
        </p:spPr>
        <p:txBody>
          <a:bodyPr wrap="square" lIns="0" tIns="0" rIns="0" bIns="0" rtlCol="0" anchor="ctr">
            <a:normAutofit/>
          </a:bodyPr>
          <a:lstStyle/>
          <a:p>
            <a:pPr algn="l" indent="0" marL="0">
              <a:buNone/>
            </a:pPr>
            <a:r>
              <a:rPr lang="en-US" sz="1600" b="1" dirty="0">
                <a:solidFill>
                  <a:srgbClr val="FFFFFF"/>
                </a:solidFill>
                <a:latin typeface="Aptos" pitchFamily="34" charset="0"/>
                <a:ea typeface="Aptos" pitchFamily="34" charset="-122"/>
                <a:cs typeface="Aptos" pitchFamily="34" charset="-120"/>
              </a:rPr>
              <a:t>TPS</a:t>
            </a:r>
            <a:endParaRPr lang="en-US" sz="1600" dirty="0"/>
          </a:p>
        </p:txBody>
      </p:sp>
      <p:sp>
        <p:nvSpPr>
          <p:cNvPr id="19" name="Text 14"/>
          <p:cNvSpPr txBox="1"/>
          <p:nvPr/>
        </p:nvSpPr>
        <p:spPr>
          <a:xfrm>
            <a:off x="1673352" y="4078224"/>
            <a:ext cx="4663440" cy="219456"/>
          </a:xfrm>
          <a:prstGeom prst="rect">
            <a:avLst/>
          </a:prstGeom>
          <a:noFill/>
          <a:ln/>
        </p:spPr>
        <p:txBody>
          <a:bodyPr wrap="square" lIns="0" tIns="0" rIns="0" bIns="0" rtlCol="0" anchor="ctr">
            <a:normAutofit/>
          </a:bodyPr>
          <a:lstStyle/>
          <a:p>
            <a:pPr algn="l" indent="0" marL="0">
              <a:buNone/>
            </a:pPr>
            <a:r>
              <a:rPr lang="en-US" sz="1080" dirty="0">
                <a:solidFill>
                  <a:srgbClr val="F6F6F6"/>
                </a:solidFill>
                <a:latin typeface="Aptos" pitchFamily="34" charset="0"/>
                <a:ea typeface="Aptos" pitchFamily="34" charset="-122"/>
                <a:cs typeface="Aptos" pitchFamily="34" charset="-120"/>
              </a:rPr>
              <a:t>orders • payroll • inventory movements</a:t>
            </a:r>
            <a:endParaRPr lang="en-US" sz="1080" dirty="0"/>
          </a:p>
        </p:txBody>
      </p:sp>
      <p:sp>
        <p:nvSpPr>
          <p:cNvPr id="20" name="Text 15"/>
          <p:cNvSpPr txBox="1"/>
          <p:nvPr/>
        </p:nvSpPr>
        <p:spPr>
          <a:xfrm>
            <a:off x="658368" y="2167128"/>
            <a:ext cx="914400" cy="228600"/>
          </a:xfrm>
          <a:prstGeom prst="rect">
            <a:avLst/>
          </a:prstGeom>
          <a:noFill/>
          <a:ln/>
        </p:spPr>
        <p:txBody>
          <a:bodyPr wrap="square" lIns="0" tIns="0" rIns="0" bIns="0" rtlCol="0" anchor="ctr">
            <a:normAutofit/>
          </a:bodyPr>
          <a:lstStyle/>
          <a:p>
            <a:pPr algn="l" indent="0" marL="0">
              <a:buNone/>
            </a:pPr>
            <a:r>
              <a:rPr lang="en-US" sz="1050" b="1" dirty="0">
                <a:solidFill>
                  <a:srgbClr val="C79A3B"/>
                </a:solidFill>
                <a:latin typeface="Aptos" pitchFamily="34" charset="0"/>
                <a:ea typeface="Aptos" pitchFamily="34" charset="-122"/>
                <a:cs typeface="Aptos" pitchFamily="34" charset="-120"/>
              </a:rPr>
              <a:t>Strategic</a:t>
            </a:r>
            <a:endParaRPr lang="en-US" sz="1050" dirty="0"/>
          </a:p>
        </p:txBody>
      </p:sp>
      <p:sp>
        <p:nvSpPr>
          <p:cNvPr id="21" name="Text 16"/>
          <p:cNvSpPr txBox="1"/>
          <p:nvPr/>
        </p:nvSpPr>
        <p:spPr>
          <a:xfrm>
            <a:off x="658368" y="3063240"/>
            <a:ext cx="914400" cy="228600"/>
          </a:xfrm>
          <a:prstGeom prst="rect">
            <a:avLst/>
          </a:prstGeom>
          <a:noFill/>
          <a:ln/>
        </p:spPr>
        <p:txBody>
          <a:bodyPr wrap="square" lIns="0" tIns="0" rIns="0" bIns="0" rtlCol="0" anchor="ctr">
            <a:normAutofit/>
          </a:bodyPr>
          <a:lstStyle/>
          <a:p>
            <a:pPr algn="l" indent="0" marL="0">
              <a:buNone/>
            </a:pPr>
            <a:r>
              <a:rPr lang="en-US" sz="1050" b="1" dirty="0">
                <a:solidFill>
                  <a:srgbClr val="315C7A"/>
                </a:solidFill>
                <a:latin typeface="Aptos" pitchFamily="34" charset="0"/>
                <a:ea typeface="Aptos" pitchFamily="34" charset="-122"/>
                <a:cs typeface="Aptos" pitchFamily="34" charset="-120"/>
              </a:rPr>
              <a:t>Managerial</a:t>
            </a:r>
            <a:endParaRPr lang="en-US" sz="1050" dirty="0"/>
          </a:p>
        </p:txBody>
      </p:sp>
      <p:sp>
        <p:nvSpPr>
          <p:cNvPr id="22" name="Text 17"/>
          <p:cNvSpPr txBox="1"/>
          <p:nvPr/>
        </p:nvSpPr>
        <p:spPr>
          <a:xfrm>
            <a:off x="658368" y="3995928"/>
            <a:ext cx="914400" cy="228600"/>
          </a:xfrm>
          <a:prstGeom prst="rect">
            <a:avLst/>
          </a:prstGeom>
          <a:noFill/>
          <a:ln/>
        </p:spPr>
        <p:txBody>
          <a:bodyPr wrap="square" lIns="0" tIns="0" rIns="0" bIns="0" rtlCol="0" anchor="ctr">
            <a:normAutofit/>
          </a:bodyPr>
          <a:lstStyle/>
          <a:p>
            <a:pPr algn="l" indent="0" marL="0">
              <a:buNone/>
            </a:pPr>
            <a:r>
              <a:rPr lang="en-US" sz="1050" b="1" dirty="0">
                <a:solidFill>
                  <a:srgbClr val="B21F2D"/>
                </a:solidFill>
                <a:latin typeface="Aptos" pitchFamily="34" charset="0"/>
                <a:ea typeface="Aptos" pitchFamily="34" charset="-122"/>
                <a:cs typeface="Aptos" pitchFamily="34" charset="-120"/>
              </a:rPr>
              <a:t>Operational</a:t>
            </a:r>
            <a:endParaRPr lang="en-US" sz="1050" dirty="0"/>
          </a:p>
        </p:txBody>
      </p:sp>
      <p:sp>
        <p:nvSpPr>
          <p:cNvPr id="23" name="Shape 18"/>
          <p:cNvSpPr/>
          <p:nvPr/>
        </p:nvSpPr>
        <p:spPr>
          <a:xfrm>
            <a:off x="749808" y="4828032"/>
            <a:ext cx="5815584" cy="685800"/>
          </a:xfrm>
          <a:prstGeom prst="roundRect">
            <a:avLst>
              <a:gd name="adj" fmla="val 13333"/>
            </a:avLst>
          </a:prstGeom>
          <a:solidFill>
            <a:srgbClr val="12263A"/>
          </a:solidFill>
          <a:ln w="12700">
            <a:solidFill>
              <a:srgbClr val="12263A"/>
            </a:solidFill>
            <a:prstDash val="solid"/>
          </a:ln>
        </p:spPr>
        <p:txBody>
          <a:bodyPr/>
          <a:p/>
        </p:txBody>
      </p:sp>
      <p:pic>
        <p:nvPicPr>
          <p:cNvPr id="24" name="Image 3" descr="preencoded.png">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969264" y="5020056"/>
            <a:ext cx="274320" cy="274320"/>
          </a:xfrm>
          <a:prstGeom prst="rect">
            <a:avLst/>
          </a:prstGeom>
        </p:spPr>
      </p:pic>
      <p:sp>
        <p:nvSpPr>
          <p:cNvPr id="25" name="Text 19"/>
          <p:cNvSpPr txBox="1"/>
          <p:nvPr/>
        </p:nvSpPr>
        <p:spPr>
          <a:xfrm>
            <a:off x="1371600" y="4919472"/>
            <a:ext cx="1417320" cy="256032"/>
          </a:xfrm>
          <a:prstGeom prst="rect">
            <a:avLst/>
          </a:prstGeom>
          <a:noFill/>
          <a:ln/>
        </p:spPr>
        <p:txBody>
          <a:bodyPr wrap="square" lIns="0" tIns="0" rIns="0" bIns="0" rtlCol="0" anchor="ctr">
            <a:normAutofit/>
          </a:bodyPr>
          <a:lstStyle/>
          <a:p>
            <a:pPr algn="l" indent="0" marL="0">
              <a:buNone/>
            </a:pPr>
            <a:r>
              <a:rPr lang="en-US" sz="1280" b="1" dirty="0">
                <a:solidFill>
                  <a:srgbClr val="FFFFFF"/>
                </a:solidFill>
                <a:latin typeface="Aptos" pitchFamily="34" charset="0"/>
                <a:ea typeface="Aptos" pitchFamily="34" charset="-122"/>
                <a:cs typeface="Aptos" pitchFamily="34" charset="-120"/>
              </a:rPr>
              <a:t>DBMS / databases</a:t>
            </a:r>
            <a:endParaRPr lang="en-US" sz="1280" dirty="0"/>
          </a:p>
        </p:txBody>
      </p:sp>
      <p:sp>
        <p:nvSpPr>
          <p:cNvPr id="26" name="Text 20"/>
          <p:cNvSpPr txBox="1"/>
          <p:nvPr/>
        </p:nvSpPr>
        <p:spPr>
          <a:xfrm>
            <a:off x="1371600" y="5184648"/>
            <a:ext cx="1417320" cy="201168"/>
          </a:xfrm>
          <a:prstGeom prst="rect">
            <a:avLst/>
          </a:prstGeom>
          <a:noFill/>
          <a:ln/>
        </p:spPr>
        <p:txBody>
          <a:bodyPr wrap="square" lIns="0" tIns="0" rIns="0" bIns="0" rtlCol="0" anchor="ctr">
            <a:normAutofit/>
          </a:bodyPr>
          <a:lstStyle/>
          <a:p>
            <a:pPr algn="l" indent="0" marL="0">
              <a:buNone/>
            </a:pPr>
            <a:r>
              <a:rPr lang="en-US" sz="980" dirty="0">
                <a:solidFill>
                  <a:srgbClr val="D7E0E5"/>
                </a:solidFill>
                <a:latin typeface="Aptos" pitchFamily="34" charset="0"/>
                <a:ea typeface="Aptos" pitchFamily="34" charset="-122"/>
                <a:cs typeface="Aptos" pitchFamily="34" charset="-120"/>
              </a:rPr>
              <a:t>store reliable data</a:t>
            </a:r>
            <a:endParaRPr lang="en-US" sz="980" dirty="0"/>
          </a:p>
        </p:txBody>
      </p:sp>
      <p:sp>
        <p:nvSpPr>
          <p:cNvPr id="27" name="Shape 21"/>
          <p:cNvSpPr/>
          <p:nvPr/>
        </p:nvSpPr>
        <p:spPr>
          <a:xfrm>
            <a:off x="3063240" y="4956048"/>
            <a:ext cx="0" cy="411480"/>
          </a:xfrm>
          <a:prstGeom prst="line">
            <a:avLst/>
          </a:prstGeom>
          <a:noFill/>
          <a:ln w="12700">
            <a:solidFill>
              <a:srgbClr val="708391"/>
            </a:solidFill>
            <a:prstDash val="solid"/>
            <a:headEnd type="none"/>
            <a:tailEnd type="none"/>
          </a:ln>
        </p:spPr>
        <p:txBody>
          <a:bodyPr/>
          <a:p/>
        </p:txBody>
      </p:sp>
      <p:pic>
        <p:nvPicPr>
          <p:cNvPr id="28" name="Image 4" descr="preencoded.png">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3337560" y="5020056"/>
            <a:ext cx="274320" cy="274320"/>
          </a:xfrm>
          <a:prstGeom prst="rect">
            <a:avLst/>
          </a:prstGeom>
        </p:spPr>
      </p:pic>
      <p:sp>
        <p:nvSpPr>
          <p:cNvPr id="29" name="Text 22"/>
          <p:cNvSpPr txBox="1"/>
          <p:nvPr/>
        </p:nvSpPr>
        <p:spPr>
          <a:xfrm>
            <a:off x="3703320" y="4919472"/>
            <a:ext cx="685800" cy="256032"/>
          </a:xfrm>
          <a:prstGeom prst="rect">
            <a:avLst/>
          </a:prstGeom>
          <a:noFill/>
          <a:ln/>
        </p:spPr>
        <p:txBody>
          <a:bodyPr wrap="square" lIns="0" tIns="0" rIns="0" bIns="0" rtlCol="0" anchor="ctr">
            <a:normAutofit/>
          </a:bodyPr>
          <a:lstStyle/>
          <a:p>
            <a:pPr algn="l" indent="0" marL="0">
              <a:buNone/>
            </a:pPr>
            <a:r>
              <a:rPr lang="en-US" sz="1280" b="1" dirty="0">
                <a:solidFill>
                  <a:srgbClr val="FFFFFF"/>
                </a:solidFill>
                <a:latin typeface="Aptos" pitchFamily="34" charset="0"/>
                <a:ea typeface="Aptos" pitchFamily="34" charset="-122"/>
                <a:cs typeface="Aptos" pitchFamily="34" charset="-120"/>
              </a:rPr>
              <a:t>ERP</a:t>
            </a:r>
            <a:endParaRPr lang="en-US" sz="1280" dirty="0"/>
          </a:p>
        </p:txBody>
      </p:sp>
      <p:sp>
        <p:nvSpPr>
          <p:cNvPr id="30" name="Text 23"/>
          <p:cNvSpPr txBox="1"/>
          <p:nvPr/>
        </p:nvSpPr>
        <p:spPr>
          <a:xfrm>
            <a:off x="3703320" y="5184648"/>
            <a:ext cx="1417320" cy="201168"/>
          </a:xfrm>
          <a:prstGeom prst="rect">
            <a:avLst/>
          </a:prstGeom>
          <a:noFill/>
          <a:ln/>
        </p:spPr>
        <p:txBody>
          <a:bodyPr wrap="square" lIns="0" tIns="0" rIns="0" bIns="0" rtlCol="0" anchor="ctr">
            <a:normAutofit/>
          </a:bodyPr>
          <a:lstStyle/>
          <a:p>
            <a:pPr algn="l" indent="0" marL="0">
              <a:buNone/>
            </a:pPr>
            <a:r>
              <a:rPr lang="en-US" sz="980" dirty="0">
                <a:solidFill>
                  <a:srgbClr val="D7E0E5"/>
                </a:solidFill>
                <a:latin typeface="Aptos" pitchFamily="34" charset="0"/>
                <a:ea typeface="Aptos" pitchFamily="34" charset="-122"/>
                <a:cs typeface="Aptos" pitchFamily="34" charset="-120"/>
              </a:rPr>
              <a:t>integrates functions</a:t>
            </a:r>
            <a:endParaRPr lang="en-US" sz="980" dirty="0"/>
          </a:p>
        </p:txBody>
      </p:sp>
      <p:sp>
        <p:nvSpPr>
          <p:cNvPr id="31" name="Shape 24"/>
          <p:cNvSpPr/>
          <p:nvPr/>
        </p:nvSpPr>
        <p:spPr>
          <a:xfrm>
            <a:off x="5285232" y="4956048"/>
            <a:ext cx="0" cy="411480"/>
          </a:xfrm>
          <a:prstGeom prst="line">
            <a:avLst/>
          </a:prstGeom>
          <a:noFill/>
          <a:ln w="12700">
            <a:solidFill>
              <a:srgbClr val="708391"/>
            </a:solidFill>
            <a:prstDash val="solid"/>
            <a:headEnd type="none"/>
            <a:tailEnd type="none"/>
          </a:ln>
        </p:spPr>
        <p:txBody>
          <a:bodyPr/>
          <a:p/>
        </p:txBody>
      </p:sp>
      <p:sp>
        <p:nvSpPr>
          <p:cNvPr id="32" name="Text 25"/>
          <p:cNvSpPr txBox="1"/>
          <p:nvPr/>
        </p:nvSpPr>
        <p:spPr>
          <a:xfrm>
            <a:off x="5504688" y="5020056"/>
            <a:ext cx="822960" cy="237744"/>
          </a:xfrm>
          <a:prstGeom prst="rect">
            <a:avLst/>
          </a:prstGeom>
          <a:noFill/>
          <a:ln/>
        </p:spPr>
        <p:txBody>
          <a:bodyPr wrap="square" lIns="0" tIns="0" rIns="0" bIns="0" rtlCol="0" anchor="ctr">
            <a:normAutofit/>
          </a:bodyPr>
          <a:lstStyle/>
          <a:p>
            <a:pPr algn="ctr" indent="0" marL="0">
              <a:buNone/>
            </a:pPr>
            <a:r>
              <a:rPr lang="en-US" sz="1020" b="1" dirty="0">
                <a:solidFill>
                  <a:srgbClr val="E9C978"/>
                </a:solidFill>
                <a:latin typeface="Aptos" pitchFamily="34" charset="0"/>
                <a:ea typeface="Aptos" pitchFamily="34" charset="-122"/>
                <a:cs typeface="Aptos" pitchFamily="34" charset="-120"/>
              </a:rPr>
              <a:t>Across levels</a:t>
            </a:r>
            <a:endParaRPr lang="en-US" sz="1020" dirty="0"/>
          </a:p>
        </p:txBody>
      </p:sp>
      <p:sp>
        <p:nvSpPr>
          <p:cNvPr id="33" name="Text 26"/>
          <p:cNvSpPr txBox="1"/>
          <p:nvPr/>
        </p:nvSpPr>
        <p:spPr>
          <a:xfrm>
            <a:off x="6967728" y="1581912"/>
            <a:ext cx="3749040" cy="292608"/>
          </a:xfrm>
          <a:prstGeom prst="rect">
            <a:avLst/>
          </a:prstGeom>
          <a:noFill/>
          <a:ln/>
        </p:spPr>
        <p:txBody>
          <a:bodyPr wrap="square" lIns="0" tIns="0" rIns="0" bIns="0" rtlCol="0" anchor="ctr">
            <a:normAutofit/>
          </a:bodyPr>
          <a:lstStyle/>
          <a:p>
            <a:pPr algn="l" indent="0" marL="0">
              <a:buNone/>
            </a:pPr>
            <a:r>
              <a:rPr lang="en-US" sz="1700" b="1" dirty="0">
                <a:solidFill>
                  <a:srgbClr val="12263A"/>
                </a:solidFill>
                <a:latin typeface="Aptos" pitchFamily="34" charset="0"/>
                <a:ea typeface="Aptos" pitchFamily="34" charset="-122"/>
                <a:cs typeface="Aptos" pitchFamily="34" charset="-120"/>
              </a:rPr>
              <a:t>Cases that show the differences</a:t>
            </a:r>
            <a:endParaRPr lang="en-US" sz="1700" dirty="0"/>
          </a:p>
        </p:txBody>
      </p:sp>
      <p:sp>
        <p:nvSpPr>
          <p:cNvPr id="34" name="Shape 27"/>
          <p:cNvSpPr/>
          <p:nvPr/>
        </p:nvSpPr>
        <p:spPr>
          <a:xfrm>
            <a:off x="6967728" y="2057400"/>
            <a:ext cx="4315968" cy="868680"/>
          </a:xfrm>
          <a:prstGeom prst="roundRect">
            <a:avLst>
              <a:gd name="adj" fmla="val 10526"/>
            </a:avLst>
          </a:prstGeom>
          <a:solidFill>
            <a:srgbClr val="DFE9F0"/>
          </a:solidFill>
          <a:ln w="12700">
            <a:solidFill>
              <a:srgbClr val="315C7A"/>
            </a:solidFill>
            <a:prstDash val="solid"/>
          </a:ln>
        </p:spPr>
        <p:txBody>
          <a:bodyPr/>
          <a:p/>
        </p:txBody>
      </p:sp>
      <p:pic>
        <p:nvPicPr>
          <p:cNvPr id="35" name="Image 5" descr="preencoded.png">    </p:cNvPr>
          <p:cNvPicPr>
            <a:picLocks noChangeAspect="1"/>
          </p:cNvPicPr>
          <p:nvPr/>
        </p:nvPicPr>
        <p:blipFill>
          <a:blip r:embed="rId11">
            <a:extLst>
              <a:ext uri="{96DAC541-7B7A-43D3-8B79-37D633B846F1}">
                <asvg:svgBlip xmlns:asvg="http://schemas.microsoft.com/office/drawing/2016/SVG/main" r:embed="rId12"/>
              </a:ext>
            </a:extLst>
          </a:blip>
          <a:stretch>
            <a:fillRect/>
          </a:stretch>
        </p:blipFill>
        <p:spPr>
          <a:xfrm>
            <a:off x="7187184" y="2267712"/>
            <a:ext cx="347472" cy="347472"/>
          </a:xfrm>
          <a:prstGeom prst="rect">
            <a:avLst/>
          </a:prstGeom>
        </p:spPr>
      </p:pic>
      <p:sp>
        <p:nvSpPr>
          <p:cNvPr id="36" name="Text 28"/>
          <p:cNvSpPr txBox="1"/>
          <p:nvPr/>
        </p:nvSpPr>
        <p:spPr>
          <a:xfrm>
            <a:off x="7699248" y="2157984"/>
            <a:ext cx="1508760" cy="237744"/>
          </a:xfrm>
          <a:prstGeom prst="rect">
            <a:avLst/>
          </a:prstGeom>
          <a:noFill/>
          <a:ln/>
        </p:spPr>
        <p:txBody>
          <a:bodyPr wrap="square" lIns="0" tIns="0" rIns="0" bIns="0" rtlCol="0" anchor="ctr">
            <a:normAutofit/>
          </a:bodyPr>
          <a:lstStyle/>
          <a:p>
            <a:pPr algn="l" indent="0" marL="0">
              <a:buNone/>
            </a:pPr>
            <a:r>
              <a:rPr lang="en-US" sz="1350" b="1" dirty="0">
                <a:solidFill>
                  <a:srgbClr val="252A2F"/>
                </a:solidFill>
                <a:latin typeface="Aptos" pitchFamily="34" charset="0"/>
                <a:ea typeface="Aptos" pitchFamily="34" charset="-122"/>
                <a:cs typeface="Aptos" pitchFamily="34" charset="-120"/>
              </a:rPr>
              <a:t>UPS tracking</a:t>
            </a:r>
            <a:endParaRPr lang="en-US" sz="1350" dirty="0"/>
          </a:p>
        </p:txBody>
      </p:sp>
      <p:sp>
        <p:nvSpPr>
          <p:cNvPr id="37" name="Text 29"/>
          <p:cNvSpPr txBox="1"/>
          <p:nvPr/>
        </p:nvSpPr>
        <p:spPr>
          <a:xfrm>
            <a:off x="9171432" y="2157984"/>
            <a:ext cx="1874520" cy="228600"/>
          </a:xfrm>
          <a:prstGeom prst="rect">
            <a:avLst/>
          </a:prstGeom>
          <a:noFill/>
          <a:ln/>
        </p:spPr>
        <p:txBody>
          <a:bodyPr wrap="square" lIns="0" tIns="0" rIns="0" bIns="0" rtlCol="0" anchor="ctr">
            <a:normAutofit/>
          </a:bodyPr>
          <a:lstStyle/>
          <a:p>
            <a:pPr algn="r" indent="0" marL="0">
              <a:buNone/>
            </a:pPr>
            <a:r>
              <a:rPr lang="en-US" sz="1040" dirty="0">
                <a:solidFill>
                  <a:srgbClr val="6D655A"/>
                </a:solidFill>
                <a:latin typeface="Aptos" pitchFamily="34" charset="0"/>
                <a:ea typeface="Aptos" pitchFamily="34" charset="-122"/>
                <a:cs typeface="Aptos" pitchFamily="34" charset="-120"/>
              </a:rPr>
              <a:t>Operational capture + visibility</a:t>
            </a:r>
            <a:endParaRPr lang="en-US" sz="1040" dirty="0"/>
          </a:p>
        </p:txBody>
      </p:sp>
      <p:sp>
        <p:nvSpPr>
          <p:cNvPr id="38" name="Shape 30"/>
          <p:cNvSpPr/>
          <p:nvPr/>
        </p:nvSpPr>
        <p:spPr>
          <a:xfrm>
            <a:off x="7699248" y="2523744"/>
            <a:ext cx="1874520" cy="274320"/>
          </a:xfrm>
          <a:prstGeom prst="roundRect">
            <a:avLst>
              <a:gd name="adj" fmla="val 50000"/>
            </a:avLst>
          </a:prstGeom>
          <a:solidFill>
            <a:srgbClr val="FFFFFF"/>
          </a:solidFill>
          <a:ln w="12700">
            <a:solidFill>
              <a:srgbClr val="FFFFFF"/>
            </a:solidFill>
            <a:prstDash val="solid"/>
          </a:ln>
        </p:spPr>
        <p:txBody>
          <a:bodyPr/>
          <a:p/>
        </p:txBody>
      </p:sp>
      <p:sp>
        <p:nvSpPr>
          <p:cNvPr id="39" name="Text 31"/>
          <p:cNvSpPr txBox="1"/>
          <p:nvPr/>
        </p:nvSpPr>
        <p:spPr>
          <a:xfrm>
            <a:off x="7754112" y="2537460"/>
            <a:ext cx="1764792" cy="237744"/>
          </a:xfrm>
          <a:prstGeom prst="rect">
            <a:avLst/>
          </a:prstGeom>
          <a:noFill/>
          <a:ln/>
        </p:spPr>
        <p:txBody>
          <a:bodyPr wrap="square" lIns="0" tIns="0" rIns="0" bIns="0" rtlCol="0" anchor="ctr">
            <a:normAutofit/>
          </a:bodyPr>
          <a:lstStyle/>
          <a:p>
            <a:pPr algn="ctr" indent="0" marL="0">
              <a:buNone/>
            </a:pPr>
            <a:r>
              <a:rPr lang="en-US" sz="880" b="1" dirty="0">
                <a:solidFill>
                  <a:srgbClr val="315C7A"/>
                </a:solidFill>
                <a:latin typeface="Aptos" pitchFamily="34" charset="0"/>
                <a:ea typeface="Aptos" pitchFamily="34" charset="-122"/>
                <a:cs typeface="Aptos" pitchFamily="34" charset="-120"/>
              </a:rPr>
              <a:t>TPS / integrated tracking</a:t>
            </a:r>
            <a:endParaRPr lang="en-US" sz="880" dirty="0"/>
          </a:p>
        </p:txBody>
      </p:sp>
      <p:sp>
        <p:nvSpPr>
          <p:cNvPr id="40" name="Shape 32"/>
          <p:cNvSpPr/>
          <p:nvPr/>
        </p:nvSpPr>
        <p:spPr>
          <a:xfrm>
            <a:off x="6967728" y="3118104"/>
            <a:ext cx="4315968" cy="868680"/>
          </a:xfrm>
          <a:prstGeom prst="roundRect">
            <a:avLst>
              <a:gd name="adj" fmla="val 10526"/>
            </a:avLst>
          </a:prstGeom>
          <a:solidFill>
            <a:srgbClr val="DFEAE3"/>
          </a:solidFill>
          <a:ln w="12700">
            <a:solidFill>
              <a:srgbClr val="4C7B64"/>
            </a:solidFill>
            <a:prstDash val="solid"/>
          </a:ln>
        </p:spPr>
        <p:txBody>
          <a:bodyPr/>
          <a:p/>
        </p:txBody>
      </p:sp>
      <p:pic>
        <p:nvPicPr>
          <p:cNvPr id="41" name="Image 6" descr="preencoded.png">    </p:cNvPr>
          <p:cNvPicPr>
            <a:picLocks noChangeAspect="1"/>
          </p:cNvPicPr>
          <p:nvPr/>
        </p:nvPicPr>
        <p:blipFill>
          <a:blip r:embed="rId13">
            <a:extLst>
              <a:ext uri="{96DAC541-7B7A-43D3-8B79-37D633B846F1}">
                <asvg:svgBlip xmlns:asvg="http://schemas.microsoft.com/office/drawing/2016/SVG/main" r:embed="rId14"/>
              </a:ext>
            </a:extLst>
          </a:blip>
          <a:stretch>
            <a:fillRect/>
          </a:stretch>
        </p:blipFill>
        <p:spPr>
          <a:xfrm>
            <a:off x="7187184" y="3328416"/>
            <a:ext cx="347472" cy="347472"/>
          </a:xfrm>
          <a:prstGeom prst="rect">
            <a:avLst/>
          </a:prstGeom>
        </p:spPr>
      </p:pic>
      <p:sp>
        <p:nvSpPr>
          <p:cNvPr id="42" name="Text 33"/>
          <p:cNvSpPr txBox="1"/>
          <p:nvPr/>
        </p:nvSpPr>
        <p:spPr>
          <a:xfrm>
            <a:off x="7699248" y="3218688"/>
            <a:ext cx="1508760" cy="237744"/>
          </a:xfrm>
          <a:prstGeom prst="rect">
            <a:avLst/>
          </a:prstGeom>
          <a:noFill/>
          <a:ln/>
        </p:spPr>
        <p:txBody>
          <a:bodyPr wrap="square" lIns="0" tIns="0" rIns="0" bIns="0" rtlCol="0" anchor="ctr">
            <a:normAutofit/>
          </a:bodyPr>
          <a:lstStyle/>
          <a:p>
            <a:pPr algn="l" indent="0" marL="0">
              <a:buNone/>
            </a:pPr>
            <a:r>
              <a:rPr lang="en-US" sz="1350" b="1" dirty="0">
                <a:solidFill>
                  <a:srgbClr val="252A2F"/>
                </a:solidFill>
                <a:latin typeface="Aptos" pitchFamily="34" charset="0"/>
                <a:ea typeface="Aptos" pitchFamily="34" charset="-122"/>
                <a:cs typeface="Aptos" pitchFamily="34" charset="-120"/>
              </a:rPr>
              <a:t>Wal-Mart RetailLink</a:t>
            </a:r>
            <a:endParaRPr lang="en-US" sz="1350" dirty="0"/>
          </a:p>
        </p:txBody>
      </p:sp>
      <p:sp>
        <p:nvSpPr>
          <p:cNvPr id="43" name="Text 34"/>
          <p:cNvSpPr txBox="1"/>
          <p:nvPr/>
        </p:nvSpPr>
        <p:spPr>
          <a:xfrm>
            <a:off x="9171432" y="3218688"/>
            <a:ext cx="1874520" cy="228600"/>
          </a:xfrm>
          <a:prstGeom prst="rect">
            <a:avLst/>
          </a:prstGeom>
          <a:noFill/>
          <a:ln/>
        </p:spPr>
        <p:txBody>
          <a:bodyPr wrap="square" lIns="0" tIns="0" rIns="0" bIns="0" rtlCol="0" anchor="ctr">
            <a:normAutofit/>
          </a:bodyPr>
          <a:lstStyle/>
          <a:p>
            <a:pPr algn="r" indent="0" marL="0">
              <a:buNone/>
            </a:pPr>
            <a:r>
              <a:rPr lang="en-US" sz="1040" dirty="0">
                <a:solidFill>
                  <a:srgbClr val="6D655A"/>
                </a:solidFill>
                <a:latin typeface="Aptos" pitchFamily="34" charset="0"/>
                <a:ea typeface="Aptos" pitchFamily="34" charset="-122"/>
                <a:cs typeface="Aptos" pitchFamily="34" charset="-120"/>
              </a:rPr>
              <a:t>Supplier replenishment</a:t>
            </a:r>
            <a:endParaRPr lang="en-US" sz="1040" dirty="0"/>
          </a:p>
        </p:txBody>
      </p:sp>
      <p:sp>
        <p:nvSpPr>
          <p:cNvPr id="44" name="Shape 35"/>
          <p:cNvSpPr/>
          <p:nvPr/>
        </p:nvSpPr>
        <p:spPr>
          <a:xfrm>
            <a:off x="7699248" y="3584448"/>
            <a:ext cx="1874520" cy="274320"/>
          </a:xfrm>
          <a:prstGeom prst="roundRect">
            <a:avLst>
              <a:gd name="adj" fmla="val 50000"/>
            </a:avLst>
          </a:prstGeom>
          <a:solidFill>
            <a:srgbClr val="FFFFFF"/>
          </a:solidFill>
          <a:ln w="12700">
            <a:solidFill>
              <a:srgbClr val="FFFFFF"/>
            </a:solidFill>
            <a:prstDash val="solid"/>
          </a:ln>
        </p:spPr>
        <p:txBody>
          <a:bodyPr/>
          <a:p/>
        </p:txBody>
      </p:sp>
      <p:sp>
        <p:nvSpPr>
          <p:cNvPr id="45" name="Text 36"/>
          <p:cNvSpPr txBox="1"/>
          <p:nvPr/>
        </p:nvSpPr>
        <p:spPr>
          <a:xfrm>
            <a:off x="7754112" y="3598164"/>
            <a:ext cx="1764792" cy="237744"/>
          </a:xfrm>
          <a:prstGeom prst="rect">
            <a:avLst/>
          </a:prstGeom>
          <a:noFill/>
          <a:ln/>
        </p:spPr>
        <p:txBody>
          <a:bodyPr wrap="square" lIns="0" tIns="0" rIns="0" bIns="0" rtlCol="0" anchor="ctr">
            <a:normAutofit/>
          </a:bodyPr>
          <a:lstStyle/>
          <a:p>
            <a:pPr algn="ctr" indent="0" marL="0">
              <a:buNone/>
            </a:pPr>
            <a:r>
              <a:rPr lang="en-US" sz="880" b="1" dirty="0">
                <a:solidFill>
                  <a:srgbClr val="4C7B64"/>
                </a:solidFill>
                <a:latin typeface="Aptos" pitchFamily="34" charset="0"/>
                <a:ea typeface="Aptos" pitchFamily="34" charset="-122"/>
                <a:cs typeface="Aptos" pitchFamily="34" charset="-120"/>
              </a:rPr>
              <a:t>Inter-organisational IS</a:t>
            </a:r>
            <a:endParaRPr lang="en-US" sz="880" dirty="0"/>
          </a:p>
        </p:txBody>
      </p:sp>
      <p:sp>
        <p:nvSpPr>
          <p:cNvPr id="46" name="Shape 37"/>
          <p:cNvSpPr/>
          <p:nvPr/>
        </p:nvSpPr>
        <p:spPr>
          <a:xfrm>
            <a:off x="6967728" y="4178808"/>
            <a:ext cx="4315968" cy="868680"/>
          </a:xfrm>
          <a:prstGeom prst="roundRect">
            <a:avLst>
              <a:gd name="adj" fmla="val 10526"/>
            </a:avLst>
          </a:prstGeom>
          <a:solidFill>
            <a:srgbClr val="F4E9D0"/>
          </a:solidFill>
          <a:ln w="12700">
            <a:solidFill>
              <a:srgbClr val="B66B3D"/>
            </a:solidFill>
            <a:prstDash val="solid"/>
          </a:ln>
        </p:spPr>
        <p:txBody>
          <a:bodyPr/>
          <a:p/>
        </p:txBody>
      </p:sp>
      <p:pic>
        <p:nvPicPr>
          <p:cNvPr id="47" name="Image 7" descr="preencoded.png">    </p:cNvPr>
          <p:cNvPicPr>
            <a:picLocks noChangeAspect="1"/>
          </p:cNvPicPr>
          <p:nvPr/>
        </p:nvPicPr>
        <p:blipFill>
          <a:blip r:embed="rId15">
            <a:extLst>
              <a:ext uri="{96DAC541-7B7A-43D3-8B79-37D633B846F1}">
                <asvg:svgBlip xmlns:asvg="http://schemas.microsoft.com/office/drawing/2016/SVG/main" r:embed="rId16"/>
              </a:ext>
            </a:extLst>
          </a:blip>
          <a:stretch>
            <a:fillRect/>
          </a:stretch>
        </p:blipFill>
        <p:spPr>
          <a:xfrm>
            <a:off x="7187184" y="4389120"/>
            <a:ext cx="347472" cy="347472"/>
          </a:xfrm>
          <a:prstGeom prst="rect">
            <a:avLst/>
          </a:prstGeom>
        </p:spPr>
      </p:pic>
      <p:sp>
        <p:nvSpPr>
          <p:cNvPr id="48" name="Text 38"/>
          <p:cNvSpPr txBox="1"/>
          <p:nvPr/>
        </p:nvSpPr>
        <p:spPr>
          <a:xfrm>
            <a:off x="7699248" y="4279392"/>
            <a:ext cx="1508760" cy="237744"/>
          </a:xfrm>
          <a:prstGeom prst="rect">
            <a:avLst/>
          </a:prstGeom>
          <a:noFill/>
          <a:ln/>
        </p:spPr>
        <p:txBody>
          <a:bodyPr wrap="square" lIns="0" tIns="0" rIns="0" bIns="0" rtlCol="0" anchor="ctr">
            <a:normAutofit/>
          </a:bodyPr>
          <a:lstStyle/>
          <a:p>
            <a:pPr algn="l" indent="0" marL="0">
              <a:buNone/>
            </a:pPr>
            <a:r>
              <a:rPr lang="en-US" sz="1350" b="1" dirty="0">
                <a:solidFill>
                  <a:srgbClr val="252A2F"/>
                </a:solidFill>
                <a:latin typeface="Aptos" pitchFamily="34" charset="0"/>
                <a:ea typeface="Aptos" pitchFamily="34" charset="-122"/>
                <a:cs typeface="Aptos" pitchFamily="34" charset="-120"/>
              </a:rPr>
              <a:t>Digital dashboards</a:t>
            </a:r>
            <a:endParaRPr lang="en-US" sz="1350" dirty="0"/>
          </a:p>
        </p:txBody>
      </p:sp>
      <p:sp>
        <p:nvSpPr>
          <p:cNvPr id="49" name="Text 39"/>
          <p:cNvSpPr txBox="1"/>
          <p:nvPr/>
        </p:nvSpPr>
        <p:spPr>
          <a:xfrm>
            <a:off x="9171432" y="4279392"/>
            <a:ext cx="1874520" cy="228600"/>
          </a:xfrm>
          <a:prstGeom prst="rect">
            <a:avLst/>
          </a:prstGeom>
          <a:noFill/>
          <a:ln/>
        </p:spPr>
        <p:txBody>
          <a:bodyPr wrap="square" lIns="0" tIns="0" rIns="0" bIns="0" rtlCol="0" anchor="ctr">
            <a:normAutofit/>
          </a:bodyPr>
          <a:lstStyle/>
          <a:p>
            <a:pPr algn="r" indent="0" marL="0">
              <a:buNone/>
            </a:pPr>
            <a:r>
              <a:rPr lang="en-US" sz="1040" dirty="0">
                <a:solidFill>
                  <a:srgbClr val="6D655A"/>
                </a:solidFill>
                <a:latin typeface="Aptos" pitchFamily="34" charset="0"/>
                <a:ea typeface="Aptos" pitchFamily="34" charset="-122"/>
                <a:cs typeface="Aptos" pitchFamily="34" charset="-120"/>
              </a:rPr>
              <a:t>KPIs, trends and exceptions</a:t>
            </a:r>
            <a:endParaRPr lang="en-US" sz="1040" dirty="0"/>
          </a:p>
        </p:txBody>
      </p:sp>
      <p:sp>
        <p:nvSpPr>
          <p:cNvPr id="50" name="Shape 40"/>
          <p:cNvSpPr/>
          <p:nvPr/>
        </p:nvSpPr>
        <p:spPr>
          <a:xfrm>
            <a:off x="7699248" y="4645152"/>
            <a:ext cx="1874520" cy="274320"/>
          </a:xfrm>
          <a:prstGeom prst="roundRect">
            <a:avLst>
              <a:gd name="adj" fmla="val 50000"/>
            </a:avLst>
          </a:prstGeom>
          <a:solidFill>
            <a:srgbClr val="FFFFFF"/>
          </a:solidFill>
          <a:ln w="12700">
            <a:solidFill>
              <a:srgbClr val="FFFFFF"/>
            </a:solidFill>
            <a:prstDash val="solid"/>
          </a:ln>
        </p:spPr>
        <p:txBody>
          <a:bodyPr/>
          <a:p/>
        </p:txBody>
      </p:sp>
      <p:sp>
        <p:nvSpPr>
          <p:cNvPr id="51" name="Text 41"/>
          <p:cNvSpPr txBox="1"/>
          <p:nvPr/>
        </p:nvSpPr>
        <p:spPr>
          <a:xfrm>
            <a:off x="7754112" y="4658868"/>
            <a:ext cx="1764792" cy="237744"/>
          </a:xfrm>
          <a:prstGeom prst="rect">
            <a:avLst/>
          </a:prstGeom>
          <a:noFill/>
          <a:ln/>
        </p:spPr>
        <p:txBody>
          <a:bodyPr wrap="square" lIns="0" tIns="0" rIns="0" bIns="0" rtlCol="0" anchor="ctr">
            <a:normAutofit/>
          </a:bodyPr>
          <a:lstStyle/>
          <a:p>
            <a:pPr algn="ctr" indent="0" marL="0">
              <a:buNone/>
            </a:pPr>
            <a:r>
              <a:rPr lang="en-US" sz="880" b="1" dirty="0">
                <a:solidFill>
                  <a:srgbClr val="B66B3D"/>
                </a:solidFill>
                <a:latin typeface="Aptos" pitchFamily="34" charset="0"/>
                <a:ea typeface="Aptos" pitchFamily="34" charset="-122"/>
                <a:cs typeface="Aptos" pitchFamily="34" charset="-120"/>
              </a:rPr>
              <a:t>BI / ESS</a:t>
            </a:r>
            <a:endParaRPr lang="en-US" sz="880" dirty="0"/>
          </a:p>
        </p:txBody>
      </p:sp>
      <p:sp>
        <p:nvSpPr>
          <p:cNvPr id="52" name="Shape 42"/>
          <p:cNvSpPr/>
          <p:nvPr/>
        </p:nvSpPr>
        <p:spPr>
          <a:xfrm>
            <a:off x="6967728" y="5367528"/>
            <a:ext cx="4315968" cy="457200"/>
          </a:xfrm>
          <a:prstGeom prst="roundRect">
            <a:avLst>
              <a:gd name="adj" fmla="val 20000"/>
            </a:avLst>
          </a:prstGeom>
          <a:solidFill>
            <a:srgbClr val="FFF2D9"/>
          </a:solidFill>
          <a:ln w="12700">
            <a:solidFill>
              <a:srgbClr val="C79A3B"/>
            </a:solidFill>
            <a:prstDash val="solid"/>
          </a:ln>
        </p:spPr>
        <p:txBody>
          <a:bodyPr/>
          <a:p/>
        </p:txBody>
      </p:sp>
      <p:sp>
        <p:nvSpPr>
          <p:cNvPr id="53" name="Text 43"/>
          <p:cNvSpPr txBox="1"/>
          <p:nvPr/>
        </p:nvSpPr>
        <p:spPr>
          <a:xfrm>
            <a:off x="7150608" y="5468112"/>
            <a:ext cx="3950208" cy="237744"/>
          </a:xfrm>
          <a:prstGeom prst="rect">
            <a:avLst/>
          </a:prstGeom>
          <a:noFill/>
          <a:ln/>
        </p:spPr>
        <p:txBody>
          <a:bodyPr wrap="square" lIns="0" tIns="0" rIns="0" bIns="0" rtlCol="0" anchor="ctr">
            <a:normAutofit/>
          </a:bodyPr>
          <a:lstStyle/>
          <a:p>
            <a:pPr algn="ctr" indent="0" marL="0">
              <a:buNone/>
            </a:pPr>
            <a:r>
              <a:rPr lang="en-US" sz="1140" b="1" dirty="0">
                <a:solidFill>
                  <a:srgbClr val="12263A"/>
                </a:solidFill>
                <a:latin typeface="Aptos" pitchFamily="34" charset="0"/>
                <a:ea typeface="Aptos" pitchFamily="34" charset="-122"/>
                <a:cs typeface="Aptos" pitchFamily="34" charset="-120"/>
              </a:rPr>
              <a:t>Key insight: systems are complementary, not interchangeable.</a:t>
            </a:r>
            <a:endParaRPr lang="en-US" sz="1140" dirty="0"/>
          </a:p>
        </p:txBody>
      </p:sp>
      <p:sp>
        <p:nvSpPr>
          <p:cNvPr id="54" name="Text 44"/>
          <p:cNvSpPr txBox="1"/>
          <p:nvPr/>
        </p:nvSpPr>
        <p:spPr>
          <a:xfrm>
            <a:off x="585216" y="6254496"/>
            <a:ext cx="10881360" cy="182880"/>
          </a:xfrm>
          <a:prstGeom prst="rect">
            <a:avLst/>
          </a:prstGeom>
          <a:noFill/>
          <a:ln/>
        </p:spPr>
        <p:txBody>
          <a:bodyPr wrap="square" lIns="0" tIns="0" rIns="0" bIns="0" rtlCol="0" anchor="b">
            <a:normAutofit/>
          </a:bodyPr>
          <a:lstStyle/>
          <a:p>
            <a:pPr algn="l" indent="0" marL="0">
              <a:buNone/>
            </a:pPr>
            <a:r>
              <a:rPr lang="en-US" sz="780" i="1" dirty="0">
                <a:solidFill>
                  <a:srgbClr val="7A7166"/>
                </a:solidFill>
                <a:latin typeface="Aptos" pitchFamily="34" charset="0"/>
                <a:ea typeface="Aptos" pitchFamily="34" charset="-122"/>
                <a:cs typeface="Aptos" pitchFamily="34" charset="-120"/>
              </a:rPr>
              <a:t>Sources: Laudon and Laudon (2021); Tavana (2017); LCLM5004 Weeks 1–4 teaching cases.</a:t>
            </a:r>
            <a:endParaRPr lang="en-US" sz="780" dirty="0"/>
          </a:p>
        </p:txBody>
      </p:sp>
      <p:sp>
        <p:nvSpPr>
          <p:cNvPr id="25" name="Slide Number Placeholder 0"/>
          <p:cNvSpPr>
            <a:spLocks noGrp="1"/>
          </p:cNvSpPr>
          <p:nvPr>
            <p:ph type="sldNum" sz="quarter" idx="4294967295"/>
          </p:nvPr>
        </p:nvSpPr>
        <p:spPr>
          <a:xfrm>
            <a:off x="11612880" y="6556248"/>
            <a:ext cx="228600" cy="164592"/>
          </a:xfrm>
          <a:prstGeom prst="rect">
            <a:avLst/>
          </a:prstGeom>
          <a:extLst>
            <a:ext uri="{C572A759-6A51-4108-AA02-DFA0A04FC94B}">
              <ma14:wrappingTextBoxFlag xmlns:ma14="http://schemas.microsoft.com/office/mac/drawingml/2011/main" val="0"/>
            </a:ext>
          </a:extLst>
        </p:spPr>
        <p:txBody>
          <a:bodyPr lIns="0" tIns="0" rIns="0" bIns="0"/>
          <a:lstStyle>
            <a:lvl1pPr>
              <a:defRPr sz="840">
                <a:solidFill>
                  <a:srgbClr val="6D655A"/>
                </a:solidFill>
                <a:latin typeface="Aptos"/>
                <a:ea typeface="Aptos"/>
                <a:cs typeface="Aptos"/>
              </a:defRPr>
            </a:lvl1pPr>
          </a:lstStyle>
          <a:p>
            <a:pPr algn="r"/>
            <a:fld id="{F7021451-1387-4CA6-816F-3879F97B5CBC}" type="slidenum">
              <a:rPr b="0" lang="en-US"/>
              <a:t>4</a:t>
            </a:fld>
            <a:endParaRPr lang="en-US"/>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spTree>
      <p:nvGrpSpPr>
        <p:cNvPr id="1" name=""/>
        <p:cNvGrpSpPr/>
        <p:nvPr/>
      </p:nvGrpSpPr>
      <p:grpSpPr>
        <a:xfrm>
          <a:off x="0" y="0"/>
          <a:ext cx="0" cy="0"/>
          <a:chOff x="0" y="0"/>
          <a:chExt cx="0" cy="0"/>
        </a:xfrm>
      </p:grpSpPr>
      <p:sp>
        <p:nvSpPr>
          <p:cNvPr id="2" name="Text 0"/>
          <p:cNvSpPr txBox="1"/>
          <p:nvPr/>
        </p:nvSpPr>
        <p:spPr>
          <a:xfrm>
            <a:off x="566928" y="310896"/>
            <a:ext cx="3566160" cy="256032"/>
          </a:xfrm>
          <a:prstGeom prst="rect">
            <a:avLst/>
          </a:prstGeom>
          <a:noFill/>
          <a:ln/>
        </p:spPr>
        <p:txBody>
          <a:bodyPr wrap="square" lIns="0" tIns="0" rIns="0" bIns="0" rtlCol="0" anchor="ctr">
            <a:normAutofit/>
          </a:bodyPr>
          <a:lstStyle/>
          <a:p>
            <a:pPr algn="l" indent="0" marL="0">
              <a:buNone/>
            </a:pPr>
            <a:r>
              <a:rPr lang="en-US" sz="1000" b="1" spc="160" kern="0" dirty="0">
                <a:solidFill>
                  <a:srgbClr val="B21F2D"/>
                </a:solidFill>
                <a:latin typeface="Aptos" pitchFamily="34" charset="0"/>
                <a:ea typeface="Aptos" pitchFamily="34" charset="-122"/>
                <a:cs typeface="Aptos" pitchFamily="34" charset="-120"/>
              </a:rPr>
              <a:t>SLIDE 4</a:t>
            </a:r>
            <a:endParaRPr lang="en-US" sz="1000" dirty="0"/>
          </a:p>
        </p:txBody>
      </p:sp>
      <p:sp>
        <p:nvSpPr>
          <p:cNvPr id="3" name="Text 1"/>
          <p:cNvSpPr txBox="1"/>
          <p:nvPr/>
        </p:nvSpPr>
        <p:spPr>
          <a:xfrm>
            <a:off x="566928" y="621792"/>
            <a:ext cx="10972800" cy="502920"/>
          </a:xfrm>
          <a:prstGeom prst="rect">
            <a:avLst/>
          </a:prstGeom>
          <a:noFill/>
          <a:ln/>
        </p:spPr>
        <p:txBody>
          <a:bodyPr wrap="square" lIns="0" tIns="0" rIns="0" bIns="0" rtlCol="0" anchor="ctr">
            <a:normAutofit/>
          </a:bodyPr>
          <a:lstStyle/>
          <a:p>
            <a:pPr algn="l" indent="0" marL="0">
              <a:buNone/>
            </a:pPr>
            <a:r>
              <a:rPr lang="en-US" sz="2800" b="1" dirty="0">
                <a:solidFill>
                  <a:srgbClr val="12263A"/>
                </a:solidFill>
                <a:latin typeface="Aptos" pitchFamily="34" charset="0"/>
                <a:ea typeface="Aptos" pitchFamily="34" charset="-122"/>
                <a:cs typeface="Aptos" pitchFamily="34" charset="-120"/>
              </a:rPr>
              <a:t>Focus on 1st IS: Enterprise Resource Planning (ERP)</a:t>
            </a:r>
            <a:endParaRPr lang="en-US" sz="2800" dirty="0"/>
          </a:p>
        </p:txBody>
      </p:sp>
      <p:sp>
        <p:nvSpPr>
          <p:cNvPr id="4" name="Text 2"/>
          <p:cNvSpPr txBox="1"/>
          <p:nvPr/>
        </p:nvSpPr>
        <p:spPr>
          <a:xfrm>
            <a:off x="585216" y="1124712"/>
            <a:ext cx="10698480" cy="292608"/>
          </a:xfrm>
          <a:prstGeom prst="rect">
            <a:avLst/>
          </a:prstGeom>
          <a:noFill/>
          <a:ln/>
        </p:spPr>
        <p:txBody>
          <a:bodyPr wrap="square" lIns="0" tIns="0" rIns="0" bIns="0" rtlCol="0" anchor="ctr">
            <a:normAutofit/>
          </a:bodyPr>
          <a:lstStyle/>
          <a:p>
            <a:pPr algn="l" indent="0" marL="0">
              <a:buNone/>
            </a:pPr>
            <a:r>
              <a:rPr lang="en-US" sz="1250" dirty="0">
                <a:solidFill>
                  <a:srgbClr val="6D655A"/>
                </a:solidFill>
                <a:latin typeface="Aptos" pitchFamily="34" charset="0"/>
                <a:ea typeface="Aptos" pitchFamily="34" charset="-122"/>
                <a:cs typeface="Aptos" pitchFamily="34" charset="-120"/>
              </a:rPr>
              <a:t>Recommended as the integrated operational backbone for Walker’s</a:t>
            </a:r>
            <a:endParaRPr lang="en-US" sz="1250" dirty="0"/>
          </a:p>
        </p:txBody>
      </p:sp>
      <p:sp>
        <p:nvSpPr>
          <p:cNvPr id="5" name="Shape 3"/>
          <p:cNvSpPr/>
          <p:nvPr/>
        </p:nvSpPr>
        <p:spPr>
          <a:xfrm>
            <a:off x="9646920" y="347472"/>
            <a:ext cx="1956816" cy="274320"/>
          </a:xfrm>
          <a:prstGeom prst="roundRect">
            <a:avLst>
              <a:gd name="adj" fmla="val 50000"/>
            </a:avLst>
          </a:prstGeom>
          <a:solidFill>
            <a:srgbClr val="F4E9D0"/>
          </a:solidFill>
          <a:ln w="12700">
            <a:solidFill>
              <a:srgbClr val="F4E9D0"/>
            </a:solidFill>
            <a:prstDash val="solid"/>
          </a:ln>
        </p:spPr>
        <p:txBody>
          <a:bodyPr/>
          <a:p/>
        </p:txBody>
      </p:sp>
      <p:sp>
        <p:nvSpPr>
          <p:cNvPr id="6" name="Text 4"/>
          <p:cNvSpPr txBox="1"/>
          <p:nvPr/>
        </p:nvSpPr>
        <p:spPr>
          <a:xfrm>
            <a:off x="9701784" y="361188"/>
            <a:ext cx="1847088" cy="237744"/>
          </a:xfrm>
          <a:prstGeom prst="rect">
            <a:avLst/>
          </a:prstGeom>
          <a:noFill/>
          <a:ln/>
        </p:spPr>
        <p:txBody>
          <a:bodyPr wrap="square" lIns="0" tIns="0" rIns="0" bIns="0" rtlCol="0" anchor="ctr">
            <a:normAutofit/>
          </a:bodyPr>
          <a:lstStyle/>
          <a:p>
            <a:pPr algn="ctr" indent="0" marL="0">
              <a:buNone/>
            </a:pPr>
            <a:r>
              <a:rPr lang="en-US" sz="950" b="1" dirty="0">
                <a:solidFill>
                  <a:srgbClr val="12263A"/>
                </a:solidFill>
                <a:latin typeface="Aptos" pitchFamily="34" charset="0"/>
                <a:ea typeface="Aptos" pitchFamily="34" charset="-122"/>
                <a:cs typeface="Aptos" pitchFamily="34" charset="-120"/>
              </a:rPr>
              <a:t>Rafal  •  2:20</a:t>
            </a:r>
            <a:endParaRPr lang="en-US" sz="950" dirty="0"/>
          </a:p>
        </p:txBody>
      </p:sp>
      <p:sp>
        <p:nvSpPr>
          <p:cNvPr id="7" name="Text 5"/>
          <p:cNvSpPr txBox="1"/>
          <p:nvPr/>
        </p:nvSpPr>
        <p:spPr>
          <a:xfrm>
            <a:off x="658368" y="1572768"/>
            <a:ext cx="2011680" cy="274320"/>
          </a:xfrm>
          <a:prstGeom prst="rect">
            <a:avLst/>
          </a:prstGeom>
          <a:noFill/>
          <a:ln/>
        </p:spPr>
        <p:txBody>
          <a:bodyPr wrap="square" lIns="0" tIns="0" rIns="0" bIns="0" rtlCol="0" anchor="ctr">
            <a:normAutofit/>
          </a:bodyPr>
          <a:lstStyle/>
          <a:p>
            <a:pPr algn="l" indent="0" marL="0">
              <a:buNone/>
            </a:pPr>
            <a:r>
              <a:rPr lang="en-US" sz="1700" b="1" dirty="0">
                <a:solidFill>
                  <a:srgbClr val="12263A"/>
                </a:solidFill>
                <a:latin typeface="Aptos" pitchFamily="34" charset="0"/>
                <a:ea typeface="Aptos" pitchFamily="34" charset="-122"/>
                <a:cs typeface="Aptos" pitchFamily="34" charset="-120"/>
              </a:rPr>
              <a:t>What ERP does</a:t>
            </a:r>
            <a:endParaRPr lang="en-US" sz="1700" dirty="0"/>
          </a:p>
        </p:txBody>
      </p:sp>
      <p:sp>
        <p:nvSpPr>
          <p:cNvPr id="8" name="Shape 6"/>
          <p:cNvSpPr/>
          <p:nvPr/>
        </p:nvSpPr>
        <p:spPr>
          <a:xfrm>
            <a:off x="2011680" y="2743200"/>
            <a:ext cx="1508760" cy="1508760"/>
          </a:xfrm>
          <a:prstGeom prst="ellipse">
            <a:avLst/>
          </a:prstGeom>
          <a:solidFill>
            <a:srgbClr val="B21F2D"/>
          </a:solidFill>
          <a:ln w="12700">
            <a:solidFill>
              <a:srgbClr val="B21F2D"/>
            </a:solidFill>
            <a:prstDash val="solid"/>
          </a:ln>
        </p:spPr>
        <p:txBody>
          <a:bodyPr/>
          <a:p/>
        </p:txBody>
      </p:sp>
      <p:pic>
        <p:nvPicPr>
          <p:cNvPr id="9" name="Image 0" descr="preencoded.png">    </p:cNvPr>
          <p:cNvPicPr>
            <a:picLocks noChangeAspect="1"/>
          </p:cNvPicPr>
          <p:nvPr/>
        </p:nvPicPr>
        <p:blipFill>
          <a:blip r:embed="rId1">
            <a:extLst>
              <a:ext uri="{96DAC541-7B7A-43D3-8B79-37D633B846F1}">
                <asvg:svgBlip xmlns:asvg="http://schemas.microsoft.com/office/drawing/2016/SVG/main" r:embed="rId2"/>
              </a:ext>
            </a:extLst>
          </a:blip>
          <a:stretch>
            <a:fillRect/>
          </a:stretch>
        </p:blipFill>
        <p:spPr>
          <a:xfrm>
            <a:off x="2432304" y="2962656"/>
            <a:ext cx="658368" cy="658368"/>
          </a:xfrm>
          <a:prstGeom prst="rect">
            <a:avLst/>
          </a:prstGeom>
        </p:spPr>
      </p:pic>
      <p:sp>
        <p:nvSpPr>
          <p:cNvPr id="10" name="Text 7"/>
          <p:cNvSpPr txBox="1"/>
          <p:nvPr/>
        </p:nvSpPr>
        <p:spPr>
          <a:xfrm>
            <a:off x="2011680" y="3685032"/>
            <a:ext cx="1508760" cy="292608"/>
          </a:xfrm>
          <a:prstGeom prst="rect">
            <a:avLst/>
          </a:prstGeom>
          <a:noFill/>
          <a:ln/>
        </p:spPr>
        <p:txBody>
          <a:bodyPr wrap="square" lIns="0" tIns="0" rIns="0" bIns="0" rtlCol="0" anchor="ctr">
            <a:normAutofit/>
          </a:bodyPr>
          <a:lstStyle/>
          <a:p>
            <a:pPr algn="ctr" indent="0" marL="0">
              <a:buNone/>
            </a:pPr>
            <a:r>
              <a:rPr lang="en-US" sz="1800" b="1" dirty="0">
                <a:solidFill>
                  <a:srgbClr val="FFFFFF"/>
                </a:solidFill>
                <a:latin typeface="Aptos" pitchFamily="34" charset="0"/>
                <a:ea typeface="Aptos" pitchFamily="34" charset="-122"/>
                <a:cs typeface="Aptos" pitchFamily="34" charset="-120"/>
              </a:rPr>
              <a:t>ERP</a:t>
            </a:r>
            <a:endParaRPr lang="en-US" sz="1800" dirty="0"/>
          </a:p>
        </p:txBody>
      </p:sp>
      <p:sp>
        <p:nvSpPr>
          <p:cNvPr id="11" name="Shape 8"/>
          <p:cNvSpPr/>
          <p:nvPr/>
        </p:nvSpPr>
        <p:spPr>
          <a:xfrm>
            <a:off x="731520" y="1956816"/>
            <a:ext cx="1371600" cy="658368"/>
          </a:xfrm>
          <a:prstGeom prst="roundRect">
            <a:avLst>
              <a:gd name="adj" fmla="val 13889"/>
            </a:avLst>
          </a:prstGeom>
          <a:solidFill>
            <a:srgbClr val="FFFFFF"/>
          </a:solidFill>
          <a:ln w="12700">
            <a:solidFill>
              <a:srgbClr val="315C7A"/>
            </a:solidFill>
            <a:prstDash val="solid"/>
          </a:ln>
        </p:spPr>
        <p:txBody>
          <a:bodyPr/>
          <a:p/>
        </p:txBody>
      </p:sp>
      <p:pic>
        <p:nvPicPr>
          <p:cNvPr id="12" name="Image 1" descr="preencoded.png">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841248" y="2121408"/>
            <a:ext cx="256032" cy="256032"/>
          </a:xfrm>
          <a:prstGeom prst="rect">
            <a:avLst/>
          </a:prstGeom>
        </p:spPr>
      </p:pic>
      <p:sp>
        <p:nvSpPr>
          <p:cNvPr id="13" name="Text 9"/>
          <p:cNvSpPr txBox="1"/>
          <p:nvPr/>
        </p:nvSpPr>
        <p:spPr>
          <a:xfrm>
            <a:off x="1170432" y="2075688"/>
            <a:ext cx="804672" cy="347472"/>
          </a:xfrm>
          <a:prstGeom prst="rect">
            <a:avLst/>
          </a:prstGeom>
          <a:noFill/>
          <a:ln/>
        </p:spPr>
        <p:txBody>
          <a:bodyPr wrap="square" lIns="0" tIns="0" rIns="0" bIns="0" rtlCol="0" anchor="ctr">
            <a:normAutofit/>
          </a:bodyPr>
          <a:lstStyle/>
          <a:p>
            <a:pPr algn="ctr" indent="0" marL="0">
              <a:buNone/>
            </a:pPr>
            <a:r>
              <a:rPr lang="en-US" sz="1130" b="1" dirty="0">
                <a:solidFill>
                  <a:srgbClr val="252A2F"/>
                </a:solidFill>
                <a:latin typeface="Aptos" pitchFamily="34" charset="0"/>
                <a:ea typeface="Aptos" pitchFamily="34" charset="-122"/>
                <a:cs typeface="Aptos" pitchFamily="34" charset="-120"/>
              </a:rPr>
              <a:t>Production</a:t>
            </a:r>
            <a:endParaRPr lang="en-US" sz="1130" dirty="0"/>
          </a:p>
        </p:txBody>
      </p:sp>
      <p:sp>
        <p:nvSpPr>
          <p:cNvPr id="14" name="Shape 10"/>
          <p:cNvSpPr/>
          <p:nvPr/>
        </p:nvSpPr>
        <p:spPr>
          <a:xfrm>
            <a:off x="1417320" y="2286000"/>
            <a:ext cx="1348740" cy="1211580"/>
          </a:xfrm>
          <a:prstGeom prst="line">
            <a:avLst/>
          </a:prstGeom>
          <a:noFill/>
          <a:ln w="15240">
            <a:solidFill>
              <a:srgbClr val="C6B9A5"/>
            </a:solidFill>
            <a:prstDash val="dash"/>
            <a:headEnd type="none"/>
            <a:tailEnd type="none"/>
          </a:ln>
        </p:spPr>
        <p:txBody>
          <a:bodyPr/>
          <a:p/>
        </p:txBody>
      </p:sp>
      <p:sp>
        <p:nvSpPr>
          <p:cNvPr id="15" name="Shape 11"/>
          <p:cNvSpPr/>
          <p:nvPr/>
        </p:nvSpPr>
        <p:spPr>
          <a:xfrm>
            <a:off x="566928" y="4343400"/>
            <a:ext cx="1371600" cy="658368"/>
          </a:xfrm>
          <a:prstGeom prst="roundRect">
            <a:avLst>
              <a:gd name="adj" fmla="val 13889"/>
            </a:avLst>
          </a:prstGeom>
          <a:solidFill>
            <a:srgbClr val="FFFFFF"/>
          </a:solidFill>
          <a:ln w="12700">
            <a:solidFill>
              <a:srgbClr val="4C7B64"/>
            </a:solidFill>
            <a:prstDash val="solid"/>
          </a:ln>
        </p:spPr>
        <p:txBody>
          <a:bodyPr/>
          <a:p/>
        </p:txBody>
      </p:sp>
      <p:pic>
        <p:nvPicPr>
          <p:cNvPr id="16" name="Image 2" descr="preencoded.png">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676656" y="4507992"/>
            <a:ext cx="256032" cy="256032"/>
          </a:xfrm>
          <a:prstGeom prst="rect">
            <a:avLst/>
          </a:prstGeom>
        </p:spPr>
      </p:pic>
      <p:sp>
        <p:nvSpPr>
          <p:cNvPr id="17" name="Text 12"/>
          <p:cNvSpPr txBox="1"/>
          <p:nvPr/>
        </p:nvSpPr>
        <p:spPr>
          <a:xfrm>
            <a:off x="1005840" y="4462272"/>
            <a:ext cx="804672" cy="347472"/>
          </a:xfrm>
          <a:prstGeom prst="rect">
            <a:avLst/>
          </a:prstGeom>
          <a:noFill/>
          <a:ln/>
        </p:spPr>
        <p:txBody>
          <a:bodyPr wrap="square" lIns="0" tIns="0" rIns="0" bIns="0" rtlCol="0" anchor="ctr">
            <a:normAutofit/>
          </a:bodyPr>
          <a:lstStyle/>
          <a:p>
            <a:pPr algn="ctr" indent="0" marL="0">
              <a:buNone/>
            </a:pPr>
            <a:r>
              <a:rPr lang="en-US" sz="1130" b="1" dirty="0">
                <a:solidFill>
                  <a:srgbClr val="252A2F"/>
                </a:solidFill>
                <a:latin typeface="Aptos" pitchFamily="34" charset="0"/>
                <a:ea typeface="Aptos" pitchFamily="34" charset="-122"/>
                <a:cs typeface="Aptos" pitchFamily="34" charset="-120"/>
              </a:rPr>
              <a:t>Inventory</a:t>
            </a:r>
            <a:endParaRPr lang="en-US" sz="1130" dirty="0"/>
          </a:p>
        </p:txBody>
      </p:sp>
      <p:sp>
        <p:nvSpPr>
          <p:cNvPr id="18" name="Shape 13"/>
          <p:cNvSpPr/>
          <p:nvPr/>
        </p:nvSpPr>
        <p:spPr>
          <a:xfrm>
            <a:off x="1252728" y="4672584"/>
            <a:ext cx="1513332" cy="-1175004"/>
          </a:xfrm>
          <a:prstGeom prst="line">
            <a:avLst/>
          </a:prstGeom>
          <a:noFill/>
          <a:ln w="15240">
            <a:solidFill>
              <a:srgbClr val="C6B9A5"/>
            </a:solidFill>
            <a:prstDash val="dash"/>
            <a:headEnd type="none"/>
            <a:tailEnd type="none"/>
          </a:ln>
        </p:spPr>
        <p:txBody>
          <a:bodyPr/>
          <a:p/>
        </p:txBody>
      </p:sp>
      <p:sp>
        <p:nvSpPr>
          <p:cNvPr id="19" name="Shape 14"/>
          <p:cNvSpPr/>
          <p:nvPr/>
        </p:nvSpPr>
        <p:spPr>
          <a:xfrm>
            <a:off x="3611880" y="1956816"/>
            <a:ext cx="1371600" cy="658368"/>
          </a:xfrm>
          <a:prstGeom prst="roundRect">
            <a:avLst>
              <a:gd name="adj" fmla="val 13889"/>
            </a:avLst>
          </a:prstGeom>
          <a:solidFill>
            <a:srgbClr val="FFFFFF"/>
          </a:solidFill>
          <a:ln w="12700">
            <a:solidFill>
              <a:srgbClr val="B66B3D"/>
            </a:solidFill>
            <a:prstDash val="solid"/>
          </a:ln>
        </p:spPr>
        <p:txBody>
          <a:bodyPr/>
          <a:p/>
        </p:txBody>
      </p:sp>
      <p:pic>
        <p:nvPicPr>
          <p:cNvPr id="20" name="Image 3" descr="preencoded.png">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3721608" y="2121408"/>
            <a:ext cx="256032" cy="256032"/>
          </a:xfrm>
          <a:prstGeom prst="rect">
            <a:avLst/>
          </a:prstGeom>
        </p:spPr>
      </p:pic>
      <p:sp>
        <p:nvSpPr>
          <p:cNvPr id="21" name="Text 15"/>
          <p:cNvSpPr txBox="1"/>
          <p:nvPr/>
        </p:nvSpPr>
        <p:spPr>
          <a:xfrm>
            <a:off x="4050792" y="2075688"/>
            <a:ext cx="804672" cy="347472"/>
          </a:xfrm>
          <a:prstGeom prst="rect">
            <a:avLst/>
          </a:prstGeom>
          <a:noFill/>
          <a:ln/>
        </p:spPr>
        <p:txBody>
          <a:bodyPr wrap="square" lIns="0" tIns="0" rIns="0" bIns="0" rtlCol="0" anchor="ctr">
            <a:normAutofit/>
          </a:bodyPr>
          <a:lstStyle/>
          <a:p>
            <a:pPr algn="ctr" indent="0" marL="0">
              <a:buNone/>
            </a:pPr>
            <a:r>
              <a:rPr lang="en-US" sz="1130" b="1" dirty="0">
                <a:solidFill>
                  <a:srgbClr val="252A2F"/>
                </a:solidFill>
                <a:latin typeface="Aptos" pitchFamily="34" charset="0"/>
                <a:ea typeface="Aptos" pitchFamily="34" charset="-122"/>
                <a:cs typeface="Aptos" pitchFamily="34" charset="-120"/>
              </a:rPr>
              <a:t>Procurement</a:t>
            </a:r>
            <a:endParaRPr lang="en-US" sz="1130" dirty="0"/>
          </a:p>
        </p:txBody>
      </p:sp>
      <p:sp>
        <p:nvSpPr>
          <p:cNvPr id="22" name="Shape 16"/>
          <p:cNvSpPr/>
          <p:nvPr/>
        </p:nvSpPr>
        <p:spPr>
          <a:xfrm>
            <a:off x="4297680" y="2286000"/>
            <a:ext cx="-1531620" cy="1211580"/>
          </a:xfrm>
          <a:prstGeom prst="line">
            <a:avLst/>
          </a:prstGeom>
          <a:noFill/>
          <a:ln w="15240">
            <a:solidFill>
              <a:srgbClr val="C6B9A5"/>
            </a:solidFill>
            <a:prstDash val="dash"/>
            <a:headEnd type="none"/>
            <a:tailEnd type="none"/>
          </a:ln>
        </p:spPr>
        <p:txBody>
          <a:bodyPr/>
          <a:p/>
        </p:txBody>
      </p:sp>
      <p:sp>
        <p:nvSpPr>
          <p:cNvPr id="23" name="Shape 17"/>
          <p:cNvSpPr/>
          <p:nvPr/>
        </p:nvSpPr>
        <p:spPr>
          <a:xfrm>
            <a:off x="3822192" y="4343400"/>
            <a:ext cx="1371600" cy="658368"/>
          </a:xfrm>
          <a:prstGeom prst="roundRect">
            <a:avLst>
              <a:gd name="adj" fmla="val 13889"/>
            </a:avLst>
          </a:prstGeom>
          <a:solidFill>
            <a:srgbClr val="FFFFFF"/>
          </a:solidFill>
          <a:ln w="12700">
            <a:solidFill>
              <a:srgbClr val="C79A3B"/>
            </a:solidFill>
            <a:prstDash val="solid"/>
          </a:ln>
        </p:spPr>
        <p:txBody>
          <a:bodyPr/>
          <a:p/>
        </p:txBody>
      </p:sp>
      <p:pic>
        <p:nvPicPr>
          <p:cNvPr id="24" name="Image 4" descr="preencoded.png">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3931920" y="4507992"/>
            <a:ext cx="256032" cy="256032"/>
          </a:xfrm>
          <a:prstGeom prst="rect">
            <a:avLst/>
          </a:prstGeom>
        </p:spPr>
      </p:pic>
      <p:sp>
        <p:nvSpPr>
          <p:cNvPr id="25" name="Text 18"/>
          <p:cNvSpPr txBox="1"/>
          <p:nvPr/>
        </p:nvSpPr>
        <p:spPr>
          <a:xfrm>
            <a:off x="4261104" y="4462272"/>
            <a:ext cx="804672" cy="347472"/>
          </a:xfrm>
          <a:prstGeom prst="rect">
            <a:avLst/>
          </a:prstGeom>
          <a:noFill/>
          <a:ln/>
        </p:spPr>
        <p:txBody>
          <a:bodyPr wrap="square" lIns="0" tIns="0" rIns="0" bIns="0" rtlCol="0" anchor="ctr">
            <a:normAutofit/>
          </a:bodyPr>
          <a:lstStyle/>
          <a:p>
            <a:pPr algn="ctr" indent="0" marL="0">
              <a:buNone/>
            </a:pPr>
            <a:r>
              <a:rPr lang="en-US" sz="1130" b="1" dirty="0">
                <a:solidFill>
                  <a:srgbClr val="252A2F"/>
                </a:solidFill>
                <a:latin typeface="Aptos" pitchFamily="34" charset="0"/>
                <a:ea typeface="Aptos" pitchFamily="34" charset="-122"/>
                <a:cs typeface="Aptos" pitchFamily="34" charset="-120"/>
              </a:rPr>
              <a:t>Finance</a:t>
            </a:r>
            <a:endParaRPr lang="en-US" sz="1130" dirty="0"/>
          </a:p>
        </p:txBody>
      </p:sp>
      <p:sp>
        <p:nvSpPr>
          <p:cNvPr id="26" name="Shape 19"/>
          <p:cNvSpPr/>
          <p:nvPr/>
        </p:nvSpPr>
        <p:spPr>
          <a:xfrm>
            <a:off x="4507992" y="4672584"/>
            <a:ext cx="-1741932" cy="-1175004"/>
          </a:xfrm>
          <a:prstGeom prst="line">
            <a:avLst/>
          </a:prstGeom>
          <a:noFill/>
          <a:ln w="15240">
            <a:solidFill>
              <a:srgbClr val="C6B9A5"/>
            </a:solidFill>
            <a:prstDash val="dash"/>
            <a:headEnd type="none"/>
            <a:tailEnd type="none"/>
          </a:ln>
        </p:spPr>
        <p:txBody>
          <a:bodyPr/>
          <a:p/>
        </p:txBody>
      </p:sp>
      <p:sp>
        <p:nvSpPr>
          <p:cNvPr id="27" name="Shape 20"/>
          <p:cNvSpPr/>
          <p:nvPr/>
        </p:nvSpPr>
        <p:spPr>
          <a:xfrm>
            <a:off x="2148840" y="1444752"/>
            <a:ext cx="1371600" cy="658368"/>
          </a:xfrm>
          <a:prstGeom prst="roundRect">
            <a:avLst>
              <a:gd name="adj" fmla="val 13889"/>
            </a:avLst>
          </a:prstGeom>
          <a:solidFill>
            <a:srgbClr val="FFFFFF"/>
          </a:solidFill>
          <a:ln w="12700">
            <a:solidFill>
              <a:srgbClr val="12263A"/>
            </a:solidFill>
            <a:prstDash val="solid"/>
          </a:ln>
        </p:spPr>
        <p:txBody>
          <a:bodyPr/>
          <a:p/>
        </p:txBody>
      </p:sp>
      <p:pic>
        <p:nvPicPr>
          <p:cNvPr id="28" name="Image 5" descr="preencoded.png">    </p:cNvPr>
          <p:cNvPicPr>
            <a:picLocks noChangeAspect="1"/>
          </p:cNvPicPr>
          <p:nvPr/>
        </p:nvPicPr>
        <p:blipFill>
          <a:blip r:embed="rId11">
            <a:extLst>
              <a:ext uri="{96DAC541-7B7A-43D3-8B79-37D633B846F1}">
                <asvg:svgBlip xmlns:asvg="http://schemas.microsoft.com/office/drawing/2016/SVG/main" r:embed="rId12"/>
              </a:ext>
            </a:extLst>
          </a:blip>
          <a:stretch>
            <a:fillRect/>
          </a:stretch>
        </p:blipFill>
        <p:spPr>
          <a:xfrm>
            <a:off x="2258568" y="1609344"/>
            <a:ext cx="256032" cy="256032"/>
          </a:xfrm>
          <a:prstGeom prst="rect">
            <a:avLst/>
          </a:prstGeom>
        </p:spPr>
      </p:pic>
      <p:sp>
        <p:nvSpPr>
          <p:cNvPr id="29" name="Text 21"/>
          <p:cNvSpPr txBox="1"/>
          <p:nvPr/>
        </p:nvSpPr>
        <p:spPr>
          <a:xfrm>
            <a:off x="2587752" y="1563624"/>
            <a:ext cx="804672" cy="347472"/>
          </a:xfrm>
          <a:prstGeom prst="rect">
            <a:avLst/>
          </a:prstGeom>
          <a:noFill/>
          <a:ln/>
        </p:spPr>
        <p:txBody>
          <a:bodyPr wrap="square" lIns="0" tIns="0" rIns="0" bIns="0" rtlCol="0" anchor="ctr">
            <a:normAutofit/>
          </a:bodyPr>
          <a:lstStyle/>
          <a:p>
            <a:pPr algn="ctr" indent="0" marL="0">
              <a:buNone/>
            </a:pPr>
            <a:r>
              <a:rPr lang="en-US" sz="1130" b="1" dirty="0">
                <a:solidFill>
                  <a:srgbClr val="252A2F"/>
                </a:solidFill>
                <a:latin typeface="Aptos" pitchFamily="34" charset="0"/>
                <a:ea typeface="Aptos" pitchFamily="34" charset="-122"/>
                <a:cs typeface="Aptos" pitchFamily="34" charset="-120"/>
              </a:rPr>
              <a:t>HR</a:t>
            </a:r>
            <a:endParaRPr lang="en-US" sz="1130" dirty="0"/>
          </a:p>
        </p:txBody>
      </p:sp>
      <p:sp>
        <p:nvSpPr>
          <p:cNvPr id="30" name="Shape 22"/>
          <p:cNvSpPr/>
          <p:nvPr/>
        </p:nvSpPr>
        <p:spPr>
          <a:xfrm>
            <a:off x="2834640" y="1773936"/>
            <a:ext cx="-68580" cy="1723644"/>
          </a:xfrm>
          <a:prstGeom prst="line">
            <a:avLst/>
          </a:prstGeom>
          <a:noFill/>
          <a:ln w="15240">
            <a:solidFill>
              <a:srgbClr val="C6B9A5"/>
            </a:solidFill>
            <a:prstDash val="dash"/>
            <a:headEnd type="none"/>
            <a:tailEnd type="none"/>
          </a:ln>
        </p:spPr>
        <p:txBody>
          <a:bodyPr/>
          <a:p/>
        </p:txBody>
      </p:sp>
      <p:sp>
        <p:nvSpPr>
          <p:cNvPr id="31" name="Shape 23"/>
          <p:cNvSpPr/>
          <p:nvPr/>
        </p:nvSpPr>
        <p:spPr>
          <a:xfrm>
            <a:off x="1243584" y="5376672"/>
            <a:ext cx="3456432" cy="274320"/>
          </a:xfrm>
          <a:prstGeom prst="roundRect">
            <a:avLst>
              <a:gd name="adj" fmla="val 50000"/>
            </a:avLst>
          </a:prstGeom>
          <a:solidFill>
            <a:srgbClr val="12263A"/>
          </a:solidFill>
          <a:ln w="12700">
            <a:solidFill>
              <a:srgbClr val="12263A"/>
            </a:solidFill>
            <a:prstDash val="solid"/>
          </a:ln>
        </p:spPr>
        <p:txBody>
          <a:bodyPr/>
          <a:p/>
        </p:txBody>
      </p:sp>
      <p:sp>
        <p:nvSpPr>
          <p:cNvPr id="32" name="Text 24"/>
          <p:cNvSpPr txBox="1"/>
          <p:nvPr/>
        </p:nvSpPr>
        <p:spPr>
          <a:xfrm>
            <a:off x="1298448" y="5390388"/>
            <a:ext cx="3346704" cy="237744"/>
          </a:xfrm>
          <a:prstGeom prst="rect">
            <a:avLst/>
          </a:prstGeom>
          <a:noFill/>
          <a:ln/>
        </p:spPr>
        <p:txBody>
          <a:bodyPr wrap="square" lIns="0" tIns="0" rIns="0" bIns="0" rtlCol="0" anchor="ctr">
            <a:normAutofit/>
          </a:bodyPr>
          <a:lstStyle/>
          <a:p>
            <a:pPr algn="ctr" indent="0" marL="0">
              <a:buNone/>
            </a:pPr>
            <a:r>
              <a:rPr lang="en-US" sz="1000" b="1" dirty="0">
                <a:solidFill>
                  <a:srgbClr val="FFFFFF"/>
                </a:solidFill>
                <a:latin typeface="Aptos" pitchFamily="34" charset="0"/>
                <a:ea typeface="Aptos" pitchFamily="34" charset="-122"/>
                <a:cs typeface="Aptos" pitchFamily="34" charset="-120"/>
              </a:rPr>
              <a:t>ONE SHARED DATA VIEW</a:t>
            </a:r>
            <a:endParaRPr lang="en-US" sz="1000" dirty="0"/>
          </a:p>
        </p:txBody>
      </p:sp>
      <p:sp>
        <p:nvSpPr>
          <p:cNvPr id="33" name="Text 25"/>
          <p:cNvSpPr txBox="1"/>
          <p:nvPr/>
        </p:nvSpPr>
        <p:spPr>
          <a:xfrm>
            <a:off x="5650992" y="1572768"/>
            <a:ext cx="4297680" cy="274320"/>
          </a:xfrm>
          <a:prstGeom prst="rect">
            <a:avLst/>
          </a:prstGeom>
          <a:noFill/>
          <a:ln/>
        </p:spPr>
        <p:txBody>
          <a:bodyPr wrap="square" lIns="0" tIns="0" rIns="0" bIns="0" rtlCol="0" anchor="ctr">
            <a:normAutofit/>
          </a:bodyPr>
          <a:lstStyle/>
          <a:p>
            <a:pPr algn="l" indent="0" marL="0">
              <a:buNone/>
            </a:pPr>
            <a:r>
              <a:rPr lang="en-US" sz="1700" b="1" dirty="0">
                <a:solidFill>
                  <a:srgbClr val="12263A"/>
                </a:solidFill>
                <a:latin typeface="Aptos" pitchFamily="34" charset="0"/>
                <a:ea typeface="Aptos" pitchFamily="34" charset="-122"/>
                <a:cs typeface="Aptos" pitchFamily="34" charset="-120"/>
              </a:rPr>
              <a:t>Applied to Walker’s business processes</a:t>
            </a:r>
            <a:endParaRPr lang="en-US" sz="1700" dirty="0"/>
          </a:p>
        </p:txBody>
      </p:sp>
      <p:sp>
        <p:nvSpPr>
          <p:cNvPr id="34" name="Shape 26"/>
          <p:cNvSpPr/>
          <p:nvPr/>
        </p:nvSpPr>
        <p:spPr>
          <a:xfrm>
            <a:off x="5650992" y="2075688"/>
            <a:ext cx="960120" cy="1060704"/>
          </a:xfrm>
          <a:prstGeom prst="roundRect">
            <a:avLst>
              <a:gd name="adj" fmla="val 9524"/>
            </a:avLst>
          </a:prstGeom>
          <a:solidFill>
            <a:srgbClr val="FFF9EF"/>
          </a:solidFill>
          <a:ln w="12700">
            <a:solidFill>
              <a:srgbClr val="D8CCB7"/>
            </a:solidFill>
            <a:prstDash val="solid"/>
          </a:ln>
        </p:spPr>
        <p:txBody>
          <a:bodyPr/>
          <a:p/>
        </p:txBody>
      </p:sp>
      <p:pic>
        <p:nvPicPr>
          <p:cNvPr id="35" name="Image 6" descr="preencoded.png">    </p:cNvPr>
          <p:cNvPicPr>
            <a:picLocks noChangeAspect="1"/>
          </p:cNvPicPr>
          <p:nvPr/>
        </p:nvPicPr>
        <p:blipFill>
          <a:blip r:embed="rId13">
            <a:extLst>
              <a:ext uri="{96DAC541-7B7A-43D3-8B79-37D633B846F1}">
                <asvg:svgBlip xmlns:asvg="http://schemas.microsoft.com/office/drawing/2016/SVG/main" r:embed="rId14"/>
              </a:ext>
            </a:extLst>
          </a:blip>
          <a:stretch>
            <a:fillRect/>
          </a:stretch>
        </p:blipFill>
        <p:spPr>
          <a:xfrm>
            <a:off x="5961888" y="2231136"/>
            <a:ext cx="329184" cy="329184"/>
          </a:xfrm>
          <a:prstGeom prst="rect">
            <a:avLst/>
          </a:prstGeom>
        </p:spPr>
      </p:pic>
      <p:sp>
        <p:nvSpPr>
          <p:cNvPr id="36" name="Text 27"/>
          <p:cNvSpPr txBox="1"/>
          <p:nvPr/>
        </p:nvSpPr>
        <p:spPr>
          <a:xfrm>
            <a:off x="5705856" y="2633472"/>
            <a:ext cx="850392" cy="228600"/>
          </a:xfrm>
          <a:prstGeom prst="rect">
            <a:avLst/>
          </a:prstGeom>
          <a:noFill/>
          <a:ln/>
        </p:spPr>
        <p:txBody>
          <a:bodyPr wrap="square" lIns="0" tIns="0" rIns="0" bIns="0" rtlCol="0" anchor="ctr">
            <a:normAutofit/>
          </a:bodyPr>
          <a:lstStyle/>
          <a:p>
            <a:pPr algn="ctr" indent="0" marL="0">
              <a:buNone/>
            </a:pPr>
            <a:r>
              <a:rPr lang="en-US" sz="1020" b="1" dirty="0">
                <a:solidFill>
                  <a:srgbClr val="252A2F"/>
                </a:solidFill>
                <a:latin typeface="Aptos" pitchFamily="34" charset="0"/>
                <a:ea typeface="Aptos" pitchFamily="34" charset="-122"/>
                <a:cs typeface="Aptos" pitchFamily="34" charset="-120"/>
              </a:rPr>
              <a:t>Ingredients</a:t>
            </a:r>
            <a:endParaRPr lang="en-US" sz="1020" dirty="0"/>
          </a:p>
        </p:txBody>
      </p:sp>
      <p:sp>
        <p:nvSpPr>
          <p:cNvPr id="37" name="Text 28"/>
          <p:cNvSpPr txBox="1"/>
          <p:nvPr/>
        </p:nvSpPr>
        <p:spPr>
          <a:xfrm>
            <a:off x="5696712" y="2889504"/>
            <a:ext cx="868680" cy="201168"/>
          </a:xfrm>
          <a:prstGeom prst="rect">
            <a:avLst/>
          </a:prstGeom>
          <a:noFill/>
          <a:ln/>
        </p:spPr>
        <p:txBody>
          <a:bodyPr wrap="square" lIns="0" tIns="0" rIns="0" bIns="0" rtlCol="0" anchor="ctr">
            <a:normAutofit/>
          </a:bodyPr>
          <a:lstStyle/>
          <a:p>
            <a:pPr algn="ctr" indent="0" marL="0">
              <a:buNone/>
            </a:pPr>
            <a:r>
              <a:rPr lang="en-US" sz="860" dirty="0">
                <a:solidFill>
                  <a:srgbClr val="6D655A"/>
                </a:solidFill>
                <a:latin typeface="Aptos" pitchFamily="34" charset="0"/>
                <a:ea typeface="Aptos" pitchFamily="34" charset="-122"/>
                <a:cs typeface="Aptos" pitchFamily="34" charset="-120"/>
              </a:rPr>
              <a:t>purchase + receipt</a:t>
            </a:r>
            <a:endParaRPr lang="en-US" sz="860" dirty="0"/>
          </a:p>
        </p:txBody>
      </p:sp>
      <p:sp>
        <p:nvSpPr>
          <p:cNvPr id="38" name="Shape 29"/>
          <p:cNvSpPr/>
          <p:nvPr/>
        </p:nvSpPr>
        <p:spPr>
          <a:xfrm>
            <a:off x="6647688" y="2487168"/>
            <a:ext cx="137160" cy="310896"/>
          </a:xfrm>
          <a:prstGeom prst="chevron">
            <a:avLst/>
          </a:prstGeom>
          <a:solidFill>
            <a:srgbClr val="C79A3B"/>
          </a:solidFill>
          <a:ln w="12700">
            <a:solidFill>
              <a:srgbClr val="C79A3B"/>
            </a:solidFill>
            <a:prstDash val="solid"/>
          </a:ln>
        </p:spPr>
        <p:txBody>
          <a:bodyPr/>
          <a:p/>
        </p:txBody>
      </p:sp>
      <p:sp>
        <p:nvSpPr>
          <p:cNvPr id="39" name="Shape 30"/>
          <p:cNvSpPr/>
          <p:nvPr/>
        </p:nvSpPr>
        <p:spPr>
          <a:xfrm>
            <a:off x="6793992" y="2075688"/>
            <a:ext cx="960120" cy="1060704"/>
          </a:xfrm>
          <a:prstGeom prst="roundRect">
            <a:avLst>
              <a:gd name="adj" fmla="val 9524"/>
            </a:avLst>
          </a:prstGeom>
          <a:solidFill>
            <a:srgbClr val="FFF9EF"/>
          </a:solidFill>
          <a:ln w="12700">
            <a:solidFill>
              <a:srgbClr val="D8CCB7"/>
            </a:solidFill>
            <a:prstDash val="solid"/>
          </a:ln>
        </p:spPr>
        <p:txBody>
          <a:bodyPr/>
          <a:p/>
        </p:txBody>
      </p:sp>
      <p:pic>
        <p:nvPicPr>
          <p:cNvPr id="40" name="Image 7" descr="preencoded.png">    </p:cNvPr>
          <p:cNvPicPr>
            <a:picLocks noChangeAspect="1"/>
          </p:cNvPicPr>
          <p:nvPr/>
        </p:nvPicPr>
        <p:blipFill>
          <a:blip r:embed="rId15">
            <a:extLst>
              <a:ext uri="{96DAC541-7B7A-43D3-8B79-37D633B846F1}">
                <asvg:svgBlip xmlns:asvg="http://schemas.microsoft.com/office/drawing/2016/SVG/main" r:embed="rId16"/>
              </a:ext>
            </a:extLst>
          </a:blip>
          <a:stretch>
            <a:fillRect/>
          </a:stretch>
        </p:blipFill>
        <p:spPr>
          <a:xfrm>
            <a:off x="7104888" y="2231136"/>
            <a:ext cx="329184" cy="329184"/>
          </a:xfrm>
          <a:prstGeom prst="rect">
            <a:avLst/>
          </a:prstGeom>
        </p:spPr>
      </p:pic>
      <p:sp>
        <p:nvSpPr>
          <p:cNvPr id="41" name="Text 31"/>
          <p:cNvSpPr txBox="1"/>
          <p:nvPr/>
        </p:nvSpPr>
        <p:spPr>
          <a:xfrm>
            <a:off x="6848856" y="2633472"/>
            <a:ext cx="850392" cy="228600"/>
          </a:xfrm>
          <a:prstGeom prst="rect">
            <a:avLst/>
          </a:prstGeom>
          <a:noFill/>
          <a:ln/>
        </p:spPr>
        <p:txBody>
          <a:bodyPr wrap="square" lIns="0" tIns="0" rIns="0" bIns="0" rtlCol="0" anchor="ctr">
            <a:normAutofit/>
          </a:bodyPr>
          <a:lstStyle/>
          <a:p>
            <a:pPr algn="ctr" indent="0" marL="0">
              <a:buNone/>
            </a:pPr>
            <a:r>
              <a:rPr lang="en-US" sz="1020" b="1" dirty="0">
                <a:solidFill>
                  <a:srgbClr val="252A2F"/>
                </a:solidFill>
                <a:latin typeface="Aptos" pitchFamily="34" charset="0"/>
                <a:ea typeface="Aptos" pitchFamily="34" charset="-122"/>
                <a:cs typeface="Aptos" pitchFamily="34" charset="-120"/>
              </a:rPr>
              <a:t>Bake</a:t>
            </a:r>
            <a:endParaRPr lang="en-US" sz="1020" dirty="0"/>
          </a:p>
        </p:txBody>
      </p:sp>
      <p:sp>
        <p:nvSpPr>
          <p:cNvPr id="42" name="Text 32"/>
          <p:cNvSpPr txBox="1"/>
          <p:nvPr/>
        </p:nvSpPr>
        <p:spPr>
          <a:xfrm>
            <a:off x="6839712" y="2889504"/>
            <a:ext cx="868680" cy="201168"/>
          </a:xfrm>
          <a:prstGeom prst="rect">
            <a:avLst/>
          </a:prstGeom>
          <a:noFill/>
          <a:ln/>
        </p:spPr>
        <p:txBody>
          <a:bodyPr wrap="square" lIns="0" tIns="0" rIns="0" bIns="0" rtlCol="0" anchor="ctr">
            <a:normAutofit/>
          </a:bodyPr>
          <a:lstStyle/>
          <a:p>
            <a:pPr algn="ctr" indent="0" marL="0">
              <a:buNone/>
            </a:pPr>
            <a:r>
              <a:rPr lang="en-US" sz="860" dirty="0">
                <a:solidFill>
                  <a:srgbClr val="6D655A"/>
                </a:solidFill>
                <a:latin typeface="Aptos" pitchFamily="34" charset="0"/>
                <a:ea typeface="Aptos" pitchFamily="34" charset="-122"/>
                <a:cs typeface="Aptos" pitchFamily="34" charset="-120"/>
              </a:rPr>
              <a:t>plan + execute</a:t>
            </a:r>
            <a:endParaRPr lang="en-US" sz="860" dirty="0"/>
          </a:p>
        </p:txBody>
      </p:sp>
      <p:sp>
        <p:nvSpPr>
          <p:cNvPr id="43" name="Shape 33"/>
          <p:cNvSpPr/>
          <p:nvPr/>
        </p:nvSpPr>
        <p:spPr>
          <a:xfrm>
            <a:off x="7790688" y="2487168"/>
            <a:ext cx="137160" cy="310896"/>
          </a:xfrm>
          <a:prstGeom prst="chevron">
            <a:avLst/>
          </a:prstGeom>
          <a:solidFill>
            <a:srgbClr val="C79A3B"/>
          </a:solidFill>
          <a:ln w="12700">
            <a:solidFill>
              <a:srgbClr val="C79A3B"/>
            </a:solidFill>
            <a:prstDash val="solid"/>
          </a:ln>
        </p:spPr>
        <p:txBody>
          <a:bodyPr/>
          <a:p/>
        </p:txBody>
      </p:sp>
      <p:sp>
        <p:nvSpPr>
          <p:cNvPr id="44" name="Shape 34"/>
          <p:cNvSpPr/>
          <p:nvPr/>
        </p:nvSpPr>
        <p:spPr>
          <a:xfrm>
            <a:off x="7936992" y="2075688"/>
            <a:ext cx="960120" cy="1060704"/>
          </a:xfrm>
          <a:prstGeom prst="roundRect">
            <a:avLst>
              <a:gd name="adj" fmla="val 9524"/>
            </a:avLst>
          </a:prstGeom>
          <a:solidFill>
            <a:srgbClr val="DFEAE3"/>
          </a:solidFill>
          <a:ln w="12700">
            <a:solidFill>
              <a:srgbClr val="4C7B64"/>
            </a:solidFill>
            <a:prstDash val="solid"/>
          </a:ln>
        </p:spPr>
        <p:txBody>
          <a:bodyPr/>
          <a:p/>
        </p:txBody>
      </p:sp>
      <p:pic>
        <p:nvPicPr>
          <p:cNvPr id="45" name="Image 8" descr="preencoded.png">    </p:cNvPr>
          <p:cNvPicPr>
            <a:picLocks noChangeAspect="1"/>
          </p:cNvPicPr>
          <p:nvPr/>
        </p:nvPicPr>
        <p:blipFill>
          <a:blip r:embed="rId17">
            <a:extLst>
              <a:ext uri="{96DAC541-7B7A-43D3-8B79-37D633B846F1}">
                <asvg:svgBlip xmlns:asvg="http://schemas.microsoft.com/office/drawing/2016/SVG/main" r:embed="rId18"/>
              </a:ext>
            </a:extLst>
          </a:blip>
          <a:stretch>
            <a:fillRect/>
          </a:stretch>
        </p:blipFill>
        <p:spPr>
          <a:xfrm>
            <a:off x="8247888" y="2231136"/>
            <a:ext cx="329184" cy="329184"/>
          </a:xfrm>
          <a:prstGeom prst="rect">
            <a:avLst/>
          </a:prstGeom>
        </p:spPr>
      </p:pic>
      <p:sp>
        <p:nvSpPr>
          <p:cNvPr id="46" name="Text 35"/>
          <p:cNvSpPr txBox="1"/>
          <p:nvPr/>
        </p:nvSpPr>
        <p:spPr>
          <a:xfrm>
            <a:off x="7991856" y="2633472"/>
            <a:ext cx="850392" cy="228600"/>
          </a:xfrm>
          <a:prstGeom prst="rect">
            <a:avLst/>
          </a:prstGeom>
          <a:noFill/>
          <a:ln/>
        </p:spPr>
        <p:txBody>
          <a:bodyPr wrap="square" lIns="0" tIns="0" rIns="0" bIns="0" rtlCol="0" anchor="ctr">
            <a:normAutofit/>
          </a:bodyPr>
          <a:lstStyle/>
          <a:p>
            <a:pPr algn="ctr" indent="0" marL="0">
              <a:buNone/>
            </a:pPr>
            <a:r>
              <a:rPr lang="en-US" sz="1020" b="1" dirty="0">
                <a:solidFill>
                  <a:srgbClr val="252A2F"/>
                </a:solidFill>
                <a:latin typeface="Aptos" pitchFamily="34" charset="0"/>
                <a:ea typeface="Aptos" pitchFamily="34" charset="-122"/>
                <a:cs typeface="Aptos" pitchFamily="34" charset="-120"/>
              </a:rPr>
              <a:t>Warehouse</a:t>
            </a:r>
            <a:endParaRPr lang="en-US" sz="1020" dirty="0"/>
          </a:p>
        </p:txBody>
      </p:sp>
      <p:sp>
        <p:nvSpPr>
          <p:cNvPr id="47" name="Text 36"/>
          <p:cNvSpPr txBox="1"/>
          <p:nvPr/>
        </p:nvSpPr>
        <p:spPr>
          <a:xfrm>
            <a:off x="7982712" y="2889504"/>
            <a:ext cx="868680" cy="201168"/>
          </a:xfrm>
          <a:prstGeom prst="rect">
            <a:avLst/>
          </a:prstGeom>
          <a:noFill/>
          <a:ln/>
        </p:spPr>
        <p:txBody>
          <a:bodyPr wrap="square" lIns="0" tIns="0" rIns="0" bIns="0" rtlCol="0" anchor="ctr">
            <a:normAutofit/>
          </a:bodyPr>
          <a:lstStyle/>
          <a:p>
            <a:pPr algn="ctr" indent="0" marL="0">
              <a:buNone/>
            </a:pPr>
            <a:r>
              <a:rPr lang="en-US" sz="860" dirty="0">
                <a:solidFill>
                  <a:srgbClr val="6D655A"/>
                </a:solidFill>
                <a:latin typeface="Aptos" pitchFamily="34" charset="0"/>
                <a:ea typeface="Aptos" pitchFamily="34" charset="-122"/>
                <a:cs typeface="Aptos" pitchFamily="34" charset="-120"/>
              </a:rPr>
              <a:t>stock + traceability</a:t>
            </a:r>
            <a:endParaRPr lang="en-US" sz="860" dirty="0"/>
          </a:p>
        </p:txBody>
      </p:sp>
      <p:sp>
        <p:nvSpPr>
          <p:cNvPr id="48" name="Shape 37"/>
          <p:cNvSpPr/>
          <p:nvPr/>
        </p:nvSpPr>
        <p:spPr>
          <a:xfrm>
            <a:off x="8933688" y="2487168"/>
            <a:ext cx="137160" cy="310896"/>
          </a:xfrm>
          <a:prstGeom prst="chevron">
            <a:avLst/>
          </a:prstGeom>
          <a:solidFill>
            <a:srgbClr val="C79A3B"/>
          </a:solidFill>
          <a:ln w="12700">
            <a:solidFill>
              <a:srgbClr val="C79A3B"/>
            </a:solidFill>
            <a:prstDash val="solid"/>
          </a:ln>
        </p:spPr>
        <p:txBody>
          <a:bodyPr/>
          <a:p/>
        </p:txBody>
      </p:sp>
      <p:sp>
        <p:nvSpPr>
          <p:cNvPr id="49" name="Shape 38"/>
          <p:cNvSpPr/>
          <p:nvPr/>
        </p:nvSpPr>
        <p:spPr>
          <a:xfrm>
            <a:off x="9079992" y="2075688"/>
            <a:ext cx="960120" cy="1060704"/>
          </a:xfrm>
          <a:prstGeom prst="roundRect">
            <a:avLst>
              <a:gd name="adj" fmla="val 9524"/>
            </a:avLst>
          </a:prstGeom>
          <a:solidFill>
            <a:srgbClr val="FFF9EF"/>
          </a:solidFill>
          <a:ln w="12700">
            <a:solidFill>
              <a:srgbClr val="D8CCB7"/>
            </a:solidFill>
            <a:prstDash val="solid"/>
          </a:ln>
        </p:spPr>
        <p:txBody>
          <a:bodyPr/>
          <a:p/>
        </p:txBody>
      </p:sp>
      <p:pic>
        <p:nvPicPr>
          <p:cNvPr id="50" name="Image 9" descr="preencoded.png">    </p:cNvPr>
          <p:cNvPicPr>
            <a:picLocks noChangeAspect="1"/>
          </p:cNvPicPr>
          <p:nvPr/>
        </p:nvPicPr>
        <p:blipFill>
          <a:blip r:embed="rId19">
            <a:extLst>
              <a:ext uri="{96DAC541-7B7A-43D3-8B79-37D633B846F1}">
                <asvg:svgBlip xmlns:asvg="http://schemas.microsoft.com/office/drawing/2016/SVG/main" r:embed="rId20"/>
              </a:ext>
            </a:extLst>
          </a:blip>
          <a:stretch>
            <a:fillRect/>
          </a:stretch>
        </p:blipFill>
        <p:spPr>
          <a:xfrm>
            <a:off x="9390888" y="2231136"/>
            <a:ext cx="329184" cy="329184"/>
          </a:xfrm>
          <a:prstGeom prst="rect">
            <a:avLst/>
          </a:prstGeom>
        </p:spPr>
      </p:pic>
      <p:sp>
        <p:nvSpPr>
          <p:cNvPr id="51" name="Text 39"/>
          <p:cNvSpPr txBox="1"/>
          <p:nvPr/>
        </p:nvSpPr>
        <p:spPr>
          <a:xfrm>
            <a:off x="9134856" y="2633472"/>
            <a:ext cx="850392" cy="228600"/>
          </a:xfrm>
          <a:prstGeom prst="rect">
            <a:avLst/>
          </a:prstGeom>
          <a:noFill/>
          <a:ln/>
        </p:spPr>
        <p:txBody>
          <a:bodyPr wrap="square" lIns="0" tIns="0" rIns="0" bIns="0" rtlCol="0" anchor="ctr">
            <a:normAutofit/>
          </a:bodyPr>
          <a:lstStyle/>
          <a:p>
            <a:pPr algn="ctr" indent="0" marL="0">
              <a:buNone/>
            </a:pPr>
            <a:r>
              <a:rPr lang="en-US" sz="1020" b="1" dirty="0">
                <a:solidFill>
                  <a:srgbClr val="252A2F"/>
                </a:solidFill>
                <a:latin typeface="Aptos" pitchFamily="34" charset="0"/>
                <a:ea typeface="Aptos" pitchFamily="34" charset="-122"/>
                <a:cs typeface="Aptos" pitchFamily="34" charset="-120"/>
              </a:rPr>
              <a:t>Orders</a:t>
            </a:r>
            <a:endParaRPr lang="en-US" sz="1020" dirty="0"/>
          </a:p>
        </p:txBody>
      </p:sp>
      <p:sp>
        <p:nvSpPr>
          <p:cNvPr id="52" name="Text 40"/>
          <p:cNvSpPr txBox="1"/>
          <p:nvPr/>
        </p:nvSpPr>
        <p:spPr>
          <a:xfrm>
            <a:off x="9125712" y="2889504"/>
            <a:ext cx="868680" cy="201168"/>
          </a:xfrm>
          <a:prstGeom prst="rect">
            <a:avLst/>
          </a:prstGeom>
          <a:noFill/>
          <a:ln/>
        </p:spPr>
        <p:txBody>
          <a:bodyPr wrap="square" lIns="0" tIns="0" rIns="0" bIns="0" rtlCol="0" anchor="ctr">
            <a:normAutofit/>
          </a:bodyPr>
          <a:lstStyle/>
          <a:p>
            <a:pPr algn="ctr" indent="0" marL="0">
              <a:buNone/>
            </a:pPr>
            <a:r>
              <a:rPr lang="en-US" sz="860" dirty="0">
                <a:solidFill>
                  <a:srgbClr val="6D655A"/>
                </a:solidFill>
                <a:latin typeface="Aptos" pitchFamily="34" charset="0"/>
                <a:ea typeface="Aptos" pitchFamily="34" charset="-122"/>
                <a:cs typeface="Aptos" pitchFamily="34" charset="-120"/>
              </a:rPr>
              <a:t>allocate + fulfil</a:t>
            </a:r>
            <a:endParaRPr lang="en-US" sz="860" dirty="0"/>
          </a:p>
        </p:txBody>
      </p:sp>
      <p:sp>
        <p:nvSpPr>
          <p:cNvPr id="53" name="Shape 41"/>
          <p:cNvSpPr/>
          <p:nvPr/>
        </p:nvSpPr>
        <p:spPr>
          <a:xfrm>
            <a:off x="10076688" y="2487168"/>
            <a:ext cx="137160" cy="310896"/>
          </a:xfrm>
          <a:prstGeom prst="chevron">
            <a:avLst/>
          </a:prstGeom>
          <a:solidFill>
            <a:srgbClr val="C79A3B"/>
          </a:solidFill>
          <a:ln w="12700">
            <a:solidFill>
              <a:srgbClr val="C79A3B"/>
            </a:solidFill>
            <a:prstDash val="solid"/>
          </a:ln>
        </p:spPr>
        <p:txBody>
          <a:bodyPr/>
          <a:p/>
        </p:txBody>
      </p:sp>
      <p:sp>
        <p:nvSpPr>
          <p:cNvPr id="54" name="Shape 42"/>
          <p:cNvSpPr/>
          <p:nvPr/>
        </p:nvSpPr>
        <p:spPr>
          <a:xfrm>
            <a:off x="10222992" y="2075688"/>
            <a:ext cx="960120" cy="1060704"/>
          </a:xfrm>
          <a:prstGeom prst="roundRect">
            <a:avLst>
              <a:gd name="adj" fmla="val 9524"/>
            </a:avLst>
          </a:prstGeom>
          <a:solidFill>
            <a:srgbClr val="FFF9EF"/>
          </a:solidFill>
          <a:ln w="12700">
            <a:solidFill>
              <a:srgbClr val="D8CCB7"/>
            </a:solidFill>
            <a:prstDash val="solid"/>
          </a:ln>
        </p:spPr>
        <p:txBody>
          <a:bodyPr/>
          <a:p/>
        </p:txBody>
      </p:sp>
      <p:pic>
        <p:nvPicPr>
          <p:cNvPr id="55" name="Image 10" descr="preencoded.png">    </p:cNvPr>
          <p:cNvPicPr>
            <a:picLocks noChangeAspect="1"/>
          </p:cNvPicPr>
          <p:nvPr/>
        </p:nvPicPr>
        <p:blipFill>
          <a:blip r:embed="rId21">
            <a:extLst>
              <a:ext uri="{96DAC541-7B7A-43D3-8B79-37D633B846F1}">
                <asvg:svgBlip xmlns:asvg="http://schemas.microsoft.com/office/drawing/2016/SVG/main" r:embed="rId22"/>
              </a:ext>
            </a:extLst>
          </a:blip>
          <a:stretch>
            <a:fillRect/>
          </a:stretch>
        </p:blipFill>
        <p:spPr>
          <a:xfrm>
            <a:off x="10533888" y="2231136"/>
            <a:ext cx="329184" cy="329184"/>
          </a:xfrm>
          <a:prstGeom prst="rect">
            <a:avLst/>
          </a:prstGeom>
        </p:spPr>
      </p:pic>
      <p:sp>
        <p:nvSpPr>
          <p:cNvPr id="56" name="Text 43"/>
          <p:cNvSpPr txBox="1"/>
          <p:nvPr/>
        </p:nvSpPr>
        <p:spPr>
          <a:xfrm>
            <a:off x="10277856" y="2633472"/>
            <a:ext cx="850392" cy="228600"/>
          </a:xfrm>
          <a:prstGeom prst="rect">
            <a:avLst/>
          </a:prstGeom>
          <a:noFill/>
          <a:ln/>
        </p:spPr>
        <p:txBody>
          <a:bodyPr wrap="square" lIns="0" tIns="0" rIns="0" bIns="0" rtlCol="0" anchor="ctr">
            <a:normAutofit/>
          </a:bodyPr>
          <a:lstStyle/>
          <a:p>
            <a:pPr algn="ctr" indent="0" marL="0">
              <a:buNone/>
            </a:pPr>
            <a:r>
              <a:rPr lang="en-US" sz="1020" b="1" dirty="0">
                <a:solidFill>
                  <a:srgbClr val="252A2F"/>
                </a:solidFill>
                <a:latin typeface="Aptos" pitchFamily="34" charset="0"/>
                <a:ea typeface="Aptos" pitchFamily="34" charset="-122"/>
                <a:cs typeface="Aptos" pitchFamily="34" charset="-120"/>
              </a:rPr>
              <a:t>Finance</a:t>
            </a:r>
            <a:endParaRPr lang="en-US" sz="1020" dirty="0"/>
          </a:p>
        </p:txBody>
      </p:sp>
      <p:sp>
        <p:nvSpPr>
          <p:cNvPr id="57" name="Text 44"/>
          <p:cNvSpPr txBox="1"/>
          <p:nvPr/>
        </p:nvSpPr>
        <p:spPr>
          <a:xfrm>
            <a:off x="10268712" y="2889504"/>
            <a:ext cx="868680" cy="201168"/>
          </a:xfrm>
          <a:prstGeom prst="rect">
            <a:avLst/>
          </a:prstGeom>
          <a:noFill/>
          <a:ln/>
        </p:spPr>
        <p:txBody>
          <a:bodyPr wrap="square" lIns="0" tIns="0" rIns="0" bIns="0" rtlCol="0" anchor="ctr">
            <a:normAutofit/>
          </a:bodyPr>
          <a:lstStyle/>
          <a:p>
            <a:pPr algn="ctr" indent="0" marL="0">
              <a:buNone/>
            </a:pPr>
            <a:r>
              <a:rPr lang="en-US" sz="860" dirty="0">
                <a:solidFill>
                  <a:srgbClr val="6D655A"/>
                </a:solidFill>
                <a:latin typeface="Aptos" pitchFamily="34" charset="0"/>
                <a:ea typeface="Aptos" pitchFamily="34" charset="-122"/>
                <a:cs typeface="Aptos" pitchFamily="34" charset="-120"/>
              </a:rPr>
              <a:t>cost + revenue</a:t>
            </a:r>
            <a:endParaRPr lang="en-US" sz="860" dirty="0"/>
          </a:p>
        </p:txBody>
      </p:sp>
      <p:sp>
        <p:nvSpPr>
          <p:cNvPr id="58" name="Shape 45"/>
          <p:cNvSpPr/>
          <p:nvPr/>
        </p:nvSpPr>
        <p:spPr>
          <a:xfrm>
            <a:off x="5650992" y="3493008"/>
            <a:ext cx="5650992" cy="1389888"/>
          </a:xfrm>
          <a:prstGeom prst="roundRect">
            <a:avLst>
              <a:gd name="adj" fmla="val 6579"/>
            </a:avLst>
          </a:prstGeom>
          <a:solidFill>
            <a:srgbClr val="DFE9F0"/>
          </a:solidFill>
          <a:ln w="12700">
            <a:solidFill>
              <a:srgbClr val="315C7A"/>
            </a:solidFill>
            <a:prstDash val="solid"/>
          </a:ln>
        </p:spPr>
        <p:txBody>
          <a:bodyPr/>
          <a:p/>
        </p:txBody>
      </p:sp>
      <p:pic>
        <p:nvPicPr>
          <p:cNvPr id="59" name="Image 11" descr="preencoded.png">    </p:cNvPr>
          <p:cNvPicPr>
            <a:picLocks noChangeAspect="1"/>
          </p:cNvPicPr>
          <p:nvPr/>
        </p:nvPicPr>
        <p:blipFill>
          <a:blip r:embed="rId23">
            <a:extLst>
              <a:ext uri="{96DAC541-7B7A-43D3-8B79-37D633B846F1}">
                <asvg:svgBlip xmlns:asvg="http://schemas.microsoft.com/office/drawing/2016/SVG/main" r:embed="rId24"/>
              </a:ext>
            </a:extLst>
          </a:blip>
          <a:stretch>
            <a:fillRect/>
          </a:stretch>
        </p:blipFill>
        <p:spPr>
          <a:xfrm>
            <a:off x="5916168" y="3749040"/>
            <a:ext cx="420624" cy="420624"/>
          </a:xfrm>
          <a:prstGeom prst="rect">
            <a:avLst/>
          </a:prstGeom>
        </p:spPr>
      </p:pic>
      <p:sp>
        <p:nvSpPr>
          <p:cNvPr id="60" name="Text 46"/>
          <p:cNvSpPr txBox="1"/>
          <p:nvPr/>
        </p:nvSpPr>
        <p:spPr>
          <a:xfrm>
            <a:off x="6547104" y="3630168"/>
            <a:ext cx="1645920" cy="256032"/>
          </a:xfrm>
          <a:prstGeom prst="rect">
            <a:avLst/>
          </a:prstGeom>
          <a:noFill/>
          <a:ln/>
        </p:spPr>
        <p:txBody>
          <a:bodyPr wrap="square" lIns="0" tIns="0" rIns="0" bIns="0" rtlCol="0" anchor="ctr">
            <a:normAutofit/>
          </a:bodyPr>
          <a:lstStyle/>
          <a:p>
            <a:pPr algn="l" indent="0" marL="0">
              <a:buNone/>
            </a:pPr>
            <a:r>
              <a:rPr lang="en-US" sz="1450" b="1" dirty="0">
                <a:solidFill>
                  <a:srgbClr val="12263A"/>
                </a:solidFill>
                <a:latin typeface="Aptos" pitchFamily="34" charset="0"/>
                <a:ea typeface="Aptos" pitchFamily="34" charset="-122"/>
                <a:cs typeface="Aptos" pitchFamily="34" charset="-120"/>
              </a:rPr>
              <a:t>Real-world relevance</a:t>
            </a:r>
            <a:endParaRPr lang="en-US" sz="1450" dirty="0"/>
          </a:p>
        </p:txBody>
      </p:sp>
      <p:sp>
        <p:nvSpPr>
          <p:cNvPr id="61" name="Text 47"/>
          <p:cNvSpPr txBox="1"/>
          <p:nvPr/>
        </p:nvSpPr>
        <p:spPr>
          <a:xfrm>
            <a:off x="6547104" y="3977640"/>
            <a:ext cx="4407408" cy="667512"/>
          </a:xfrm>
          <a:prstGeom prst="rect">
            <a:avLst/>
          </a:prstGeom>
          <a:noFill/>
          <a:ln/>
        </p:spPr>
        <p:txBody>
          <a:bodyPr wrap="square" lIns="0" tIns="0" rIns="0" bIns="0" rtlCol="0" anchor="t">
            <a:normAutofit/>
          </a:bodyPr>
          <a:lstStyle/>
          <a:p>
            <a:pPr algn="l" indent="0" marL="0">
              <a:buNone/>
            </a:pPr>
            <a:r>
              <a:rPr lang="en-US" sz="1220" dirty="0">
                <a:solidFill>
                  <a:srgbClr val="252A2F"/>
                </a:solidFill>
                <a:latin typeface="Aptos" pitchFamily="34" charset="0"/>
                <a:ea typeface="Aptos" pitchFamily="34" charset="-122"/>
                <a:cs typeface="Aptos" pitchFamily="34" charset="-120"/>
              </a:rPr>
              <a:t>A supplier case study reports that Walker’s invested in a warehouse management system to improve stock visibility and traceability — evidence that integrated operational information is business-critical.</a:t>
            </a:r>
            <a:endParaRPr lang="en-US" sz="1220" dirty="0"/>
          </a:p>
        </p:txBody>
      </p:sp>
      <p:sp>
        <p:nvSpPr>
          <p:cNvPr id="62" name="Shape 48"/>
          <p:cNvSpPr/>
          <p:nvPr/>
        </p:nvSpPr>
        <p:spPr>
          <a:xfrm>
            <a:off x="5650992" y="5102352"/>
            <a:ext cx="2651760" cy="658368"/>
          </a:xfrm>
          <a:prstGeom prst="roundRect">
            <a:avLst>
              <a:gd name="adj" fmla="val 13889"/>
            </a:avLst>
          </a:prstGeom>
          <a:solidFill>
            <a:srgbClr val="DFEAE3"/>
          </a:solidFill>
          <a:ln w="12700">
            <a:solidFill>
              <a:srgbClr val="4C7B64"/>
            </a:solidFill>
            <a:prstDash val="solid"/>
          </a:ln>
        </p:spPr>
        <p:txBody>
          <a:bodyPr/>
          <a:p/>
        </p:txBody>
      </p:sp>
      <p:pic>
        <p:nvPicPr>
          <p:cNvPr id="63" name="Image 12" descr="preencoded.png">    </p:cNvPr>
          <p:cNvPicPr>
            <a:picLocks noChangeAspect="1"/>
          </p:cNvPicPr>
          <p:nvPr/>
        </p:nvPicPr>
        <p:blipFill>
          <a:blip r:embed="rId25">
            <a:extLst>
              <a:ext uri="{96DAC541-7B7A-43D3-8B79-37D633B846F1}">
                <asvg:svgBlip xmlns:asvg="http://schemas.microsoft.com/office/drawing/2016/SVG/main" r:embed="rId26"/>
              </a:ext>
            </a:extLst>
          </a:blip>
          <a:stretch>
            <a:fillRect/>
          </a:stretch>
        </p:blipFill>
        <p:spPr>
          <a:xfrm>
            <a:off x="5843016" y="5303520"/>
            <a:ext cx="237744" cy="237744"/>
          </a:xfrm>
          <a:prstGeom prst="rect">
            <a:avLst/>
          </a:prstGeom>
        </p:spPr>
      </p:pic>
      <p:sp>
        <p:nvSpPr>
          <p:cNvPr id="64" name="Text 49"/>
          <p:cNvSpPr txBox="1"/>
          <p:nvPr/>
        </p:nvSpPr>
        <p:spPr>
          <a:xfrm>
            <a:off x="6181344" y="5202936"/>
            <a:ext cx="1901952" cy="365760"/>
          </a:xfrm>
          <a:prstGeom prst="rect">
            <a:avLst/>
          </a:prstGeom>
          <a:noFill/>
          <a:ln/>
        </p:spPr>
        <p:txBody>
          <a:bodyPr wrap="square" lIns="0" tIns="0" rIns="0" bIns="0" rtlCol="0" anchor="ctr">
            <a:normAutofit/>
          </a:bodyPr>
          <a:lstStyle/>
          <a:p>
            <a:pPr algn="l" indent="0" marL="0">
              <a:buNone/>
            </a:pPr>
            <a:r>
              <a:rPr lang="en-US" sz="1080" b="1" dirty="0">
                <a:solidFill>
                  <a:srgbClr val="252A2F"/>
                </a:solidFill>
                <a:latin typeface="Aptos" pitchFamily="34" charset="0"/>
                <a:ea typeface="Aptos" pitchFamily="34" charset="-122"/>
                <a:cs typeface="Aptos" pitchFamily="34" charset="-120"/>
              </a:rPr>
              <a:t>Strength: integration + real-time visibility</a:t>
            </a:r>
            <a:endParaRPr lang="en-US" sz="1080" dirty="0"/>
          </a:p>
        </p:txBody>
      </p:sp>
      <p:sp>
        <p:nvSpPr>
          <p:cNvPr id="65" name="Shape 50"/>
          <p:cNvSpPr/>
          <p:nvPr/>
        </p:nvSpPr>
        <p:spPr>
          <a:xfrm>
            <a:off x="8485632" y="5102352"/>
            <a:ext cx="2816352" cy="658368"/>
          </a:xfrm>
          <a:prstGeom prst="roundRect">
            <a:avLst>
              <a:gd name="adj" fmla="val 13889"/>
            </a:avLst>
          </a:prstGeom>
          <a:solidFill>
            <a:srgbClr val="F4DDE0"/>
          </a:solidFill>
          <a:ln w="12700">
            <a:solidFill>
              <a:srgbClr val="B21F2D"/>
            </a:solidFill>
            <a:prstDash val="solid"/>
          </a:ln>
        </p:spPr>
        <p:txBody>
          <a:bodyPr/>
          <a:p/>
        </p:txBody>
      </p:sp>
      <p:pic>
        <p:nvPicPr>
          <p:cNvPr id="66" name="Image 13" descr="preencoded.png">    </p:cNvPr>
          <p:cNvPicPr>
            <a:picLocks noChangeAspect="1"/>
          </p:cNvPicPr>
          <p:nvPr/>
        </p:nvPicPr>
        <p:blipFill>
          <a:blip r:embed="rId27">
            <a:extLst>
              <a:ext uri="{96DAC541-7B7A-43D3-8B79-37D633B846F1}">
                <asvg:svgBlip xmlns:asvg="http://schemas.microsoft.com/office/drawing/2016/SVG/main" r:embed="rId28"/>
              </a:ext>
            </a:extLst>
          </a:blip>
          <a:stretch>
            <a:fillRect/>
          </a:stretch>
        </p:blipFill>
        <p:spPr>
          <a:xfrm>
            <a:off x="8659368" y="5303520"/>
            <a:ext cx="256032" cy="256032"/>
          </a:xfrm>
          <a:prstGeom prst="rect">
            <a:avLst/>
          </a:prstGeom>
        </p:spPr>
      </p:pic>
      <p:sp>
        <p:nvSpPr>
          <p:cNvPr id="67" name="Text 51"/>
          <p:cNvSpPr txBox="1"/>
          <p:nvPr/>
        </p:nvSpPr>
        <p:spPr>
          <a:xfrm>
            <a:off x="9025128" y="5202936"/>
            <a:ext cx="2011680" cy="365760"/>
          </a:xfrm>
          <a:prstGeom prst="rect">
            <a:avLst/>
          </a:prstGeom>
          <a:noFill/>
          <a:ln/>
        </p:spPr>
        <p:txBody>
          <a:bodyPr wrap="square" lIns="0" tIns="0" rIns="0" bIns="0" rtlCol="0" anchor="ctr">
            <a:normAutofit/>
          </a:bodyPr>
          <a:lstStyle/>
          <a:p>
            <a:pPr algn="l" indent="0" marL="0">
              <a:buNone/>
            </a:pPr>
            <a:r>
              <a:rPr lang="en-US" sz="1080" b="1" dirty="0">
                <a:solidFill>
                  <a:srgbClr val="252A2F"/>
                </a:solidFill>
                <a:latin typeface="Aptos" pitchFamily="34" charset="0"/>
                <a:ea typeface="Aptos" pitchFamily="34" charset="-122"/>
                <a:cs typeface="Aptos" pitchFamily="34" charset="-120"/>
              </a:rPr>
              <a:t>Risk: cost, disruption, rigid process fit, resistance</a:t>
            </a:r>
            <a:endParaRPr lang="en-US" sz="1080" dirty="0"/>
          </a:p>
        </p:txBody>
      </p:sp>
      <p:sp>
        <p:nvSpPr>
          <p:cNvPr id="68" name="Text 52"/>
          <p:cNvSpPr txBox="1"/>
          <p:nvPr/>
        </p:nvSpPr>
        <p:spPr>
          <a:xfrm>
            <a:off x="585216" y="6254496"/>
            <a:ext cx="10881360" cy="182880"/>
          </a:xfrm>
          <a:prstGeom prst="rect">
            <a:avLst/>
          </a:prstGeom>
          <a:noFill/>
          <a:ln/>
        </p:spPr>
        <p:txBody>
          <a:bodyPr wrap="square" lIns="0" tIns="0" rIns="0" bIns="0" rtlCol="0" anchor="b">
            <a:normAutofit/>
          </a:bodyPr>
          <a:lstStyle/>
          <a:p>
            <a:pPr algn="l" indent="0" marL="0">
              <a:buNone/>
            </a:pPr>
            <a:r>
              <a:rPr lang="en-US" sz="780" i="1" dirty="0">
                <a:solidFill>
                  <a:srgbClr val="7A7166"/>
                </a:solidFill>
                <a:latin typeface="Aptos" pitchFamily="34" charset="0"/>
                <a:ea typeface="Aptos" pitchFamily="34" charset="-122"/>
                <a:cs typeface="Aptos" pitchFamily="34" charset="-120"/>
              </a:rPr>
              <a:t>Sources: Sengupta (2015); Tavana (2017); Oracle (2024); Indigo Software (2023).</a:t>
            </a:r>
            <a:endParaRPr lang="en-US" sz="780" dirty="0"/>
          </a:p>
        </p:txBody>
      </p:sp>
      <p:sp>
        <p:nvSpPr>
          <p:cNvPr id="25" name="Slide Number Placeholder 0"/>
          <p:cNvSpPr>
            <a:spLocks noGrp="1"/>
          </p:cNvSpPr>
          <p:nvPr>
            <p:ph type="sldNum" sz="quarter" idx="4294967295"/>
          </p:nvPr>
        </p:nvSpPr>
        <p:spPr>
          <a:xfrm>
            <a:off x="11612880" y="6556248"/>
            <a:ext cx="228600" cy="164592"/>
          </a:xfrm>
          <a:prstGeom prst="rect">
            <a:avLst/>
          </a:prstGeom>
          <a:extLst>
            <a:ext uri="{C572A759-6A51-4108-AA02-DFA0A04FC94B}">
              <ma14:wrappingTextBoxFlag xmlns:ma14="http://schemas.microsoft.com/office/mac/drawingml/2011/main" val="0"/>
            </a:ext>
          </a:extLst>
        </p:spPr>
        <p:txBody>
          <a:bodyPr lIns="0" tIns="0" rIns="0" bIns="0"/>
          <a:lstStyle>
            <a:lvl1pPr>
              <a:defRPr sz="840">
                <a:solidFill>
                  <a:srgbClr val="6D655A"/>
                </a:solidFill>
                <a:latin typeface="Aptos"/>
                <a:ea typeface="Aptos"/>
                <a:cs typeface="Aptos"/>
              </a:defRPr>
            </a:lvl1pPr>
          </a:lstStyle>
          <a:p>
            <a:pPr algn="r"/>
            <a:fld id="{F7021451-1387-4CA6-816F-3879F97B5CBC}" type="slidenum">
              <a:rPr b="0" lang="en-US"/>
              <a:t>5</a:t>
            </a:fld>
            <a:endParaRPr lang="en-US"/>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spTree>
      <p:nvGrpSpPr>
        <p:cNvPr id="1" name=""/>
        <p:cNvGrpSpPr/>
        <p:nvPr/>
      </p:nvGrpSpPr>
      <p:grpSpPr>
        <a:xfrm>
          <a:off x="0" y="0"/>
          <a:ext cx="0" cy="0"/>
          <a:chOff x="0" y="0"/>
          <a:chExt cx="0" cy="0"/>
        </a:xfrm>
      </p:grpSpPr>
      <p:sp>
        <p:nvSpPr>
          <p:cNvPr id="2" name="Text 0"/>
          <p:cNvSpPr txBox="1"/>
          <p:nvPr/>
        </p:nvSpPr>
        <p:spPr>
          <a:xfrm>
            <a:off x="566928" y="310896"/>
            <a:ext cx="3566160" cy="256032"/>
          </a:xfrm>
          <a:prstGeom prst="rect">
            <a:avLst/>
          </a:prstGeom>
          <a:noFill/>
          <a:ln/>
        </p:spPr>
        <p:txBody>
          <a:bodyPr wrap="square" lIns="0" tIns="0" rIns="0" bIns="0" rtlCol="0" anchor="ctr">
            <a:normAutofit/>
          </a:bodyPr>
          <a:lstStyle/>
          <a:p>
            <a:pPr algn="l" indent="0" marL="0">
              <a:buNone/>
            </a:pPr>
            <a:r>
              <a:rPr lang="en-US" sz="1000" b="1" spc="160" kern="0" dirty="0">
                <a:solidFill>
                  <a:srgbClr val="B21F2D"/>
                </a:solidFill>
                <a:latin typeface="Aptos" pitchFamily="34" charset="0"/>
                <a:ea typeface="Aptos" pitchFamily="34" charset="-122"/>
                <a:cs typeface="Aptos" pitchFamily="34" charset="-120"/>
              </a:rPr>
              <a:t>SLIDE 5</a:t>
            </a:r>
            <a:endParaRPr lang="en-US" sz="1000" dirty="0"/>
          </a:p>
        </p:txBody>
      </p:sp>
      <p:sp>
        <p:nvSpPr>
          <p:cNvPr id="3" name="Text 1"/>
          <p:cNvSpPr txBox="1"/>
          <p:nvPr/>
        </p:nvSpPr>
        <p:spPr>
          <a:xfrm>
            <a:off x="566928" y="621792"/>
            <a:ext cx="10972800" cy="502920"/>
          </a:xfrm>
          <a:prstGeom prst="rect">
            <a:avLst/>
          </a:prstGeom>
          <a:noFill/>
          <a:ln/>
        </p:spPr>
        <p:txBody>
          <a:bodyPr wrap="square" lIns="0" tIns="0" rIns="0" bIns="0" rtlCol="0" anchor="ctr">
            <a:normAutofit/>
          </a:bodyPr>
          <a:lstStyle/>
          <a:p>
            <a:pPr algn="l" indent="0" marL="0">
              <a:buNone/>
            </a:pPr>
            <a:r>
              <a:rPr lang="en-US" sz="2800" b="1" dirty="0">
                <a:solidFill>
                  <a:srgbClr val="12263A"/>
                </a:solidFill>
                <a:latin typeface="Aptos" pitchFamily="34" charset="0"/>
                <a:ea typeface="Aptos" pitchFamily="34" charset="-122"/>
                <a:cs typeface="Aptos" pitchFamily="34" charset="-120"/>
              </a:rPr>
              <a:t>Focus on 2nd IS: Business Intelligence (BI)</a:t>
            </a:r>
            <a:endParaRPr lang="en-US" sz="2800" dirty="0"/>
          </a:p>
        </p:txBody>
      </p:sp>
      <p:sp>
        <p:nvSpPr>
          <p:cNvPr id="4" name="Text 2"/>
          <p:cNvSpPr txBox="1"/>
          <p:nvPr/>
        </p:nvSpPr>
        <p:spPr>
          <a:xfrm>
            <a:off x="585216" y="1124712"/>
            <a:ext cx="10698480" cy="292608"/>
          </a:xfrm>
          <a:prstGeom prst="rect">
            <a:avLst/>
          </a:prstGeom>
          <a:noFill/>
          <a:ln/>
        </p:spPr>
        <p:txBody>
          <a:bodyPr wrap="square" lIns="0" tIns="0" rIns="0" bIns="0" rtlCol="0" anchor="ctr">
            <a:normAutofit/>
          </a:bodyPr>
          <a:lstStyle/>
          <a:p>
            <a:pPr algn="l" indent="0" marL="0">
              <a:buNone/>
            </a:pPr>
            <a:r>
              <a:rPr lang="en-US" sz="1250" dirty="0">
                <a:solidFill>
                  <a:srgbClr val="6D655A"/>
                </a:solidFill>
                <a:latin typeface="Aptos" pitchFamily="34" charset="0"/>
                <a:ea typeface="Aptos" pitchFamily="34" charset="-122"/>
                <a:cs typeface="Aptos" pitchFamily="34" charset="-120"/>
              </a:rPr>
              <a:t>Recommended as the analytical layer for better, faster and more evidence-based decisions</a:t>
            </a:r>
            <a:endParaRPr lang="en-US" sz="1250" dirty="0"/>
          </a:p>
        </p:txBody>
      </p:sp>
      <p:sp>
        <p:nvSpPr>
          <p:cNvPr id="5" name="Shape 3"/>
          <p:cNvSpPr/>
          <p:nvPr/>
        </p:nvSpPr>
        <p:spPr>
          <a:xfrm>
            <a:off x="9646920" y="347472"/>
            <a:ext cx="1956816" cy="274320"/>
          </a:xfrm>
          <a:prstGeom prst="roundRect">
            <a:avLst>
              <a:gd name="adj" fmla="val 50000"/>
            </a:avLst>
          </a:prstGeom>
          <a:solidFill>
            <a:srgbClr val="F4E9D0"/>
          </a:solidFill>
          <a:ln w="12700">
            <a:solidFill>
              <a:srgbClr val="F4E9D0"/>
            </a:solidFill>
            <a:prstDash val="solid"/>
          </a:ln>
        </p:spPr>
        <p:txBody>
          <a:bodyPr/>
          <a:p/>
        </p:txBody>
      </p:sp>
      <p:sp>
        <p:nvSpPr>
          <p:cNvPr id="6" name="Text 4"/>
          <p:cNvSpPr txBox="1"/>
          <p:nvPr/>
        </p:nvSpPr>
        <p:spPr>
          <a:xfrm>
            <a:off x="9701784" y="361188"/>
            <a:ext cx="1847088" cy="237744"/>
          </a:xfrm>
          <a:prstGeom prst="rect">
            <a:avLst/>
          </a:prstGeom>
          <a:noFill/>
          <a:ln/>
        </p:spPr>
        <p:txBody>
          <a:bodyPr wrap="square" lIns="0" tIns="0" rIns="0" bIns="0" rtlCol="0" anchor="ctr">
            <a:normAutofit/>
          </a:bodyPr>
          <a:lstStyle/>
          <a:p>
            <a:pPr algn="ctr" indent="0" marL="0">
              <a:buNone/>
            </a:pPr>
            <a:r>
              <a:rPr lang="en-US" sz="950" b="1" dirty="0">
                <a:solidFill>
                  <a:srgbClr val="12263A"/>
                </a:solidFill>
                <a:latin typeface="Aptos" pitchFamily="34" charset="0"/>
                <a:ea typeface="Aptos" pitchFamily="34" charset="-122"/>
                <a:cs typeface="Aptos" pitchFamily="34" charset="-120"/>
              </a:rPr>
              <a:t>Rafal  •  2:20</a:t>
            </a:r>
            <a:endParaRPr lang="en-US" sz="950" dirty="0"/>
          </a:p>
        </p:txBody>
      </p:sp>
      <p:sp>
        <p:nvSpPr>
          <p:cNvPr id="7" name="Text 5"/>
          <p:cNvSpPr txBox="1"/>
          <p:nvPr/>
        </p:nvSpPr>
        <p:spPr>
          <a:xfrm>
            <a:off x="658368" y="1572768"/>
            <a:ext cx="3108960" cy="274320"/>
          </a:xfrm>
          <a:prstGeom prst="rect">
            <a:avLst/>
          </a:prstGeom>
          <a:noFill/>
          <a:ln/>
        </p:spPr>
        <p:txBody>
          <a:bodyPr wrap="square" lIns="0" tIns="0" rIns="0" bIns="0" rtlCol="0" anchor="ctr">
            <a:normAutofit/>
          </a:bodyPr>
          <a:lstStyle/>
          <a:p>
            <a:pPr algn="l" indent="0" marL="0">
              <a:buNone/>
            </a:pPr>
            <a:r>
              <a:rPr lang="en-US" sz="1700" b="1" dirty="0">
                <a:solidFill>
                  <a:srgbClr val="12263A"/>
                </a:solidFill>
                <a:latin typeface="Aptos" pitchFamily="34" charset="0"/>
                <a:ea typeface="Aptos" pitchFamily="34" charset="-122"/>
                <a:cs typeface="Aptos" pitchFamily="34" charset="-120"/>
              </a:rPr>
              <a:t>BI architecture from Week 4</a:t>
            </a:r>
            <a:endParaRPr lang="en-US" sz="1700" dirty="0"/>
          </a:p>
        </p:txBody>
      </p:sp>
      <p:sp>
        <p:nvSpPr>
          <p:cNvPr id="8" name="Shape 6"/>
          <p:cNvSpPr/>
          <p:nvPr/>
        </p:nvSpPr>
        <p:spPr>
          <a:xfrm>
            <a:off x="658368" y="2039112"/>
            <a:ext cx="1170432" cy="1371600"/>
          </a:xfrm>
          <a:prstGeom prst="roundRect">
            <a:avLst>
              <a:gd name="adj" fmla="val 7813"/>
            </a:avLst>
          </a:prstGeom>
          <a:solidFill>
            <a:srgbClr val="DFE9F0"/>
          </a:solidFill>
          <a:ln w="12700">
            <a:solidFill>
              <a:srgbClr val="315C7A"/>
            </a:solidFill>
            <a:prstDash val="solid"/>
          </a:ln>
        </p:spPr>
        <p:txBody>
          <a:bodyPr/>
          <a:p/>
        </p:txBody>
      </p:sp>
      <p:pic>
        <p:nvPicPr>
          <p:cNvPr id="9" name="Image 0" descr="preencoded.png">    </p:cNvPr>
          <p:cNvPicPr>
            <a:picLocks noChangeAspect="1"/>
          </p:cNvPicPr>
          <p:nvPr/>
        </p:nvPicPr>
        <p:blipFill>
          <a:blip r:embed="rId1">
            <a:extLst>
              <a:ext uri="{96DAC541-7B7A-43D3-8B79-37D633B846F1}">
                <asvg:svgBlip xmlns:asvg="http://schemas.microsoft.com/office/drawing/2016/SVG/main" r:embed="rId2"/>
              </a:ext>
            </a:extLst>
          </a:blip>
          <a:stretch>
            <a:fillRect/>
          </a:stretch>
        </p:blipFill>
        <p:spPr>
          <a:xfrm>
            <a:off x="1051560" y="2249424"/>
            <a:ext cx="384048" cy="384048"/>
          </a:xfrm>
          <a:prstGeom prst="rect">
            <a:avLst/>
          </a:prstGeom>
        </p:spPr>
      </p:pic>
      <p:sp>
        <p:nvSpPr>
          <p:cNvPr id="10" name="Text 7"/>
          <p:cNvSpPr txBox="1"/>
          <p:nvPr/>
        </p:nvSpPr>
        <p:spPr>
          <a:xfrm>
            <a:off x="731520" y="2743200"/>
            <a:ext cx="1024128" cy="228600"/>
          </a:xfrm>
          <a:prstGeom prst="rect">
            <a:avLst/>
          </a:prstGeom>
          <a:noFill/>
          <a:ln/>
        </p:spPr>
        <p:txBody>
          <a:bodyPr wrap="square" lIns="0" tIns="0" rIns="0" bIns="0" rtlCol="0" anchor="ctr">
            <a:normAutofit/>
          </a:bodyPr>
          <a:lstStyle/>
          <a:p>
            <a:pPr algn="ctr" indent="0" marL="0">
              <a:buNone/>
            </a:pPr>
            <a:r>
              <a:rPr lang="en-US" sz="1130" b="1" dirty="0">
                <a:solidFill>
                  <a:srgbClr val="252A2F"/>
                </a:solidFill>
                <a:latin typeface="Aptos" pitchFamily="34" charset="0"/>
                <a:ea typeface="Aptos" pitchFamily="34" charset="-122"/>
                <a:cs typeface="Aptos" pitchFamily="34" charset="-120"/>
              </a:rPr>
              <a:t>Sources</a:t>
            </a:r>
            <a:endParaRPr lang="en-US" sz="1130" dirty="0"/>
          </a:p>
        </p:txBody>
      </p:sp>
      <p:sp>
        <p:nvSpPr>
          <p:cNvPr id="11" name="Text 8"/>
          <p:cNvSpPr txBox="1"/>
          <p:nvPr/>
        </p:nvSpPr>
        <p:spPr>
          <a:xfrm>
            <a:off x="731520" y="3017520"/>
            <a:ext cx="1024128" cy="246888"/>
          </a:xfrm>
          <a:prstGeom prst="rect">
            <a:avLst/>
          </a:prstGeom>
          <a:noFill/>
          <a:ln/>
        </p:spPr>
        <p:txBody>
          <a:bodyPr wrap="square" lIns="0" tIns="0" rIns="0" bIns="0" rtlCol="0" anchor="ctr">
            <a:normAutofit/>
          </a:bodyPr>
          <a:lstStyle/>
          <a:p>
            <a:pPr algn="ctr" indent="0" marL="0">
              <a:buNone/>
            </a:pPr>
            <a:r>
              <a:rPr lang="en-US" sz="860" dirty="0">
                <a:solidFill>
                  <a:srgbClr val="6D655A"/>
                </a:solidFill>
                <a:latin typeface="Aptos" pitchFamily="34" charset="0"/>
                <a:ea typeface="Aptos" pitchFamily="34" charset="-122"/>
                <a:cs typeface="Aptos" pitchFamily="34" charset="-120"/>
              </a:rPr>
              <a:t>ERP • WMS • sales</a:t>
            </a:r>
            <a:endParaRPr lang="en-US" sz="860" dirty="0"/>
          </a:p>
        </p:txBody>
      </p:sp>
      <p:sp>
        <p:nvSpPr>
          <p:cNvPr id="12" name="Shape 9"/>
          <p:cNvSpPr/>
          <p:nvPr/>
        </p:nvSpPr>
        <p:spPr>
          <a:xfrm>
            <a:off x="1865376" y="2542032"/>
            <a:ext cx="155448" cy="310896"/>
          </a:xfrm>
          <a:prstGeom prst="chevron">
            <a:avLst/>
          </a:prstGeom>
          <a:solidFill>
            <a:srgbClr val="C79A3B"/>
          </a:solidFill>
          <a:ln w="12700">
            <a:solidFill>
              <a:srgbClr val="C79A3B"/>
            </a:solidFill>
            <a:prstDash val="solid"/>
          </a:ln>
        </p:spPr>
        <p:txBody>
          <a:bodyPr/>
          <a:p/>
        </p:txBody>
      </p:sp>
      <p:sp>
        <p:nvSpPr>
          <p:cNvPr id="13" name="Shape 10"/>
          <p:cNvSpPr/>
          <p:nvPr/>
        </p:nvSpPr>
        <p:spPr>
          <a:xfrm>
            <a:off x="2048256" y="2039112"/>
            <a:ext cx="1170432" cy="1371600"/>
          </a:xfrm>
          <a:prstGeom prst="roundRect">
            <a:avLst>
              <a:gd name="adj" fmla="val 7813"/>
            </a:avLst>
          </a:prstGeom>
          <a:solidFill>
            <a:srgbClr val="F4E9D0"/>
          </a:solidFill>
          <a:ln w="12700">
            <a:solidFill>
              <a:srgbClr val="B66B3D"/>
            </a:solidFill>
            <a:prstDash val="solid"/>
          </a:ln>
        </p:spPr>
        <p:txBody>
          <a:bodyPr/>
          <a:p/>
        </p:txBody>
      </p:sp>
      <p:pic>
        <p:nvPicPr>
          <p:cNvPr id="14" name="Image 1" descr="preencoded.png">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2441448" y="2249424"/>
            <a:ext cx="384048" cy="384048"/>
          </a:xfrm>
          <a:prstGeom prst="rect">
            <a:avLst/>
          </a:prstGeom>
        </p:spPr>
      </p:pic>
      <p:sp>
        <p:nvSpPr>
          <p:cNvPr id="15" name="Text 11"/>
          <p:cNvSpPr txBox="1"/>
          <p:nvPr/>
        </p:nvSpPr>
        <p:spPr>
          <a:xfrm>
            <a:off x="2121408" y="2743200"/>
            <a:ext cx="1024128" cy="228600"/>
          </a:xfrm>
          <a:prstGeom prst="rect">
            <a:avLst/>
          </a:prstGeom>
          <a:noFill/>
          <a:ln/>
        </p:spPr>
        <p:txBody>
          <a:bodyPr wrap="square" lIns="0" tIns="0" rIns="0" bIns="0" rtlCol="0" anchor="ctr">
            <a:normAutofit/>
          </a:bodyPr>
          <a:lstStyle/>
          <a:p>
            <a:pPr algn="ctr" indent="0" marL="0">
              <a:buNone/>
            </a:pPr>
            <a:r>
              <a:rPr lang="en-US" sz="1130" b="1" dirty="0">
                <a:solidFill>
                  <a:srgbClr val="252A2F"/>
                </a:solidFill>
                <a:latin typeface="Aptos" pitchFamily="34" charset="0"/>
                <a:ea typeface="Aptos" pitchFamily="34" charset="-122"/>
                <a:cs typeface="Aptos" pitchFamily="34" charset="-120"/>
              </a:rPr>
              <a:t>Data store</a:t>
            </a:r>
            <a:endParaRPr lang="en-US" sz="1130" dirty="0"/>
          </a:p>
        </p:txBody>
      </p:sp>
      <p:sp>
        <p:nvSpPr>
          <p:cNvPr id="16" name="Text 12"/>
          <p:cNvSpPr txBox="1"/>
          <p:nvPr/>
        </p:nvSpPr>
        <p:spPr>
          <a:xfrm>
            <a:off x="2121408" y="3017520"/>
            <a:ext cx="1024128" cy="246888"/>
          </a:xfrm>
          <a:prstGeom prst="rect">
            <a:avLst/>
          </a:prstGeom>
          <a:noFill/>
          <a:ln/>
        </p:spPr>
        <p:txBody>
          <a:bodyPr wrap="square" lIns="0" tIns="0" rIns="0" bIns="0" rtlCol="0" anchor="ctr">
            <a:normAutofit/>
          </a:bodyPr>
          <a:lstStyle/>
          <a:p>
            <a:pPr algn="ctr" indent="0" marL="0">
              <a:buNone/>
            </a:pPr>
            <a:r>
              <a:rPr lang="en-US" sz="860" dirty="0">
                <a:solidFill>
                  <a:srgbClr val="6D655A"/>
                </a:solidFill>
                <a:latin typeface="Aptos" pitchFamily="34" charset="0"/>
                <a:ea typeface="Aptos" pitchFamily="34" charset="-122"/>
                <a:cs typeface="Aptos" pitchFamily="34" charset="-120"/>
              </a:rPr>
              <a:t>warehouse / model</a:t>
            </a:r>
            <a:endParaRPr lang="en-US" sz="860" dirty="0"/>
          </a:p>
        </p:txBody>
      </p:sp>
      <p:sp>
        <p:nvSpPr>
          <p:cNvPr id="17" name="Shape 13"/>
          <p:cNvSpPr/>
          <p:nvPr/>
        </p:nvSpPr>
        <p:spPr>
          <a:xfrm>
            <a:off x="3255264" y="2542032"/>
            <a:ext cx="155448" cy="310896"/>
          </a:xfrm>
          <a:prstGeom prst="chevron">
            <a:avLst/>
          </a:prstGeom>
          <a:solidFill>
            <a:srgbClr val="C79A3B"/>
          </a:solidFill>
          <a:ln w="12700">
            <a:solidFill>
              <a:srgbClr val="C79A3B"/>
            </a:solidFill>
            <a:prstDash val="solid"/>
          </a:ln>
        </p:spPr>
        <p:txBody>
          <a:bodyPr/>
          <a:p/>
        </p:txBody>
      </p:sp>
      <p:sp>
        <p:nvSpPr>
          <p:cNvPr id="18" name="Shape 14"/>
          <p:cNvSpPr/>
          <p:nvPr/>
        </p:nvSpPr>
        <p:spPr>
          <a:xfrm>
            <a:off x="3438144" y="2039112"/>
            <a:ext cx="1170432" cy="1371600"/>
          </a:xfrm>
          <a:prstGeom prst="roundRect">
            <a:avLst>
              <a:gd name="adj" fmla="val 7813"/>
            </a:avLst>
          </a:prstGeom>
          <a:solidFill>
            <a:srgbClr val="DFEAE3"/>
          </a:solidFill>
          <a:ln w="12700">
            <a:solidFill>
              <a:srgbClr val="4C7B64"/>
            </a:solidFill>
            <a:prstDash val="solid"/>
          </a:ln>
        </p:spPr>
        <p:txBody>
          <a:bodyPr/>
          <a:p/>
        </p:txBody>
      </p:sp>
      <p:pic>
        <p:nvPicPr>
          <p:cNvPr id="19" name="Image 2" descr="preencoded.png">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3831336" y="2249424"/>
            <a:ext cx="384048" cy="384048"/>
          </a:xfrm>
          <a:prstGeom prst="rect">
            <a:avLst/>
          </a:prstGeom>
        </p:spPr>
      </p:pic>
      <p:sp>
        <p:nvSpPr>
          <p:cNvPr id="20" name="Text 15"/>
          <p:cNvSpPr txBox="1"/>
          <p:nvPr/>
        </p:nvSpPr>
        <p:spPr>
          <a:xfrm>
            <a:off x="3511296" y="2743200"/>
            <a:ext cx="1024128" cy="228600"/>
          </a:xfrm>
          <a:prstGeom prst="rect">
            <a:avLst/>
          </a:prstGeom>
          <a:noFill/>
          <a:ln/>
        </p:spPr>
        <p:txBody>
          <a:bodyPr wrap="square" lIns="0" tIns="0" rIns="0" bIns="0" rtlCol="0" anchor="ctr">
            <a:normAutofit/>
          </a:bodyPr>
          <a:lstStyle/>
          <a:p>
            <a:pPr algn="ctr" indent="0" marL="0">
              <a:buNone/>
            </a:pPr>
            <a:r>
              <a:rPr lang="en-US" sz="1130" b="1" dirty="0">
                <a:solidFill>
                  <a:srgbClr val="252A2F"/>
                </a:solidFill>
                <a:latin typeface="Aptos" pitchFamily="34" charset="0"/>
                <a:ea typeface="Aptos" pitchFamily="34" charset="-122"/>
                <a:cs typeface="Aptos" pitchFamily="34" charset="-120"/>
              </a:rPr>
              <a:t>Analytics</a:t>
            </a:r>
            <a:endParaRPr lang="en-US" sz="1130" dirty="0"/>
          </a:p>
        </p:txBody>
      </p:sp>
      <p:sp>
        <p:nvSpPr>
          <p:cNvPr id="21" name="Text 16"/>
          <p:cNvSpPr txBox="1"/>
          <p:nvPr/>
        </p:nvSpPr>
        <p:spPr>
          <a:xfrm>
            <a:off x="3511296" y="3017520"/>
            <a:ext cx="1024128" cy="246888"/>
          </a:xfrm>
          <a:prstGeom prst="rect">
            <a:avLst/>
          </a:prstGeom>
          <a:noFill/>
          <a:ln/>
        </p:spPr>
        <p:txBody>
          <a:bodyPr wrap="square" lIns="0" tIns="0" rIns="0" bIns="0" rtlCol="0" anchor="ctr">
            <a:normAutofit/>
          </a:bodyPr>
          <a:lstStyle/>
          <a:p>
            <a:pPr algn="ctr" indent="0" marL="0">
              <a:buNone/>
            </a:pPr>
            <a:r>
              <a:rPr lang="en-US" sz="860" dirty="0">
                <a:solidFill>
                  <a:srgbClr val="6D655A"/>
                </a:solidFill>
                <a:latin typeface="Aptos" pitchFamily="34" charset="0"/>
                <a:ea typeface="Aptos" pitchFamily="34" charset="-122"/>
                <a:cs typeface="Aptos" pitchFamily="34" charset="-120"/>
              </a:rPr>
              <a:t>trends • mining</a:t>
            </a:r>
            <a:endParaRPr lang="en-US" sz="860" dirty="0"/>
          </a:p>
        </p:txBody>
      </p:sp>
      <p:sp>
        <p:nvSpPr>
          <p:cNvPr id="22" name="Shape 17"/>
          <p:cNvSpPr/>
          <p:nvPr/>
        </p:nvSpPr>
        <p:spPr>
          <a:xfrm>
            <a:off x="4645152" y="2542032"/>
            <a:ext cx="155448" cy="310896"/>
          </a:xfrm>
          <a:prstGeom prst="chevron">
            <a:avLst/>
          </a:prstGeom>
          <a:solidFill>
            <a:srgbClr val="C79A3B"/>
          </a:solidFill>
          <a:ln w="12700">
            <a:solidFill>
              <a:srgbClr val="C79A3B"/>
            </a:solidFill>
            <a:prstDash val="solid"/>
          </a:ln>
        </p:spPr>
        <p:txBody>
          <a:bodyPr/>
          <a:p/>
        </p:txBody>
      </p:sp>
      <p:sp>
        <p:nvSpPr>
          <p:cNvPr id="23" name="Shape 18"/>
          <p:cNvSpPr/>
          <p:nvPr/>
        </p:nvSpPr>
        <p:spPr>
          <a:xfrm>
            <a:off x="4828032" y="2039112"/>
            <a:ext cx="1170432" cy="1371600"/>
          </a:xfrm>
          <a:prstGeom prst="roundRect">
            <a:avLst>
              <a:gd name="adj" fmla="val 7813"/>
            </a:avLst>
          </a:prstGeom>
          <a:solidFill>
            <a:srgbClr val="F4DDE0"/>
          </a:solidFill>
          <a:ln w="12700">
            <a:solidFill>
              <a:srgbClr val="B21F2D"/>
            </a:solidFill>
            <a:prstDash val="solid"/>
          </a:ln>
        </p:spPr>
        <p:txBody>
          <a:bodyPr/>
          <a:p/>
        </p:txBody>
      </p:sp>
      <p:pic>
        <p:nvPicPr>
          <p:cNvPr id="24" name="Image 3" descr="preencoded.png">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5221224" y="2249424"/>
            <a:ext cx="384048" cy="384048"/>
          </a:xfrm>
          <a:prstGeom prst="rect">
            <a:avLst/>
          </a:prstGeom>
        </p:spPr>
      </p:pic>
      <p:sp>
        <p:nvSpPr>
          <p:cNvPr id="25" name="Text 19"/>
          <p:cNvSpPr txBox="1"/>
          <p:nvPr/>
        </p:nvSpPr>
        <p:spPr>
          <a:xfrm>
            <a:off x="4901184" y="2743200"/>
            <a:ext cx="1024128" cy="228600"/>
          </a:xfrm>
          <a:prstGeom prst="rect">
            <a:avLst/>
          </a:prstGeom>
          <a:noFill/>
          <a:ln/>
        </p:spPr>
        <p:txBody>
          <a:bodyPr wrap="square" lIns="0" tIns="0" rIns="0" bIns="0" rtlCol="0" anchor="ctr">
            <a:normAutofit/>
          </a:bodyPr>
          <a:lstStyle/>
          <a:p>
            <a:pPr algn="ctr" indent="0" marL="0">
              <a:buNone/>
            </a:pPr>
            <a:r>
              <a:rPr lang="en-US" sz="1130" b="1" dirty="0">
                <a:solidFill>
                  <a:srgbClr val="252A2F"/>
                </a:solidFill>
                <a:latin typeface="Aptos" pitchFamily="34" charset="0"/>
                <a:ea typeface="Aptos" pitchFamily="34" charset="-122"/>
                <a:cs typeface="Aptos" pitchFamily="34" charset="-120"/>
              </a:rPr>
              <a:t>Dashboard</a:t>
            </a:r>
            <a:endParaRPr lang="en-US" sz="1130" dirty="0"/>
          </a:p>
        </p:txBody>
      </p:sp>
      <p:sp>
        <p:nvSpPr>
          <p:cNvPr id="26" name="Text 20"/>
          <p:cNvSpPr txBox="1"/>
          <p:nvPr/>
        </p:nvSpPr>
        <p:spPr>
          <a:xfrm>
            <a:off x="4901184" y="3017520"/>
            <a:ext cx="1024128" cy="246888"/>
          </a:xfrm>
          <a:prstGeom prst="rect">
            <a:avLst/>
          </a:prstGeom>
          <a:noFill/>
          <a:ln/>
        </p:spPr>
        <p:txBody>
          <a:bodyPr wrap="square" lIns="0" tIns="0" rIns="0" bIns="0" rtlCol="0" anchor="ctr">
            <a:normAutofit/>
          </a:bodyPr>
          <a:lstStyle/>
          <a:p>
            <a:pPr algn="ctr" indent="0" marL="0">
              <a:buNone/>
            </a:pPr>
            <a:r>
              <a:rPr lang="en-US" sz="860" dirty="0">
                <a:solidFill>
                  <a:srgbClr val="6D655A"/>
                </a:solidFill>
                <a:latin typeface="Aptos" pitchFamily="34" charset="0"/>
                <a:ea typeface="Aptos" pitchFamily="34" charset="-122"/>
                <a:cs typeface="Aptos" pitchFamily="34" charset="-120"/>
              </a:rPr>
              <a:t>KPIs • exceptions</a:t>
            </a:r>
            <a:endParaRPr lang="en-US" sz="860" dirty="0"/>
          </a:p>
        </p:txBody>
      </p:sp>
      <p:sp>
        <p:nvSpPr>
          <p:cNvPr id="27" name="Shape 21"/>
          <p:cNvSpPr/>
          <p:nvPr/>
        </p:nvSpPr>
        <p:spPr>
          <a:xfrm>
            <a:off x="658368" y="3822192"/>
            <a:ext cx="5367528" cy="1691640"/>
          </a:xfrm>
          <a:prstGeom prst="roundRect">
            <a:avLst>
              <a:gd name="adj" fmla="val 5405"/>
            </a:avLst>
          </a:prstGeom>
          <a:solidFill>
            <a:srgbClr val="FFF9EF"/>
          </a:solidFill>
          <a:ln w="12700">
            <a:solidFill>
              <a:srgbClr val="D8CCB7"/>
            </a:solidFill>
            <a:prstDash val="solid"/>
          </a:ln>
        </p:spPr>
        <p:txBody>
          <a:bodyPr/>
          <a:p/>
        </p:txBody>
      </p:sp>
      <p:sp>
        <p:nvSpPr>
          <p:cNvPr id="28" name="Text 22"/>
          <p:cNvSpPr txBox="1"/>
          <p:nvPr/>
        </p:nvSpPr>
        <p:spPr>
          <a:xfrm>
            <a:off x="896112" y="4050792"/>
            <a:ext cx="3017520" cy="274320"/>
          </a:xfrm>
          <a:prstGeom prst="rect">
            <a:avLst/>
          </a:prstGeom>
          <a:noFill/>
          <a:ln/>
        </p:spPr>
        <p:txBody>
          <a:bodyPr wrap="square" lIns="0" tIns="0" rIns="0" bIns="0" rtlCol="0" anchor="ctr">
            <a:normAutofit/>
          </a:bodyPr>
          <a:lstStyle/>
          <a:p>
            <a:pPr algn="l" indent="0" marL="0">
              <a:buNone/>
            </a:pPr>
            <a:r>
              <a:rPr lang="en-US" sz="1450" b="1" dirty="0">
                <a:solidFill>
                  <a:srgbClr val="12263A"/>
                </a:solidFill>
                <a:latin typeface="Aptos" pitchFamily="34" charset="0"/>
                <a:ea typeface="Aptos" pitchFamily="34" charset="-122"/>
                <a:cs typeface="Aptos" pitchFamily="34" charset="-120"/>
              </a:rPr>
              <a:t>Walker’s decisions BI could support</a:t>
            </a:r>
            <a:endParaRPr lang="en-US" sz="1450" dirty="0"/>
          </a:p>
        </p:txBody>
      </p:sp>
      <p:sp>
        <p:nvSpPr>
          <p:cNvPr id="29" name="Text 23"/>
          <p:cNvSpPr/>
          <p:nvPr/>
        </p:nvSpPr>
        <p:spPr>
          <a:xfrm>
            <a:off x="896112" y="4462272"/>
            <a:ext cx="4709160" cy="868680"/>
          </a:xfrm>
          <a:prstGeom prst="rect">
            <a:avLst/>
          </a:prstGeom>
          <a:noFill/>
          <a:ln/>
        </p:spPr>
        <p:txBody>
          <a:bodyPr wrap="square" lIns="254" tIns="254" rIns="254" bIns="254" rtlCol="0" anchor="t">
            <a:normAutofit/>
          </a:bodyPr>
          <a:lstStyle/>
          <a:p>
            <a:pPr marL="203200" indent="-203200">
              <a:buSzPct val="100000"/>
              <a:buChar char="•"/>
            </a:pPr>
            <a:r>
              <a:rPr lang="en-US" sz="1140" dirty="0">
                <a:solidFill>
                  <a:srgbClr val="252A2F"/>
                </a:solidFill>
                <a:latin typeface="Aptos" pitchFamily="34" charset="0"/>
                <a:ea typeface="Aptos" pitchFamily="34" charset="-122"/>
                <a:cs typeface="Aptos" pitchFamily="34" charset="-120"/>
              </a:rPr>
              <a:t>Forecast seasonal demand by market and product</a:t>
            </a:r>
            <a:endParaRPr lang="en-US" sz="1140" dirty="0"/>
          </a:p>
          <a:p>
            <a:pPr marL="203200" indent="-203200">
              <a:buSzPct val="100000"/>
              <a:buChar char="•"/>
            </a:pPr>
            <a:r>
              <a:rPr lang="en-US" sz="1140" dirty="0">
                <a:solidFill>
                  <a:srgbClr val="252A2F"/>
                </a:solidFill>
                <a:latin typeface="Aptos" pitchFamily="34" charset="0"/>
                <a:ea typeface="Aptos" pitchFamily="34" charset="-122"/>
                <a:cs typeface="Aptos" pitchFamily="34" charset="-120"/>
              </a:rPr>
              <a:t>Spot stock-outs, slow-moving stock and production exceptions</a:t>
            </a:r>
            <a:endParaRPr lang="en-US" sz="1140" dirty="0"/>
          </a:p>
          <a:p>
            <a:pPr marL="203200" indent="-203200">
              <a:buSzPct val="100000"/>
              <a:buChar char="•"/>
            </a:pPr>
            <a:r>
              <a:rPr lang="en-US" sz="1140" dirty="0">
                <a:solidFill>
                  <a:srgbClr val="252A2F"/>
                </a:solidFill>
                <a:latin typeface="Aptos" pitchFamily="34" charset="0"/>
                <a:ea typeface="Aptos" pitchFamily="34" charset="-122"/>
                <a:cs typeface="Aptos" pitchFamily="34" charset="-120"/>
              </a:rPr>
              <a:t>Compare yield, waste, service level and order fulfilment</a:t>
            </a:r>
            <a:endParaRPr lang="en-US" sz="1140" dirty="0"/>
          </a:p>
          <a:p>
            <a:pPr marL="203200" indent="-203200">
              <a:buSzPct val="100000"/>
              <a:buChar char="•"/>
            </a:pPr>
            <a:r>
              <a:rPr lang="en-US" sz="1140" dirty="0">
                <a:solidFill>
                  <a:srgbClr val="252A2F"/>
                </a:solidFill>
                <a:latin typeface="Aptos" pitchFamily="34" charset="0"/>
                <a:ea typeface="Aptos" pitchFamily="34" charset="-122"/>
                <a:cs typeface="Aptos" pitchFamily="34" charset="-120"/>
              </a:rPr>
              <a:t>Drill from a KPI to the underlying data</a:t>
            </a:r>
            <a:endParaRPr lang="en-US" sz="1140" dirty="0"/>
          </a:p>
        </p:txBody>
      </p:sp>
      <p:sp>
        <p:nvSpPr>
          <p:cNvPr id="30" name="Text 24"/>
          <p:cNvSpPr txBox="1"/>
          <p:nvPr/>
        </p:nvSpPr>
        <p:spPr>
          <a:xfrm>
            <a:off x="6400800" y="1572768"/>
            <a:ext cx="4389120" cy="274320"/>
          </a:xfrm>
          <a:prstGeom prst="rect">
            <a:avLst/>
          </a:prstGeom>
          <a:noFill/>
          <a:ln/>
        </p:spPr>
        <p:txBody>
          <a:bodyPr wrap="square" lIns="0" tIns="0" rIns="0" bIns="0" rtlCol="0" anchor="ctr">
            <a:normAutofit/>
          </a:bodyPr>
          <a:lstStyle/>
          <a:p>
            <a:pPr algn="l" indent="0" marL="0">
              <a:buNone/>
            </a:pPr>
            <a:r>
              <a:rPr lang="en-US" sz="1700" b="1" dirty="0">
                <a:solidFill>
                  <a:srgbClr val="12263A"/>
                </a:solidFill>
                <a:latin typeface="Aptos" pitchFamily="34" charset="0"/>
                <a:ea typeface="Aptos" pitchFamily="34" charset="-122"/>
                <a:cs typeface="Aptos" pitchFamily="34" charset="-120"/>
              </a:rPr>
              <a:t>Illustrative management dashboard</a:t>
            </a:r>
            <a:endParaRPr lang="en-US" sz="1700" dirty="0"/>
          </a:p>
        </p:txBody>
      </p:sp>
      <p:sp>
        <p:nvSpPr>
          <p:cNvPr id="31" name="Shape 25"/>
          <p:cNvSpPr/>
          <p:nvPr/>
        </p:nvSpPr>
        <p:spPr>
          <a:xfrm>
            <a:off x="6400800" y="1993392"/>
            <a:ext cx="4892040" cy="3584448"/>
          </a:xfrm>
          <a:prstGeom prst="roundRect">
            <a:avLst>
              <a:gd name="adj" fmla="val 2551"/>
            </a:avLst>
          </a:prstGeom>
          <a:solidFill>
            <a:srgbClr val="FFFFFF"/>
          </a:solidFill>
          <a:ln w="12700">
            <a:solidFill>
              <a:srgbClr val="C8D0D6"/>
            </a:solidFill>
            <a:prstDash val="solid"/>
          </a:ln>
        </p:spPr>
        <p:txBody>
          <a:bodyPr/>
          <a:p/>
        </p:txBody>
      </p:sp>
      <p:sp>
        <p:nvSpPr>
          <p:cNvPr id="32" name="Shape 26"/>
          <p:cNvSpPr/>
          <p:nvPr/>
        </p:nvSpPr>
        <p:spPr>
          <a:xfrm>
            <a:off x="9802368" y="2157984"/>
            <a:ext cx="1234440" cy="274320"/>
          </a:xfrm>
          <a:prstGeom prst="roundRect">
            <a:avLst>
              <a:gd name="adj" fmla="val 50000"/>
            </a:avLst>
          </a:prstGeom>
          <a:solidFill>
            <a:srgbClr val="F4E9D0"/>
          </a:solidFill>
          <a:ln w="12700">
            <a:solidFill>
              <a:srgbClr val="F4E9D0"/>
            </a:solidFill>
            <a:prstDash val="solid"/>
          </a:ln>
        </p:spPr>
        <p:txBody>
          <a:bodyPr/>
          <a:p/>
        </p:txBody>
      </p:sp>
      <p:sp>
        <p:nvSpPr>
          <p:cNvPr id="33" name="Text 27"/>
          <p:cNvSpPr txBox="1"/>
          <p:nvPr/>
        </p:nvSpPr>
        <p:spPr>
          <a:xfrm>
            <a:off x="9857232" y="2171700"/>
            <a:ext cx="1124712" cy="237744"/>
          </a:xfrm>
          <a:prstGeom prst="rect">
            <a:avLst/>
          </a:prstGeom>
          <a:noFill/>
          <a:ln/>
        </p:spPr>
        <p:txBody>
          <a:bodyPr wrap="square" lIns="0" tIns="0" rIns="0" bIns="0" rtlCol="0" anchor="ctr">
            <a:normAutofit/>
          </a:bodyPr>
          <a:lstStyle/>
          <a:p>
            <a:pPr algn="ctr" indent="0" marL="0">
              <a:buNone/>
            </a:pPr>
            <a:r>
              <a:rPr lang="en-US" sz="820" b="1" dirty="0">
                <a:solidFill>
                  <a:srgbClr val="12263A"/>
                </a:solidFill>
                <a:latin typeface="Aptos" pitchFamily="34" charset="0"/>
                <a:ea typeface="Aptos" pitchFamily="34" charset="-122"/>
                <a:cs typeface="Aptos" pitchFamily="34" charset="-120"/>
              </a:rPr>
              <a:t>ILLUSTRATIVE DATA</a:t>
            </a:r>
            <a:endParaRPr lang="en-US" sz="820" dirty="0"/>
          </a:p>
        </p:txBody>
      </p:sp>
      <p:sp>
        <p:nvSpPr>
          <p:cNvPr id="34" name="Shape 28"/>
          <p:cNvSpPr/>
          <p:nvPr/>
        </p:nvSpPr>
        <p:spPr>
          <a:xfrm>
            <a:off x="6629400" y="2496312"/>
            <a:ext cx="1234440" cy="786384"/>
          </a:xfrm>
          <a:prstGeom prst="roundRect">
            <a:avLst>
              <a:gd name="adj" fmla="val 11628"/>
            </a:avLst>
          </a:prstGeom>
          <a:solidFill>
            <a:srgbClr val="F9FAFB"/>
          </a:solidFill>
          <a:ln w="12700">
            <a:solidFill>
              <a:srgbClr val="E0E4E7"/>
            </a:solidFill>
            <a:prstDash val="solid"/>
          </a:ln>
        </p:spPr>
        <p:txBody>
          <a:bodyPr/>
          <a:p/>
        </p:txBody>
      </p:sp>
      <p:sp>
        <p:nvSpPr>
          <p:cNvPr id="35" name="Text 29"/>
          <p:cNvSpPr txBox="1"/>
          <p:nvPr/>
        </p:nvSpPr>
        <p:spPr>
          <a:xfrm>
            <a:off x="6720840" y="2596896"/>
            <a:ext cx="1051560" cy="182880"/>
          </a:xfrm>
          <a:prstGeom prst="rect">
            <a:avLst/>
          </a:prstGeom>
          <a:noFill/>
          <a:ln/>
        </p:spPr>
        <p:txBody>
          <a:bodyPr wrap="square" lIns="0" tIns="0" rIns="0" bIns="0" rtlCol="0" anchor="ctr">
            <a:normAutofit/>
          </a:bodyPr>
          <a:lstStyle/>
          <a:p>
            <a:pPr algn="l" indent="0" marL="0">
              <a:buNone/>
            </a:pPr>
            <a:r>
              <a:rPr lang="en-US" sz="920" b="1" dirty="0">
                <a:solidFill>
                  <a:srgbClr val="6D655A"/>
                </a:solidFill>
                <a:latin typeface="Aptos" pitchFamily="34" charset="0"/>
                <a:ea typeface="Aptos" pitchFamily="34" charset="-122"/>
                <a:cs typeface="Aptos" pitchFamily="34" charset="-120"/>
              </a:rPr>
              <a:t>OTIF</a:t>
            </a:r>
            <a:endParaRPr lang="en-US" sz="920" dirty="0"/>
          </a:p>
        </p:txBody>
      </p:sp>
      <p:sp>
        <p:nvSpPr>
          <p:cNvPr id="36" name="Text 30"/>
          <p:cNvSpPr txBox="1"/>
          <p:nvPr/>
        </p:nvSpPr>
        <p:spPr>
          <a:xfrm>
            <a:off x="6720840" y="2834640"/>
            <a:ext cx="731520" cy="228600"/>
          </a:xfrm>
          <a:prstGeom prst="rect">
            <a:avLst/>
          </a:prstGeom>
          <a:noFill/>
          <a:ln/>
        </p:spPr>
        <p:txBody>
          <a:bodyPr wrap="square" lIns="0" tIns="0" rIns="0" bIns="0" rtlCol="0" anchor="ctr">
            <a:normAutofit/>
          </a:bodyPr>
          <a:lstStyle/>
          <a:p>
            <a:pPr algn="l" indent="0" marL="0">
              <a:buNone/>
            </a:pPr>
            <a:r>
              <a:rPr lang="en-US" sz="1650" b="1" dirty="0">
                <a:solidFill>
                  <a:srgbClr val="12263A"/>
                </a:solidFill>
                <a:latin typeface="Aptos" pitchFamily="34" charset="0"/>
                <a:ea typeface="Aptos" pitchFamily="34" charset="-122"/>
                <a:cs typeface="Aptos" pitchFamily="34" charset="-120"/>
              </a:rPr>
              <a:t>96.2%</a:t>
            </a:r>
            <a:endParaRPr lang="en-US" sz="1650" dirty="0"/>
          </a:p>
        </p:txBody>
      </p:sp>
      <p:sp>
        <p:nvSpPr>
          <p:cNvPr id="37" name="Text 31"/>
          <p:cNvSpPr txBox="1"/>
          <p:nvPr/>
        </p:nvSpPr>
        <p:spPr>
          <a:xfrm>
            <a:off x="7379208" y="2862072"/>
            <a:ext cx="365760" cy="182880"/>
          </a:xfrm>
          <a:prstGeom prst="rect">
            <a:avLst/>
          </a:prstGeom>
          <a:noFill/>
          <a:ln/>
        </p:spPr>
        <p:txBody>
          <a:bodyPr wrap="square" lIns="0" tIns="0" rIns="0" bIns="0" rtlCol="0" anchor="ctr">
            <a:normAutofit/>
          </a:bodyPr>
          <a:lstStyle/>
          <a:p>
            <a:pPr algn="r" indent="0" marL="0">
              <a:buNone/>
            </a:pPr>
            <a:r>
              <a:rPr lang="en-US" sz="860" b="1" dirty="0">
                <a:solidFill>
                  <a:srgbClr val="4C7B64"/>
                </a:solidFill>
                <a:latin typeface="Aptos" pitchFamily="34" charset="0"/>
                <a:ea typeface="Aptos" pitchFamily="34" charset="-122"/>
                <a:cs typeface="Aptos" pitchFamily="34" charset="-120"/>
              </a:rPr>
              <a:t>+1.4pp</a:t>
            </a:r>
            <a:endParaRPr lang="en-US" sz="860" dirty="0"/>
          </a:p>
        </p:txBody>
      </p:sp>
      <p:sp>
        <p:nvSpPr>
          <p:cNvPr id="38" name="Shape 32"/>
          <p:cNvSpPr/>
          <p:nvPr/>
        </p:nvSpPr>
        <p:spPr>
          <a:xfrm>
            <a:off x="8065008" y="2496312"/>
            <a:ext cx="1234440" cy="786384"/>
          </a:xfrm>
          <a:prstGeom prst="roundRect">
            <a:avLst>
              <a:gd name="adj" fmla="val 11628"/>
            </a:avLst>
          </a:prstGeom>
          <a:solidFill>
            <a:srgbClr val="F9FAFB"/>
          </a:solidFill>
          <a:ln w="12700">
            <a:solidFill>
              <a:srgbClr val="E0E4E7"/>
            </a:solidFill>
            <a:prstDash val="solid"/>
          </a:ln>
        </p:spPr>
        <p:txBody>
          <a:bodyPr/>
          <a:p/>
        </p:txBody>
      </p:sp>
      <p:sp>
        <p:nvSpPr>
          <p:cNvPr id="39" name="Text 33"/>
          <p:cNvSpPr txBox="1"/>
          <p:nvPr/>
        </p:nvSpPr>
        <p:spPr>
          <a:xfrm>
            <a:off x="8156448" y="2596896"/>
            <a:ext cx="1051560" cy="182880"/>
          </a:xfrm>
          <a:prstGeom prst="rect">
            <a:avLst/>
          </a:prstGeom>
          <a:noFill/>
          <a:ln/>
        </p:spPr>
        <p:txBody>
          <a:bodyPr wrap="square" lIns="0" tIns="0" rIns="0" bIns="0" rtlCol="0" anchor="ctr">
            <a:normAutofit/>
          </a:bodyPr>
          <a:lstStyle/>
          <a:p>
            <a:pPr algn="l" indent="0" marL="0">
              <a:buNone/>
            </a:pPr>
            <a:r>
              <a:rPr lang="en-US" sz="920" b="1" dirty="0">
                <a:solidFill>
                  <a:srgbClr val="6D655A"/>
                </a:solidFill>
                <a:latin typeface="Aptos" pitchFamily="34" charset="0"/>
                <a:ea typeface="Aptos" pitchFamily="34" charset="-122"/>
                <a:cs typeface="Aptos" pitchFamily="34" charset="-120"/>
              </a:rPr>
              <a:t>Waste</a:t>
            </a:r>
            <a:endParaRPr lang="en-US" sz="920" dirty="0"/>
          </a:p>
        </p:txBody>
      </p:sp>
      <p:sp>
        <p:nvSpPr>
          <p:cNvPr id="40" name="Text 34"/>
          <p:cNvSpPr txBox="1"/>
          <p:nvPr/>
        </p:nvSpPr>
        <p:spPr>
          <a:xfrm>
            <a:off x="8156448" y="2834640"/>
            <a:ext cx="731520" cy="228600"/>
          </a:xfrm>
          <a:prstGeom prst="rect">
            <a:avLst/>
          </a:prstGeom>
          <a:noFill/>
          <a:ln/>
        </p:spPr>
        <p:txBody>
          <a:bodyPr wrap="square" lIns="0" tIns="0" rIns="0" bIns="0" rtlCol="0" anchor="ctr">
            <a:normAutofit/>
          </a:bodyPr>
          <a:lstStyle/>
          <a:p>
            <a:pPr algn="l" indent="0" marL="0">
              <a:buNone/>
            </a:pPr>
            <a:r>
              <a:rPr lang="en-US" sz="1650" b="1" dirty="0">
                <a:solidFill>
                  <a:srgbClr val="12263A"/>
                </a:solidFill>
                <a:latin typeface="Aptos" pitchFamily="34" charset="0"/>
                <a:ea typeface="Aptos" pitchFamily="34" charset="-122"/>
                <a:cs typeface="Aptos" pitchFamily="34" charset="-120"/>
              </a:rPr>
              <a:t>2.8%</a:t>
            </a:r>
            <a:endParaRPr lang="en-US" sz="1650" dirty="0"/>
          </a:p>
        </p:txBody>
      </p:sp>
      <p:sp>
        <p:nvSpPr>
          <p:cNvPr id="41" name="Text 35"/>
          <p:cNvSpPr txBox="1"/>
          <p:nvPr/>
        </p:nvSpPr>
        <p:spPr>
          <a:xfrm>
            <a:off x="8814816" y="2862072"/>
            <a:ext cx="365760" cy="182880"/>
          </a:xfrm>
          <a:prstGeom prst="rect">
            <a:avLst/>
          </a:prstGeom>
          <a:noFill/>
          <a:ln/>
        </p:spPr>
        <p:txBody>
          <a:bodyPr wrap="square" lIns="0" tIns="0" rIns="0" bIns="0" rtlCol="0" anchor="ctr">
            <a:normAutofit/>
          </a:bodyPr>
          <a:lstStyle/>
          <a:p>
            <a:pPr algn="r" indent="0" marL="0">
              <a:buNone/>
            </a:pPr>
            <a:r>
              <a:rPr lang="en-US" sz="860" b="1" dirty="0">
                <a:solidFill>
                  <a:srgbClr val="B21F2D"/>
                </a:solidFill>
                <a:latin typeface="Aptos" pitchFamily="34" charset="0"/>
                <a:ea typeface="Aptos" pitchFamily="34" charset="-122"/>
                <a:cs typeface="Aptos" pitchFamily="34" charset="-120"/>
              </a:rPr>
              <a:t>−0.5pp</a:t>
            </a:r>
            <a:endParaRPr lang="en-US" sz="860" dirty="0"/>
          </a:p>
        </p:txBody>
      </p:sp>
      <p:sp>
        <p:nvSpPr>
          <p:cNvPr id="42" name="Shape 36"/>
          <p:cNvSpPr/>
          <p:nvPr/>
        </p:nvSpPr>
        <p:spPr>
          <a:xfrm>
            <a:off x="9500616" y="2496312"/>
            <a:ext cx="1234440" cy="786384"/>
          </a:xfrm>
          <a:prstGeom prst="roundRect">
            <a:avLst>
              <a:gd name="adj" fmla="val 11628"/>
            </a:avLst>
          </a:prstGeom>
          <a:solidFill>
            <a:srgbClr val="F9FAFB"/>
          </a:solidFill>
          <a:ln w="12700">
            <a:solidFill>
              <a:srgbClr val="E0E4E7"/>
            </a:solidFill>
            <a:prstDash val="solid"/>
          </a:ln>
        </p:spPr>
        <p:txBody>
          <a:bodyPr/>
          <a:p/>
        </p:txBody>
      </p:sp>
      <p:sp>
        <p:nvSpPr>
          <p:cNvPr id="43" name="Text 37"/>
          <p:cNvSpPr txBox="1"/>
          <p:nvPr/>
        </p:nvSpPr>
        <p:spPr>
          <a:xfrm>
            <a:off x="9592056" y="2596896"/>
            <a:ext cx="1051560" cy="182880"/>
          </a:xfrm>
          <a:prstGeom prst="rect">
            <a:avLst/>
          </a:prstGeom>
          <a:noFill/>
          <a:ln/>
        </p:spPr>
        <p:txBody>
          <a:bodyPr wrap="square" lIns="0" tIns="0" rIns="0" bIns="0" rtlCol="0" anchor="ctr">
            <a:normAutofit/>
          </a:bodyPr>
          <a:lstStyle/>
          <a:p>
            <a:pPr algn="l" indent="0" marL="0">
              <a:buNone/>
            </a:pPr>
            <a:r>
              <a:rPr lang="en-US" sz="920" b="1" dirty="0">
                <a:solidFill>
                  <a:srgbClr val="6D655A"/>
                </a:solidFill>
                <a:latin typeface="Aptos" pitchFamily="34" charset="0"/>
                <a:ea typeface="Aptos" pitchFamily="34" charset="-122"/>
                <a:cs typeface="Aptos" pitchFamily="34" charset="-120"/>
              </a:rPr>
              <a:t>Stock turns</a:t>
            </a:r>
            <a:endParaRPr lang="en-US" sz="920" dirty="0"/>
          </a:p>
        </p:txBody>
      </p:sp>
      <p:sp>
        <p:nvSpPr>
          <p:cNvPr id="44" name="Text 38"/>
          <p:cNvSpPr txBox="1"/>
          <p:nvPr/>
        </p:nvSpPr>
        <p:spPr>
          <a:xfrm>
            <a:off x="9592056" y="2834640"/>
            <a:ext cx="731520" cy="228600"/>
          </a:xfrm>
          <a:prstGeom prst="rect">
            <a:avLst/>
          </a:prstGeom>
          <a:noFill/>
          <a:ln/>
        </p:spPr>
        <p:txBody>
          <a:bodyPr wrap="square" lIns="0" tIns="0" rIns="0" bIns="0" rtlCol="0" anchor="ctr">
            <a:normAutofit/>
          </a:bodyPr>
          <a:lstStyle/>
          <a:p>
            <a:pPr algn="l" indent="0" marL="0">
              <a:buNone/>
            </a:pPr>
            <a:r>
              <a:rPr lang="en-US" sz="1650" b="1" dirty="0">
                <a:solidFill>
                  <a:srgbClr val="12263A"/>
                </a:solidFill>
                <a:latin typeface="Aptos" pitchFamily="34" charset="0"/>
                <a:ea typeface="Aptos" pitchFamily="34" charset="-122"/>
                <a:cs typeface="Aptos" pitchFamily="34" charset="-120"/>
              </a:rPr>
              <a:t>8.1</a:t>
            </a:r>
            <a:endParaRPr lang="en-US" sz="1650" dirty="0"/>
          </a:p>
        </p:txBody>
      </p:sp>
      <p:sp>
        <p:nvSpPr>
          <p:cNvPr id="45" name="Text 39"/>
          <p:cNvSpPr txBox="1"/>
          <p:nvPr/>
        </p:nvSpPr>
        <p:spPr>
          <a:xfrm>
            <a:off x="10250424" y="2862072"/>
            <a:ext cx="365760" cy="182880"/>
          </a:xfrm>
          <a:prstGeom prst="rect">
            <a:avLst/>
          </a:prstGeom>
          <a:noFill/>
          <a:ln/>
        </p:spPr>
        <p:txBody>
          <a:bodyPr wrap="square" lIns="0" tIns="0" rIns="0" bIns="0" rtlCol="0" anchor="ctr">
            <a:normAutofit/>
          </a:bodyPr>
          <a:lstStyle/>
          <a:p>
            <a:pPr algn="r" indent="0" marL="0">
              <a:buNone/>
            </a:pPr>
            <a:r>
              <a:rPr lang="en-US" sz="860" b="1" dirty="0">
                <a:solidFill>
                  <a:srgbClr val="315C7A"/>
                </a:solidFill>
                <a:latin typeface="Aptos" pitchFamily="34" charset="0"/>
                <a:ea typeface="Aptos" pitchFamily="34" charset="-122"/>
                <a:cs typeface="Aptos" pitchFamily="34" charset="-120"/>
              </a:rPr>
              <a:t>+0.6</a:t>
            </a:r>
            <a:endParaRPr lang="en-US" sz="860" dirty="0"/>
          </a:p>
        </p:txBody>
      </p:sp>
      <p:sp>
        <p:nvSpPr>
          <p:cNvPr id="46" name="Text 40"/>
          <p:cNvSpPr txBox="1"/>
          <p:nvPr/>
        </p:nvSpPr>
        <p:spPr>
          <a:xfrm>
            <a:off x="6656832" y="3511296"/>
            <a:ext cx="2377440" cy="219456"/>
          </a:xfrm>
          <a:prstGeom prst="rect">
            <a:avLst/>
          </a:prstGeom>
          <a:noFill/>
          <a:ln/>
        </p:spPr>
        <p:txBody>
          <a:bodyPr wrap="square" lIns="0" tIns="0" rIns="0" bIns="0" rtlCol="0" anchor="ctr">
            <a:normAutofit/>
          </a:bodyPr>
          <a:lstStyle/>
          <a:p>
            <a:pPr algn="l" indent="0" marL="0">
              <a:buNone/>
            </a:pPr>
            <a:r>
              <a:rPr lang="en-US" sz="980" b="1" dirty="0">
                <a:solidFill>
                  <a:srgbClr val="6D655A"/>
                </a:solidFill>
                <a:latin typeface="Aptos" pitchFamily="34" charset="0"/>
                <a:ea typeface="Aptos" pitchFamily="34" charset="-122"/>
                <a:cs typeface="Aptos" pitchFamily="34" charset="-120"/>
              </a:rPr>
              <a:t>Demand index — 12 weeks</a:t>
            </a:r>
            <a:endParaRPr lang="en-US" sz="980" dirty="0"/>
          </a:p>
        </p:txBody>
      </p:sp>
      <p:sp>
        <p:nvSpPr>
          <p:cNvPr id="47" name="Shape 41"/>
          <p:cNvSpPr/>
          <p:nvPr/>
        </p:nvSpPr>
        <p:spPr>
          <a:xfrm>
            <a:off x="6720840" y="4983480"/>
            <a:ext cx="4160520" cy="0"/>
          </a:xfrm>
          <a:prstGeom prst="line">
            <a:avLst/>
          </a:prstGeom>
          <a:noFill/>
          <a:ln w="12700">
            <a:solidFill>
              <a:srgbClr val="D7DDE1"/>
            </a:solidFill>
            <a:prstDash val="solid"/>
            <a:headEnd type="none"/>
            <a:tailEnd type="none"/>
          </a:ln>
        </p:spPr>
        <p:txBody>
          <a:bodyPr/>
          <a:p/>
        </p:txBody>
      </p:sp>
      <p:sp>
        <p:nvSpPr>
          <p:cNvPr id="48" name="Shape 42"/>
          <p:cNvSpPr/>
          <p:nvPr/>
        </p:nvSpPr>
        <p:spPr>
          <a:xfrm>
            <a:off x="6720840" y="3794760"/>
            <a:ext cx="0" cy="1188720"/>
          </a:xfrm>
          <a:prstGeom prst="line">
            <a:avLst/>
          </a:prstGeom>
          <a:noFill/>
          <a:ln w="12700">
            <a:solidFill>
              <a:srgbClr val="D7DDE1"/>
            </a:solidFill>
            <a:prstDash val="solid"/>
            <a:headEnd type="none"/>
            <a:tailEnd type="none"/>
          </a:ln>
        </p:spPr>
        <p:txBody>
          <a:bodyPr/>
          <a:p/>
        </p:txBody>
      </p:sp>
      <p:sp>
        <p:nvSpPr>
          <p:cNvPr id="49" name="Shape 43"/>
          <p:cNvSpPr/>
          <p:nvPr/>
        </p:nvSpPr>
        <p:spPr>
          <a:xfrm>
            <a:off x="6766560" y="4928616"/>
            <a:ext cx="347472" cy="-252374"/>
          </a:xfrm>
          <a:prstGeom prst="line">
            <a:avLst/>
          </a:prstGeom>
          <a:noFill/>
          <a:ln w="26670">
            <a:solidFill>
              <a:srgbClr val="B21F2D"/>
            </a:solidFill>
            <a:prstDash val="solid"/>
            <a:headEnd type="none"/>
            <a:tailEnd type="none"/>
          </a:ln>
        </p:spPr>
        <p:txBody>
          <a:bodyPr/>
          <a:p/>
        </p:txBody>
      </p:sp>
      <p:sp>
        <p:nvSpPr>
          <p:cNvPr id="50" name="Shape 44"/>
          <p:cNvSpPr/>
          <p:nvPr/>
        </p:nvSpPr>
        <p:spPr>
          <a:xfrm>
            <a:off x="7114032" y="4676242"/>
            <a:ext cx="347472" cy="131674"/>
          </a:xfrm>
          <a:prstGeom prst="line">
            <a:avLst/>
          </a:prstGeom>
          <a:noFill/>
          <a:ln w="26670">
            <a:solidFill>
              <a:srgbClr val="B21F2D"/>
            </a:solidFill>
            <a:prstDash val="solid"/>
            <a:headEnd type="none"/>
            <a:tailEnd type="none"/>
          </a:ln>
        </p:spPr>
        <p:txBody>
          <a:bodyPr/>
          <a:p/>
        </p:txBody>
      </p:sp>
      <p:sp>
        <p:nvSpPr>
          <p:cNvPr id="51" name="Shape 45"/>
          <p:cNvSpPr/>
          <p:nvPr/>
        </p:nvSpPr>
        <p:spPr>
          <a:xfrm>
            <a:off x="7461504" y="4807915"/>
            <a:ext cx="347472" cy="-241402"/>
          </a:xfrm>
          <a:prstGeom prst="line">
            <a:avLst/>
          </a:prstGeom>
          <a:noFill/>
          <a:ln w="26670">
            <a:solidFill>
              <a:srgbClr val="B21F2D"/>
            </a:solidFill>
            <a:prstDash val="solid"/>
            <a:headEnd type="none"/>
            <a:tailEnd type="none"/>
          </a:ln>
        </p:spPr>
        <p:txBody>
          <a:bodyPr/>
          <a:p/>
        </p:txBody>
      </p:sp>
      <p:sp>
        <p:nvSpPr>
          <p:cNvPr id="52" name="Shape 46"/>
          <p:cNvSpPr/>
          <p:nvPr/>
        </p:nvSpPr>
        <p:spPr>
          <a:xfrm>
            <a:off x="7808976" y="4566514"/>
            <a:ext cx="347472" cy="142646"/>
          </a:xfrm>
          <a:prstGeom prst="line">
            <a:avLst/>
          </a:prstGeom>
          <a:noFill/>
          <a:ln w="26670">
            <a:solidFill>
              <a:srgbClr val="B21F2D"/>
            </a:solidFill>
            <a:prstDash val="solid"/>
            <a:headEnd type="none"/>
            <a:tailEnd type="none"/>
          </a:ln>
        </p:spPr>
        <p:txBody>
          <a:bodyPr/>
          <a:p/>
        </p:txBody>
      </p:sp>
      <p:sp>
        <p:nvSpPr>
          <p:cNvPr id="53" name="Shape 47"/>
          <p:cNvSpPr/>
          <p:nvPr/>
        </p:nvSpPr>
        <p:spPr>
          <a:xfrm>
            <a:off x="8156448" y="4709160"/>
            <a:ext cx="347472" cy="-219456"/>
          </a:xfrm>
          <a:prstGeom prst="line">
            <a:avLst/>
          </a:prstGeom>
          <a:noFill/>
          <a:ln w="26670">
            <a:solidFill>
              <a:srgbClr val="B21F2D"/>
            </a:solidFill>
            <a:prstDash val="solid"/>
            <a:headEnd type="none"/>
            <a:tailEnd type="none"/>
          </a:ln>
        </p:spPr>
        <p:txBody>
          <a:bodyPr/>
          <a:p/>
        </p:txBody>
      </p:sp>
      <p:sp>
        <p:nvSpPr>
          <p:cNvPr id="54" name="Shape 48"/>
          <p:cNvSpPr/>
          <p:nvPr/>
        </p:nvSpPr>
        <p:spPr>
          <a:xfrm>
            <a:off x="8503920" y="4489704"/>
            <a:ext cx="347472" cy="-76810"/>
          </a:xfrm>
          <a:prstGeom prst="line">
            <a:avLst/>
          </a:prstGeom>
          <a:noFill/>
          <a:ln w="26670">
            <a:solidFill>
              <a:srgbClr val="B21F2D"/>
            </a:solidFill>
            <a:prstDash val="solid"/>
            <a:headEnd type="none"/>
            <a:tailEnd type="none"/>
          </a:ln>
        </p:spPr>
        <p:txBody>
          <a:bodyPr/>
          <a:p/>
        </p:txBody>
      </p:sp>
      <p:sp>
        <p:nvSpPr>
          <p:cNvPr id="55" name="Shape 49"/>
          <p:cNvSpPr/>
          <p:nvPr/>
        </p:nvSpPr>
        <p:spPr>
          <a:xfrm>
            <a:off x="8851392" y="4412894"/>
            <a:ext cx="347472" cy="153619"/>
          </a:xfrm>
          <a:prstGeom prst="line">
            <a:avLst/>
          </a:prstGeom>
          <a:noFill/>
          <a:ln w="26670">
            <a:solidFill>
              <a:srgbClr val="B21F2D"/>
            </a:solidFill>
            <a:prstDash val="solid"/>
            <a:headEnd type="none"/>
            <a:tailEnd type="none"/>
          </a:ln>
        </p:spPr>
        <p:txBody>
          <a:bodyPr/>
          <a:p/>
        </p:txBody>
      </p:sp>
      <p:sp>
        <p:nvSpPr>
          <p:cNvPr id="56" name="Shape 50"/>
          <p:cNvSpPr/>
          <p:nvPr/>
        </p:nvSpPr>
        <p:spPr>
          <a:xfrm>
            <a:off x="9198864" y="4566514"/>
            <a:ext cx="347472" cy="-219456"/>
          </a:xfrm>
          <a:prstGeom prst="line">
            <a:avLst/>
          </a:prstGeom>
          <a:noFill/>
          <a:ln w="26670">
            <a:solidFill>
              <a:srgbClr val="B21F2D"/>
            </a:solidFill>
            <a:prstDash val="solid"/>
            <a:headEnd type="none"/>
            <a:tailEnd type="none"/>
          </a:ln>
        </p:spPr>
        <p:txBody>
          <a:bodyPr/>
          <a:p/>
        </p:txBody>
      </p:sp>
      <p:sp>
        <p:nvSpPr>
          <p:cNvPr id="57" name="Shape 51"/>
          <p:cNvSpPr/>
          <p:nvPr/>
        </p:nvSpPr>
        <p:spPr>
          <a:xfrm>
            <a:off x="9546336" y="4347058"/>
            <a:ext cx="347472" cy="-76810"/>
          </a:xfrm>
          <a:prstGeom prst="line">
            <a:avLst/>
          </a:prstGeom>
          <a:noFill/>
          <a:ln w="26670">
            <a:solidFill>
              <a:srgbClr val="B21F2D"/>
            </a:solidFill>
            <a:prstDash val="solid"/>
            <a:headEnd type="none"/>
            <a:tailEnd type="none"/>
          </a:ln>
        </p:spPr>
        <p:txBody>
          <a:bodyPr/>
          <a:p/>
        </p:txBody>
      </p:sp>
      <p:sp>
        <p:nvSpPr>
          <p:cNvPr id="58" name="Shape 52"/>
          <p:cNvSpPr/>
          <p:nvPr/>
        </p:nvSpPr>
        <p:spPr>
          <a:xfrm>
            <a:off x="9893808" y="4270248"/>
            <a:ext cx="347472" cy="-142646"/>
          </a:xfrm>
          <a:prstGeom prst="line">
            <a:avLst/>
          </a:prstGeom>
          <a:noFill/>
          <a:ln w="26670">
            <a:solidFill>
              <a:srgbClr val="B21F2D"/>
            </a:solidFill>
            <a:prstDash val="solid"/>
            <a:headEnd type="none"/>
            <a:tailEnd type="none"/>
          </a:ln>
        </p:spPr>
        <p:txBody>
          <a:bodyPr/>
          <a:p/>
        </p:txBody>
      </p:sp>
      <p:sp>
        <p:nvSpPr>
          <p:cNvPr id="59" name="Shape 53"/>
          <p:cNvSpPr/>
          <p:nvPr/>
        </p:nvSpPr>
        <p:spPr>
          <a:xfrm>
            <a:off x="10241280" y="4127602"/>
            <a:ext cx="347472" cy="175565"/>
          </a:xfrm>
          <a:prstGeom prst="line">
            <a:avLst/>
          </a:prstGeom>
          <a:noFill/>
          <a:ln w="26670">
            <a:solidFill>
              <a:srgbClr val="B21F2D"/>
            </a:solidFill>
            <a:prstDash val="solid"/>
            <a:headEnd type="none"/>
            <a:tailEnd type="none"/>
          </a:ln>
        </p:spPr>
        <p:txBody>
          <a:bodyPr/>
          <a:p/>
        </p:txBody>
      </p:sp>
      <p:pic>
        <p:nvPicPr>
          <p:cNvPr id="60" name="Image 4" descr="preencoded.png">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6656832" y="5193792"/>
            <a:ext cx="210312" cy="210312"/>
          </a:xfrm>
          <a:prstGeom prst="rect">
            <a:avLst/>
          </a:prstGeom>
        </p:spPr>
      </p:pic>
      <p:sp>
        <p:nvSpPr>
          <p:cNvPr id="61" name="Text 54"/>
          <p:cNvSpPr txBox="1"/>
          <p:nvPr/>
        </p:nvSpPr>
        <p:spPr>
          <a:xfrm>
            <a:off x="6995160" y="5129784"/>
            <a:ext cx="3858768" cy="310896"/>
          </a:xfrm>
          <a:prstGeom prst="rect">
            <a:avLst/>
          </a:prstGeom>
          <a:noFill/>
          <a:ln/>
        </p:spPr>
        <p:txBody>
          <a:bodyPr wrap="square" lIns="0" tIns="0" rIns="0" bIns="0" rtlCol="0" anchor="ctr">
            <a:normAutofit/>
          </a:bodyPr>
          <a:lstStyle/>
          <a:p>
            <a:pPr algn="l" indent="0" marL="0">
              <a:buNone/>
            </a:pPr>
            <a:r>
              <a:rPr lang="en-US" sz="1040" b="1" dirty="0">
                <a:solidFill>
                  <a:srgbClr val="12263A"/>
                </a:solidFill>
                <a:latin typeface="Aptos" pitchFamily="34" charset="0"/>
                <a:ea typeface="Aptos" pitchFamily="34" charset="-122"/>
                <a:cs typeface="Aptos" pitchFamily="34" charset="-120"/>
              </a:rPr>
              <a:t>BI supports judgement; it does not replace managerial context.</a:t>
            </a:r>
            <a:endParaRPr lang="en-US" sz="1040" dirty="0"/>
          </a:p>
        </p:txBody>
      </p:sp>
      <p:sp>
        <p:nvSpPr>
          <p:cNvPr id="62" name="Text 55"/>
          <p:cNvSpPr txBox="1"/>
          <p:nvPr/>
        </p:nvSpPr>
        <p:spPr>
          <a:xfrm>
            <a:off x="585216" y="6254496"/>
            <a:ext cx="10881360" cy="182880"/>
          </a:xfrm>
          <a:prstGeom prst="rect">
            <a:avLst/>
          </a:prstGeom>
          <a:noFill/>
          <a:ln/>
        </p:spPr>
        <p:txBody>
          <a:bodyPr wrap="square" lIns="0" tIns="0" rIns="0" bIns="0" rtlCol="0" anchor="b">
            <a:normAutofit/>
          </a:bodyPr>
          <a:lstStyle/>
          <a:p>
            <a:pPr algn="l" indent="0" marL="0">
              <a:buNone/>
            </a:pPr>
            <a:r>
              <a:rPr lang="en-US" sz="780" i="1" dirty="0">
                <a:solidFill>
                  <a:srgbClr val="7A7166"/>
                </a:solidFill>
                <a:latin typeface="Aptos" pitchFamily="34" charset="0"/>
                <a:ea typeface="Aptos" pitchFamily="34" charset="-122"/>
                <a:cs typeface="Aptos" pitchFamily="34" charset="-120"/>
              </a:rPr>
              <a:t>Sources: Laudon and Laudon (2021); Microsoft (2026); Oracle (2023); Bocij, Greasley and Hickie (2019).</a:t>
            </a:r>
            <a:endParaRPr lang="en-US" sz="780" dirty="0"/>
          </a:p>
        </p:txBody>
      </p:sp>
      <p:sp>
        <p:nvSpPr>
          <p:cNvPr id="25" name="Slide Number Placeholder 0"/>
          <p:cNvSpPr>
            <a:spLocks noGrp="1"/>
          </p:cNvSpPr>
          <p:nvPr>
            <p:ph type="sldNum" sz="quarter" idx="4294967295"/>
          </p:nvPr>
        </p:nvSpPr>
        <p:spPr>
          <a:xfrm>
            <a:off x="11612880" y="6556248"/>
            <a:ext cx="228600" cy="164592"/>
          </a:xfrm>
          <a:prstGeom prst="rect">
            <a:avLst/>
          </a:prstGeom>
          <a:extLst>
            <a:ext uri="{C572A759-6A51-4108-AA02-DFA0A04FC94B}">
              <ma14:wrappingTextBoxFlag xmlns:ma14="http://schemas.microsoft.com/office/mac/drawingml/2011/main" val="0"/>
            </a:ext>
          </a:extLst>
        </p:spPr>
        <p:txBody>
          <a:bodyPr lIns="0" tIns="0" rIns="0" bIns="0"/>
          <a:lstStyle>
            <a:lvl1pPr>
              <a:defRPr sz="840">
                <a:solidFill>
                  <a:srgbClr val="6D655A"/>
                </a:solidFill>
                <a:latin typeface="Aptos"/>
                <a:ea typeface="Aptos"/>
                <a:cs typeface="Aptos"/>
              </a:defRPr>
            </a:lvl1pPr>
          </a:lstStyle>
          <a:p>
            <a:pPr algn="r"/>
            <a:fld id="{F7021451-1387-4CA6-816F-3879F97B5CBC}" type="slidenum">
              <a:rPr b="0" lang="en-US"/>
              <a:t>6</a:t>
            </a:fld>
            <a:endParaRPr lang="en-US"/>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spTree>
      <p:nvGrpSpPr>
        <p:cNvPr id="1" name=""/>
        <p:cNvGrpSpPr/>
        <p:nvPr/>
      </p:nvGrpSpPr>
      <p:grpSpPr>
        <a:xfrm>
          <a:off x="0" y="0"/>
          <a:ext cx="0" cy="0"/>
          <a:chOff x="0" y="0"/>
          <a:chExt cx="0" cy="0"/>
        </a:xfrm>
      </p:grpSpPr>
      <p:sp>
        <p:nvSpPr>
          <p:cNvPr id="2" name="Text 0"/>
          <p:cNvSpPr txBox="1"/>
          <p:nvPr/>
        </p:nvSpPr>
        <p:spPr>
          <a:xfrm>
            <a:off x="566928" y="310896"/>
            <a:ext cx="3566160" cy="256032"/>
          </a:xfrm>
          <a:prstGeom prst="rect">
            <a:avLst/>
          </a:prstGeom>
          <a:noFill/>
          <a:ln/>
        </p:spPr>
        <p:txBody>
          <a:bodyPr wrap="square" lIns="0" tIns="0" rIns="0" bIns="0" rtlCol="0" anchor="ctr">
            <a:normAutofit/>
          </a:bodyPr>
          <a:lstStyle/>
          <a:p>
            <a:pPr algn="l" indent="0" marL="0">
              <a:buNone/>
            </a:pPr>
            <a:r>
              <a:rPr lang="en-US" sz="1000" b="1" spc="160" kern="0" dirty="0">
                <a:solidFill>
                  <a:srgbClr val="B21F2D"/>
                </a:solidFill>
                <a:latin typeface="Aptos" pitchFamily="34" charset="0"/>
                <a:ea typeface="Aptos" pitchFamily="34" charset="-122"/>
                <a:cs typeface="Aptos" pitchFamily="34" charset="-120"/>
              </a:rPr>
              <a:t>SLIDE 6</a:t>
            </a:r>
            <a:endParaRPr lang="en-US" sz="1000" dirty="0"/>
          </a:p>
        </p:txBody>
      </p:sp>
      <p:sp>
        <p:nvSpPr>
          <p:cNvPr id="3" name="Text 1"/>
          <p:cNvSpPr txBox="1"/>
          <p:nvPr/>
        </p:nvSpPr>
        <p:spPr>
          <a:xfrm>
            <a:off x="566928" y="621792"/>
            <a:ext cx="10972800" cy="502920"/>
          </a:xfrm>
          <a:prstGeom prst="rect">
            <a:avLst/>
          </a:prstGeom>
          <a:noFill/>
          <a:ln/>
        </p:spPr>
        <p:txBody>
          <a:bodyPr wrap="square" lIns="0" tIns="0" rIns="0" bIns="0" rtlCol="0" anchor="ctr">
            <a:normAutofit/>
          </a:bodyPr>
          <a:lstStyle/>
          <a:p>
            <a:pPr algn="l" indent="0" marL="0">
              <a:buNone/>
            </a:pPr>
            <a:r>
              <a:rPr lang="en-US" sz="2800" b="1" dirty="0">
                <a:solidFill>
                  <a:srgbClr val="12263A"/>
                </a:solidFill>
                <a:latin typeface="Aptos" pitchFamily="34" charset="0"/>
                <a:ea typeface="Aptos" pitchFamily="34" charset="-122"/>
                <a:cs typeface="Aptos" pitchFamily="34" charset="-120"/>
              </a:rPr>
              <a:t>Comparing Information Systems</a:t>
            </a:r>
            <a:endParaRPr lang="en-US" sz="2800" dirty="0"/>
          </a:p>
        </p:txBody>
      </p:sp>
      <p:sp>
        <p:nvSpPr>
          <p:cNvPr id="4" name="Text 2"/>
          <p:cNvSpPr txBox="1"/>
          <p:nvPr/>
        </p:nvSpPr>
        <p:spPr>
          <a:xfrm>
            <a:off x="585216" y="1124712"/>
            <a:ext cx="10698480" cy="292608"/>
          </a:xfrm>
          <a:prstGeom prst="rect">
            <a:avLst/>
          </a:prstGeom>
          <a:noFill/>
          <a:ln/>
        </p:spPr>
        <p:txBody>
          <a:bodyPr wrap="square" lIns="0" tIns="0" rIns="0" bIns="0" rtlCol="0" anchor="ctr">
            <a:normAutofit/>
          </a:bodyPr>
          <a:lstStyle/>
          <a:p>
            <a:pPr algn="l" indent="0" marL="0">
              <a:buNone/>
            </a:pPr>
            <a:r>
              <a:rPr lang="en-US" sz="1250" dirty="0">
                <a:solidFill>
                  <a:srgbClr val="6D655A"/>
                </a:solidFill>
                <a:latin typeface="Aptos" pitchFamily="34" charset="0"/>
                <a:ea typeface="Aptos" pitchFamily="34" charset="-122"/>
                <a:cs typeface="Aptos" pitchFamily="34" charset="-120"/>
              </a:rPr>
              <a:t>ERP runs and integrates the business; BI analyses the business — greatest value comes from combining them</a:t>
            </a:r>
            <a:endParaRPr lang="en-US" sz="1250" dirty="0"/>
          </a:p>
        </p:txBody>
      </p:sp>
      <p:sp>
        <p:nvSpPr>
          <p:cNvPr id="5" name="Shape 3"/>
          <p:cNvSpPr/>
          <p:nvPr/>
        </p:nvSpPr>
        <p:spPr>
          <a:xfrm>
            <a:off x="9646920" y="347472"/>
            <a:ext cx="1956816" cy="274320"/>
          </a:xfrm>
          <a:prstGeom prst="roundRect">
            <a:avLst>
              <a:gd name="adj" fmla="val 50000"/>
            </a:avLst>
          </a:prstGeom>
          <a:solidFill>
            <a:srgbClr val="F4E9D0"/>
          </a:solidFill>
          <a:ln w="12700">
            <a:solidFill>
              <a:srgbClr val="F4E9D0"/>
            </a:solidFill>
            <a:prstDash val="solid"/>
          </a:ln>
        </p:spPr>
        <p:txBody>
          <a:bodyPr/>
          <a:p/>
        </p:txBody>
      </p:sp>
      <p:sp>
        <p:nvSpPr>
          <p:cNvPr id="6" name="Text 4"/>
          <p:cNvSpPr txBox="1"/>
          <p:nvPr/>
        </p:nvSpPr>
        <p:spPr>
          <a:xfrm>
            <a:off x="9701784" y="361188"/>
            <a:ext cx="1847088" cy="237744"/>
          </a:xfrm>
          <a:prstGeom prst="rect">
            <a:avLst/>
          </a:prstGeom>
          <a:noFill/>
          <a:ln/>
        </p:spPr>
        <p:txBody>
          <a:bodyPr wrap="square" lIns="0" tIns="0" rIns="0" bIns="0" rtlCol="0" anchor="ctr">
            <a:normAutofit/>
          </a:bodyPr>
          <a:lstStyle/>
          <a:p>
            <a:pPr algn="ctr" indent="0" marL="0">
              <a:buNone/>
            </a:pPr>
            <a:r>
              <a:rPr lang="en-US" sz="950" b="1" dirty="0">
                <a:solidFill>
                  <a:srgbClr val="12263A"/>
                </a:solidFill>
                <a:latin typeface="Aptos" pitchFamily="34" charset="0"/>
                <a:ea typeface="Aptos" pitchFamily="34" charset="-122"/>
                <a:cs typeface="Aptos" pitchFamily="34" charset="-120"/>
              </a:rPr>
              <a:t>Daniel  •  2:10</a:t>
            </a:r>
            <a:endParaRPr lang="en-US" sz="950" dirty="0"/>
          </a:p>
        </p:txBody>
      </p:sp>
      <p:sp>
        <p:nvSpPr>
          <p:cNvPr id="7" name="Shape 5"/>
          <p:cNvSpPr/>
          <p:nvPr/>
        </p:nvSpPr>
        <p:spPr>
          <a:xfrm>
            <a:off x="658368" y="1682496"/>
            <a:ext cx="3703320" cy="4160520"/>
          </a:xfrm>
          <a:prstGeom prst="roundRect">
            <a:avLst>
              <a:gd name="adj" fmla="val 2469"/>
            </a:avLst>
          </a:prstGeom>
          <a:solidFill>
            <a:srgbClr val="F4DDE0"/>
          </a:solidFill>
          <a:ln w="12700">
            <a:solidFill>
              <a:srgbClr val="B21F2D"/>
            </a:solidFill>
            <a:prstDash val="solid"/>
          </a:ln>
        </p:spPr>
        <p:txBody>
          <a:bodyPr/>
          <a:p/>
        </p:txBody>
      </p:sp>
      <p:pic>
        <p:nvPicPr>
          <p:cNvPr id="8" name="Image 0" descr="preencoded.png">    </p:cNvPr>
          <p:cNvPicPr>
            <a:picLocks noChangeAspect="1"/>
          </p:cNvPicPr>
          <p:nvPr/>
        </p:nvPicPr>
        <p:blipFill>
          <a:blip r:embed="rId1">
            <a:extLst>
              <a:ext uri="{96DAC541-7B7A-43D3-8B79-37D633B846F1}">
                <asvg:svgBlip xmlns:asvg="http://schemas.microsoft.com/office/drawing/2016/SVG/main" r:embed="rId2"/>
              </a:ext>
            </a:extLst>
          </a:blip>
          <a:stretch>
            <a:fillRect/>
          </a:stretch>
        </p:blipFill>
        <p:spPr>
          <a:xfrm>
            <a:off x="950976" y="1938528"/>
            <a:ext cx="411480" cy="411480"/>
          </a:xfrm>
          <a:prstGeom prst="rect">
            <a:avLst/>
          </a:prstGeom>
        </p:spPr>
      </p:pic>
      <p:sp>
        <p:nvSpPr>
          <p:cNvPr id="9" name="Text 6"/>
          <p:cNvSpPr txBox="1"/>
          <p:nvPr/>
        </p:nvSpPr>
        <p:spPr>
          <a:xfrm>
            <a:off x="1536192" y="1892808"/>
            <a:ext cx="1005840" cy="320040"/>
          </a:xfrm>
          <a:prstGeom prst="rect">
            <a:avLst/>
          </a:prstGeom>
          <a:noFill/>
          <a:ln/>
        </p:spPr>
        <p:txBody>
          <a:bodyPr wrap="square" lIns="0" tIns="0" rIns="0" bIns="0" rtlCol="0" anchor="ctr">
            <a:normAutofit/>
          </a:bodyPr>
          <a:lstStyle/>
          <a:p>
            <a:pPr algn="l" indent="0" marL="0">
              <a:buNone/>
            </a:pPr>
            <a:r>
              <a:rPr lang="en-US" sz="2200" b="1" dirty="0">
                <a:solidFill>
                  <a:srgbClr val="12263A"/>
                </a:solidFill>
                <a:latin typeface="Aptos" pitchFamily="34" charset="0"/>
                <a:ea typeface="Aptos" pitchFamily="34" charset="-122"/>
                <a:cs typeface="Aptos" pitchFamily="34" charset="-120"/>
              </a:rPr>
              <a:t>ERP</a:t>
            </a:r>
            <a:endParaRPr lang="en-US" sz="2200" dirty="0"/>
          </a:p>
        </p:txBody>
      </p:sp>
      <p:sp>
        <p:nvSpPr>
          <p:cNvPr id="10" name="Shape 7"/>
          <p:cNvSpPr/>
          <p:nvPr/>
        </p:nvSpPr>
        <p:spPr>
          <a:xfrm>
            <a:off x="2523744" y="1901952"/>
            <a:ext cx="1481328" cy="274320"/>
          </a:xfrm>
          <a:prstGeom prst="roundRect">
            <a:avLst>
              <a:gd name="adj" fmla="val 50000"/>
            </a:avLst>
          </a:prstGeom>
          <a:solidFill>
            <a:srgbClr val="FFFFFF"/>
          </a:solidFill>
          <a:ln w="12700">
            <a:solidFill>
              <a:srgbClr val="FFFFFF"/>
            </a:solidFill>
            <a:prstDash val="solid"/>
          </a:ln>
        </p:spPr>
        <p:txBody>
          <a:bodyPr/>
          <a:p/>
        </p:txBody>
      </p:sp>
      <p:sp>
        <p:nvSpPr>
          <p:cNvPr id="11" name="Text 8"/>
          <p:cNvSpPr txBox="1"/>
          <p:nvPr/>
        </p:nvSpPr>
        <p:spPr>
          <a:xfrm>
            <a:off x="2578608" y="1915668"/>
            <a:ext cx="1371600" cy="237744"/>
          </a:xfrm>
          <a:prstGeom prst="rect">
            <a:avLst/>
          </a:prstGeom>
          <a:noFill/>
          <a:ln/>
        </p:spPr>
        <p:txBody>
          <a:bodyPr wrap="square" lIns="0" tIns="0" rIns="0" bIns="0" rtlCol="0" anchor="ctr">
            <a:normAutofit/>
          </a:bodyPr>
          <a:lstStyle/>
          <a:p>
            <a:pPr algn="ctr" indent="0" marL="0">
              <a:buNone/>
            </a:pPr>
            <a:r>
              <a:rPr lang="en-US" sz="860" b="1" dirty="0">
                <a:solidFill>
                  <a:srgbClr val="B21F2D"/>
                </a:solidFill>
                <a:latin typeface="Aptos" pitchFamily="34" charset="0"/>
                <a:ea typeface="Aptos" pitchFamily="34" charset="-122"/>
                <a:cs typeface="Aptos" pitchFamily="34" charset="-120"/>
              </a:rPr>
              <a:t>INTEGRATE + EXECUTE</a:t>
            </a:r>
            <a:endParaRPr lang="en-US" sz="860" dirty="0"/>
          </a:p>
        </p:txBody>
      </p:sp>
      <p:sp>
        <p:nvSpPr>
          <p:cNvPr id="12" name="Shape 9"/>
          <p:cNvSpPr/>
          <p:nvPr/>
        </p:nvSpPr>
        <p:spPr>
          <a:xfrm>
            <a:off x="7836408" y="1682496"/>
            <a:ext cx="3703320" cy="4160520"/>
          </a:xfrm>
          <a:prstGeom prst="roundRect">
            <a:avLst>
              <a:gd name="adj" fmla="val 2469"/>
            </a:avLst>
          </a:prstGeom>
          <a:solidFill>
            <a:srgbClr val="DFE9F0"/>
          </a:solidFill>
          <a:ln w="12700">
            <a:solidFill>
              <a:srgbClr val="315C7A"/>
            </a:solidFill>
            <a:prstDash val="solid"/>
          </a:ln>
        </p:spPr>
        <p:txBody>
          <a:bodyPr/>
          <a:p/>
        </p:txBody>
      </p:sp>
      <p:pic>
        <p:nvPicPr>
          <p:cNvPr id="13" name="Image 1" descr="preencoded.png">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8138160" y="1938528"/>
            <a:ext cx="411480" cy="411480"/>
          </a:xfrm>
          <a:prstGeom prst="rect">
            <a:avLst/>
          </a:prstGeom>
        </p:spPr>
      </p:pic>
      <p:sp>
        <p:nvSpPr>
          <p:cNvPr id="14" name="Text 10"/>
          <p:cNvSpPr txBox="1"/>
          <p:nvPr/>
        </p:nvSpPr>
        <p:spPr>
          <a:xfrm>
            <a:off x="8714232" y="1892808"/>
            <a:ext cx="1005840" cy="320040"/>
          </a:xfrm>
          <a:prstGeom prst="rect">
            <a:avLst/>
          </a:prstGeom>
          <a:noFill/>
          <a:ln/>
        </p:spPr>
        <p:txBody>
          <a:bodyPr wrap="square" lIns="0" tIns="0" rIns="0" bIns="0" rtlCol="0" anchor="ctr">
            <a:normAutofit/>
          </a:bodyPr>
          <a:lstStyle/>
          <a:p>
            <a:pPr algn="l" indent="0" marL="0">
              <a:buNone/>
            </a:pPr>
            <a:r>
              <a:rPr lang="en-US" sz="2200" b="1" dirty="0">
                <a:solidFill>
                  <a:srgbClr val="12263A"/>
                </a:solidFill>
                <a:latin typeface="Aptos" pitchFamily="34" charset="0"/>
                <a:ea typeface="Aptos" pitchFamily="34" charset="-122"/>
                <a:cs typeface="Aptos" pitchFamily="34" charset="-120"/>
              </a:rPr>
              <a:t>BI</a:t>
            </a:r>
            <a:endParaRPr lang="en-US" sz="2200" dirty="0"/>
          </a:p>
        </p:txBody>
      </p:sp>
      <p:sp>
        <p:nvSpPr>
          <p:cNvPr id="15" name="Shape 11"/>
          <p:cNvSpPr/>
          <p:nvPr/>
        </p:nvSpPr>
        <p:spPr>
          <a:xfrm>
            <a:off x="9674352" y="1901952"/>
            <a:ext cx="1490472" cy="274320"/>
          </a:xfrm>
          <a:prstGeom prst="roundRect">
            <a:avLst>
              <a:gd name="adj" fmla="val 50000"/>
            </a:avLst>
          </a:prstGeom>
          <a:solidFill>
            <a:srgbClr val="FFFFFF"/>
          </a:solidFill>
          <a:ln w="12700">
            <a:solidFill>
              <a:srgbClr val="FFFFFF"/>
            </a:solidFill>
            <a:prstDash val="solid"/>
          </a:ln>
        </p:spPr>
        <p:txBody>
          <a:bodyPr/>
          <a:p/>
        </p:txBody>
      </p:sp>
      <p:sp>
        <p:nvSpPr>
          <p:cNvPr id="16" name="Text 12"/>
          <p:cNvSpPr txBox="1"/>
          <p:nvPr/>
        </p:nvSpPr>
        <p:spPr>
          <a:xfrm>
            <a:off x="9729216" y="1915668"/>
            <a:ext cx="1380744" cy="237744"/>
          </a:xfrm>
          <a:prstGeom prst="rect">
            <a:avLst/>
          </a:prstGeom>
          <a:noFill/>
          <a:ln/>
        </p:spPr>
        <p:txBody>
          <a:bodyPr wrap="square" lIns="0" tIns="0" rIns="0" bIns="0" rtlCol="0" anchor="ctr">
            <a:normAutofit/>
          </a:bodyPr>
          <a:lstStyle/>
          <a:p>
            <a:pPr algn="ctr" indent="0" marL="0">
              <a:buNone/>
            </a:pPr>
            <a:r>
              <a:rPr lang="en-US" sz="860" b="1" dirty="0">
                <a:solidFill>
                  <a:srgbClr val="315C7A"/>
                </a:solidFill>
                <a:latin typeface="Aptos" pitchFamily="34" charset="0"/>
                <a:ea typeface="Aptos" pitchFamily="34" charset="-122"/>
                <a:cs typeface="Aptos" pitchFamily="34" charset="-120"/>
              </a:rPr>
              <a:t>ANALYSE + EXPLAIN</a:t>
            </a:r>
            <a:endParaRPr lang="en-US" sz="860" dirty="0"/>
          </a:p>
        </p:txBody>
      </p:sp>
      <p:sp>
        <p:nvSpPr>
          <p:cNvPr id="17" name="Text 13"/>
          <p:cNvSpPr txBox="1"/>
          <p:nvPr/>
        </p:nvSpPr>
        <p:spPr>
          <a:xfrm>
            <a:off x="896112" y="2542032"/>
            <a:ext cx="3172968" cy="347472"/>
          </a:xfrm>
          <a:prstGeom prst="rect">
            <a:avLst/>
          </a:prstGeom>
          <a:noFill/>
          <a:ln/>
        </p:spPr>
        <p:txBody>
          <a:bodyPr wrap="square" lIns="0" tIns="0" rIns="0" bIns="0" rtlCol="0" anchor="ctr">
            <a:normAutofit/>
          </a:bodyPr>
          <a:lstStyle/>
          <a:p>
            <a:pPr algn="l" indent="0" marL="0">
              <a:buNone/>
            </a:pPr>
            <a:r>
              <a:rPr lang="en-US" sz="1050" b="1" dirty="0">
                <a:solidFill>
                  <a:srgbClr val="252A2F"/>
                </a:solidFill>
                <a:latin typeface="Aptos" pitchFamily="34" charset="0"/>
                <a:ea typeface="Aptos" pitchFamily="34" charset="-122"/>
                <a:cs typeface="Aptos" pitchFamily="34" charset="-120"/>
              </a:rPr>
              <a:t>Standardise and coordinate processes</a:t>
            </a:r>
            <a:endParaRPr lang="en-US" sz="1050" dirty="0"/>
          </a:p>
        </p:txBody>
      </p:sp>
      <p:sp>
        <p:nvSpPr>
          <p:cNvPr id="18" name="Text 14"/>
          <p:cNvSpPr txBox="1"/>
          <p:nvPr/>
        </p:nvSpPr>
        <p:spPr>
          <a:xfrm>
            <a:off x="8083296" y="2542032"/>
            <a:ext cx="3172968" cy="347472"/>
          </a:xfrm>
          <a:prstGeom prst="rect">
            <a:avLst/>
          </a:prstGeom>
          <a:noFill/>
          <a:ln/>
        </p:spPr>
        <p:txBody>
          <a:bodyPr wrap="square" lIns="0" tIns="0" rIns="0" bIns="0" rtlCol="0" anchor="ctr">
            <a:normAutofit/>
          </a:bodyPr>
          <a:lstStyle/>
          <a:p>
            <a:pPr algn="l" indent="0" marL="0">
              <a:buNone/>
            </a:pPr>
            <a:r>
              <a:rPr lang="en-US" sz="1050" b="1" dirty="0">
                <a:solidFill>
                  <a:srgbClr val="252A2F"/>
                </a:solidFill>
                <a:latin typeface="Aptos" pitchFamily="34" charset="0"/>
                <a:ea typeface="Aptos" pitchFamily="34" charset="-122"/>
                <a:cs typeface="Aptos" pitchFamily="34" charset="-120"/>
              </a:rPr>
              <a:t>Create insight from data</a:t>
            </a:r>
            <a:endParaRPr lang="en-US" sz="1050" dirty="0"/>
          </a:p>
        </p:txBody>
      </p:sp>
      <p:sp>
        <p:nvSpPr>
          <p:cNvPr id="19" name="Text 15"/>
          <p:cNvSpPr txBox="1"/>
          <p:nvPr/>
        </p:nvSpPr>
        <p:spPr>
          <a:xfrm>
            <a:off x="896112" y="3035808"/>
            <a:ext cx="3172968" cy="347472"/>
          </a:xfrm>
          <a:prstGeom prst="rect">
            <a:avLst/>
          </a:prstGeom>
          <a:noFill/>
          <a:ln/>
        </p:spPr>
        <p:txBody>
          <a:bodyPr wrap="square" lIns="0" tIns="0" rIns="0" bIns="0" rtlCol="0" anchor="ctr">
            <a:normAutofit/>
          </a:bodyPr>
          <a:lstStyle/>
          <a:p>
            <a:pPr algn="l" indent="0" marL="0">
              <a:buNone/>
            </a:pPr>
            <a:r>
              <a:rPr lang="en-US" sz="1050" dirty="0">
                <a:solidFill>
                  <a:srgbClr val="252A2F"/>
                </a:solidFill>
                <a:latin typeface="Aptos" pitchFamily="34" charset="0"/>
                <a:ea typeface="Aptos" pitchFamily="34" charset="-122"/>
                <a:cs typeface="Aptos" pitchFamily="34" charset="-120"/>
              </a:rPr>
              <a:t>Detailed current transactions</a:t>
            </a:r>
            <a:endParaRPr lang="en-US" sz="1050" dirty="0"/>
          </a:p>
        </p:txBody>
      </p:sp>
      <p:sp>
        <p:nvSpPr>
          <p:cNvPr id="20" name="Text 16"/>
          <p:cNvSpPr txBox="1"/>
          <p:nvPr/>
        </p:nvSpPr>
        <p:spPr>
          <a:xfrm>
            <a:off x="8083296" y="3035808"/>
            <a:ext cx="3172968" cy="347472"/>
          </a:xfrm>
          <a:prstGeom prst="rect">
            <a:avLst/>
          </a:prstGeom>
          <a:noFill/>
          <a:ln/>
        </p:spPr>
        <p:txBody>
          <a:bodyPr wrap="square" lIns="0" tIns="0" rIns="0" bIns="0" rtlCol="0" anchor="ctr">
            <a:normAutofit/>
          </a:bodyPr>
          <a:lstStyle/>
          <a:p>
            <a:pPr algn="l" indent="0" marL="0">
              <a:buNone/>
            </a:pPr>
            <a:r>
              <a:rPr lang="en-US" sz="1050" dirty="0">
                <a:solidFill>
                  <a:srgbClr val="252A2F"/>
                </a:solidFill>
                <a:latin typeface="Aptos" pitchFamily="34" charset="0"/>
                <a:ea typeface="Aptos" pitchFamily="34" charset="-122"/>
                <a:cs typeface="Aptos" pitchFamily="34" charset="-120"/>
              </a:rPr>
              <a:t>Aggregated current + historical</a:t>
            </a:r>
            <a:endParaRPr lang="en-US" sz="1050" dirty="0"/>
          </a:p>
        </p:txBody>
      </p:sp>
      <p:sp>
        <p:nvSpPr>
          <p:cNvPr id="21" name="Text 17"/>
          <p:cNvSpPr txBox="1"/>
          <p:nvPr/>
        </p:nvSpPr>
        <p:spPr>
          <a:xfrm>
            <a:off x="896112" y="3529584"/>
            <a:ext cx="3172968" cy="347472"/>
          </a:xfrm>
          <a:prstGeom prst="rect">
            <a:avLst/>
          </a:prstGeom>
          <a:noFill/>
          <a:ln/>
        </p:spPr>
        <p:txBody>
          <a:bodyPr wrap="square" lIns="0" tIns="0" rIns="0" bIns="0" rtlCol="0" anchor="ctr">
            <a:normAutofit/>
          </a:bodyPr>
          <a:lstStyle/>
          <a:p>
            <a:pPr algn="l" indent="0" marL="0">
              <a:buNone/>
            </a:pPr>
            <a:r>
              <a:rPr lang="en-US" sz="1050" dirty="0">
                <a:solidFill>
                  <a:srgbClr val="252A2F"/>
                </a:solidFill>
                <a:latin typeface="Aptos" pitchFamily="34" charset="0"/>
                <a:ea typeface="Aptos" pitchFamily="34" charset="-122"/>
                <a:cs typeface="Aptos" pitchFamily="34" charset="-120"/>
              </a:rPr>
              <a:t>Operational + functional managers</a:t>
            </a:r>
            <a:endParaRPr lang="en-US" sz="1050" dirty="0"/>
          </a:p>
        </p:txBody>
      </p:sp>
      <p:sp>
        <p:nvSpPr>
          <p:cNvPr id="22" name="Text 18"/>
          <p:cNvSpPr txBox="1"/>
          <p:nvPr/>
        </p:nvSpPr>
        <p:spPr>
          <a:xfrm>
            <a:off x="8083296" y="3529584"/>
            <a:ext cx="3172968" cy="347472"/>
          </a:xfrm>
          <a:prstGeom prst="rect">
            <a:avLst/>
          </a:prstGeom>
          <a:noFill/>
          <a:ln/>
        </p:spPr>
        <p:txBody>
          <a:bodyPr wrap="square" lIns="0" tIns="0" rIns="0" bIns="0" rtlCol="0" anchor="ctr">
            <a:normAutofit/>
          </a:bodyPr>
          <a:lstStyle/>
          <a:p>
            <a:pPr algn="l" indent="0" marL="0">
              <a:buNone/>
            </a:pPr>
            <a:r>
              <a:rPr lang="en-US" sz="1050" dirty="0">
                <a:solidFill>
                  <a:srgbClr val="252A2F"/>
                </a:solidFill>
                <a:latin typeface="Aptos" pitchFamily="34" charset="0"/>
                <a:ea typeface="Aptos" pitchFamily="34" charset="-122"/>
                <a:cs typeface="Aptos" pitchFamily="34" charset="-120"/>
              </a:rPr>
              <a:t>Managers + analysts + executives</a:t>
            </a:r>
            <a:endParaRPr lang="en-US" sz="1050" dirty="0"/>
          </a:p>
        </p:txBody>
      </p:sp>
      <p:sp>
        <p:nvSpPr>
          <p:cNvPr id="23" name="Text 19"/>
          <p:cNvSpPr txBox="1"/>
          <p:nvPr/>
        </p:nvSpPr>
        <p:spPr>
          <a:xfrm>
            <a:off x="896112" y="4023360"/>
            <a:ext cx="3172968" cy="347472"/>
          </a:xfrm>
          <a:prstGeom prst="rect">
            <a:avLst/>
          </a:prstGeom>
          <a:noFill/>
          <a:ln/>
        </p:spPr>
        <p:txBody>
          <a:bodyPr wrap="square" lIns="0" tIns="0" rIns="0" bIns="0" rtlCol="0" anchor="ctr">
            <a:normAutofit/>
          </a:bodyPr>
          <a:lstStyle/>
          <a:p>
            <a:pPr algn="l" indent="0" marL="0">
              <a:buNone/>
            </a:pPr>
            <a:r>
              <a:rPr lang="en-US" sz="1050" dirty="0">
                <a:solidFill>
                  <a:srgbClr val="252A2F"/>
                </a:solidFill>
                <a:latin typeface="Aptos" pitchFamily="34" charset="0"/>
                <a:ea typeface="Aptos" pitchFamily="34" charset="-122"/>
                <a:cs typeface="Aptos" pitchFamily="34" charset="-120"/>
              </a:rPr>
              <a:t>Orders, plans, records, workflows</a:t>
            </a:r>
            <a:endParaRPr lang="en-US" sz="1050" dirty="0"/>
          </a:p>
        </p:txBody>
      </p:sp>
      <p:sp>
        <p:nvSpPr>
          <p:cNvPr id="24" name="Text 20"/>
          <p:cNvSpPr txBox="1"/>
          <p:nvPr/>
        </p:nvSpPr>
        <p:spPr>
          <a:xfrm>
            <a:off x="8083296" y="4023360"/>
            <a:ext cx="3172968" cy="347472"/>
          </a:xfrm>
          <a:prstGeom prst="rect">
            <a:avLst/>
          </a:prstGeom>
          <a:noFill/>
          <a:ln/>
        </p:spPr>
        <p:txBody>
          <a:bodyPr wrap="square" lIns="0" tIns="0" rIns="0" bIns="0" rtlCol="0" anchor="ctr">
            <a:normAutofit/>
          </a:bodyPr>
          <a:lstStyle/>
          <a:p>
            <a:pPr algn="l" indent="0" marL="0">
              <a:buNone/>
            </a:pPr>
            <a:r>
              <a:rPr lang="en-US" sz="1050" dirty="0">
                <a:solidFill>
                  <a:srgbClr val="252A2F"/>
                </a:solidFill>
                <a:latin typeface="Aptos" pitchFamily="34" charset="0"/>
                <a:ea typeface="Aptos" pitchFamily="34" charset="-122"/>
                <a:cs typeface="Aptos" pitchFamily="34" charset="-120"/>
              </a:rPr>
              <a:t>KPIs, trends, forecasts, exceptions</a:t>
            </a:r>
            <a:endParaRPr lang="en-US" sz="1050" dirty="0"/>
          </a:p>
        </p:txBody>
      </p:sp>
      <p:sp>
        <p:nvSpPr>
          <p:cNvPr id="25" name="Text 21"/>
          <p:cNvSpPr txBox="1"/>
          <p:nvPr/>
        </p:nvSpPr>
        <p:spPr>
          <a:xfrm>
            <a:off x="896112" y="4517136"/>
            <a:ext cx="3172968" cy="347472"/>
          </a:xfrm>
          <a:prstGeom prst="rect">
            <a:avLst/>
          </a:prstGeom>
          <a:noFill/>
          <a:ln/>
        </p:spPr>
        <p:txBody>
          <a:bodyPr wrap="square" lIns="0" tIns="0" rIns="0" bIns="0" rtlCol="0" anchor="ctr">
            <a:normAutofit/>
          </a:bodyPr>
          <a:lstStyle/>
          <a:p>
            <a:pPr algn="l" indent="0" marL="0">
              <a:buNone/>
            </a:pPr>
            <a:r>
              <a:rPr lang="en-US" sz="1050" dirty="0">
                <a:solidFill>
                  <a:srgbClr val="252A2F"/>
                </a:solidFill>
                <a:latin typeface="Aptos" pitchFamily="34" charset="0"/>
                <a:ea typeface="Aptos" pitchFamily="34" charset="-122"/>
                <a:cs typeface="Aptos" pitchFamily="34" charset="-120"/>
              </a:rPr>
              <a:t>Single integrated process/data view</a:t>
            </a:r>
            <a:endParaRPr lang="en-US" sz="1050" dirty="0"/>
          </a:p>
        </p:txBody>
      </p:sp>
      <p:sp>
        <p:nvSpPr>
          <p:cNvPr id="26" name="Text 22"/>
          <p:cNvSpPr txBox="1"/>
          <p:nvPr/>
        </p:nvSpPr>
        <p:spPr>
          <a:xfrm>
            <a:off x="8083296" y="4517136"/>
            <a:ext cx="3172968" cy="347472"/>
          </a:xfrm>
          <a:prstGeom prst="rect">
            <a:avLst/>
          </a:prstGeom>
          <a:noFill/>
          <a:ln/>
        </p:spPr>
        <p:txBody>
          <a:bodyPr wrap="square" lIns="0" tIns="0" rIns="0" bIns="0" rtlCol="0" anchor="ctr">
            <a:normAutofit/>
          </a:bodyPr>
          <a:lstStyle/>
          <a:p>
            <a:pPr algn="l" indent="0" marL="0">
              <a:buNone/>
            </a:pPr>
            <a:r>
              <a:rPr lang="en-US" sz="1050" dirty="0">
                <a:solidFill>
                  <a:srgbClr val="252A2F"/>
                </a:solidFill>
                <a:latin typeface="Aptos" pitchFamily="34" charset="0"/>
                <a:ea typeface="Aptos" pitchFamily="34" charset="-122"/>
                <a:cs typeface="Aptos" pitchFamily="34" charset="-120"/>
              </a:rPr>
              <a:t>Faster interpretation and comparison</a:t>
            </a:r>
            <a:endParaRPr lang="en-US" sz="1050" dirty="0"/>
          </a:p>
        </p:txBody>
      </p:sp>
      <p:sp>
        <p:nvSpPr>
          <p:cNvPr id="27" name="Text 23"/>
          <p:cNvSpPr txBox="1"/>
          <p:nvPr/>
        </p:nvSpPr>
        <p:spPr>
          <a:xfrm>
            <a:off x="896112" y="5010912"/>
            <a:ext cx="3172968" cy="347472"/>
          </a:xfrm>
          <a:prstGeom prst="rect">
            <a:avLst/>
          </a:prstGeom>
          <a:noFill/>
          <a:ln/>
        </p:spPr>
        <p:txBody>
          <a:bodyPr wrap="square" lIns="0" tIns="0" rIns="0" bIns="0" rtlCol="0" anchor="ctr">
            <a:normAutofit/>
          </a:bodyPr>
          <a:lstStyle/>
          <a:p>
            <a:pPr algn="l" indent="0" marL="0">
              <a:buNone/>
            </a:pPr>
            <a:r>
              <a:rPr lang="en-US" sz="1050" dirty="0">
                <a:solidFill>
                  <a:srgbClr val="252A2F"/>
                </a:solidFill>
                <a:latin typeface="Aptos" pitchFamily="34" charset="0"/>
                <a:ea typeface="Aptos" pitchFamily="34" charset="-122"/>
                <a:cs typeface="Aptos" pitchFamily="34" charset="-120"/>
              </a:rPr>
              <a:t>Cost, disruption, rigid process fit</a:t>
            </a:r>
            <a:endParaRPr lang="en-US" sz="1050" dirty="0"/>
          </a:p>
        </p:txBody>
      </p:sp>
      <p:sp>
        <p:nvSpPr>
          <p:cNvPr id="28" name="Text 24"/>
          <p:cNvSpPr txBox="1"/>
          <p:nvPr/>
        </p:nvSpPr>
        <p:spPr>
          <a:xfrm>
            <a:off x="8083296" y="5010912"/>
            <a:ext cx="3172968" cy="347472"/>
          </a:xfrm>
          <a:prstGeom prst="rect">
            <a:avLst/>
          </a:prstGeom>
          <a:noFill/>
          <a:ln/>
        </p:spPr>
        <p:txBody>
          <a:bodyPr wrap="square" lIns="0" tIns="0" rIns="0" bIns="0" rtlCol="0" anchor="ctr">
            <a:normAutofit/>
          </a:bodyPr>
          <a:lstStyle/>
          <a:p>
            <a:pPr algn="l" indent="0" marL="0">
              <a:buNone/>
            </a:pPr>
            <a:r>
              <a:rPr lang="en-US" sz="1050" dirty="0">
                <a:solidFill>
                  <a:srgbClr val="252A2F"/>
                </a:solidFill>
                <a:latin typeface="Aptos" pitchFamily="34" charset="0"/>
                <a:ea typeface="Aptos" pitchFamily="34" charset="-122"/>
                <a:cs typeface="Aptos" pitchFamily="34" charset="-120"/>
              </a:rPr>
              <a:t>Bad data, bias, misleading dashboards</a:t>
            </a:r>
            <a:endParaRPr lang="en-US" sz="1050" dirty="0"/>
          </a:p>
        </p:txBody>
      </p:sp>
      <p:sp>
        <p:nvSpPr>
          <p:cNvPr id="29" name="Shape 25"/>
          <p:cNvSpPr/>
          <p:nvPr/>
        </p:nvSpPr>
        <p:spPr>
          <a:xfrm>
            <a:off x="4645152" y="1682496"/>
            <a:ext cx="2907792" cy="4160520"/>
          </a:xfrm>
          <a:prstGeom prst="roundRect">
            <a:avLst>
              <a:gd name="adj" fmla="val 3145"/>
            </a:avLst>
          </a:prstGeom>
          <a:solidFill>
            <a:srgbClr val="12263A"/>
          </a:solidFill>
          <a:ln w="12700">
            <a:solidFill>
              <a:srgbClr val="12263A"/>
            </a:solidFill>
            <a:prstDash val="solid"/>
          </a:ln>
        </p:spPr>
        <p:txBody>
          <a:bodyPr/>
          <a:p/>
        </p:txBody>
      </p:sp>
      <p:sp>
        <p:nvSpPr>
          <p:cNvPr id="30" name="Text 26"/>
          <p:cNvSpPr txBox="1"/>
          <p:nvPr/>
        </p:nvSpPr>
        <p:spPr>
          <a:xfrm>
            <a:off x="4919472" y="1901952"/>
            <a:ext cx="2359152" cy="320040"/>
          </a:xfrm>
          <a:prstGeom prst="rect">
            <a:avLst/>
          </a:prstGeom>
          <a:noFill/>
          <a:ln/>
        </p:spPr>
        <p:txBody>
          <a:bodyPr wrap="square" lIns="0" tIns="0" rIns="0" bIns="0" rtlCol="0" anchor="ctr">
            <a:normAutofit/>
          </a:bodyPr>
          <a:lstStyle/>
          <a:p>
            <a:pPr algn="ctr" indent="0" marL="0">
              <a:buNone/>
            </a:pPr>
            <a:r>
              <a:rPr lang="en-US" sz="1700" b="1" dirty="0">
                <a:solidFill>
                  <a:srgbClr val="FFFFFF"/>
                </a:solidFill>
                <a:latin typeface="Aptos" pitchFamily="34" charset="0"/>
                <a:ea typeface="Aptos" pitchFamily="34" charset="-122"/>
                <a:cs typeface="Aptos" pitchFamily="34" charset="-120"/>
              </a:rPr>
              <a:t>Evaluation criteria</a:t>
            </a:r>
            <a:endParaRPr lang="en-US" sz="1700" dirty="0"/>
          </a:p>
        </p:txBody>
      </p:sp>
      <p:sp>
        <p:nvSpPr>
          <p:cNvPr id="31" name="Text 27"/>
          <p:cNvSpPr txBox="1"/>
          <p:nvPr/>
        </p:nvSpPr>
        <p:spPr>
          <a:xfrm>
            <a:off x="4956048" y="2542032"/>
            <a:ext cx="2267712" cy="347472"/>
          </a:xfrm>
          <a:prstGeom prst="rect">
            <a:avLst/>
          </a:prstGeom>
          <a:noFill/>
          <a:ln/>
        </p:spPr>
        <p:txBody>
          <a:bodyPr wrap="square" lIns="0" tIns="0" rIns="0" bIns="0" rtlCol="0" anchor="ctr">
            <a:normAutofit/>
          </a:bodyPr>
          <a:lstStyle/>
          <a:p>
            <a:pPr algn="ctr" indent="0" marL="0">
              <a:buNone/>
            </a:pPr>
            <a:r>
              <a:rPr lang="en-US" sz="1070" b="1" dirty="0">
                <a:solidFill>
                  <a:srgbClr val="E8EDF0"/>
                </a:solidFill>
                <a:latin typeface="Aptos" pitchFamily="34" charset="0"/>
                <a:ea typeface="Aptos" pitchFamily="34" charset="-122"/>
                <a:cs typeface="Aptos" pitchFamily="34" charset="-120"/>
              </a:rPr>
              <a:t>Primary purpose</a:t>
            </a:r>
            <a:endParaRPr lang="en-US" sz="1070" dirty="0"/>
          </a:p>
        </p:txBody>
      </p:sp>
      <p:sp>
        <p:nvSpPr>
          <p:cNvPr id="32" name="Shape 28"/>
          <p:cNvSpPr/>
          <p:nvPr/>
        </p:nvSpPr>
        <p:spPr>
          <a:xfrm>
            <a:off x="4956048" y="2980944"/>
            <a:ext cx="2267712" cy="0"/>
          </a:xfrm>
          <a:prstGeom prst="line">
            <a:avLst/>
          </a:prstGeom>
          <a:noFill/>
          <a:ln w="10160">
            <a:solidFill>
              <a:srgbClr val="44596A"/>
            </a:solidFill>
            <a:prstDash val="solid"/>
            <a:headEnd type="none"/>
            <a:tailEnd type="none"/>
          </a:ln>
        </p:spPr>
        <p:txBody>
          <a:bodyPr/>
          <a:p/>
        </p:txBody>
      </p:sp>
      <p:sp>
        <p:nvSpPr>
          <p:cNvPr id="33" name="Text 29"/>
          <p:cNvSpPr txBox="1"/>
          <p:nvPr/>
        </p:nvSpPr>
        <p:spPr>
          <a:xfrm>
            <a:off x="4956048" y="3035808"/>
            <a:ext cx="2267712" cy="347472"/>
          </a:xfrm>
          <a:prstGeom prst="rect">
            <a:avLst/>
          </a:prstGeom>
          <a:noFill/>
          <a:ln/>
        </p:spPr>
        <p:txBody>
          <a:bodyPr wrap="square" lIns="0" tIns="0" rIns="0" bIns="0" rtlCol="0" anchor="ctr">
            <a:normAutofit/>
          </a:bodyPr>
          <a:lstStyle/>
          <a:p>
            <a:pPr algn="ctr" indent="0" marL="0">
              <a:buNone/>
            </a:pPr>
            <a:r>
              <a:rPr lang="en-US" sz="1070" b="1" dirty="0">
                <a:solidFill>
                  <a:srgbClr val="E8EDF0"/>
                </a:solidFill>
                <a:latin typeface="Aptos" pitchFamily="34" charset="0"/>
                <a:ea typeface="Aptos" pitchFamily="34" charset="-122"/>
                <a:cs typeface="Aptos" pitchFamily="34" charset="-120"/>
              </a:rPr>
              <a:t>Typical data</a:t>
            </a:r>
            <a:endParaRPr lang="en-US" sz="1070" dirty="0"/>
          </a:p>
        </p:txBody>
      </p:sp>
      <p:sp>
        <p:nvSpPr>
          <p:cNvPr id="34" name="Shape 30"/>
          <p:cNvSpPr/>
          <p:nvPr/>
        </p:nvSpPr>
        <p:spPr>
          <a:xfrm>
            <a:off x="4956048" y="3474720"/>
            <a:ext cx="2267712" cy="0"/>
          </a:xfrm>
          <a:prstGeom prst="line">
            <a:avLst/>
          </a:prstGeom>
          <a:noFill/>
          <a:ln w="10160">
            <a:solidFill>
              <a:srgbClr val="44596A"/>
            </a:solidFill>
            <a:prstDash val="solid"/>
            <a:headEnd type="none"/>
            <a:tailEnd type="none"/>
          </a:ln>
        </p:spPr>
        <p:txBody>
          <a:bodyPr/>
          <a:p/>
        </p:txBody>
      </p:sp>
      <p:sp>
        <p:nvSpPr>
          <p:cNvPr id="35" name="Text 31"/>
          <p:cNvSpPr txBox="1"/>
          <p:nvPr/>
        </p:nvSpPr>
        <p:spPr>
          <a:xfrm>
            <a:off x="4956048" y="3529584"/>
            <a:ext cx="2267712" cy="347472"/>
          </a:xfrm>
          <a:prstGeom prst="rect">
            <a:avLst/>
          </a:prstGeom>
          <a:noFill/>
          <a:ln/>
        </p:spPr>
        <p:txBody>
          <a:bodyPr wrap="square" lIns="0" tIns="0" rIns="0" bIns="0" rtlCol="0" anchor="ctr">
            <a:normAutofit/>
          </a:bodyPr>
          <a:lstStyle/>
          <a:p>
            <a:pPr algn="ctr" indent="0" marL="0">
              <a:buNone/>
            </a:pPr>
            <a:r>
              <a:rPr lang="en-US" sz="1070" b="1" dirty="0">
                <a:solidFill>
                  <a:srgbClr val="E8EDF0"/>
                </a:solidFill>
                <a:latin typeface="Aptos" pitchFamily="34" charset="0"/>
                <a:ea typeface="Aptos" pitchFamily="34" charset="-122"/>
                <a:cs typeface="Aptos" pitchFamily="34" charset="-120"/>
              </a:rPr>
              <a:t>Main users</a:t>
            </a:r>
            <a:endParaRPr lang="en-US" sz="1070" dirty="0"/>
          </a:p>
        </p:txBody>
      </p:sp>
      <p:sp>
        <p:nvSpPr>
          <p:cNvPr id="36" name="Shape 32"/>
          <p:cNvSpPr/>
          <p:nvPr/>
        </p:nvSpPr>
        <p:spPr>
          <a:xfrm>
            <a:off x="4956048" y="3968496"/>
            <a:ext cx="2267712" cy="0"/>
          </a:xfrm>
          <a:prstGeom prst="line">
            <a:avLst/>
          </a:prstGeom>
          <a:noFill/>
          <a:ln w="10160">
            <a:solidFill>
              <a:srgbClr val="44596A"/>
            </a:solidFill>
            <a:prstDash val="solid"/>
            <a:headEnd type="none"/>
            <a:tailEnd type="none"/>
          </a:ln>
        </p:spPr>
        <p:txBody>
          <a:bodyPr/>
          <a:p/>
        </p:txBody>
      </p:sp>
      <p:sp>
        <p:nvSpPr>
          <p:cNvPr id="37" name="Text 33"/>
          <p:cNvSpPr txBox="1"/>
          <p:nvPr/>
        </p:nvSpPr>
        <p:spPr>
          <a:xfrm>
            <a:off x="4956048" y="4023360"/>
            <a:ext cx="2267712" cy="347472"/>
          </a:xfrm>
          <a:prstGeom prst="rect">
            <a:avLst/>
          </a:prstGeom>
          <a:noFill/>
          <a:ln/>
        </p:spPr>
        <p:txBody>
          <a:bodyPr wrap="square" lIns="0" tIns="0" rIns="0" bIns="0" rtlCol="0" anchor="ctr">
            <a:normAutofit/>
          </a:bodyPr>
          <a:lstStyle/>
          <a:p>
            <a:pPr algn="ctr" indent="0" marL="0">
              <a:buNone/>
            </a:pPr>
            <a:r>
              <a:rPr lang="en-US" sz="1070" b="1" dirty="0">
                <a:solidFill>
                  <a:srgbClr val="E8EDF0"/>
                </a:solidFill>
                <a:latin typeface="Aptos" pitchFamily="34" charset="0"/>
                <a:ea typeface="Aptos" pitchFamily="34" charset="-122"/>
                <a:cs typeface="Aptos" pitchFamily="34" charset="-120"/>
              </a:rPr>
              <a:t>Outputs</a:t>
            </a:r>
            <a:endParaRPr lang="en-US" sz="1070" dirty="0"/>
          </a:p>
        </p:txBody>
      </p:sp>
      <p:sp>
        <p:nvSpPr>
          <p:cNvPr id="38" name="Shape 34"/>
          <p:cNvSpPr/>
          <p:nvPr/>
        </p:nvSpPr>
        <p:spPr>
          <a:xfrm>
            <a:off x="4956048" y="4462272"/>
            <a:ext cx="2267712" cy="0"/>
          </a:xfrm>
          <a:prstGeom prst="line">
            <a:avLst/>
          </a:prstGeom>
          <a:noFill/>
          <a:ln w="10160">
            <a:solidFill>
              <a:srgbClr val="44596A"/>
            </a:solidFill>
            <a:prstDash val="solid"/>
            <a:headEnd type="none"/>
            <a:tailEnd type="none"/>
          </a:ln>
        </p:spPr>
        <p:txBody>
          <a:bodyPr/>
          <a:p/>
        </p:txBody>
      </p:sp>
      <p:sp>
        <p:nvSpPr>
          <p:cNvPr id="39" name="Text 35"/>
          <p:cNvSpPr txBox="1"/>
          <p:nvPr/>
        </p:nvSpPr>
        <p:spPr>
          <a:xfrm>
            <a:off x="4956048" y="4517136"/>
            <a:ext cx="2267712" cy="347472"/>
          </a:xfrm>
          <a:prstGeom prst="rect">
            <a:avLst/>
          </a:prstGeom>
          <a:noFill/>
          <a:ln/>
        </p:spPr>
        <p:txBody>
          <a:bodyPr wrap="square" lIns="0" tIns="0" rIns="0" bIns="0" rtlCol="0" anchor="ctr">
            <a:normAutofit/>
          </a:bodyPr>
          <a:lstStyle/>
          <a:p>
            <a:pPr algn="ctr" indent="0" marL="0">
              <a:buNone/>
            </a:pPr>
            <a:r>
              <a:rPr lang="en-US" sz="1070" b="1" dirty="0">
                <a:solidFill>
                  <a:srgbClr val="E9C978"/>
                </a:solidFill>
                <a:latin typeface="Aptos" pitchFamily="34" charset="0"/>
                <a:ea typeface="Aptos" pitchFamily="34" charset="-122"/>
                <a:cs typeface="Aptos" pitchFamily="34" charset="-120"/>
              </a:rPr>
              <a:t>Key strength</a:t>
            </a:r>
            <a:endParaRPr lang="en-US" sz="1070" dirty="0"/>
          </a:p>
        </p:txBody>
      </p:sp>
      <p:sp>
        <p:nvSpPr>
          <p:cNvPr id="40" name="Shape 36"/>
          <p:cNvSpPr/>
          <p:nvPr/>
        </p:nvSpPr>
        <p:spPr>
          <a:xfrm>
            <a:off x="4956048" y="4956048"/>
            <a:ext cx="2267712" cy="0"/>
          </a:xfrm>
          <a:prstGeom prst="line">
            <a:avLst/>
          </a:prstGeom>
          <a:noFill/>
          <a:ln w="10160">
            <a:solidFill>
              <a:srgbClr val="44596A"/>
            </a:solidFill>
            <a:prstDash val="solid"/>
            <a:headEnd type="none"/>
            <a:tailEnd type="none"/>
          </a:ln>
        </p:spPr>
        <p:txBody>
          <a:bodyPr/>
          <a:p/>
        </p:txBody>
      </p:sp>
      <p:sp>
        <p:nvSpPr>
          <p:cNvPr id="41" name="Text 37"/>
          <p:cNvSpPr txBox="1"/>
          <p:nvPr/>
        </p:nvSpPr>
        <p:spPr>
          <a:xfrm>
            <a:off x="4956048" y="5010912"/>
            <a:ext cx="2267712" cy="347472"/>
          </a:xfrm>
          <a:prstGeom prst="rect">
            <a:avLst/>
          </a:prstGeom>
          <a:noFill/>
          <a:ln/>
        </p:spPr>
        <p:txBody>
          <a:bodyPr wrap="square" lIns="0" tIns="0" rIns="0" bIns="0" rtlCol="0" anchor="ctr">
            <a:normAutofit/>
          </a:bodyPr>
          <a:lstStyle/>
          <a:p>
            <a:pPr algn="ctr" indent="0" marL="0">
              <a:buNone/>
            </a:pPr>
            <a:r>
              <a:rPr lang="en-US" sz="1070" b="1" dirty="0">
                <a:solidFill>
                  <a:srgbClr val="E9C978"/>
                </a:solidFill>
                <a:latin typeface="Aptos" pitchFamily="34" charset="0"/>
                <a:ea typeface="Aptos" pitchFamily="34" charset="-122"/>
                <a:cs typeface="Aptos" pitchFamily="34" charset="-120"/>
              </a:rPr>
              <a:t>Main risk</a:t>
            </a:r>
            <a:endParaRPr lang="en-US" sz="1070" dirty="0"/>
          </a:p>
        </p:txBody>
      </p:sp>
      <p:sp>
        <p:nvSpPr>
          <p:cNvPr id="42" name="Shape 38"/>
          <p:cNvSpPr/>
          <p:nvPr/>
        </p:nvSpPr>
        <p:spPr>
          <a:xfrm>
            <a:off x="1965960" y="5989320"/>
            <a:ext cx="8366760" cy="384048"/>
          </a:xfrm>
          <a:prstGeom prst="roundRect">
            <a:avLst>
              <a:gd name="adj" fmla="val 23810"/>
            </a:avLst>
          </a:prstGeom>
          <a:solidFill>
            <a:srgbClr val="FFF2D9"/>
          </a:solidFill>
          <a:ln w="12700">
            <a:solidFill>
              <a:srgbClr val="C79A3B"/>
            </a:solidFill>
            <a:prstDash val="solid"/>
          </a:ln>
        </p:spPr>
        <p:txBody>
          <a:bodyPr/>
          <a:p/>
        </p:txBody>
      </p:sp>
      <p:pic>
        <p:nvPicPr>
          <p:cNvPr id="43" name="Image 2" descr="preencoded.png">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2258568" y="6080760"/>
            <a:ext cx="182880" cy="182880"/>
          </a:xfrm>
          <a:prstGeom prst="rect">
            <a:avLst/>
          </a:prstGeom>
        </p:spPr>
      </p:pic>
      <p:sp>
        <p:nvSpPr>
          <p:cNvPr id="44" name="Text 39"/>
          <p:cNvSpPr txBox="1"/>
          <p:nvPr/>
        </p:nvSpPr>
        <p:spPr>
          <a:xfrm>
            <a:off x="2542032" y="6025896"/>
            <a:ext cx="7498080" cy="256032"/>
          </a:xfrm>
          <a:prstGeom prst="rect">
            <a:avLst/>
          </a:prstGeom>
          <a:noFill/>
          <a:ln/>
        </p:spPr>
        <p:txBody>
          <a:bodyPr wrap="square" lIns="0" tIns="0" rIns="0" bIns="0" rtlCol="0" anchor="ctr">
            <a:normAutofit/>
          </a:bodyPr>
          <a:lstStyle/>
          <a:p>
            <a:pPr algn="ctr" indent="0" marL="0">
              <a:buNone/>
            </a:pPr>
            <a:r>
              <a:rPr lang="en-US" sz="1140" b="1" dirty="0">
                <a:solidFill>
                  <a:srgbClr val="12263A"/>
                </a:solidFill>
                <a:latin typeface="Aptos" pitchFamily="34" charset="0"/>
                <a:ea typeface="Aptos" pitchFamily="34" charset="-122"/>
                <a:cs typeface="Aptos" pitchFamily="34" charset="-120"/>
              </a:rPr>
              <a:t>Why ERP + BI: integrate processes first → analyse trusted data second.</a:t>
            </a:r>
            <a:endParaRPr lang="en-US" sz="1140" dirty="0"/>
          </a:p>
        </p:txBody>
      </p:sp>
      <p:sp>
        <p:nvSpPr>
          <p:cNvPr id="45" name="Text 40"/>
          <p:cNvSpPr txBox="1"/>
          <p:nvPr/>
        </p:nvSpPr>
        <p:spPr>
          <a:xfrm>
            <a:off x="585216" y="6254496"/>
            <a:ext cx="10881360" cy="182880"/>
          </a:xfrm>
          <a:prstGeom prst="rect">
            <a:avLst/>
          </a:prstGeom>
          <a:noFill/>
          <a:ln/>
        </p:spPr>
        <p:txBody>
          <a:bodyPr wrap="square" lIns="0" tIns="0" rIns="0" bIns="0" rtlCol="0" anchor="b">
            <a:normAutofit/>
          </a:bodyPr>
          <a:lstStyle/>
          <a:p>
            <a:pPr algn="l" indent="0" marL="0">
              <a:buNone/>
            </a:pPr>
            <a:r>
              <a:rPr lang="en-US" sz="780" i="1" dirty="0">
                <a:solidFill>
                  <a:srgbClr val="7A7166"/>
                </a:solidFill>
                <a:latin typeface="Aptos" pitchFamily="34" charset="0"/>
                <a:ea typeface="Aptos" pitchFamily="34" charset="-122"/>
                <a:cs typeface="Aptos" pitchFamily="34" charset="-120"/>
              </a:rPr>
              <a:t>Sources: Tavana (2017); Laudon and Laudon (2021); Oracle (2024); Microsoft (2026).</a:t>
            </a:r>
            <a:endParaRPr lang="en-US" sz="780" dirty="0"/>
          </a:p>
        </p:txBody>
      </p:sp>
      <p:sp>
        <p:nvSpPr>
          <p:cNvPr id="25" name="Slide Number Placeholder 0"/>
          <p:cNvSpPr>
            <a:spLocks noGrp="1"/>
          </p:cNvSpPr>
          <p:nvPr>
            <p:ph type="sldNum" sz="quarter" idx="4294967295"/>
          </p:nvPr>
        </p:nvSpPr>
        <p:spPr>
          <a:xfrm>
            <a:off x="11612880" y="6556248"/>
            <a:ext cx="228600" cy="164592"/>
          </a:xfrm>
          <a:prstGeom prst="rect">
            <a:avLst/>
          </a:prstGeom>
          <a:extLst>
            <a:ext uri="{C572A759-6A51-4108-AA02-DFA0A04FC94B}">
              <ma14:wrappingTextBoxFlag xmlns:ma14="http://schemas.microsoft.com/office/mac/drawingml/2011/main" val="0"/>
            </a:ext>
          </a:extLst>
        </p:spPr>
        <p:txBody>
          <a:bodyPr lIns="0" tIns="0" rIns="0" bIns="0"/>
          <a:lstStyle>
            <a:lvl1pPr>
              <a:defRPr sz="840">
                <a:solidFill>
                  <a:srgbClr val="6D655A"/>
                </a:solidFill>
                <a:latin typeface="Aptos"/>
                <a:ea typeface="Aptos"/>
                <a:cs typeface="Aptos"/>
              </a:defRPr>
            </a:lvl1pPr>
          </a:lstStyle>
          <a:p>
            <a:pPr algn="r"/>
            <a:fld id="{F7021451-1387-4CA6-816F-3879F97B5CBC}" type="slidenum">
              <a:rPr b="0" lang="en-US"/>
              <a:t>7</a:t>
            </a:fld>
            <a:endParaRPr lang="en-US"/>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spTree>
      <p:nvGrpSpPr>
        <p:cNvPr id="1" name=""/>
        <p:cNvGrpSpPr/>
        <p:nvPr/>
      </p:nvGrpSpPr>
      <p:grpSpPr>
        <a:xfrm>
          <a:off x="0" y="0"/>
          <a:ext cx="0" cy="0"/>
          <a:chOff x="0" y="0"/>
          <a:chExt cx="0" cy="0"/>
        </a:xfrm>
      </p:grpSpPr>
      <p:sp>
        <p:nvSpPr>
          <p:cNvPr id="2" name="Text 0"/>
          <p:cNvSpPr txBox="1"/>
          <p:nvPr/>
        </p:nvSpPr>
        <p:spPr>
          <a:xfrm>
            <a:off x="566928" y="310896"/>
            <a:ext cx="3566160" cy="256032"/>
          </a:xfrm>
          <a:prstGeom prst="rect">
            <a:avLst/>
          </a:prstGeom>
          <a:noFill/>
          <a:ln/>
        </p:spPr>
        <p:txBody>
          <a:bodyPr wrap="square" lIns="0" tIns="0" rIns="0" bIns="0" rtlCol="0" anchor="ctr">
            <a:normAutofit/>
          </a:bodyPr>
          <a:lstStyle/>
          <a:p>
            <a:pPr algn="l" indent="0" marL="0">
              <a:buNone/>
            </a:pPr>
            <a:r>
              <a:rPr lang="en-US" sz="1000" b="1" spc="160" kern="0" dirty="0">
                <a:solidFill>
                  <a:srgbClr val="B21F2D"/>
                </a:solidFill>
                <a:latin typeface="Aptos" pitchFamily="34" charset="0"/>
                <a:ea typeface="Aptos" pitchFamily="34" charset="-122"/>
                <a:cs typeface="Aptos" pitchFamily="34" charset="-120"/>
              </a:rPr>
              <a:t>SLIDE 7</a:t>
            </a:r>
            <a:endParaRPr lang="en-US" sz="1000" dirty="0"/>
          </a:p>
        </p:txBody>
      </p:sp>
      <p:sp>
        <p:nvSpPr>
          <p:cNvPr id="3" name="Text 1"/>
          <p:cNvSpPr txBox="1"/>
          <p:nvPr/>
        </p:nvSpPr>
        <p:spPr>
          <a:xfrm>
            <a:off x="566928" y="621792"/>
            <a:ext cx="10972800" cy="502920"/>
          </a:xfrm>
          <a:prstGeom prst="rect">
            <a:avLst/>
          </a:prstGeom>
          <a:noFill/>
          <a:ln/>
        </p:spPr>
        <p:txBody>
          <a:bodyPr wrap="square" lIns="0" tIns="0" rIns="0" bIns="0" rtlCol="0" anchor="ctr">
            <a:normAutofit/>
          </a:bodyPr>
          <a:lstStyle/>
          <a:p>
            <a:pPr algn="l" indent="0" marL="0">
              <a:buNone/>
            </a:pPr>
            <a:r>
              <a:rPr lang="en-US" sz="2800" b="1" dirty="0">
                <a:solidFill>
                  <a:srgbClr val="12263A"/>
                </a:solidFill>
                <a:latin typeface="Aptos" pitchFamily="34" charset="0"/>
                <a:ea typeface="Aptos" pitchFamily="34" charset="-122"/>
                <a:cs typeface="Aptos" pitchFamily="34" charset="-120"/>
              </a:rPr>
              <a:t>Importance of Information Systems</a:t>
            </a:r>
            <a:endParaRPr lang="en-US" sz="2800" dirty="0"/>
          </a:p>
        </p:txBody>
      </p:sp>
      <p:sp>
        <p:nvSpPr>
          <p:cNvPr id="4" name="Text 2"/>
          <p:cNvSpPr txBox="1"/>
          <p:nvPr/>
        </p:nvSpPr>
        <p:spPr>
          <a:xfrm>
            <a:off x="585216" y="1124712"/>
            <a:ext cx="10698480" cy="292608"/>
          </a:xfrm>
          <a:prstGeom prst="rect">
            <a:avLst/>
          </a:prstGeom>
          <a:noFill/>
          <a:ln/>
        </p:spPr>
        <p:txBody>
          <a:bodyPr wrap="square" lIns="0" tIns="0" rIns="0" bIns="0" rtlCol="0" anchor="ctr">
            <a:normAutofit/>
          </a:bodyPr>
          <a:lstStyle/>
          <a:p>
            <a:pPr algn="l" indent="0" marL="0">
              <a:buNone/>
            </a:pPr>
            <a:r>
              <a:rPr lang="en-US" sz="1250" dirty="0">
                <a:solidFill>
                  <a:srgbClr val="6D655A"/>
                </a:solidFill>
                <a:latin typeface="Aptos" pitchFamily="34" charset="0"/>
                <a:ea typeface="Aptos" pitchFamily="34" charset="-122"/>
                <a:cs typeface="Aptos" pitchFamily="34" charset="-120"/>
              </a:rPr>
              <a:t>Business value is created when better information changes processes, decisions and relationships</a:t>
            </a:r>
            <a:endParaRPr lang="en-US" sz="1250" dirty="0"/>
          </a:p>
        </p:txBody>
      </p:sp>
      <p:sp>
        <p:nvSpPr>
          <p:cNvPr id="5" name="Shape 3"/>
          <p:cNvSpPr/>
          <p:nvPr/>
        </p:nvSpPr>
        <p:spPr>
          <a:xfrm>
            <a:off x="9646920" y="347472"/>
            <a:ext cx="1956816" cy="274320"/>
          </a:xfrm>
          <a:prstGeom prst="roundRect">
            <a:avLst>
              <a:gd name="adj" fmla="val 50000"/>
            </a:avLst>
          </a:prstGeom>
          <a:solidFill>
            <a:srgbClr val="F4E9D0"/>
          </a:solidFill>
          <a:ln w="12700">
            <a:solidFill>
              <a:srgbClr val="F4E9D0"/>
            </a:solidFill>
            <a:prstDash val="solid"/>
          </a:ln>
        </p:spPr>
        <p:txBody>
          <a:bodyPr/>
          <a:p/>
        </p:txBody>
      </p:sp>
      <p:sp>
        <p:nvSpPr>
          <p:cNvPr id="6" name="Text 4"/>
          <p:cNvSpPr txBox="1"/>
          <p:nvPr/>
        </p:nvSpPr>
        <p:spPr>
          <a:xfrm>
            <a:off x="9701784" y="361188"/>
            <a:ext cx="1847088" cy="237744"/>
          </a:xfrm>
          <a:prstGeom prst="rect">
            <a:avLst/>
          </a:prstGeom>
          <a:noFill/>
          <a:ln/>
        </p:spPr>
        <p:txBody>
          <a:bodyPr wrap="square" lIns="0" tIns="0" rIns="0" bIns="0" rtlCol="0" anchor="ctr">
            <a:normAutofit/>
          </a:bodyPr>
          <a:lstStyle/>
          <a:p>
            <a:pPr algn="ctr" indent="0" marL="0">
              <a:buNone/>
            </a:pPr>
            <a:r>
              <a:rPr lang="en-US" sz="950" b="1" dirty="0">
                <a:solidFill>
                  <a:srgbClr val="12263A"/>
                </a:solidFill>
                <a:latin typeface="Aptos" pitchFamily="34" charset="0"/>
                <a:ea typeface="Aptos" pitchFamily="34" charset="-122"/>
                <a:cs typeface="Aptos" pitchFamily="34" charset="-120"/>
              </a:rPr>
              <a:t>Daniel  •  1:45</a:t>
            </a:r>
            <a:endParaRPr lang="en-US" sz="950" dirty="0"/>
          </a:p>
        </p:txBody>
      </p:sp>
      <p:sp>
        <p:nvSpPr>
          <p:cNvPr id="7" name="Shape 5"/>
          <p:cNvSpPr/>
          <p:nvPr/>
        </p:nvSpPr>
        <p:spPr>
          <a:xfrm>
            <a:off x="658368" y="1783080"/>
            <a:ext cx="2743200" cy="1225296"/>
          </a:xfrm>
          <a:prstGeom prst="roundRect">
            <a:avLst>
              <a:gd name="adj" fmla="val 7463"/>
            </a:avLst>
          </a:prstGeom>
          <a:solidFill>
            <a:srgbClr val="DFE9F0"/>
          </a:solidFill>
          <a:ln w="12700">
            <a:solidFill>
              <a:srgbClr val="315C7A"/>
            </a:solidFill>
            <a:prstDash val="solid"/>
          </a:ln>
        </p:spPr>
        <p:txBody>
          <a:bodyPr/>
          <a:p/>
        </p:txBody>
      </p:sp>
      <p:pic>
        <p:nvPicPr>
          <p:cNvPr id="8" name="Image 0" descr="preencoded.png">    </p:cNvPr>
          <p:cNvPicPr>
            <a:picLocks noChangeAspect="1"/>
          </p:cNvPicPr>
          <p:nvPr/>
        </p:nvPicPr>
        <p:blipFill>
          <a:blip r:embed="rId1">
            <a:extLst>
              <a:ext uri="{96DAC541-7B7A-43D3-8B79-37D633B846F1}">
                <asvg:svgBlip xmlns:asvg="http://schemas.microsoft.com/office/drawing/2016/SVG/main" r:embed="rId2"/>
              </a:ext>
            </a:extLst>
          </a:blip>
          <a:stretch>
            <a:fillRect/>
          </a:stretch>
        </p:blipFill>
        <p:spPr>
          <a:xfrm>
            <a:off x="859536" y="2002536"/>
            <a:ext cx="347472" cy="347472"/>
          </a:xfrm>
          <a:prstGeom prst="rect">
            <a:avLst/>
          </a:prstGeom>
        </p:spPr>
      </p:pic>
      <p:sp>
        <p:nvSpPr>
          <p:cNvPr id="9" name="Text 6"/>
          <p:cNvSpPr txBox="1"/>
          <p:nvPr/>
        </p:nvSpPr>
        <p:spPr>
          <a:xfrm>
            <a:off x="1344168" y="1911096"/>
            <a:ext cx="1828800" cy="356616"/>
          </a:xfrm>
          <a:prstGeom prst="rect">
            <a:avLst/>
          </a:prstGeom>
          <a:noFill/>
          <a:ln/>
        </p:spPr>
        <p:txBody>
          <a:bodyPr wrap="square" lIns="0" tIns="0" rIns="0" bIns="0" rtlCol="0" anchor="ctr">
            <a:normAutofit/>
          </a:bodyPr>
          <a:lstStyle/>
          <a:p>
            <a:pPr algn="l" indent="0" marL="0">
              <a:buNone/>
            </a:pPr>
            <a:r>
              <a:rPr lang="en-US" sz="1280" b="1" dirty="0">
                <a:solidFill>
                  <a:srgbClr val="12263A"/>
                </a:solidFill>
                <a:latin typeface="Aptos" pitchFamily="34" charset="0"/>
                <a:ea typeface="Aptos" pitchFamily="34" charset="-122"/>
                <a:cs typeface="Aptos" pitchFamily="34" charset="-120"/>
              </a:rPr>
              <a:t>Operational excellence</a:t>
            </a:r>
            <a:endParaRPr lang="en-US" sz="1280" dirty="0"/>
          </a:p>
        </p:txBody>
      </p:sp>
      <p:sp>
        <p:nvSpPr>
          <p:cNvPr id="10" name="Text 7"/>
          <p:cNvSpPr txBox="1"/>
          <p:nvPr/>
        </p:nvSpPr>
        <p:spPr>
          <a:xfrm>
            <a:off x="859536" y="2423160"/>
            <a:ext cx="2331720" cy="438912"/>
          </a:xfrm>
          <a:prstGeom prst="rect">
            <a:avLst/>
          </a:prstGeom>
          <a:noFill/>
          <a:ln/>
        </p:spPr>
        <p:txBody>
          <a:bodyPr wrap="square" lIns="0" tIns="0" rIns="0" bIns="0" rtlCol="0" anchor="t">
            <a:normAutofit/>
          </a:bodyPr>
          <a:lstStyle/>
          <a:p>
            <a:pPr algn="l" indent="0" marL="0">
              <a:buNone/>
            </a:pPr>
            <a:r>
              <a:rPr lang="en-US" sz="1020" dirty="0">
                <a:solidFill>
                  <a:srgbClr val="252A2F"/>
                </a:solidFill>
                <a:latin typeface="Aptos" pitchFamily="34" charset="0"/>
                <a:ea typeface="Aptos" pitchFamily="34" charset="-122"/>
                <a:cs typeface="Aptos" pitchFamily="34" charset="-120"/>
              </a:rPr>
              <a:t>Better production planning, fewer duplicate entries, faster exception handling</a:t>
            </a:r>
            <a:endParaRPr lang="en-US" sz="1020" dirty="0"/>
          </a:p>
        </p:txBody>
      </p:sp>
      <p:sp>
        <p:nvSpPr>
          <p:cNvPr id="11" name="Shape 8"/>
          <p:cNvSpPr/>
          <p:nvPr/>
        </p:nvSpPr>
        <p:spPr>
          <a:xfrm>
            <a:off x="3630168" y="1783080"/>
            <a:ext cx="2743200" cy="1225296"/>
          </a:xfrm>
          <a:prstGeom prst="roundRect">
            <a:avLst>
              <a:gd name="adj" fmla="val 7463"/>
            </a:avLst>
          </a:prstGeom>
          <a:solidFill>
            <a:srgbClr val="DFEAE3"/>
          </a:solidFill>
          <a:ln w="12700">
            <a:solidFill>
              <a:srgbClr val="4C7B64"/>
            </a:solidFill>
            <a:prstDash val="solid"/>
          </a:ln>
        </p:spPr>
        <p:txBody>
          <a:bodyPr/>
          <a:p/>
        </p:txBody>
      </p:sp>
      <p:pic>
        <p:nvPicPr>
          <p:cNvPr id="12" name="Image 1" descr="preencoded.png">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3831336" y="2002536"/>
            <a:ext cx="347472" cy="347472"/>
          </a:xfrm>
          <a:prstGeom prst="rect">
            <a:avLst/>
          </a:prstGeom>
        </p:spPr>
      </p:pic>
      <p:sp>
        <p:nvSpPr>
          <p:cNvPr id="13" name="Text 9"/>
          <p:cNvSpPr txBox="1"/>
          <p:nvPr/>
        </p:nvSpPr>
        <p:spPr>
          <a:xfrm>
            <a:off x="4315968" y="1911096"/>
            <a:ext cx="1828800" cy="356616"/>
          </a:xfrm>
          <a:prstGeom prst="rect">
            <a:avLst/>
          </a:prstGeom>
          <a:noFill/>
          <a:ln/>
        </p:spPr>
        <p:txBody>
          <a:bodyPr wrap="square" lIns="0" tIns="0" rIns="0" bIns="0" rtlCol="0" anchor="ctr">
            <a:normAutofit/>
          </a:bodyPr>
          <a:lstStyle/>
          <a:p>
            <a:pPr algn="l" indent="0" marL="0">
              <a:buNone/>
            </a:pPr>
            <a:r>
              <a:rPr lang="en-US" sz="1280" b="1" dirty="0">
                <a:solidFill>
                  <a:srgbClr val="12263A"/>
                </a:solidFill>
                <a:latin typeface="Aptos" pitchFamily="34" charset="0"/>
                <a:ea typeface="Aptos" pitchFamily="34" charset="-122"/>
                <a:cs typeface="Aptos" pitchFamily="34" charset="-120"/>
              </a:rPr>
              <a:t>Supplier &amp; customer intimacy</a:t>
            </a:r>
            <a:endParaRPr lang="en-US" sz="1280" dirty="0"/>
          </a:p>
        </p:txBody>
      </p:sp>
      <p:sp>
        <p:nvSpPr>
          <p:cNvPr id="14" name="Text 10"/>
          <p:cNvSpPr txBox="1"/>
          <p:nvPr/>
        </p:nvSpPr>
        <p:spPr>
          <a:xfrm>
            <a:off x="3831336" y="2423160"/>
            <a:ext cx="2331720" cy="438912"/>
          </a:xfrm>
          <a:prstGeom prst="rect">
            <a:avLst/>
          </a:prstGeom>
          <a:noFill/>
          <a:ln/>
        </p:spPr>
        <p:txBody>
          <a:bodyPr wrap="square" lIns="0" tIns="0" rIns="0" bIns="0" rtlCol="0" anchor="t">
            <a:normAutofit/>
          </a:bodyPr>
          <a:lstStyle/>
          <a:p>
            <a:pPr algn="l" indent="0" marL="0">
              <a:buNone/>
            </a:pPr>
            <a:r>
              <a:rPr lang="en-US" sz="1020" dirty="0">
                <a:solidFill>
                  <a:srgbClr val="252A2F"/>
                </a:solidFill>
                <a:latin typeface="Aptos" pitchFamily="34" charset="0"/>
                <a:ea typeface="Aptos" pitchFamily="34" charset="-122"/>
                <a:cs typeface="Aptos" pitchFamily="34" charset="-120"/>
              </a:rPr>
              <a:t>More reliable replenishment, order visibility and service response</a:t>
            </a:r>
            <a:endParaRPr lang="en-US" sz="1020" dirty="0"/>
          </a:p>
        </p:txBody>
      </p:sp>
      <p:sp>
        <p:nvSpPr>
          <p:cNvPr id="15" name="Shape 11"/>
          <p:cNvSpPr/>
          <p:nvPr/>
        </p:nvSpPr>
        <p:spPr>
          <a:xfrm>
            <a:off x="658368" y="3227832"/>
            <a:ext cx="2743200" cy="1225296"/>
          </a:xfrm>
          <a:prstGeom prst="roundRect">
            <a:avLst>
              <a:gd name="adj" fmla="val 7463"/>
            </a:avLst>
          </a:prstGeom>
          <a:solidFill>
            <a:srgbClr val="F4E9D0"/>
          </a:solidFill>
          <a:ln w="12700">
            <a:solidFill>
              <a:srgbClr val="B66B3D"/>
            </a:solidFill>
            <a:prstDash val="solid"/>
          </a:ln>
        </p:spPr>
        <p:txBody>
          <a:bodyPr/>
          <a:p/>
        </p:txBody>
      </p:sp>
      <p:pic>
        <p:nvPicPr>
          <p:cNvPr id="16" name="Image 2" descr="preencoded.png">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859536" y="3447288"/>
            <a:ext cx="347472" cy="347472"/>
          </a:xfrm>
          <a:prstGeom prst="rect">
            <a:avLst/>
          </a:prstGeom>
        </p:spPr>
      </p:pic>
      <p:sp>
        <p:nvSpPr>
          <p:cNvPr id="17" name="Text 12"/>
          <p:cNvSpPr txBox="1"/>
          <p:nvPr/>
        </p:nvSpPr>
        <p:spPr>
          <a:xfrm>
            <a:off x="1344168" y="3355848"/>
            <a:ext cx="1828800" cy="356616"/>
          </a:xfrm>
          <a:prstGeom prst="rect">
            <a:avLst/>
          </a:prstGeom>
          <a:noFill/>
          <a:ln/>
        </p:spPr>
        <p:txBody>
          <a:bodyPr wrap="square" lIns="0" tIns="0" rIns="0" bIns="0" rtlCol="0" anchor="ctr">
            <a:normAutofit/>
          </a:bodyPr>
          <a:lstStyle/>
          <a:p>
            <a:pPr algn="l" indent="0" marL="0">
              <a:buNone/>
            </a:pPr>
            <a:r>
              <a:rPr lang="en-US" sz="1280" b="1" dirty="0">
                <a:solidFill>
                  <a:srgbClr val="12263A"/>
                </a:solidFill>
                <a:latin typeface="Aptos" pitchFamily="34" charset="0"/>
                <a:ea typeface="Aptos" pitchFamily="34" charset="-122"/>
                <a:cs typeface="Aptos" pitchFamily="34" charset="-120"/>
              </a:rPr>
              <a:t>Improved decision-making</a:t>
            </a:r>
            <a:endParaRPr lang="en-US" sz="1280" dirty="0"/>
          </a:p>
        </p:txBody>
      </p:sp>
      <p:sp>
        <p:nvSpPr>
          <p:cNvPr id="18" name="Text 13"/>
          <p:cNvSpPr txBox="1"/>
          <p:nvPr/>
        </p:nvSpPr>
        <p:spPr>
          <a:xfrm>
            <a:off x="859536" y="3867912"/>
            <a:ext cx="2331720" cy="438912"/>
          </a:xfrm>
          <a:prstGeom prst="rect">
            <a:avLst/>
          </a:prstGeom>
          <a:noFill/>
          <a:ln/>
        </p:spPr>
        <p:txBody>
          <a:bodyPr wrap="square" lIns="0" tIns="0" rIns="0" bIns="0" rtlCol="0" anchor="t">
            <a:normAutofit/>
          </a:bodyPr>
          <a:lstStyle/>
          <a:p>
            <a:pPr algn="l" indent="0" marL="0">
              <a:buNone/>
            </a:pPr>
            <a:r>
              <a:rPr lang="en-US" sz="1020" dirty="0">
                <a:solidFill>
                  <a:srgbClr val="252A2F"/>
                </a:solidFill>
                <a:latin typeface="Aptos" pitchFamily="34" charset="0"/>
                <a:ea typeface="Aptos" pitchFamily="34" charset="-122"/>
                <a:cs typeface="Aptos" pitchFamily="34" charset="-120"/>
              </a:rPr>
              <a:t>Forecast demand, identify waste and allocate resources using evidence</a:t>
            </a:r>
            <a:endParaRPr lang="en-US" sz="1020" dirty="0"/>
          </a:p>
        </p:txBody>
      </p:sp>
      <p:sp>
        <p:nvSpPr>
          <p:cNvPr id="19" name="Shape 14"/>
          <p:cNvSpPr/>
          <p:nvPr/>
        </p:nvSpPr>
        <p:spPr>
          <a:xfrm>
            <a:off x="3630168" y="3227832"/>
            <a:ext cx="2743200" cy="1225296"/>
          </a:xfrm>
          <a:prstGeom prst="roundRect">
            <a:avLst>
              <a:gd name="adj" fmla="val 7463"/>
            </a:avLst>
          </a:prstGeom>
          <a:solidFill>
            <a:srgbClr val="F4DDE0"/>
          </a:solidFill>
          <a:ln w="12700">
            <a:solidFill>
              <a:srgbClr val="B21F2D"/>
            </a:solidFill>
            <a:prstDash val="solid"/>
          </a:ln>
        </p:spPr>
        <p:txBody>
          <a:bodyPr/>
          <a:p/>
        </p:txBody>
      </p:sp>
      <p:pic>
        <p:nvPicPr>
          <p:cNvPr id="20" name="Image 3" descr="preencoded.png">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3831336" y="3447288"/>
            <a:ext cx="347472" cy="347472"/>
          </a:xfrm>
          <a:prstGeom prst="rect">
            <a:avLst/>
          </a:prstGeom>
        </p:spPr>
      </p:pic>
      <p:sp>
        <p:nvSpPr>
          <p:cNvPr id="21" name="Text 15"/>
          <p:cNvSpPr txBox="1"/>
          <p:nvPr/>
        </p:nvSpPr>
        <p:spPr>
          <a:xfrm>
            <a:off x="4315968" y="3355848"/>
            <a:ext cx="1828800" cy="356616"/>
          </a:xfrm>
          <a:prstGeom prst="rect">
            <a:avLst/>
          </a:prstGeom>
          <a:noFill/>
          <a:ln/>
        </p:spPr>
        <p:txBody>
          <a:bodyPr wrap="square" lIns="0" tIns="0" rIns="0" bIns="0" rtlCol="0" anchor="ctr">
            <a:normAutofit/>
          </a:bodyPr>
          <a:lstStyle/>
          <a:p>
            <a:pPr algn="l" indent="0" marL="0">
              <a:buNone/>
            </a:pPr>
            <a:r>
              <a:rPr lang="en-US" sz="1280" b="1" dirty="0">
                <a:solidFill>
                  <a:srgbClr val="12263A"/>
                </a:solidFill>
                <a:latin typeface="Aptos" pitchFamily="34" charset="0"/>
                <a:ea typeface="Aptos" pitchFamily="34" charset="-122"/>
                <a:cs typeface="Aptos" pitchFamily="34" charset="-120"/>
              </a:rPr>
              <a:t>Competitive advantage &amp; survival</a:t>
            </a:r>
            <a:endParaRPr lang="en-US" sz="1280" dirty="0"/>
          </a:p>
        </p:txBody>
      </p:sp>
      <p:sp>
        <p:nvSpPr>
          <p:cNvPr id="22" name="Text 16"/>
          <p:cNvSpPr txBox="1"/>
          <p:nvPr/>
        </p:nvSpPr>
        <p:spPr>
          <a:xfrm>
            <a:off x="3831336" y="3867912"/>
            <a:ext cx="2331720" cy="438912"/>
          </a:xfrm>
          <a:prstGeom prst="rect">
            <a:avLst/>
          </a:prstGeom>
          <a:noFill/>
          <a:ln/>
        </p:spPr>
        <p:txBody>
          <a:bodyPr wrap="square" lIns="0" tIns="0" rIns="0" bIns="0" rtlCol="0" anchor="t">
            <a:normAutofit/>
          </a:bodyPr>
          <a:lstStyle/>
          <a:p>
            <a:pPr algn="l" indent="0" marL="0">
              <a:buNone/>
            </a:pPr>
            <a:r>
              <a:rPr lang="en-US" sz="1020" dirty="0">
                <a:solidFill>
                  <a:srgbClr val="252A2F"/>
                </a:solidFill>
                <a:latin typeface="Aptos" pitchFamily="34" charset="0"/>
                <a:ea typeface="Aptos" pitchFamily="34" charset="-122"/>
                <a:cs typeface="Aptos" pitchFamily="34" charset="-120"/>
              </a:rPr>
              <a:t>Responsiveness, traceability, resilience and digital capability</a:t>
            </a:r>
            <a:endParaRPr lang="en-US" sz="1020" dirty="0"/>
          </a:p>
        </p:txBody>
      </p:sp>
      <p:sp>
        <p:nvSpPr>
          <p:cNvPr id="23" name="Shape 17"/>
          <p:cNvSpPr/>
          <p:nvPr/>
        </p:nvSpPr>
        <p:spPr>
          <a:xfrm>
            <a:off x="6720840" y="1783080"/>
            <a:ext cx="4572000" cy="4242816"/>
          </a:xfrm>
          <a:prstGeom prst="roundRect">
            <a:avLst>
              <a:gd name="adj" fmla="val 2155"/>
            </a:avLst>
          </a:prstGeom>
          <a:solidFill>
            <a:srgbClr val="12263A"/>
          </a:solidFill>
          <a:ln w="12700">
            <a:solidFill>
              <a:srgbClr val="12263A"/>
            </a:solidFill>
            <a:prstDash val="solid"/>
          </a:ln>
        </p:spPr>
        <p:txBody>
          <a:bodyPr/>
          <a:p/>
        </p:txBody>
      </p:sp>
      <p:pic>
        <p:nvPicPr>
          <p:cNvPr id="24" name="Image 4" descr="preencoded.png">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7040880" y="2075688"/>
            <a:ext cx="475488" cy="475488"/>
          </a:xfrm>
          <a:prstGeom prst="rect">
            <a:avLst/>
          </a:prstGeom>
        </p:spPr>
      </p:pic>
      <p:sp>
        <p:nvSpPr>
          <p:cNvPr id="25" name="Text 18"/>
          <p:cNvSpPr txBox="1"/>
          <p:nvPr/>
        </p:nvSpPr>
        <p:spPr>
          <a:xfrm>
            <a:off x="7754112" y="1993392"/>
            <a:ext cx="2971800" cy="384048"/>
          </a:xfrm>
          <a:prstGeom prst="rect">
            <a:avLst/>
          </a:prstGeom>
          <a:noFill/>
          <a:ln/>
        </p:spPr>
        <p:txBody>
          <a:bodyPr wrap="square" lIns="0" tIns="0" rIns="0" bIns="0" rtlCol="0" anchor="ctr">
            <a:normAutofit/>
          </a:bodyPr>
          <a:lstStyle/>
          <a:p>
            <a:pPr algn="l" indent="0" marL="0">
              <a:buNone/>
            </a:pPr>
            <a:r>
              <a:rPr lang="en-US" sz="1900" b="1" dirty="0">
                <a:solidFill>
                  <a:srgbClr val="FFFFFF"/>
                </a:solidFill>
                <a:latin typeface="Aptos" pitchFamily="34" charset="0"/>
                <a:ea typeface="Aptos" pitchFamily="34" charset="-122"/>
                <a:cs typeface="Aptos" pitchFamily="34" charset="-120"/>
              </a:rPr>
              <a:t>Value requires governance</a:t>
            </a:r>
            <a:endParaRPr lang="en-US" sz="1900" dirty="0"/>
          </a:p>
        </p:txBody>
      </p:sp>
      <p:sp>
        <p:nvSpPr>
          <p:cNvPr id="26" name="Text 19"/>
          <p:cNvSpPr txBox="1"/>
          <p:nvPr/>
        </p:nvSpPr>
        <p:spPr>
          <a:xfrm>
            <a:off x="7772400" y="2432304"/>
            <a:ext cx="2011680" cy="256032"/>
          </a:xfrm>
          <a:prstGeom prst="rect">
            <a:avLst/>
          </a:prstGeom>
          <a:noFill/>
          <a:ln/>
        </p:spPr>
        <p:txBody>
          <a:bodyPr wrap="square" lIns="0" tIns="0" rIns="0" bIns="0" rtlCol="0" anchor="ctr">
            <a:normAutofit/>
          </a:bodyPr>
          <a:lstStyle/>
          <a:p>
            <a:pPr algn="l" indent="0" marL="0">
              <a:buNone/>
            </a:pPr>
            <a:r>
              <a:rPr lang="en-US" sz="1050" b="1" dirty="0">
                <a:solidFill>
                  <a:srgbClr val="E9C978"/>
                </a:solidFill>
                <a:latin typeface="Aptos" pitchFamily="34" charset="0"/>
                <a:ea typeface="Aptos" pitchFamily="34" charset="-122"/>
                <a:cs typeface="Aptos" pitchFamily="34" charset="-120"/>
              </a:rPr>
              <a:t>Week 5 reminder</a:t>
            </a:r>
            <a:endParaRPr lang="en-US" sz="1050" dirty="0"/>
          </a:p>
        </p:txBody>
      </p:sp>
      <p:sp>
        <p:nvSpPr>
          <p:cNvPr id="27" name="Shape 20"/>
          <p:cNvSpPr/>
          <p:nvPr/>
        </p:nvSpPr>
        <p:spPr>
          <a:xfrm>
            <a:off x="7059168" y="2871216"/>
            <a:ext cx="219456" cy="219456"/>
          </a:xfrm>
          <a:prstGeom prst="ellipse">
            <a:avLst/>
          </a:prstGeom>
          <a:solidFill>
            <a:srgbClr val="C79A3B"/>
          </a:solidFill>
          <a:ln w="12700">
            <a:solidFill>
              <a:srgbClr val="C79A3B"/>
            </a:solidFill>
            <a:prstDash val="solid"/>
          </a:ln>
        </p:spPr>
        <p:txBody>
          <a:bodyPr/>
          <a:p/>
        </p:txBody>
      </p:sp>
      <p:sp>
        <p:nvSpPr>
          <p:cNvPr id="28" name="Text 21"/>
          <p:cNvSpPr txBox="1"/>
          <p:nvPr/>
        </p:nvSpPr>
        <p:spPr>
          <a:xfrm>
            <a:off x="7461504" y="2834640"/>
            <a:ext cx="1508760" cy="256032"/>
          </a:xfrm>
          <a:prstGeom prst="rect">
            <a:avLst/>
          </a:prstGeom>
          <a:noFill/>
          <a:ln/>
        </p:spPr>
        <p:txBody>
          <a:bodyPr wrap="square" lIns="0" tIns="0" rIns="0" bIns="0" rtlCol="0" anchor="ctr">
            <a:normAutofit/>
          </a:bodyPr>
          <a:lstStyle/>
          <a:p>
            <a:pPr algn="l" indent="0" marL="0">
              <a:buNone/>
            </a:pPr>
            <a:r>
              <a:rPr lang="en-US" sz="1140" b="1" dirty="0">
                <a:solidFill>
                  <a:srgbClr val="FFFFFF"/>
                </a:solidFill>
                <a:latin typeface="Aptos" pitchFamily="34" charset="0"/>
                <a:ea typeface="Aptos" pitchFamily="34" charset="-122"/>
                <a:cs typeface="Aptos" pitchFamily="34" charset="-120"/>
              </a:rPr>
              <a:t>Information security</a:t>
            </a:r>
            <a:endParaRPr lang="en-US" sz="1140" dirty="0"/>
          </a:p>
        </p:txBody>
      </p:sp>
      <p:sp>
        <p:nvSpPr>
          <p:cNvPr id="29" name="Text 22"/>
          <p:cNvSpPr txBox="1"/>
          <p:nvPr/>
        </p:nvSpPr>
        <p:spPr>
          <a:xfrm>
            <a:off x="8942832" y="2834640"/>
            <a:ext cx="1993392" cy="438912"/>
          </a:xfrm>
          <a:prstGeom prst="rect">
            <a:avLst/>
          </a:prstGeom>
          <a:noFill/>
          <a:ln/>
        </p:spPr>
        <p:txBody>
          <a:bodyPr wrap="square" lIns="0" tIns="0" rIns="0" bIns="0" rtlCol="0" anchor="t">
            <a:normAutofit/>
          </a:bodyPr>
          <a:lstStyle/>
          <a:p>
            <a:pPr algn="l" indent="0" marL="0">
              <a:buNone/>
            </a:pPr>
            <a:r>
              <a:rPr lang="en-US" sz="960" dirty="0">
                <a:solidFill>
                  <a:srgbClr val="D7E0E5"/>
                </a:solidFill>
                <a:latin typeface="Aptos" pitchFamily="34" charset="0"/>
                <a:ea typeface="Aptos" pitchFamily="34" charset="-122"/>
                <a:cs typeface="Aptos" pitchFamily="34" charset="-120"/>
              </a:rPr>
              <a:t>protect assets across the information life cycle</a:t>
            </a:r>
            <a:endParaRPr lang="en-US" sz="960" dirty="0"/>
          </a:p>
        </p:txBody>
      </p:sp>
      <p:sp>
        <p:nvSpPr>
          <p:cNvPr id="30" name="Shape 23"/>
          <p:cNvSpPr/>
          <p:nvPr/>
        </p:nvSpPr>
        <p:spPr>
          <a:xfrm>
            <a:off x="7059168" y="3538728"/>
            <a:ext cx="219456" cy="219456"/>
          </a:xfrm>
          <a:prstGeom prst="ellipse">
            <a:avLst/>
          </a:prstGeom>
          <a:solidFill>
            <a:srgbClr val="C79A3B"/>
          </a:solidFill>
          <a:ln w="12700">
            <a:solidFill>
              <a:srgbClr val="C79A3B"/>
            </a:solidFill>
            <a:prstDash val="solid"/>
          </a:ln>
        </p:spPr>
        <p:txBody>
          <a:bodyPr/>
          <a:p/>
        </p:txBody>
      </p:sp>
      <p:sp>
        <p:nvSpPr>
          <p:cNvPr id="31" name="Text 24"/>
          <p:cNvSpPr txBox="1"/>
          <p:nvPr/>
        </p:nvSpPr>
        <p:spPr>
          <a:xfrm>
            <a:off x="7461504" y="3502152"/>
            <a:ext cx="1508760" cy="256032"/>
          </a:xfrm>
          <a:prstGeom prst="rect">
            <a:avLst/>
          </a:prstGeom>
          <a:noFill/>
          <a:ln/>
        </p:spPr>
        <p:txBody>
          <a:bodyPr wrap="square" lIns="0" tIns="0" rIns="0" bIns="0" rtlCol="0" anchor="ctr">
            <a:normAutofit/>
          </a:bodyPr>
          <a:lstStyle/>
          <a:p>
            <a:pPr algn="l" indent="0" marL="0">
              <a:buNone/>
            </a:pPr>
            <a:r>
              <a:rPr lang="en-US" sz="1140" b="1" dirty="0">
                <a:solidFill>
                  <a:srgbClr val="FFFFFF"/>
                </a:solidFill>
                <a:latin typeface="Aptos" pitchFamily="34" charset="0"/>
                <a:ea typeface="Aptos" pitchFamily="34" charset="-122"/>
                <a:cs typeface="Aptos" pitchFamily="34" charset="-120"/>
              </a:rPr>
              <a:t>Access &amp; accountability</a:t>
            </a:r>
            <a:endParaRPr lang="en-US" sz="1140" dirty="0"/>
          </a:p>
        </p:txBody>
      </p:sp>
      <p:sp>
        <p:nvSpPr>
          <p:cNvPr id="32" name="Text 25"/>
          <p:cNvSpPr txBox="1"/>
          <p:nvPr/>
        </p:nvSpPr>
        <p:spPr>
          <a:xfrm>
            <a:off x="8942832" y="3502152"/>
            <a:ext cx="1993392" cy="438912"/>
          </a:xfrm>
          <a:prstGeom prst="rect">
            <a:avLst/>
          </a:prstGeom>
          <a:noFill/>
          <a:ln/>
        </p:spPr>
        <p:txBody>
          <a:bodyPr wrap="square" lIns="0" tIns="0" rIns="0" bIns="0" rtlCol="0" anchor="t">
            <a:normAutofit/>
          </a:bodyPr>
          <a:lstStyle/>
          <a:p>
            <a:pPr algn="l" indent="0" marL="0">
              <a:buNone/>
            </a:pPr>
            <a:r>
              <a:rPr lang="en-US" sz="960" dirty="0">
                <a:solidFill>
                  <a:srgbClr val="D7E0E5"/>
                </a:solidFill>
                <a:latin typeface="Aptos" pitchFamily="34" charset="0"/>
                <a:ea typeface="Aptos" pitchFamily="34" charset="-122"/>
                <a:cs typeface="Aptos" pitchFamily="34" charset="-120"/>
              </a:rPr>
              <a:t>roles, permissions, monitoring and responsibility</a:t>
            </a:r>
            <a:endParaRPr lang="en-US" sz="960" dirty="0"/>
          </a:p>
        </p:txBody>
      </p:sp>
      <p:sp>
        <p:nvSpPr>
          <p:cNvPr id="33" name="Shape 26"/>
          <p:cNvSpPr/>
          <p:nvPr/>
        </p:nvSpPr>
        <p:spPr>
          <a:xfrm>
            <a:off x="7059168" y="4206240"/>
            <a:ext cx="219456" cy="219456"/>
          </a:xfrm>
          <a:prstGeom prst="ellipse">
            <a:avLst/>
          </a:prstGeom>
          <a:solidFill>
            <a:srgbClr val="C79A3B"/>
          </a:solidFill>
          <a:ln w="12700">
            <a:solidFill>
              <a:srgbClr val="C79A3B"/>
            </a:solidFill>
            <a:prstDash val="solid"/>
          </a:ln>
        </p:spPr>
        <p:txBody>
          <a:bodyPr/>
          <a:p/>
        </p:txBody>
      </p:sp>
      <p:sp>
        <p:nvSpPr>
          <p:cNvPr id="34" name="Text 27"/>
          <p:cNvSpPr txBox="1"/>
          <p:nvPr/>
        </p:nvSpPr>
        <p:spPr>
          <a:xfrm>
            <a:off x="7461504" y="4169664"/>
            <a:ext cx="1508760" cy="256032"/>
          </a:xfrm>
          <a:prstGeom prst="rect">
            <a:avLst/>
          </a:prstGeom>
          <a:noFill/>
          <a:ln/>
        </p:spPr>
        <p:txBody>
          <a:bodyPr wrap="square" lIns="0" tIns="0" rIns="0" bIns="0" rtlCol="0" anchor="ctr">
            <a:normAutofit/>
          </a:bodyPr>
          <a:lstStyle/>
          <a:p>
            <a:pPr algn="l" indent="0" marL="0">
              <a:buNone/>
            </a:pPr>
            <a:r>
              <a:rPr lang="en-US" sz="1140" b="1" dirty="0">
                <a:solidFill>
                  <a:srgbClr val="FFFFFF"/>
                </a:solidFill>
                <a:latin typeface="Aptos" pitchFamily="34" charset="0"/>
                <a:ea typeface="Aptos" pitchFamily="34" charset="-122"/>
                <a:cs typeface="Aptos" pitchFamily="34" charset="-120"/>
              </a:rPr>
              <a:t>Data quality</a:t>
            </a:r>
            <a:endParaRPr lang="en-US" sz="1140" dirty="0"/>
          </a:p>
        </p:txBody>
      </p:sp>
      <p:sp>
        <p:nvSpPr>
          <p:cNvPr id="35" name="Text 28"/>
          <p:cNvSpPr txBox="1"/>
          <p:nvPr/>
        </p:nvSpPr>
        <p:spPr>
          <a:xfrm>
            <a:off x="8942832" y="4169664"/>
            <a:ext cx="1993392" cy="438912"/>
          </a:xfrm>
          <a:prstGeom prst="rect">
            <a:avLst/>
          </a:prstGeom>
          <a:noFill/>
          <a:ln/>
        </p:spPr>
        <p:txBody>
          <a:bodyPr wrap="square" lIns="0" tIns="0" rIns="0" bIns="0" rtlCol="0" anchor="t">
            <a:normAutofit/>
          </a:bodyPr>
          <a:lstStyle/>
          <a:p>
            <a:pPr algn="l" indent="0" marL="0">
              <a:buNone/>
            </a:pPr>
            <a:r>
              <a:rPr lang="en-US" sz="960" dirty="0">
                <a:solidFill>
                  <a:srgbClr val="D7E0E5"/>
                </a:solidFill>
                <a:latin typeface="Aptos" pitchFamily="34" charset="0"/>
                <a:ea typeface="Aptos" pitchFamily="34" charset="-122"/>
                <a:cs typeface="Aptos" pitchFamily="34" charset="-120"/>
              </a:rPr>
              <a:t>accurate, relevant and current information</a:t>
            </a:r>
            <a:endParaRPr lang="en-US" sz="960" dirty="0"/>
          </a:p>
        </p:txBody>
      </p:sp>
      <p:sp>
        <p:nvSpPr>
          <p:cNvPr id="36" name="Shape 29"/>
          <p:cNvSpPr/>
          <p:nvPr/>
        </p:nvSpPr>
        <p:spPr>
          <a:xfrm>
            <a:off x="7059168" y="4873752"/>
            <a:ext cx="219456" cy="219456"/>
          </a:xfrm>
          <a:prstGeom prst="ellipse">
            <a:avLst/>
          </a:prstGeom>
          <a:solidFill>
            <a:srgbClr val="B21F2D"/>
          </a:solidFill>
          <a:ln w="12700">
            <a:solidFill>
              <a:srgbClr val="B21F2D"/>
            </a:solidFill>
            <a:prstDash val="solid"/>
          </a:ln>
        </p:spPr>
        <p:txBody>
          <a:bodyPr/>
          <a:p/>
        </p:txBody>
      </p:sp>
      <p:sp>
        <p:nvSpPr>
          <p:cNvPr id="37" name="Text 30"/>
          <p:cNvSpPr txBox="1"/>
          <p:nvPr/>
        </p:nvSpPr>
        <p:spPr>
          <a:xfrm>
            <a:off x="7461504" y="4837176"/>
            <a:ext cx="1508760" cy="256032"/>
          </a:xfrm>
          <a:prstGeom prst="rect">
            <a:avLst/>
          </a:prstGeom>
          <a:noFill/>
          <a:ln/>
        </p:spPr>
        <p:txBody>
          <a:bodyPr wrap="square" lIns="0" tIns="0" rIns="0" bIns="0" rtlCol="0" anchor="ctr">
            <a:normAutofit/>
          </a:bodyPr>
          <a:lstStyle/>
          <a:p>
            <a:pPr algn="l" indent="0" marL="0">
              <a:buNone/>
            </a:pPr>
            <a:r>
              <a:rPr lang="en-US" sz="1140" b="1" dirty="0">
                <a:solidFill>
                  <a:srgbClr val="FFFFFF"/>
                </a:solidFill>
                <a:latin typeface="Aptos" pitchFamily="34" charset="0"/>
                <a:ea typeface="Aptos" pitchFamily="34" charset="-122"/>
                <a:cs typeface="Aptos" pitchFamily="34" charset="-120"/>
              </a:rPr>
              <a:t>UK GDPR principles</a:t>
            </a:r>
            <a:endParaRPr lang="en-US" sz="1140" dirty="0"/>
          </a:p>
        </p:txBody>
      </p:sp>
      <p:sp>
        <p:nvSpPr>
          <p:cNvPr id="38" name="Text 31"/>
          <p:cNvSpPr txBox="1"/>
          <p:nvPr/>
        </p:nvSpPr>
        <p:spPr>
          <a:xfrm>
            <a:off x="8942832" y="4837176"/>
            <a:ext cx="1993392" cy="438912"/>
          </a:xfrm>
          <a:prstGeom prst="rect">
            <a:avLst/>
          </a:prstGeom>
          <a:noFill/>
          <a:ln/>
        </p:spPr>
        <p:txBody>
          <a:bodyPr wrap="square" lIns="0" tIns="0" rIns="0" bIns="0" rtlCol="0" anchor="t">
            <a:normAutofit/>
          </a:bodyPr>
          <a:lstStyle/>
          <a:p>
            <a:pPr algn="l" indent="0" marL="0">
              <a:buNone/>
            </a:pPr>
            <a:r>
              <a:rPr lang="en-US" sz="960" dirty="0">
                <a:solidFill>
                  <a:srgbClr val="D7E0E5"/>
                </a:solidFill>
                <a:latin typeface="Aptos" pitchFamily="34" charset="0"/>
                <a:ea typeface="Aptos" pitchFamily="34" charset="-122"/>
                <a:cs typeface="Aptos" pitchFamily="34" charset="-120"/>
              </a:rPr>
              <a:t>lawfulness, purpose limitation, minimisation, accuracy, storage limitation, security, accountability</a:t>
            </a:r>
            <a:endParaRPr lang="en-US" sz="960" dirty="0"/>
          </a:p>
        </p:txBody>
      </p:sp>
      <p:sp>
        <p:nvSpPr>
          <p:cNvPr id="39" name="Shape 32"/>
          <p:cNvSpPr/>
          <p:nvPr/>
        </p:nvSpPr>
        <p:spPr>
          <a:xfrm>
            <a:off x="7059168" y="5504688"/>
            <a:ext cx="3913632" cy="329184"/>
          </a:xfrm>
          <a:prstGeom prst="roundRect">
            <a:avLst>
              <a:gd name="adj" fmla="val 27778"/>
            </a:avLst>
          </a:prstGeom>
          <a:solidFill>
            <a:srgbClr val="394D5E"/>
          </a:solidFill>
          <a:ln w="12700">
            <a:solidFill>
              <a:srgbClr val="394D5E"/>
            </a:solidFill>
            <a:prstDash val="solid"/>
          </a:ln>
        </p:spPr>
        <p:txBody>
          <a:bodyPr/>
          <a:p/>
        </p:txBody>
      </p:sp>
      <p:sp>
        <p:nvSpPr>
          <p:cNvPr id="40" name="Text 33"/>
          <p:cNvSpPr txBox="1"/>
          <p:nvPr/>
        </p:nvSpPr>
        <p:spPr>
          <a:xfrm>
            <a:off x="7205472" y="5541264"/>
            <a:ext cx="3621024" cy="228600"/>
          </a:xfrm>
          <a:prstGeom prst="rect">
            <a:avLst/>
          </a:prstGeom>
          <a:noFill/>
          <a:ln/>
        </p:spPr>
        <p:txBody>
          <a:bodyPr wrap="square" lIns="0" tIns="0" rIns="0" bIns="0" rtlCol="0" anchor="ctr">
            <a:normAutofit/>
          </a:bodyPr>
          <a:lstStyle/>
          <a:p>
            <a:pPr algn="ctr" indent="0" marL="0">
              <a:buNone/>
            </a:pPr>
            <a:r>
              <a:rPr lang="en-US" sz="1080" b="1" dirty="0">
                <a:solidFill>
                  <a:srgbClr val="E9C978"/>
                </a:solidFill>
                <a:latin typeface="Aptos" pitchFamily="34" charset="0"/>
                <a:ea typeface="Aptos" pitchFamily="34" charset="-122"/>
                <a:cs typeface="Aptos" pitchFamily="34" charset="-120"/>
              </a:rPr>
              <a:t>Technology alone is not enough.</a:t>
            </a:r>
            <a:endParaRPr lang="en-US" sz="1080" dirty="0"/>
          </a:p>
        </p:txBody>
      </p:sp>
      <p:sp>
        <p:nvSpPr>
          <p:cNvPr id="41" name="Text 34"/>
          <p:cNvSpPr txBox="1"/>
          <p:nvPr/>
        </p:nvSpPr>
        <p:spPr>
          <a:xfrm>
            <a:off x="585216" y="6254496"/>
            <a:ext cx="10881360" cy="182880"/>
          </a:xfrm>
          <a:prstGeom prst="rect">
            <a:avLst/>
          </a:prstGeom>
          <a:noFill/>
          <a:ln/>
        </p:spPr>
        <p:txBody>
          <a:bodyPr wrap="square" lIns="0" tIns="0" rIns="0" bIns="0" rtlCol="0" anchor="b">
            <a:normAutofit/>
          </a:bodyPr>
          <a:lstStyle/>
          <a:p>
            <a:pPr algn="l" indent="0" marL="0">
              <a:buNone/>
            </a:pPr>
            <a:r>
              <a:rPr lang="en-US" sz="780" i="1" dirty="0">
                <a:solidFill>
                  <a:srgbClr val="7A7166"/>
                </a:solidFill>
                <a:latin typeface="Aptos" pitchFamily="34" charset="0"/>
                <a:ea typeface="Aptos" pitchFamily="34" charset="-122"/>
                <a:cs typeface="Aptos" pitchFamily="34" charset="-120"/>
              </a:rPr>
              <a:t>Sources: Laudon and Laudon (2021); Coughlan, Lycett and Macredie (2005); ICO (2023); Bocij, Greasley and Hickie (2019).</a:t>
            </a:r>
            <a:endParaRPr lang="en-US" sz="780" dirty="0"/>
          </a:p>
        </p:txBody>
      </p:sp>
      <p:sp>
        <p:nvSpPr>
          <p:cNvPr id="25" name="Slide Number Placeholder 0"/>
          <p:cNvSpPr>
            <a:spLocks noGrp="1"/>
          </p:cNvSpPr>
          <p:nvPr>
            <p:ph type="sldNum" sz="quarter" idx="4294967295"/>
          </p:nvPr>
        </p:nvSpPr>
        <p:spPr>
          <a:xfrm>
            <a:off x="11612880" y="6556248"/>
            <a:ext cx="228600" cy="164592"/>
          </a:xfrm>
          <a:prstGeom prst="rect">
            <a:avLst/>
          </a:prstGeom>
          <a:extLst>
            <a:ext uri="{C572A759-6A51-4108-AA02-DFA0A04FC94B}">
              <ma14:wrappingTextBoxFlag xmlns:ma14="http://schemas.microsoft.com/office/mac/drawingml/2011/main" val="0"/>
            </a:ext>
          </a:extLst>
        </p:spPr>
        <p:txBody>
          <a:bodyPr lIns="0" tIns="0" rIns="0" bIns="0"/>
          <a:lstStyle>
            <a:lvl1pPr>
              <a:defRPr sz="840">
                <a:solidFill>
                  <a:srgbClr val="6D655A"/>
                </a:solidFill>
                <a:latin typeface="Aptos"/>
                <a:ea typeface="Aptos"/>
                <a:cs typeface="Aptos"/>
              </a:defRPr>
            </a:lvl1pPr>
          </a:lstStyle>
          <a:p>
            <a:pPr algn="r"/>
            <a:fld id="{F7021451-1387-4CA6-816F-3879F97B5CBC}" type="slidenum">
              <a:rPr b="0" lang="en-US"/>
              <a:t>8</a:t>
            </a:fld>
            <a:endParaRPr lang="en-US"/>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spTree>
      <p:nvGrpSpPr>
        <p:cNvPr id="1" name=""/>
        <p:cNvGrpSpPr/>
        <p:nvPr/>
      </p:nvGrpSpPr>
      <p:grpSpPr>
        <a:xfrm>
          <a:off x="0" y="0"/>
          <a:ext cx="0" cy="0"/>
          <a:chOff x="0" y="0"/>
          <a:chExt cx="0" cy="0"/>
        </a:xfrm>
      </p:grpSpPr>
      <p:sp>
        <p:nvSpPr>
          <p:cNvPr id="2" name="Text 0"/>
          <p:cNvSpPr txBox="1"/>
          <p:nvPr/>
        </p:nvSpPr>
        <p:spPr>
          <a:xfrm>
            <a:off x="566928" y="310896"/>
            <a:ext cx="3566160" cy="256032"/>
          </a:xfrm>
          <a:prstGeom prst="rect">
            <a:avLst/>
          </a:prstGeom>
          <a:noFill/>
          <a:ln/>
        </p:spPr>
        <p:txBody>
          <a:bodyPr wrap="square" lIns="0" tIns="0" rIns="0" bIns="0" rtlCol="0" anchor="ctr">
            <a:normAutofit/>
          </a:bodyPr>
          <a:lstStyle/>
          <a:p>
            <a:pPr algn="l" indent="0" marL="0">
              <a:buNone/>
            </a:pPr>
            <a:r>
              <a:rPr lang="en-US" sz="1000" b="1" spc="160" kern="0" dirty="0">
                <a:solidFill>
                  <a:srgbClr val="B21F2D"/>
                </a:solidFill>
                <a:latin typeface="Aptos" pitchFamily="34" charset="0"/>
                <a:ea typeface="Aptos" pitchFamily="34" charset="-122"/>
                <a:cs typeface="Aptos" pitchFamily="34" charset="-120"/>
              </a:rPr>
              <a:t>SLIDE 8</a:t>
            </a:r>
            <a:endParaRPr lang="en-US" sz="1000" dirty="0"/>
          </a:p>
        </p:txBody>
      </p:sp>
      <p:sp>
        <p:nvSpPr>
          <p:cNvPr id="3" name="Text 1"/>
          <p:cNvSpPr txBox="1"/>
          <p:nvPr/>
        </p:nvSpPr>
        <p:spPr>
          <a:xfrm>
            <a:off x="566928" y="621792"/>
            <a:ext cx="10972800" cy="502920"/>
          </a:xfrm>
          <a:prstGeom prst="rect">
            <a:avLst/>
          </a:prstGeom>
          <a:noFill/>
          <a:ln/>
        </p:spPr>
        <p:txBody>
          <a:bodyPr wrap="square" lIns="0" tIns="0" rIns="0" bIns="0" rtlCol="0" anchor="ctr">
            <a:normAutofit/>
          </a:bodyPr>
          <a:lstStyle/>
          <a:p>
            <a:pPr algn="l" indent="0" marL="0">
              <a:buNone/>
            </a:pPr>
            <a:r>
              <a:rPr lang="en-US" sz="2800" b="1" dirty="0">
                <a:solidFill>
                  <a:srgbClr val="12263A"/>
                </a:solidFill>
                <a:latin typeface="Aptos" pitchFamily="34" charset="0"/>
                <a:ea typeface="Aptos" pitchFamily="34" charset="-122"/>
                <a:cs typeface="Aptos" pitchFamily="34" charset="-120"/>
              </a:rPr>
              <a:t>Conclusion</a:t>
            </a:r>
            <a:endParaRPr lang="en-US" sz="2800" dirty="0"/>
          </a:p>
        </p:txBody>
      </p:sp>
      <p:sp>
        <p:nvSpPr>
          <p:cNvPr id="4" name="Text 2"/>
          <p:cNvSpPr txBox="1"/>
          <p:nvPr/>
        </p:nvSpPr>
        <p:spPr>
          <a:xfrm>
            <a:off x="585216" y="1124712"/>
            <a:ext cx="10698480" cy="292608"/>
          </a:xfrm>
          <a:prstGeom prst="rect">
            <a:avLst/>
          </a:prstGeom>
          <a:noFill/>
          <a:ln/>
        </p:spPr>
        <p:txBody>
          <a:bodyPr wrap="square" lIns="0" tIns="0" rIns="0" bIns="0" rtlCol="0" anchor="ctr">
            <a:normAutofit/>
          </a:bodyPr>
          <a:lstStyle/>
          <a:p>
            <a:pPr algn="l" indent="0" marL="0">
              <a:buNone/>
            </a:pPr>
            <a:r>
              <a:rPr lang="en-US" sz="1250" dirty="0">
                <a:solidFill>
                  <a:srgbClr val="6D655A"/>
                </a:solidFill>
                <a:latin typeface="Aptos" pitchFamily="34" charset="0"/>
                <a:ea typeface="Aptos" pitchFamily="34" charset="-122"/>
                <a:cs typeface="Aptos" pitchFamily="34" charset="-120"/>
              </a:rPr>
              <a:t>Three messages to take away from our evaluation</a:t>
            </a:r>
            <a:endParaRPr lang="en-US" sz="1250" dirty="0"/>
          </a:p>
        </p:txBody>
      </p:sp>
      <p:sp>
        <p:nvSpPr>
          <p:cNvPr id="5" name="Shape 3"/>
          <p:cNvSpPr/>
          <p:nvPr/>
        </p:nvSpPr>
        <p:spPr>
          <a:xfrm>
            <a:off x="9646920" y="347472"/>
            <a:ext cx="1956816" cy="274320"/>
          </a:xfrm>
          <a:prstGeom prst="roundRect">
            <a:avLst>
              <a:gd name="adj" fmla="val 50000"/>
            </a:avLst>
          </a:prstGeom>
          <a:solidFill>
            <a:srgbClr val="F4E9D0"/>
          </a:solidFill>
          <a:ln w="12700">
            <a:solidFill>
              <a:srgbClr val="F4E9D0"/>
            </a:solidFill>
            <a:prstDash val="solid"/>
          </a:ln>
        </p:spPr>
        <p:txBody>
          <a:bodyPr/>
          <a:p/>
        </p:txBody>
      </p:sp>
      <p:sp>
        <p:nvSpPr>
          <p:cNvPr id="6" name="Text 4"/>
          <p:cNvSpPr txBox="1"/>
          <p:nvPr/>
        </p:nvSpPr>
        <p:spPr>
          <a:xfrm>
            <a:off x="9701784" y="361188"/>
            <a:ext cx="1847088" cy="237744"/>
          </a:xfrm>
          <a:prstGeom prst="rect">
            <a:avLst/>
          </a:prstGeom>
          <a:noFill/>
          <a:ln/>
        </p:spPr>
        <p:txBody>
          <a:bodyPr wrap="square" lIns="0" tIns="0" rIns="0" bIns="0" rtlCol="0" anchor="ctr">
            <a:normAutofit/>
          </a:bodyPr>
          <a:lstStyle/>
          <a:p>
            <a:pPr algn="ctr" indent="0" marL="0">
              <a:buNone/>
            </a:pPr>
            <a:r>
              <a:rPr lang="en-US" sz="950" b="1" dirty="0">
                <a:solidFill>
                  <a:srgbClr val="12263A"/>
                </a:solidFill>
                <a:latin typeface="Aptos" pitchFamily="34" charset="0"/>
                <a:ea typeface="Aptos" pitchFamily="34" charset="-122"/>
                <a:cs typeface="Aptos" pitchFamily="34" charset="-120"/>
              </a:rPr>
              <a:t>Daniel  •  1:10</a:t>
            </a:r>
            <a:endParaRPr lang="en-US" sz="950" dirty="0"/>
          </a:p>
        </p:txBody>
      </p:sp>
      <p:sp>
        <p:nvSpPr>
          <p:cNvPr id="7" name="Shape 5"/>
          <p:cNvSpPr/>
          <p:nvPr/>
        </p:nvSpPr>
        <p:spPr>
          <a:xfrm>
            <a:off x="749808" y="1755648"/>
            <a:ext cx="7406640" cy="987552"/>
          </a:xfrm>
          <a:prstGeom prst="roundRect">
            <a:avLst>
              <a:gd name="adj" fmla="val 9259"/>
            </a:avLst>
          </a:prstGeom>
          <a:solidFill>
            <a:srgbClr val="FFFFFF"/>
          </a:solidFill>
          <a:ln w="12700">
            <a:solidFill>
              <a:srgbClr val="D8CCB7"/>
            </a:solidFill>
            <a:prstDash val="solid"/>
          </a:ln>
        </p:spPr>
        <p:txBody>
          <a:bodyPr/>
          <a:p/>
        </p:txBody>
      </p:sp>
      <p:sp>
        <p:nvSpPr>
          <p:cNvPr id="8" name="Shape 6"/>
          <p:cNvSpPr/>
          <p:nvPr/>
        </p:nvSpPr>
        <p:spPr>
          <a:xfrm>
            <a:off x="960120" y="1929384"/>
            <a:ext cx="621792" cy="621792"/>
          </a:xfrm>
          <a:prstGeom prst="ellipse">
            <a:avLst/>
          </a:prstGeom>
          <a:solidFill>
            <a:srgbClr val="B21F2D"/>
          </a:solidFill>
          <a:ln w="12700">
            <a:solidFill>
              <a:srgbClr val="B21F2D"/>
            </a:solidFill>
            <a:prstDash val="solid"/>
          </a:ln>
        </p:spPr>
        <p:txBody>
          <a:bodyPr/>
          <a:p/>
        </p:txBody>
      </p:sp>
      <p:sp>
        <p:nvSpPr>
          <p:cNvPr id="9" name="Text 7"/>
          <p:cNvSpPr txBox="1"/>
          <p:nvPr/>
        </p:nvSpPr>
        <p:spPr>
          <a:xfrm>
            <a:off x="960120" y="1938528"/>
            <a:ext cx="621792" cy="585216"/>
          </a:xfrm>
          <a:prstGeom prst="rect">
            <a:avLst/>
          </a:prstGeom>
          <a:noFill/>
          <a:ln/>
        </p:spPr>
        <p:txBody>
          <a:bodyPr wrap="square" lIns="0" tIns="0" rIns="0" bIns="0" rtlCol="0" anchor="ctr">
            <a:normAutofit/>
          </a:bodyPr>
          <a:lstStyle/>
          <a:p>
            <a:pPr algn="ctr" indent="0" marL="0">
              <a:buNone/>
            </a:pPr>
            <a:r>
              <a:rPr lang="en-US" sz="2000" b="1" dirty="0">
                <a:solidFill>
                  <a:srgbClr val="FFFFFF"/>
                </a:solidFill>
                <a:latin typeface="Aptos" pitchFamily="34" charset="0"/>
                <a:ea typeface="Aptos" pitchFamily="34" charset="-122"/>
                <a:cs typeface="Aptos" pitchFamily="34" charset="-120"/>
              </a:rPr>
              <a:t>1</a:t>
            </a:r>
            <a:endParaRPr lang="en-US" sz="2000" dirty="0"/>
          </a:p>
        </p:txBody>
      </p:sp>
      <p:pic>
        <p:nvPicPr>
          <p:cNvPr id="10" name="Image 0" descr="preencoded.png">    </p:cNvPr>
          <p:cNvPicPr>
            <a:picLocks noChangeAspect="1"/>
          </p:cNvPicPr>
          <p:nvPr/>
        </p:nvPicPr>
        <p:blipFill>
          <a:blip r:embed="rId1">
            <a:extLst>
              <a:ext uri="{96DAC541-7B7A-43D3-8B79-37D633B846F1}">
                <asvg:svgBlip xmlns:asvg="http://schemas.microsoft.com/office/drawing/2016/SVG/main" r:embed="rId2"/>
              </a:ext>
            </a:extLst>
          </a:blip>
          <a:stretch>
            <a:fillRect/>
          </a:stretch>
        </p:blipFill>
        <p:spPr>
          <a:xfrm>
            <a:off x="1810512" y="2029968"/>
            <a:ext cx="329184" cy="329184"/>
          </a:xfrm>
          <a:prstGeom prst="rect">
            <a:avLst/>
          </a:prstGeom>
        </p:spPr>
      </p:pic>
      <p:sp>
        <p:nvSpPr>
          <p:cNvPr id="11" name="Text 8"/>
          <p:cNvSpPr txBox="1"/>
          <p:nvPr/>
        </p:nvSpPr>
        <p:spPr>
          <a:xfrm>
            <a:off x="2331720" y="1901952"/>
            <a:ext cx="2331720" cy="310896"/>
          </a:xfrm>
          <a:prstGeom prst="rect">
            <a:avLst/>
          </a:prstGeom>
          <a:noFill/>
          <a:ln/>
        </p:spPr>
        <p:txBody>
          <a:bodyPr wrap="square" lIns="0" tIns="0" rIns="0" bIns="0" rtlCol="0" anchor="ctr">
            <a:normAutofit/>
          </a:bodyPr>
          <a:lstStyle/>
          <a:p>
            <a:pPr algn="l" indent="0" marL="0">
              <a:buNone/>
            </a:pPr>
            <a:r>
              <a:rPr lang="en-US" sz="1550" b="1" dirty="0">
                <a:solidFill>
                  <a:srgbClr val="12263A"/>
                </a:solidFill>
                <a:latin typeface="Aptos" pitchFamily="34" charset="0"/>
                <a:ea typeface="Aptos" pitchFamily="34" charset="-122"/>
                <a:cs typeface="Aptos" pitchFamily="34" charset="-120"/>
              </a:rPr>
              <a:t>IS is socio-technical</a:t>
            </a:r>
            <a:endParaRPr lang="en-US" sz="1550" dirty="0"/>
          </a:p>
        </p:txBody>
      </p:sp>
      <p:sp>
        <p:nvSpPr>
          <p:cNvPr id="12" name="Text 9"/>
          <p:cNvSpPr txBox="1"/>
          <p:nvPr/>
        </p:nvSpPr>
        <p:spPr>
          <a:xfrm>
            <a:off x="4709160" y="1874520"/>
            <a:ext cx="3108960" cy="640080"/>
          </a:xfrm>
          <a:prstGeom prst="rect">
            <a:avLst/>
          </a:prstGeom>
          <a:noFill/>
          <a:ln/>
        </p:spPr>
        <p:txBody>
          <a:bodyPr wrap="square" lIns="0" tIns="0" rIns="0" bIns="0" rtlCol="0" anchor="t">
            <a:normAutofit/>
          </a:bodyPr>
          <a:lstStyle/>
          <a:p>
            <a:pPr algn="l" indent="0" marL="0">
              <a:buNone/>
            </a:pPr>
            <a:r>
              <a:rPr lang="en-US" sz="1150" dirty="0">
                <a:solidFill>
                  <a:srgbClr val="252A2F"/>
                </a:solidFill>
                <a:latin typeface="Aptos" pitchFamily="34" charset="0"/>
                <a:ea typeface="Aptos" pitchFamily="34" charset="-122"/>
                <a:cs typeface="Aptos" pitchFamily="34" charset="-120"/>
              </a:rPr>
              <a:t>Value depends on alignment between people, organisation and technology — not software alone.</a:t>
            </a:r>
            <a:endParaRPr lang="en-US" sz="1150" dirty="0"/>
          </a:p>
        </p:txBody>
      </p:sp>
      <p:sp>
        <p:nvSpPr>
          <p:cNvPr id="13" name="Shape 10"/>
          <p:cNvSpPr/>
          <p:nvPr/>
        </p:nvSpPr>
        <p:spPr>
          <a:xfrm>
            <a:off x="749808" y="2999232"/>
            <a:ext cx="7406640" cy="987552"/>
          </a:xfrm>
          <a:prstGeom prst="roundRect">
            <a:avLst>
              <a:gd name="adj" fmla="val 9259"/>
            </a:avLst>
          </a:prstGeom>
          <a:solidFill>
            <a:srgbClr val="FFFFFF"/>
          </a:solidFill>
          <a:ln w="12700">
            <a:solidFill>
              <a:srgbClr val="D8CCB7"/>
            </a:solidFill>
            <a:prstDash val="solid"/>
          </a:ln>
        </p:spPr>
        <p:txBody>
          <a:bodyPr/>
          <a:p/>
        </p:txBody>
      </p:sp>
      <p:sp>
        <p:nvSpPr>
          <p:cNvPr id="14" name="Shape 11"/>
          <p:cNvSpPr/>
          <p:nvPr/>
        </p:nvSpPr>
        <p:spPr>
          <a:xfrm>
            <a:off x="960120" y="3172968"/>
            <a:ext cx="621792" cy="621792"/>
          </a:xfrm>
          <a:prstGeom prst="ellipse">
            <a:avLst/>
          </a:prstGeom>
          <a:solidFill>
            <a:srgbClr val="315C7A"/>
          </a:solidFill>
          <a:ln w="12700">
            <a:solidFill>
              <a:srgbClr val="315C7A"/>
            </a:solidFill>
            <a:prstDash val="solid"/>
          </a:ln>
        </p:spPr>
        <p:txBody>
          <a:bodyPr/>
          <a:p/>
        </p:txBody>
      </p:sp>
      <p:sp>
        <p:nvSpPr>
          <p:cNvPr id="15" name="Text 12"/>
          <p:cNvSpPr txBox="1"/>
          <p:nvPr/>
        </p:nvSpPr>
        <p:spPr>
          <a:xfrm>
            <a:off x="960120" y="3182112"/>
            <a:ext cx="621792" cy="585216"/>
          </a:xfrm>
          <a:prstGeom prst="rect">
            <a:avLst/>
          </a:prstGeom>
          <a:noFill/>
          <a:ln/>
        </p:spPr>
        <p:txBody>
          <a:bodyPr wrap="square" lIns="0" tIns="0" rIns="0" bIns="0" rtlCol="0" anchor="ctr">
            <a:normAutofit/>
          </a:bodyPr>
          <a:lstStyle/>
          <a:p>
            <a:pPr algn="ctr" indent="0" marL="0">
              <a:buNone/>
            </a:pPr>
            <a:r>
              <a:rPr lang="en-US" sz="2000" b="1" dirty="0">
                <a:solidFill>
                  <a:srgbClr val="FFFFFF"/>
                </a:solidFill>
                <a:latin typeface="Aptos" pitchFamily="34" charset="0"/>
                <a:ea typeface="Aptos" pitchFamily="34" charset="-122"/>
                <a:cs typeface="Aptos" pitchFamily="34" charset="-120"/>
              </a:rPr>
              <a:t>2</a:t>
            </a:r>
            <a:endParaRPr lang="en-US" sz="2000" dirty="0"/>
          </a:p>
        </p:txBody>
      </p:sp>
      <p:pic>
        <p:nvPicPr>
          <p:cNvPr id="16" name="Image 1" descr="preencoded.png">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810512" y="3273552"/>
            <a:ext cx="329184" cy="329184"/>
          </a:xfrm>
          <a:prstGeom prst="rect">
            <a:avLst/>
          </a:prstGeom>
        </p:spPr>
      </p:pic>
      <p:sp>
        <p:nvSpPr>
          <p:cNvPr id="17" name="Text 13"/>
          <p:cNvSpPr txBox="1"/>
          <p:nvPr/>
        </p:nvSpPr>
        <p:spPr>
          <a:xfrm>
            <a:off x="2331720" y="3145536"/>
            <a:ext cx="2331720" cy="310896"/>
          </a:xfrm>
          <a:prstGeom prst="rect">
            <a:avLst/>
          </a:prstGeom>
          <a:noFill/>
          <a:ln/>
        </p:spPr>
        <p:txBody>
          <a:bodyPr wrap="square" lIns="0" tIns="0" rIns="0" bIns="0" rtlCol="0" anchor="ctr">
            <a:normAutofit/>
          </a:bodyPr>
          <a:lstStyle/>
          <a:p>
            <a:pPr algn="l" indent="0" marL="0">
              <a:buNone/>
            </a:pPr>
            <a:r>
              <a:rPr lang="en-US" sz="1550" b="1" dirty="0">
                <a:solidFill>
                  <a:srgbClr val="12263A"/>
                </a:solidFill>
                <a:latin typeface="Aptos" pitchFamily="34" charset="0"/>
                <a:ea typeface="Aptos" pitchFamily="34" charset="-122"/>
                <a:cs typeface="Aptos" pitchFamily="34" charset="-120"/>
              </a:rPr>
              <a:t>ERP and BI do different jobs</a:t>
            </a:r>
            <a:endParaRPr lang="en-US" sz="1550" dirty="0"/>
          </a:p>
        </p:txBody>
      </p:sp>
      <p:sp>
        <p:nvSpPr>
          <p:cNvPr id="18" name="Text 14"/>
          <p:cNvSpPr txBox="1"/>
          <p:nvPr/>
        </p:nvSpPr>
        <p:spPr>
          <a:xfrm>
            <a:off x="4709160" y="3118104"/>
            <a:ext cx="3108960" cy="640080"/>
          </a:xfrm>
          <a:prstGeom prst="rect">
            <a:avLst/>
          </a:prstGeom>
          <a:noFill/>
          <a:ln/>
        </p:spPr>
        <p:txBody>
          <a:bodyPr wrap="square" lIns="0" tIns="0" rIns="0" bIns="0" rtlCol="0" anchor="t">
            <a:normAutofit/>
          </a:bodyPr>
          <a:lstStyle/>
          <a:p>
            <a:pPr algn="l" indent="0" marL="0">
              <a:buNone/>
            </a:pPr>
            <a:r>
              <a:rPr lang="en-US" sz="1150" dirty="0">
                <a:solidFill>
                  <a:srgbClr val="252A2F"/>
                </a:solidFill>
                <a:latin typeface="Aptos" pitchFamily="34" charset="0"/>
                <a:ea typeface="Aptos" pitchFamily="34" charset="-122"/>
                <a:cs typeface="Aptos" pitchFamily="34" charset="-120"/>
              </a:rPr>
              <a:t>ERP integrates and executes processes; BI converts data into insight for decisions.</a:t>
            </a:r>
            <a:endParaRPr lang="en-US" sz="1150" dirty="0"/>
          </a:p>
        </p:txBody>
      </p:sp>
      <p:sp>
        <p:nvSpPr>
          <p:cNvPr id="19" name="Shape 15"/>
          <p:cNvSpPr/>
          <p:nvPr/>
        </p:nvSpPr>
        <p:spPr>
          <a:xfrm>
            <a:off x="749808" y="4242816"/>
            <a:ext cx="7406640" cy="987552"/>
          </a:xfrm>
          <a:prstGeom prst="roundRect">
            <a:avLst>
              <a:gd name="adj" fmla="val 9259"/>
            </a:avLst>
          </a:prstGeom>
          <a:solidFill>
            <a:srgbClr val="FFFFFF"/>
          </a:solidFill>
          <a:ln w="12700">
            <a:solidFill>
              <a:srgbClr val="D8CCB7"/>
            </a:solidFill>
            <a:prstDash val="solid"/>
          </a:ln>
        </p:spPr>
        <p:txBody>
          <a:bodyPr/>
          <a:p/>
        </p:txBody>
      </p:sp>
      <p:sp>
        <p:nvSpPr>
          <p:cNvPr id="20" name="Shape 16"/>
          <p:cNvSpPr/>
          <p:nvPr/>
        </p:nvSpPr>
        <p:spPr>
          <a:xfrm>
            <a:off x="960120" y="4416552"/>
            <a:ext cx="621792" cy="621792"/>
          </a:xfrm>
          <a:prstGeom prst="ellipse">
            <a:avLst/>
          </a:prstGeom>
          <a:solidFill>
            <a:srgbClr val="C79A3B"/>
          </a:solidFill>
          <a:ln w="12700">
            <a:solidFill>
              <a:srgbClr val="C79A3B"/>
            </a:solidFill>
            <a:prstDash val="solid"/>
          </a:ln>
        </p:spPr>
        <p:txBody>
          <a:bodyPr/>
          <a:p/>
        </p:txBody>
      </p:sp>
      <p:sp>
        <p:nvSpPr>
          <p:cNvPr id="21" name="Text 17"/>
          <p:cNvSpPr txBox="1"/>
          <p:nvPr/>
        </p:nvSpPr>
        <p:spPr>
          <a:xfrm>
            <a:off x="960120" y="4425696"/>
            <a:ext cx="621792" cy="585216"/>
          </a:xfrm>
          <a:prstGeom prst="rect">
            <a:avLst/>
          </a:prstGeom>
          <a:noFill/>
          <a:ln/>
        </p:spPr>
        <p:txBody>
          <a:bodyPr wrap="square" lIns="0" tIns="0" rIns="0" bIns="0" rtlCol="0" anchor="ctr">
            <a:normAutofit/>
          </a:bodyPr>
          <a:lstStyle/>
          <a:p>
            <a:pPr algn="ctr" indent="0" marL="0">
              <a:buNone/>
            </a:pPr>
            <a:r>
              <a:rPr lang="en-US" sz="2000" b="1" dirty="0">
                <a:solidFill>
                  <a:srgbClr val="FFFFFF"/>
                </a:solidFill>
                <a:latin typeface="Aptos" pitchFamily="34" charset="0"/>
                <a:ea typeface="Aptos" pitchFamily="34" charset="-122"/>
                <a:cs typeface="Aptos" pitchFamily="34" charset="-120"/>
              </a:rPr>
              <a:t>3</a:t>
            </a:r>
            <a:endParaRPr lang="en-US" sz="2000" dirty="0"/>
          </a:p>
        </p:txBody>
      </p:sp>
      <p:pic>
        <p:nvPicPr>
          <p:cNvPr id="22" name="Image 2" descr="preencoded.png">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1810512" y="4517136"/>
            <a:ext cx="329184" cy="329184"/>
          </a:xfrm>
          <a:prstGeom prst="rect">
            <a:avLst/>
          </a:prstGeom>
        </p:spPr>
      </p:pic>
      <p:sp>
        <p:nvSpPr>
          <p:cNvPr id="23" name="Text 18"/>
          <p:cNvSpPr txBox="1"/>
          <p:nvPr/>
        </p:nvSpPr>
        <p:spPr>
          <a:xfrm>
            <a:off x="2331720" y="4389120"/>
            <a:ext cx="2331720" cy="310896"/>
          </a:xfrm>
          <a:prstGeom prst="rect">
            <a:avLst/>
          </a:prstGeom>
          <a:noFill/>
          <a:ln/>
        </p:spPr>
        <p:txBody>
          <a:bodyPr wrap="square" lIns="0" tIns="0" rIns="0" bIns="0" rtlCol="0" anchor="ctr">
            <a:normAutofit/>
          </a:bodyPr>
          <a:lstStyle/>
          <a:p>
            <a:pPr algn="l" indent="0" marL="0">
              <a:buNone/>
            </a:pPr>
            <a:r>
              <a:rPr lang="en-US" sz="1550" b="1" dirty="0">
                <a:solidFill>
                  <a:srgbClr val="12263A"/>
                </a:solidFill>
                <a:latin typeface="Aptos" pitchFamily="34" charset="0"/>
                <a:ea typeface="Aptos" pitchFamily="34" charset="-122"/>
                <a:cs typeface="Aptos" pitchFamily="34" charset="-120"/>
              </a:rPr>
              <a:t>Integration + governance is the recommendation</a:t>
            </a:r>
            <a:endParaRPr lang="en-US" sz="1550" dirty="0"/>
          </a:p>
        </p:txBody>
      </p:sp>
      <p:sp>
        <p:nvSpPr>
          <p:cNvPr id="24" name="Text 19"/>
          <p:cNvSpPr txBox="1"/>
          <p:nvPr/>
        </p:nvSpPr>
        <p:spPr>
          <a:xfrm>
            <a:off x="4709160" y="4361688"/>
            <a:ext cx="3108960" cy="640080"/>
          </a:xfrm>
          <a:prstGeom prst="rect">
            <a:avLst/>
          </a:prstGeom>
          <a:noFill/>
          <a:ln/>
        </p:spPr>
        <p:txBody>
          <a:bodyPr wrap="square" lIns="0" tIns="0" rIns="0" bIns="0" rtlCol="0" anchor="t">
            <a:normAutofit/>
          </a:bodyPr>
          <a:lstStyle/>
          <a:p>
            <a:pPr algn="l" indent="0" marL="0">
              <a:buNone/>
            </a:pPr>
            <a:r>
              <a:rPr lang="en-US" sz="1150" dirty="0">
                <a:solidFill>
                  <a:srgbClr val="252A2F"/>
                </a:solidFill>
                <a:latin typeface="Aptos" pitchFamily="34" charset="0"/>
                <a:ea typeface="Aptos" pitchFamily="34" charset="-122"/>
                <a:cs typeface="Aptos" pitchFamily="34" charset="-120"/>
              </a:rPr>
              <a:t>Use trusted operational data, analytical visibility and proportionate security/governance.</a:t>
            </a:r>
            <a:endParaRPr lang="en-US" sz="1150" dirty="0"/>
          </a:p>
        </p:txBody>
      </p:sp>
      <p:sp>
        <p:nvSpPr>
          <p:cNvPr id="25" name="Shape 20"/>
          <p:cNvSpPr/>
          <p:nvPr/>
        </p:nvSpPr>
        <p:spPr>
          <a:xfrm>
            <a:off x="8558784" y="1755648"/>
            <a:ext cx="2743200" cy="3474720"/>
          </a:xfrm>
          <a:prstGeom prst="roundRect">
            <a:avLst>
              <a:gd name="adj" fmla="val 3333"/>
            </a:avLst>
          </a:prstGeom>
          <a:solidFill>
            <a:srgbClr val="12263A"/>
          </a:solidFill>
          <a:ln w="12700">
            <a:solidFill>
              <a:srgbClr val="12263A"/>
            </a:solidFill>
            <a:prstDash val="solid"/>
          </a:ln>
        </p:spPr>
        <p:txBody>
          <a:bodyPr/>
          <a:p/>
        </p:txBody>
      </p:sp>
      <p:sp>
        <p:nvSpPr>
          <p:cNvPr id="26" name="Text 21"/>
          <p:cNvSpPr txBox="1"/>
          <p:nvPr/>
        </p:nvSpPr>
        <p:spPr>
          <a:xfrm>
            <a:off x="8869680" y="2048256"/>
            <a:ext cx="2121408" cy="347472"/>
          </a:xfrm>
          <a:prstGeom prst="rect">
            <a:avLst/>
          </a:prstGeom>
          <a:noFill/>
          <a:ln/>
        </p:spPr>
        <p:txBody>
          <a:bodyPr wrap="square" lIns="0" tIns="0" rIns="0" bIns="0" rtlCol="0" anchor="ctr">
            <a:normAutofit/>
          </a:bodyPr>
          <a:lstStyle/>
          <a:p>
            <a:pPr algn="ctr" indent="0" marL="0">
              <a:buNone/>
            </a:pPr>
            <a:r>
              <a:rPr lang="en-US" sz="1800" b="1" dirty="0">
                <a:solidFill>
                  <a:srgbClr val="FFFFFF"/>
                </a:solidFill>
                <a:latin typeface="Aptos" pitchFamily="34" charset="0"/>
                <a:ea typeface="Aptos" pitchFamily="34" charset="-122"/>
                <a:cs typeface="Aptos" pitchFamily="34" charset="-120"/>
              </a:rPr>
              <a:t>Our recommendation</a:t>
            </a:r>
            <a:endParaRPr lang="en-US" sz="1800" dirty="0"/>
          </a:p>
        </p:txBody>
      </p:sp>
      <p:sp>
        <p:nvSpPr>
          <p:cNvPr id="27" name="Shape 22"/>
          <p:cNvSpPr/>
          <p:nvPr/>
        </p:nvSpPr>
        <p:spPr>
          <a:xfrm>
            <a:off x="8942832" y="2578608"/>
            <a:ext cx="1965960" cy="0"/>
          </a:xfrm>
          <a:prstGeom prst="line">
            <a:avLst/>
          </a:prstGeom>
          <a:noFill/>
          <a:ln w="15240">
            <a:solidFill>
              <a:srgbClr val="536979"/>
            </a:solidFill>
            <a:prstDash val="solid"/>
            <a:headEnd type="none"/>
            <a:tailEnd type="none"/>
          </a:ln>
        </p:spPr>
        <p:txBody>
          <a:bodyPr/>
          <a:p/>
        </p:txBody>
      </p:sp>
      <p:sp>
        <p:nvSpPr>
          <p:cNvPr id="28" name="Shape 23"/>
          <p:cNvSpPr/>
          <p:nvPr/>
        </p:nvSpPr>
        <p:spPr>
          <a:xfrm>
            <a:off x="9235440" y="2834640"/>
            <a:ext cx="1399032" cy="274320"/>
          </a:xfrm>
          <a:prstGeom prst="roundRect">
            <a:avLst>
              <a:gd name="adj" fmla="val 50000"/>
            </a:avLst>
          </a:prstGeom>
          <a:solidFill>
            <a:srgbClr val="B21F2D"/>
          </a:solidFill>
          <a:ln w="12700">
            <a:solidFill>
              <a:srgbClr val="B21F2D"/>
            </a:solidFill>
            <a:prstDash val="solid"/>
          </a:ln>
        </p:spPr>
        <p:txBody>
          <a:bodyPr/>
          <a:p/>
        </p:txBody>
      </p:sp>
      <p:sp>
        <p:nvSpPr>
          <p:cNvPr id="29" name="Text 24"/>
          <p:cNvSpPr txBox="1"/>
          <p:nvPr/>
        </p:nvSpPr>
        <p:spPr>
          <a:xfrm>
            <a:off x="9290304" y="2848356"/>
            <a:ext cx="1289304" cy="237744"/>
          </a:xfrm>
          <a:prstGeom prst="rect">
            <a:avLst/>
          </a:prstGeom>
          <a:noFill/>
          <a:ln/>
        </p:spPr>
        <p:txBody>
          <a:bodyPr wrap="square" lIns="0" tIns="0" rIns="0" bIns="0" rtlCol="0" anchor="ctr">
            <a:normAutofit/>
          </a:bodyPr>
          <a:lstStyle/>
          <a:p>
            <a:pPr algn="ctr" indent="0" marL="0">
              <a:buNone/>
            </a:pPr>
            <a:r>
              <a:rPr lang="en-US" sz="900" b="1" dirty="0">
                <a:solidFill>
                  <a:srgbClr val="FFFFFF"/>
                </a:solidFill>
                <a:latin typeface="Aptos" pitchFamily="34" charset="0"/>
                <a:ea typeface="Aptos" pitchFamily="34" charset="-122"/>
                <a:cs typeface="Aptos" pitchFamily="34" charset="-120"/>
              </a:rPr>
              <a:t>PHASE 1</a:t>
            </a:r>
            <a:endParaRPr lang="en-US" sz="900" dirty="0"/>
          </a:p>
        </p:txBody>
      </p:sp>
      <p:sp>
        <p:nvSpPr>
          <p:cNvPr id="30" name="Text 25"/>
          <p:cNvSpPr txBox="1"/>
          <p:nvPr/>
        </p:nvSpPr>
        <p:spPr>
          <a:xfrm>
            <a:off x="8897112" y="3236976"/>
            <a:ext cx="2057400" cy="502920"/>
          </a:xfrm>
          <a:prstGeom prst="rect">
            <a:avLst/>
          </a:prstGeom>
          <a:noFill/>
          <a:ln/>
        </p:spPr>
        <p:txBody>
          <a:bodyPr wrap="square" lIns="0" tIns="0" rIns="0" bIns="0" rtlCol="0" anchor="ctr">
            <a:normAutofit/>
          </a:bodyPr>
          <a:lstStyle/>
          <a:p>
            <a:pPr algn="ctr" indent="0" marL="0">
              <a:buNone/>
            </a:pPr>
            <a:r>
              <a:rPr lang="en-US" sz="1220" b="1" dirty="0">
                <a:solidFill>
                  <a:srgbClr val="E6E9EB"/>
                </a:solidFill>
                <a:latin typeface="Aptos" pitchFamily="34" charset="0"/>
                <a:ea typeface="Aptos" pitchFamily="34" charset="-122"/>
                <a:cs typeface="Aptos" pitchFamily="34" charset="-120"/>
              </a:rPr>
              <a:t>Integrate critical processes and data</a:t>
            </a:r>
            <a:endParaRPr lang="en-US" sz="1220" dirty="0"/>
          </a:p>
        </p:txBody>
      </p:sp>
      <p:sp>
        <p:nvSpPr>
          <p:cNvPr id="31" name="Shape 26"/>
          <p:cNvSpPr/>
          <p:nvPr/>
        </p:nvSpPr>
        <p:spPr>
          <a:xfrm>
            <a:off x="9738360" y="3794760"/>
            <a:ext cx="320040" cy="310896"/>
          </a:xfrm>
          <a:prstGeom prst="chevron">
            <a:avLst/>
          </a:prstGeom>
          <a:solidFill>
            <a:srgbClr val="C79A3B"/>
          </a:solidFill>
          <a:ln w="12700">
            <a:solidFill>
              <a:srgbClr val="C79A3B"/>
            </a:solidFill>
            <a:prstDash val="solid"/>
          </a:ln>
        </p:spPr>
        <p:txBody>
          <a:bodyPr/>
          <a:p/>
        </p:txBody>
      </p:sp>
      <p:sp>
        <p:nvSpPr>
          <p:cNvPr id="32" name="Shape 27"/>
          <p:cNvSpPr/>
          <p:nvPr/>
        </p:nvSpPr>
        <p:spPr>
          <a:xfrm>
            <a:off x="9235440" y="4187952"/>
            <a:ext cx="1399032" cy="274320"/>
          </a:xfrm>
          <a:prstGeom prst="roundRect">
            <a:avLst>
              <a:gd name="adj" fmla="val 50000"/>
            </a:avLst>
          </a:prstGeom>
          <a:solidFill>
            <a:srgbClr val="315C7A"/>
          </a:solidFill>
          <a:ln w="12700">
            <a:solidFill>
              <a:srgbClr val="315C7A"/>
            </a:solidFill>
            <a:prstDash val="solid"/>
          </a:ln>
        </p:spPr>
        <p:txBody>
          <a:bodyPr/>
          <a:p/>
        </p:txBody>
      </p:sp>
      <p:sp>
        <p:nvSpPr>
          <p:cNvPr id="33" name="Text 28"/>
          <p:cNvSpPr txBox="1"/>
          <p:nvPr/>
        </p:nvSpPr>
        <p:spPr>
          <a:xfrm>
            <a:off x="9290304" y="4201668"/>
            <a:ext cx="1289304" cy="237744"/>
          </a:xfrm>
          <a:prstGeom prst="rect">
            <a:avLst/>
          </a:prstGeom>
          <a:noFill/>
          <a:ln/>
        </p:spPr>
        <p:txBody>
          <a:bodyPr wrap="square" lIns="0" tIns="0" rIns="0" bIns="0" rtlCol="0" anchor="ctr">
            <a:normAutofit/>
          </a:bodyPr>
          <a:lstStyle/>
          <a:p>
            <a:pPr algn="ctr" indent="0" marL="0">
              <a:buNone/>
            </a:pPr>
            <a:r>
              <a:rPr lang="en-US" sz="900" b="1" dirty="0">
                <a:solidFill>
                  <a:srgbClr val="FFFFFF"/>
                </a:solidFill>
                <a:latin typeface="Aptos" pitchFamily="34" charset="0"/>
                <a:ea typeface="Aptos" pitchFamily="34" charset="-122"/>
                <a:cs typeface="Aptos" pitchFamily="34" charset="-120"/>
              </a:rPr>
              <a:t>PHASE 2</a:t>
            </a:r>
            <a:endParaRPr lang="en-US" sz="900" dirty="0"/>
          </a:p>
        </p:txBody>
      </p:sp>
      <p:sp>
        <p:nvSpPr>
          <p:cNvPr id="34" name="Text 29"/>
          <p:cNvSpPr txBox="1"/>
          <p:nvPr/>
        </p:nvSpPr>
        <p:spPr>
          <a:xfrm>
            <a:off x="8897112" y="4590288"/>
            <a:ext cx="2057400" cy="457200"/>
          </a:xfrm>
          <a:prstGeom prst="rect">
            <a:avLst/>
          </a:prstGeom>
          <a:noFill/>
          <a:ln/>
        </p:spPr>
        <p:txBody>
          <a:bodyPr wrap="square" lIns="0" tIns="0" rIns="0" bIns="0" rtlCol="0" anchor="ctr">
            <a:normAutofit/>
          </a:bodyPr>
          <a:lstStyle/>
          <a:p>
            <a:pPr algn="ctr" indent="0" marL="0">
              <a:buNone/>
            </a:pPr>
            <a:r>
              <a:rPr lang="en-US" sz="1220" b="1" dirty="0">
                <a:solidFill>
                  <a:srgbClr val="E6E9EB"/>
                </a:solidFill>
                <a:latin typeface="Aptos" pitchFamily="34" charset="0"/>
                <a:ea typeface="Aptos" pitchFamily="34" charset="-122"/>
                <a:cs typeface="Aptos" pitchFamily="34" charset="-120"/>
              </a:rPr>
              <a:t>Add BI dashboards around agreed KPIs</a:t>
            </a:r>
            <a:endParaRPr lang="en-US" sz="1220" dirty="0"/>
          </a:p>
        </p:txBody>
      </p:sp>
      <p:sp>
        <p:nvSpPr>
          <p:cNvPr id="35" name="Shape 30"/>
          <p:cNvSpPr/>
          <p:nvPr/>
        </p:nvSpPr>
        <p:spPr>
          <a:xfrm>
            <a:off x="8558784" y="5422392"/>
            <a:ext cx="2743200" cy="585216"/>
          </a:xfrm>
          <a:prstGeom prst="roundRect">
            <a:avLst>
              <a:gd name="adj" fmla="val 15625"/>
            </a:avLst>
          </a:prstGeom>
          <a:solidFill>
            <a:srgbClr val="FFF2D9"/>
          </a:solidFill>
          <a:ln w="12700">
            <a:solidFill>
              <a:srgbClr val="C79A3B"/>
            </a:solidFill>
            <a:prstDash val="solid"/>
          </a:ln>
        </p:spPr>
        <p:txBody>
          <a:bodyPr/>
          <a:p/>
        </p:txBody>
      </p:sp>
      <p:sp>
        <p:nvSpPr>
          <p:cNvPr id="36" name="Text 31"/>
          <p:cNvSpPr txBox="1"/>
          <p:nvPr/>
        </p:nvSpPr>
        <p:spPr>
          <a:xfrm>
            <a:off x="8759952" y="5532120"/>
            <a:ext cx="2340864" cy="347472"/>
          </a:xfrm>
          <a:prstGeom prst="rect">
            <a:avLst/>
          </a:prstGeom>
          <a:noFill/>
          <a:ln/>
        </p:spPr>
        <p:txBody>
          <a:bodyPr wrap="square" lIns="0" tIns="0" rIns="0" bIns="0" rtlCol="0" anchor="ctr">
            <a:normAutofit/>
          </a:bodyPr>
          <a:lstStyle/>
          <a:p>
            <a:pPr algn="ctr" indent="0" marL="0">
              <a:buNone/>
            </a:pPr>
            <a:r>
              <a:rPr lang="en-US" sz="1100" b="1" dirty="0">
                <a:solidFill>
                  <a:srgbClr val="12263A"/>
                </a:solidFill>
                <a:latin typeface="Aptos" pitchFamily="34" charset="0"/>
                <a:ea typeface="Aptos" pitchFamily="34" charset="-122"/>
                <a:cs typeface="Aptos" pitchFamily="34" charset="-120"/>
              </a:rPr>
              <a:t>Govern data and change throughout</a:t>
            </a:r>
            <a:endParaRPr lang="en-US" sz="1100" dirty="0"/>
          </a:p>
        </p:txBody>
      </p:sp>
      <p:sp>
        <p:nvSpPr>
          <p:cNvPr id="37" name="Text 32"/>
          <p:cNvSpPr txBox="1"/>
          <p:nvPr/>
        </p:nvSpPr>
        <p:spPr>
          <a:xfrm>
            <a:off x="768096" y="5779008"/>
            <a:ext cx="7296912" cy="329184"/>
          </a:xfrm>
          <a:prstGeom prst="rect">
            <a:avLst/>
          </a:prstGeom>
          <a:noFill/>
          <a:ln/>
        </p:spPr>
        <p:txBody>
          <a:bodyPr wrap="square" lIns="0" tIns="0" rIns="0" bIns="0" rtlCol="0" anchor="ctr">
            <a:normAutofit/>
          </a:bodyPr>
          <a:lstStyle/>
          <a:p>
            <a:pPr algn="ctr" indent="0" marL="0">
              <a:buNone/>
            </a:pPr>
            <a:r>
              <a:rPr lang="en-US" sz="1500" b="1" dirty="0">
                <a:solidFill>
                  <a:srgbClr val="B21F2D"/>
                </a:solidFill>
                <a:latin typeface="Aptos" pitchFamily="34" charset="0"/>
                <a:ea typeface="Aptos" pitchFamily="34" charset="-122"/>
                <a:cs typeface="Aptos" pitchFamily="34" charset="-120"/>
              </a:rPr>
              <a:t>Thank you to the visiting students from UWTSD.</a:t>
            </a:r>
            <a:endParaRPr lang="en-US" sz="1500" dirty="0"/>
          </a:p>
        </p:txBody>
      </p:sp>
      <p:sp>
        <p:nvSpPr>
          <p:cNvPr id="38" name="Text 33"/>
          <p:cNvSpPr txBox="1"/>
          <p:nvPr/>
        </p:nvSpPr>
        <p:spPr>
          <a:xfrm>
            <a:off x="585216" y="6254496"/>
            <a:ext cx="10881360" cy="182880"/>
          </a:xfrm>
          <a:prstGeom prst="rect">
            <a:avLst/>
          </a:prstGeom>
          <a:noFill/>
          <a:ln/>
        </p:spPr>
        <p:txBody>
          <a:bodyPr wrap="square" lIns="0" tIns="0" rIns="0" bIns="0" rtlCol="0" anchor="b">
            <a:normAutofit/>
          </a:bodyPr>
          <a:lstStyle/>
          <a:p>
            <a:pPr algn="l" indent="0" marL="0">
              <a:buNone/>
            </a:pPr>
            <a:r>
              <a:rPr lang="en-US" sz="780" i="1" dirty="0">
                <a:solidFill>
                  <a:srgbClr val="7A7166"/>
                </a:solidFill>
                <a:latin typeface="Aptos" pitchFamily="34" charset="0"/>
                <a:ea typeface="Aptos" pitchFamily="34" charset="-122"/>
                <a:cs typeface="Aptos" pitchFamily="34" charset="-120"/>
              </a:rPr>
              <a:t>Synthesis based on: Laudon and Laudon (2021); Bocij, Greasley and Hickie (2019); Tavana (2017).</a:t>
            </a:r>
            <a:endParaRPr lang="en-US" sz="780" dirty="0"/>
          </a:p>
        </p:txBody>
      </p:sp>
      <p:sp>
        <p:nvSpPr>
          <p:cNvPr id="25" name="Slide Number Placeholder 0"/>
          <p:cNvSpPr>
            <a:spLocks noGrp="1"/>
          </p:cNvSpPr>
          <p:nvPr>
            <p:ph type="sldNum" sz="quarter" idx="4294967295"/>
          </p:nvPr>
        </p:nvSpPr>
        <p:spPr>
          <a:xfrm>
            <a:off x="11612880" y="6556248"/>
            <a:ext cx="228600" cy="164592"/>
          </a:xfrm>
          <a:prstGeom prst="rect">
            <a:avLst/>
          </a:prstGeom>
          <a:extLst>
            <a:ext uri="{C572A759-6A51-4108-AA02-DFA0A04FC94B}">
              <ma14:wrappingTextBoxFlag xmlns:ma14="http://schemas.microsoft.com/office/mac/drawingml/2011/main" val="0"/>
            </a:ext>
          </a:extLst>
        </p:spPr>
        <p:txBody>
          <a:bodyPr lIns="0" tIns="0" rIns="0" bIns="0"/>
          <a:lstStyle>
            <a:lvl1pPr>
              <a:defRPr sz="840">
                <a:solidFill>
                  <a:srgbClr val="6D655A"/>
                </a:solidFill>
                <a:latin typeface="Aptos"/>
                <a:ea typeface="Aptos"/>
                <a:cs typeface="Aptos"/>
              </a:defRPr>
            </a:lvl1pPr>
          </a:lstStyle>
          <a:p>
            <a:pPr algn="r"/>
            <a:fld id="{F7021451-1387-4CA6-816F-3879F97B5CBC}" type="slidenum">
              <a:rPr b="0" lang="en-US"/>
              <a:t>9</a:t>
            </a:fld>
            <a:endParaRPr lang="en-US"/>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12263A"/>
        </a:solidFill>
      </p:bgPr>
    </p:bg>
    <p:spTree>
      <p:nvGrpSpPr>
        <p:cNvPr id="1" name=""/>
        <p:cNvGrpSpPr/>
        <p:nvPr/>
      </p:nvGrpSpPr>
      <p:grpSpPr>
        <a:xfrm>
          <a:off x="0" y="0"/>
          <a:ext cx="0" cy="0"/>
          <a:chOff x="0" y="0"/>
          <a:chExt cx="0" cy="0"/>
        </a:xfrm>
      </p:grpSpPr>
      <p:sp>
        <p:nvSpPr>
          <p:cNvPr id="2" name="Shape 0"/>
          <p:cNvSpPr/>
          <p:nvPr/>
        </p:nvSpPr>
        <p:spPr>
          <a:xfrm>
            <a:off x="0" y="0"/>
            <a:ext cx="12191695" cy="6858000"/>
          </a:xfrm>
          <a:prstGeom prst="rect">
            <a:avLst/>
          </a:prstGeom>
          <a:solidFill>
            <a:srgbClr val="12263A"/>
          </a:solidFill>
          <a:ln w="12700">
            <a:solidFill>
              <a:srgbClr val="12263A"/>
            </a:solidFill>
            <a:prstDash val="solid"/>
          </a:ln>
        </p:spPr>
        <p:txBody>
          <a:bodyPr/>
          <a:p/>
        </p:txBody>
      </p:sp>
      <p:sp>
        <p:nvSpPr>
          <p:cNvPr id="3" name="Shape 1"/>
          <p:cNvSpPr/>
          <p:nvPr/>
        </p:nvSpPr>
        <p:spPr>
          <a:xfrm>
            <a:off x="0" y="0"/>
            <a:ext cx="164592" cy="6858000"/>
          </a:xfrm>
          <a:prstGeom prst="rect">
            <a:avLst/>
          </a:prstGeom>
          <a:solidFill>
            <a:srgbClr val="B21F2D"/>
          </a:solidFill>
          <a:ln w="12700">
            <a:solidFill>
              <a:srgbClr val="B21F2D"/>
            </a:solidFill>
            <a:prstDash val="solid"/>
          </a:ln>
        </p:spPr>
        <p:txBody>
          <a:bodyPr/>
          <a:p/>
        </p:txBody>
      </p:sp>
      <p:sp>
        <p:nvSpPr>
          <p:cNvPr id="4" name="Text 2"/>
          <p:cNvSpPr txBox="1"/>
          <p:nvPr/>
        </p:nvSpPr>
        <p:spPr>
          <a:xfrm>
            <a:off x="713232" y="621792"/>
            <a:ext cx="1828800" cy="502920"/>
          </a:xfrm>
          <a:prstGeom prst="rect">
            <a:avLst/>
          </a:prstGeom>
          <a:noFill/>
          <a:ln/>
        </p:spPr>
        <p:txBody>
          <a:bodyPr wrap="square" lIns="0" tIns="0" rIns="0" bIns="0" rtlCol="0" anchor="ctr">
            <a:normAutofit/>
          </a:bodyPr>
          <a:lstStyle/>
          <a:p>
            <a:pPr algn="l" indent="0" marL="0">
              <a:buNone/>
            </a:pPr>
            <a:r>
              <a:rPr lang="en-US" sz="3100" b="1" dirty="0">
                <a:solidFill>
                  <a:srgbClr val="C79A3B"/>
                </a:solidFill>
                <a:latin typeface="Aptos" pitchFamily="34" charset="0"/>
                <a:ea typeface="Aptos" pitchFamily="34" charset="-122"/>
                <a:cs typeface="Aptos" pitchFamily="34" charset="-120"/>
              </a:rPr>
              <a:t>Q&amp;A</a:t>
            </a:r>
            <a:endParaRPr lang="en-US" sz="3100" dirty="0"/>
          </a:p>
        </p:txBody>
      </p:sp>
      <p:sp>
        <p:nvSpPr>
          <p:cNvPr id="5" name="Text 3"/>
          <p:cNvSpPr txBox="1"/>
          <p:nvPr/>
        </p:nvSpPr>
        <p:spPr>
          <a:xfrm>
            <a:off x="713232" y="1325880"/>
            <a:ext cx="6583680" cy="530352"/>
          </a:xfrm>
          <a:prstGeom prst="rect">
            <a:avLst/>
          </a:prstGeom>
          <a:noFill/>
          <a:ln/>
        </p:spPr>
        <p:txBody>
          <a:bodyPr wrap="square" lIns="0" tIns="0" rIns="0" bIns="0" rtlCol="0" anchor="ctr">
            <a:normAutofit/>
          </a:bodyPr>
          <a:lstStyle/>
          <a:p>
            <a:pPr algn="l" indent="0" marL="0">
              <a:buNone/>
            </a:pPr>
            <a:r>
              <a:rPr lang="en-US" sz="2800" b="1" dirty="0">
                <a:solidFill>
                  <a:srgbClr val="FFFFFF"/>
                </a:solidFill>
                <a:latin typeface="Aptos" pitchFamily="34" charset="0"/>
                <a:ea typeface="Aptos" pitchFamily="34" charset="-122"/>
                <a:cs typeface="Aptos" pitchFamily="34" charset="-120"/>
              </a:rPr>
              <a:t>Questions, discussion and clarification</a:t>
            </a:r>
            <a:endParaRPr lang="en-US" sz="2800" dirty="0"/>
          </a:p>
        </p:txBody>
      </p:sp>
      <p:sp>
        <p:nvSpPr>
          <p:cNvPr id="6" name="Text 4"/>
          <p:cNvSpPr txBox="1"/>
          <p:nvPr/>
        </p:nvSpPr>
        <p:spPr>
          <a:xfrm>
            <a:off x="749808" y="2240280"/>
            <a:ext cx="6675120" cy="1143000"/>
          </a:xfrm>
          <a:prstGeom prst="rect">
            <a:avLst/>
          </a:prstGeom>
          <a:noFill/>
          <a:ln/>
        </p:spPr>
        <p:txBody>
          <a:bodyPr wrap="square" lIns="0" tIns="0" rIns="0" bIns="0" rtlCol="0" anchor="t">
            <a:normAutofit/>
          </a:bodyPr>
          <a:lstStyle/>
          <a:p>
            <a:pPr algn="l" indent="0" marL="0">
              <a:buNone/>
            </a:pPr>
            <a:r>
              <a:rPr lang="en-US" sz="1800" dirty="0">
                <a:solidFill>
                  <a:srgbClr val="DCE3E7"/>
                </a:solidFill>
                <a:latin typeface="Aptos" pitchFamily="34" charset="0"/>
                <a:ea typeface="Aptos" pitchFamily="34" charset="-122"/>
                <a:cs typeface="Aptos" pitchFamily="34" charset="-120"/>
              </a:rPr>
              <a:t>What would you prioritise first for a manufacturing organisation — process integration, analytics, or governance?</a:t>
            </a:r>
            <a:endParaRPr lang="en-US" sz="1800" dirty="0"/>
          </a:p>
        </p:txBody>
      </p:sp>
      <p:sp>
        <p:nvSpPr>
          <p:cNvPr id="7" name="Shape 5"/>
          <p:cNvSpPr/>
          <p:nvPr/>
        </p:nvSpPr>
        <p:spPr>
          <a:xfrm>
            <a:off x="749808" y="3767328"/>
            <a:ext cx="1325880" cy="274320"/>
          </a:xfrm>
          <a:prstGeom prst="roundRect">
            <a:avLst>
              <a:gd name="adj" fmla="val 50000"/>
            </a:avLst>
          </a:prstGeom>
          <a:solidFill>
            <a:srgbClr val="B21F2D"/>
          </a:solidFill>
          <a:ln w="12700">
            <a:solidFill>
              <a:srgbClr val="B21F2D"/>
            </a:solidFill>
            <a:prstDash val="solid"/>
          </a:ln>
        </p:spPr>
        <p:txBody>
          <a:bodyPr/>
          <a:p/>
        </p:txBody>
      </p:sp>
      <p:sp>
        <p:nvSpPr>
          <p:cNvPr id="8" name="Text 6"/>
          <p:cNvSpPr txBox="1"/>
          <p:nvPr/>
        </p:nvSpPr>
        <p:spPr>
          <a:xfrm>
            <a:off x="804672" y="3781044"/>
            <a:ext cx="1216152" cy="237744"/>
          </a:xfrm>
          <a:prstGeom prst="rect">
            <a:avLst/>
          </a:prstGeom>
          <a:noFill/>
          <a:ln/>
        </p:spPr>
        <p:txBody>
          <a:bodyPr wrap="square" lIns="0" tIns="0" rIns="0" bIns="0" rtlCol="0" anchor="ctr">
            <a:normAutofit/>
          </a:bodyPr>
          <a:lstStyle/>
          <a:p>
            <a:pPr algn="ctr" indent="0" marL="0">
              <a:buNone/>
            </a:pPr>
            <a:r>
              <a:rPr lang="en-US" sz="1000" b="1" dirty="0">
                <a:solidFill>
                  <a:srgbClr val="FFFFFF"/>
                </a:solidFill>
                <a:latin typeface="Aptos" pitchFamily="34" charset="0"/>
                <a:ea typeface="Aptos" pitchFamily="34" charset="-122"/>
                <a:cs typeface="Aptos" pitchFamily="34" charset="-120"/>
              </a:rPr>
              <a:t>OPEN FLOOR</a:t>
            </a:r>
            <a:endParaRPr lang="en-US" sz="1000" dirty="0"/>
          </a:p>
        </p:txBody>
      </p:sp>
      <p:sp>
        <p:nvSpPr>
          <p:cNvPr id="9" name="Text 7"/>
          <p:cNvSpPr txBox="1"/>
          <p:nvPr/>
        </p:nvSpPr>
        <p:spPr>
          <a:xfrm>
            <a:off x="749808" y="4270248"/>
            <a:ext cx="3840480" cy="384048"/>
          </a:xfrm>
          <a:prstGeom prst="rect">
            <a:avLst/>
          </a:prstGeom>
          <a:noFill/>
          <a:ln/>
        </p:spPr>
        <p:txBody>
          <a:bodyPr wrap="square" lIns="0" tIns="0" rIns="0" bIns="0" rtlCol="0" anchor="ctr">
            <a:normAutofit/>
          </a:bodyPr>
          <a:lstStyle/>
          <a:p>
            <a:pPr algn="l" indent="0" marL="0">
              <a:buNone/>
            </a:pPr>
            <a:r>
              <a:rPr lang="en-US" sz="1500" b="1" dirty="0">
                <a:solidFill>
                  <a:srgbClr val="FFFFFF"/>
                </a:solidFill>
                <a:latin typeface="Aptos" pitchFamily="34" charset="0"/>
                <a:ea typeface="Aptos" pitchFamily="34" charset="-122"/>
                <a:cs typeface="Aptos" pitchFamily="34" charset="-120"/>
              </a:rPr>
              <a:t>Renata · Rafal · Daniel</a:t>
            </a:r>
            <a:endParaRPr lang="en-US" sz="1500" dirty="0"/>
          </a:p>
        </p:txBody>
      </p:sp>
      <p:sp>
        <p:nvSpPr>
          <p:cNvPr id="10" name="Text 8"/>
          <p:cNvSpPr txBox="1"/>
          <p:nvPr/>
        </p:nvSpPr>
        <p:spPr>
          <a:xfrm>
            <a:off x="749808" y="4809744"/>
            <a:ext cx="2743200" cy="365760"/>
          </a:xfrm>
          <a:prstGeom prst="rect">
            <a:avLst/>
          </a:prstGeom>
          <a:noFill/>
          <a:ln/>
        </p:spPr>
        <p:txBody>
          <a:bodyPr wrap="square" lIns="0" tIns="0" rIns="0" bIns="0" rtlCol="0" anchor="ctr">
            <a:normAutofit/>
          </a:bodyPr>
          <a:lstStyle/>
          <a:p>
            <a:pPr algn="l" indent="0" marL="0">
              <a:buNone/>
            </a:pPr>
            <a:r>
              <a:rPr lang="en-US" sz="1800" b="1" dirty="0">
                <a:solidFill>
                  <a:srgbClr val="C79A3B"/>
                </a:solidFill>
                <a:latin typeface="Aptos" pitchFamily="34" charset="0"/>
                <a:ea typeface="Aptos" pitchFamily="34" charset="-122"/>
                <a:cs typeface="Aptos" pitchFamily="34" charset="-120"/>
              </a:rPr>
              <a:t>Thank you</a:t>
            </a:r>
            <a:endParaRPr lang="en-US" sz="1800" dirty="0"/>
          </a:p>
        </p:txBody>
      </p:sp>
      <p:sp>
        <p:nvSpPr>
          <p:cNvPr id="11" name="Shape 9"/>
          <p:cNvSpPr/>
          <p:nvPr/>
        </p:nvSpPr>
        <p:spPr>
          <a:xfrm>
            <a:off x="8503920" y="1115568"/>
            <a:ext cx="2651760" cy="2651760"/>
          </a:xfrm>
          <a:prstGeom prst="ellipse">
            <a:avLst/>
          </a:prstGeom>
          <a:solidFill>
            <a:srgbClr val="243B4D"/>
          </a:solidFill>
          <a:ln w="15240">
            <a:solidFill>
              <a:srgbClr val="6C7D89"/>
            </a:solidFill>
            <a:prstDash val="solid"/>
          </a:ln>
        </p:spPr>
        <p:txBody>
          <a:bodyPr/>
          <a:p/>
        </p:txBody>
      </p:sp>
      <p:pic>
        <p:nvPicPr>
          <p:cNvPr id="12" name="Image 0" descr="preencoded.png">    </p:cNvPr>
          <p:cNvPicPr>
            <a:picLocks noChangeAspect="1"/>
          </p:cNvPicPr>
          <p:nvPr/>
        </p:nvPicPr>
        <p:blipFill>
          <a:blip r:embed="rId1">
            <a:extLst>
              <a:ext uri="{96DAC541-7B7A-43D3-8B79-37D633B846F1}">
                <asvg:svgBlip xmlns:asvg="http://schemas.microsoft.com/office/drawing/2016/SVG/main" r:embed="rId2"/>
              </a:ext>
            </a:extLst>
          </a:blip>
          <a:stretch>
            <a:fillRect/>
          </a:stretch>
        </p:blipFill>
        <p:spPr>
          <a:xfrm>
            <a:off x="9290304" y="1600200"/>
            <a:ext cx="1078992" cy="1600200"/>
          </a:xfrm>
          <a:prstGeom prst="rect">
            <a:avLst/>
          </a:prstGeom>
        </p:spPr>
      </p:pic>
      <p:sp>
        <p:nvSpPr>
          <p:cNvPr id="13" name="Shape 10"/>
          <p:cNvSpPr/>
          <p:nvPr/>
        </p:nvSpPr>
        <p:spPr>
          <a:xfrm>
            <a:off x="7909560" y="4343400"/>
            <a:ext cx="1828800" cy="274320"/>
          </a:xfrm>
          <a:prstGeom prst="roundRect">
            <a:avLst>
              <a:gd name="adj" fmla="val 50000"/>
            </a:avLst>
          </a:prstGeom>
          <a:solidFill>
            <a:srgbClr val="354A5B"/>
          </a:solidFill>
          <a:ln w="12700">
            <a:solidFill>
              <a:srgbClr val="354A5B"/>
            </a:solidFill>
            <a:prstDash val="solid"/>
          </a:ln>
        </p:spPr>
        <p:txBody>
          <a:bodyPr/>
          <a:p/>
        </p:txBody>
      </p:sp>
      <p:sp>
        <p:nvSpPr>
          <p:cNvPr id="14" name="Text 11"/>
          <p:cNvSpPr txBox="1"/>
          <p:nvPr/>
        </p:nvSpPr>
        <p:spPr>
          <a:xfrm>
            <a:off x="7964424" y="4357116"/>
            <a:ext cx="1719072" cy="237744"/>
          </a:xfrm>
          <a:prstGeom prst="rect">
            <a:avLst/>
          </a:prstGeom>
          <a:noFill/>
          <a:ln/>
        </p:spPr>
        <p:txBody>
          <a:bodyPr wrap="square" lIns="0" tIns="0" rIns="0" bIns="0" rtlCol="0" anchor="ctr">
            <a:normAutofit/>
          </a:bodyPr>
          <a:lstStyle/>
          <a:p>
            <a:pPr algn="ctr" indent="0" marL="0">
              <a:buNone/>
            </a:pPr>
            <a:r>
              <a:rPr lang="en-US" sz="860" b="1" dirty="0">
                <a:solidFill>
                  <a:srgbClr val="E8EDF0"/>
                </a:solidFill>
                <a:latin typeface="Aptos" pitchFamily="34" charset="0"/>
                <a:ea typeface="Aptos" pitchFamily="34" charset="-122"/>
                <a:cs typeface="Aptos" pitchFamily="34" charset="-120"/>
              </a:rPr>
              <a:t>ERP implementation risk</a:t>
            </a:r>
            <a:endParaRPr lang="en-US" sz="860" dirty="0"/>
          </a:p>
        </p:txBody>
      </p:sp>
      <p:sp>
        <p:nvSpPr>
          <p:cNvPr id="15" name="Shape 12"/>
          <p:cNvSpPr/>
          <p:nvPr/>
        </p:nvSpPr>
        <p:spPr>
          <a:xfrm>
            <a:off x="9875520" y="4343400"/>
            <a:ext cx="1828800" cy="274320"/>
          </a:xfrm>
          <a:prstGeom prst="roundRect">
            <a:avLst>
              <a:gd name="adj" fmla="val 50000"/>
            </a:avLst>
          </a:prstGeom>
          <a:solidFill>
            <a:srgbClr val="354A5B"/>
          </a:solidFill>
          <a:ln w="12700">
            <a:solidFill>
              <a:srgbClr val="354A5B"/>
            </a:solidFill>
            <a:prstDash val="solid"/>
          </a:ln>
        </p:spPr>
        <p:txBody>
          <a:bodyPr/>
          <a:p/>
        </p:txBody>
      </p:sp>
      <p:sp>
        <p:nvSpPr>
          <p:cNvPr id="16" name="Text 13"/>
          <p:cNvSpPr txBox="1"/>
          <p:nvPr/>
        </p:nvSpPr>
        <p:spPr>
          <a:xfrm>
            <a:off x="9930384" y="4357116"/>
            <a:ext cx="1719072" cy="237744"/>
          </a:xfrm>
          <a:prstGeom prst="rect">
            <a:avLst/>
          </a:prstGeom>
          <a:noFill/>
          <a:ln/>
        </p:spPr>
        <p:txBody>
          <a:bodyPr wrap="square" lIns="0" tIns="0" rIns="0" bIns="0" rtlCol="0" anchor="ctr">
            <a:normAutofit/>
          </a:bodyPr>
          <a:lstStyle/>
          <a:p>
            <a:pPr algn="ctr" indent="0" marL="0">
              <a:buNone/>
            </a:pPr>
            <a:r>
              <a:rPr lang="en-US" sz="860" b="1" dirty="0">
                <a:solidFill>
                  <a:srgbClr val="E8EDF0"/>
                </a:solidFill>
                <a:latin typeface="Aptos" pitchFamily="34" charset="0"/>
                <a:ea typeface="Aptos" pitchFamily="34" charset="-122"/>
                <a:cs typeface="Aptos" pitchFamily="34" charset="-120"/>
              </a:rPr>
              <a:t>BI data quality</a:t>
            </a:r>
            <a:endParaRPr lang="en-US" sz="860" dirty="0"/>
          </a:p>
        </p:txBody>
      </p:sp>
      <p:sp>
        <p:nvSpPr>
          <p:cNvPr id="17" name="Shape 14"/>
          <p:cNvSpPr/>
          <p:nvPr/>
        </p:nvSpPr>
        <p:spPr>
          <a:xfrm>
            <a:off x="7909560" y="4910328"/>
            <a:ext cx="1828800" cy="274320"/>
          </a:xfrm>
          <a:prstGeom prst="roundRect">
            <a:avLst>
              <a:gd name="adj" fmla="val 50000"/>
            </a:avLst>
          </a:prstGeom>
          <a:solidFill>
            <a:srgbClr val="354A5B"/>
          </a:solidFill>
          <a:ln w="12700">
            <a:solidFill>
              <a:srgbClr val="354A5B"/>
            </a:solidFill>
            <a:prstDash val="solid"/>
          </a:ln>
        </p:spPr>
        <p:txBody>
          <a:bodyPr/>
          <a:p/>
        </p:txBody>
      </p:sp>
      <p:sp>
        <p:nvSpPr>
          <p:cNvPr id="18" name="Text 15"/>
          <p:cNvSpPr txBox="1"/>
          <p:nvPr/>
        </p:nvSpPr>
        <p:spPr>
          <a:xfrm>
            <a:off x="7964424" y="4924044"/>
            <a:ext cx="1719072" cy="237744"/>
          </a:xfrm>
          <a:prstGeom prst="rect">
            <a:avLst/>
          </a:prstGeom>
          <a:noFill/>
          <a:ln/>
        </p:spPr>
        <p:txBody>
          <a:bodyPr wrap="square" lIns="0" tIns="0" rIns="0" bIns="0" rtlCol="0" anchor="ctr">
            <a:normAutofit/>
          </a:bodyPr>
          <a:lstStyle/>
          <a:p>
            <a:pPr algn="ctr" indent="0" marL="0">
              <a:buNone/>
            </a:pPr>
            <a:r>
              <a:rPr lang="en-US" sz="860" b="1" dirty="0">
                <a:solidFill>
                  <a:srgbClr val="E8EDF0"/>
                </a:solidFill>
                <a:latin typeface="Aptos" pitchFamily="34" charset="0"/>
                <a:ea typeface="Aptos" pitchFamily="34" charset="-122"/>
                <a:cs typeface="Aptos" pitchFamily="34" charset="-120"/>
              </a:rPr>
              <a:t>UK GDPR &amp; access</a:t>
            </a:r>
            <a:endParaRPr lang="en-US" sz="860" dirty="0"/>
          </a:p>
        </p:txBody>
      </p:sp>
      <p:sp>
        <p:nvSpPr>
          <p:cNvPr id="19" name="Shape 16"/>
          <p:cNvSpPr/>
          <p:nvPr/>
        </p:nvSpPr>
        <p:spPr>
          <a:xfrm>
            <a:off x="9875520" y="4910328"/>
            <a:ext cx="1828800" cy="274320"/>
          </a:xfrm>
          <a:prstGeom prst="roundRect">
            <a:avLst>
              <a:gd name="adj" fmla="val 50000"/>
            </a:avLst>
          </a:prstGeom>
          <a:solidFill>
            <a:srgbClr val="354A5B"/>
          </a:solidFill>
          <a:ln w="12700">
            <a:solidFill>
              <a:srgbClr val="354A5B"/>
            </a:solidFill>
            <a:prstDash val="solid"/>
          </a:ln>
        </p:spPr>
        <p:txBody>
          <a:bodyPr/>
          <a:p/>
        </p:txBody>
      </p:sp>
      <p:sp>
        <p:nvSpPr>
          <p:cNvPr id="20" name="Text 17"/>
          <p:cNvSpPr txBox="1"/>
          <p:nvPr/>
        </p:nvSpPr>
        <p:spPr>
          <a:xfrm>
            <a:off x="9930384" y="4924044"/>
            <a:ext cx="1719072" cy="237744"/>
          </a:xfrm>
          <a:prstGeom prst="rect">
            <a:avLst/>
          </a:prstGeom>
          <a:noFill/>
          <a:ln/>
        </p:spPr>
        <p:txBody>
          <a:bodyPr wrap="square" lIns="0" tIns="0" rIns="0" bIns="0" rtlCol="0" anchor="ctr">
            <a:normAutofit/>
          </a:bodyPr>
          <a:lstStyle/>
          <a:p>
            <a:pPr algn="ctr" indent="0" marL="0">
              <a:buNone/>
            </a:pPr>
            <a:r>
              <a:rPr lang="en-US" sz="860" b="1" dirty="0">
                <a:solidFill>
                  <a:srgbClr val="E8EDF0"/>
                </a:solidFill>
                <a:latin typeface="Aptos" pitchFamily="34" charset="0"/>
                <a:ea typeface="Aptos" pitchFamily="34" charset="-122"/>
                <a:cs typeface="Aptos" pitchFamily="34" charset="-120"/>
              </a:rPr>
              <a:t>Change management</a:t>
            </a:r>
            <a:endParaRPr lang="en-US" sz="860" dirty="0"/>
          </a:p>
        </p:txBody>
      </p:sp>
      <p:sp>
        <p:nvSpPr>
          <p:cNvPr id="25" name="Slide Number Placeholder 0"/>
          <p:cNvSpPr>
            <a:spLocks noGrp="1"/>
          </p:cNvSpPr>
          <p:nvPr>
            <p:ph type="sldNum" sz="quarter" idx="4294967295"/>
          </p:nvPr>
        </p:nvSpPr>
        <p:spPr>
          <a:xfrm>
            <a:off x="11612880" y="6556248"/>
            <a:ext cx="228600" cy="164592"/>
          </a:xfrm>
          <a:prstGeom prst="rect">
            <a:avLst/>
          </a:prstGeom>
          <a:extLst>
            <a:ext uri="{C572A759-6A51-4108-AA02-DFA0A04FC94B}">
              <ma14:wrappingTextBoxFlag xmlns:ma14="http://schemas.microsoft.com/office/mac/drawingml/2011/main" val="0"/>
            </a:ext>
          </a:extLst>
        </p:spPr>
        <p:txBody>
          <a:bodyPr lIns="0" tIns="0" rIns="0" bIns="0"/>
          <a:lstStyle>
            <a:lvl1pPr>
              <a:defRPr sz="840">
                <a:solidFill>
                  <a:srgbClr val="6D655A"/>
                </a:solidFill>
                <a:latin typeface="Aptos"/>
                <a:ea typeface="Aptos"/>
                <a:cs typeface="Aptos"/>
              </a:defRPr>
            </a:lvl1pPr>
          </a:lstStyle>
          <a:p>
            <a:pPr algn="r"/>
            <a:fld id="{F7021451-1387-4CA6-816F-3879F97B5CBC}" type="slidenum">
              <a:rPr b="0" lang="en-US"/>
              <a:t>10</a:t>
            </a:fld>
            <a:endParaRPr lang="en-US"/>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spTree>
      <p:nvGrpSpPr>
        <p:cNvPr id="1" name=""/>
        <p:cNvGrpSpPr/>
        <p:nvPr/>
      </p:nvGrpSpPr>
      <p:grpSpPr>
        <a:xfrm>
          <a:off x="0" y="0"/>
          <a:ext cx="0" cy="0"/>
          <a:chOff x="0" y="0"/>
          <a:chExt cx="0" cy="0"/>
        </a:xfrm>
      </p:grpSpPr>
      <p:sp>
        <p:nvSpPr>
          <p:cNvPr id="2" name="Text 0"/>
          <p:cNvSpPr txBox="1"/>
          <p:nvPr/>
        </p:nvSpPr>
        <p:spPr>
          <a:xfrm>
            <a:off x="566928" y="310896"/>
            <a:ext cx="3566160" cy="256032"/>
          </a:xfrm>
          <a:prstGeom prst="rect">
            <a:avLst/>
          </a:prstGeom>
          <a:noFill/>
          <a:ln/>
        </p:spPr>
        <p:txBody>
          <a:bodyPr wrap="square" lIns="0" tIns="0" rIns="0" bIns="0" rtlCol="0" anchor="ctr">
            <a:normAutofit/>
          </a:bodyPr>
          <a:lstStyle/>
          <a:p>
            <a:pPr algn="l" indent="0" marL="0">
              <a:buNone/>
            </a:pPr>
            <a:r>
              <a:rPr lang="en-US" sz="1000" b="1" spc="160" kern="0" dirty="0">
                <a:solidFill>
                  <a:srgbClr val="B21F2D"/>
                </a:solidFill>
                <a:latin typeface="Aptos" pitchFamily="34" charset="0"/>
                <a:ea typeface="Aptos" pitchFamily="34" charset="-122"/>
                <a:cs typeface="Aptos" pitchFamily="34" charset="-120"/>
              </a:rPr>
              <a:t>REFERENCES</a:t>
            </a:r>
            <a:endParaRPr lang="en-US" sz="1000" dirty="0"/>
          </a:p>
        </p:txBody>
      </p:sp>
      <p:sp>
        <p:nvSpPr>
          <p:cNvPr id="3" name="Text 1"/>
          <p:cNvSpPr txBox="1"/>
          <p:nvPr/>
        </p:nvSpPr>
        <p:spPr>
          <a:xfrm>
            <a:off x="566928" y="621792"/>
            <a:ext cx="10972800" cy="502920"/>
          </a:xfrm>
          <a:prstGeom prst="rect">
            <a:avLst/>
          </a:prstGeom>
          <a:noFill/>
          <a:ln/>
        </p:spPr>
        <p:txBody>
          <a:bodyPr wrap="square" lIns="0" tIns="0" rIns="0" bIns="0" rtlCol="0" anchor="ctr">
            <a:normAutofit/>
          </a:bodyPr>
          <a:lstStyle/>
          <a:p>
            <a:pPr algn="l" indent="0" marL="0">
              <a:buNone/>
            </a:pPr>
            <a:r>
              <a:rPr lang="en-US" sz="2800" b="1" dirty="0">
                <a:solidFill>
                  <a:srgbClr val="12263A"/>
                </a:solidFill>
                <a:latin typeface="Aptos" pitchFamily="34" charset="0"/>
                <a:ea typeface="Aptos" pitchFamily="34" charset="-122"/>
                <a:cs typeface="Aptos" pitchFamily="34" charset="-120"/>
              </a:rPr>
              <a:t>Reference list (1 of 2)</a:t>
            </a:r>
            <a:endParaRPr lang="en-US" sz="2800" dirty="0"/>
          </a:p>
        </p:txBody>
      </p:sp>
      <p:sp>
        <p:nvSpPr>
          <p:cNvPr id="4" name="Text 2"/>
          <p:cNvSpPr txBox="1"/>
          <p:nvPr/>
        </p:nvSpPr>
        <p:spPr>
          <a:xfrm>
            <a:off x="585216" y="1124712"/>
            <a:ext cx="10698480" cy="292608"/>
          </a:xfrm>
          <a:prstGeom prst="rect">
            <a:avLst/>
          </a:prstGeom>
          <a:noFill/>
          <a:ln/>
        </p:spPr>
        <p:txBody>
          <a:bodyPr wrap="square" lIns="0" tIns="0" rIns="0" bIns="0" rtlCol="0" anchor="ctr">
            <a:normAutofit/>
          </a:bodyPr>
          <a:lstStyle/>
          <a:p>
            <a:pPr algn="l" indent="0" marL="0">
              <a:buNone/>
            </a:pPr>
            <a:r>
              <a:rPr lang="en-US" sz="1250" dirty="0">
                <a:solidFill>
                  <a:srgbClr val="6D655A"/>
                </a:solidFill>
                <a:latin typeface="Aptos" pitchFamily="34" charset="0"/>
                <a:ea typeface="Aptos" pitchFamily="34" charset="-122"/>
                <a:cs typeface="Aptos" pitchFamily="34" charset="-120"/>
              </a:rPr>
              <a:t>UWTSD Harvard style</a:t>
            </a:r>
            <a:endParaRPr lang="en-US" sz="1250" dirty="0"/>
          </a:p>
        </p:txBody>
      </p:sp>
      <p:sp>
        <p:nvSpPr>
          <p:cNvPr id="5" name="Shape 3"/>
          <p:cNvSpPr/>
          <p:nvPr/>
        </p:nvSpPr>
        <p:spPr>
          <a:xfrm>
            <a:off x="9646920" y="347472"/>
            <a:ext cx="1956816" cy="274320"/>
          </a:xfrm>
          <a:prstGeom prst="roundRect">
            <a:avLst>
              <a:gd name="adj" fmla="val 50000"/>
            </a:avLst>
          </a:prstGeom>
          <a:solidFill>
            <a:srgbClr val="F4E9D0"/>
          </a:solidFill>
          <a:ln w="12700">
            <a:solidFill>
              <a:srgbClr val="F4E9D0"/>
            </a:solidFill>
            <a:prstDash val="solid"/>
          </a:ln>
        </p:spPr>
        <p:txBody>
          <a:bodyPr/>
          <a:p/>
        </p:txBody>
      </p:sp>
      <p:sp>
        <p:nvSpPr>
          <p:cNvPr id="7" name="Shape 5"/>
          <p:cNvSpPr/>
          <p:nvPr/>
        </p:nvSpPr>
        <p:spPr>
          <a:xfrm>
            <a:off x="713232" y="1673352"/>
            <a:ext cx="164592" cy="164592"/>
          </a:xfrm>
          <a:prstGeom prst="ellipse">
            <a:avLst/>
          </a:prstGeom>
          <a:solidFill>
            <a:srgbClr val="B21F2D"/>
          </a:solidFill>
          <a:ln w="12700">
            <a:solidFill>
              <a:srgbClr val="B21F2D"/>
            </a:solidFill>
            <a:prstDash val="solid"/>
          </a:ln>
        </p:spPr>
        <p:txBody>
          <a:bodyPr/>
          <a:p/>
        </p:txBody>
      </p:sp>
      <p:sp>
        <p:nvSpPr>
          <p:cNvPr id="8" name="Text 6"/>
          <p:cNvSpPr txBox="1"/>
          <p:nvPr/>
        </p:nvSpPr>
        <p:spPr>
          <a:xfrm>
            <a:off x="1024128" y="1600200"/>
            <a:ext cx="10149840" cy="612648"/>
          </a:xfrm>
          <a:prstGeom prst="rect">
            <a:avLst/>
          </a:prstGeom>
          <a:noFill/>
          <a:ln/>
        </p:spPr>
        <p:txBody>
          <a:bodyPr wrap="square" lIns="0" tIns="0" rIns="0" bIns="0" rtlCol="0" anchor="t">
            <a:normAutofit/>
          </a:bodyPr>
          <a:lstStyle/>
          <a:p>
            <a:pPr algn="l" indent="0" marL="0">
              <a:buNone/>
            </a:pPr>
            <a:r>
              <a:rPr lang="en-US" sz="1220" dirty="0">
                <a:solidFill>
                  <a:srgbClr val="252A2F"/>
                </a:solidFill>
                <a:latin typeface="Aptos" pitchFamily="34" charset="0"/>
                <a:ea typeface="Aptos" pitchFamily="34" charset="-122"/>
                <a:cs typeface="Aptos" pitchFamily="34" charset="-120"/>
              </a:rPr>
              <a:t>Bocij, P., Greasley, A. and Hickie, S. (2019) Business information systems: technology, development, and management for the modern business. 6th edn. Harlow: Pearson.</a:t>
            </a:r>
            <a:endParaRPr lang="en-US" sz="1220" dirty="0"/>
          </a:p>
        </p:txBody>
      </p:sp>
      <p:sp>
        <p:nvSpPr>
          <p:cNvPr id="9" name="Shape 7"/>
          <p:cNvSpPr/>
          <p:nvPr/>
        </p:nvSpPr>
        <p:spPr>
          <a:xfrm>
            <a:off x="713232" y="2423160"/>
            <a:ext cx="164592" cy="164592"/>
          </a:xfrm>
          <a:prstGeom prst="ellipse">
            <a:avLst/>
          </a:prstGeom>
          <a:solidFill>
            <a:srgbClr val="C79A3B"/>
          </a:solidFill>
          <a:ln w="12700">
            <a:solidFill>
              <a:srgbClr val="C79A3B"/>
            </a:solidFill>
            <a:prstDash val="solid"/>
          </a:ln>
        </p:spPr>
        <p:txBody>
          <a:bodyPr/>
          <a:p/>
        </p:txBody>
      </p:sp>
      <p:sp>
        <p:nvSpPr>
          <p:cNvPr id="10" name="Text 8"/>
          <p:cNvSpPr txBox="1"/>
          <p:nvPr/>
        </p:nvSpPr>
        <p:spPr>
          <a:xfrm>
            <a:off x="1024128" y="2350008"/>
            <a:ext cx="10149840" cy="612648"/>
          </a:xfrm>
          <a:prstGeom prst="rect">
            <a:avLst/>
          </a:prstGeom>
          <a:noFill/>
          <a:ln/>
        </p:spPr>
        <p:txBody>
          <a:bodyPr wrap="square" lIns="0" tIns="0" rIns="0" bIns="0" rtlCol="0" anchor="t">
            <a:normAutofit/>
          </a:bodyPr>
          <a:lstStyle/>
          <a:p>
            <a:pPr algn="l" indent="0" marL="0">
              <a:buNone/>
            </a:pPr>
            <a:r>
              <a:rPr lang="en-US" sz="1220" dirty="0">
                <a:solidFill>
                  <a:srgbClr val="252A2F"/>
                </a:solidFill>
                <a:latin typeface="Aptos" pitchFamily="34" charset="0"/>
                <a:ea typeface="Aptos" pitchFamily="34" charset="-122"/>
                <a:cs typeface="Aptos" pitchFamily="34" charset="-120"/>
              </a:rPr>
              <a:t>Bourgeois, D.T., Smith, J.L., Wang, S. and Mortati, J. (2019) Information systems for business and beyond. Available at: https://digitalcommons.biola.edu/open-textbooks/1 (Accessed: 7 July 2026).</a:t>
            </a:r>
            <a:endParaRPr lang="en-US" sz="1220" dirty="0"/>
          </a:p>
        </p:txBody>
      </p:sp>
      <p:sp>
        <p:nvSpPr>
          <p:cNvPr id="11" name="Shape 9"/>
          <p:cNvSpPr/>
          <p:nvPr/>
        </p:nvSpPr>
        <p:spPr>
          <a:xfrm>
            <a:off x="713232" y="3172968"/>
            <a:ext cx="164592" cy="164592"/>
          </a:xfrm>
          <a:prstGeom prst="ellipse">
            <a:avLst/>
          </a:prstGeom>
          <a:solidFill>
            <a:srgbClr val="B21F2D"/>
          </a:solidFill>
          <a:ln w="12700">
            <a:solidFill>
              <a:srgbClr val="B21F2D"/>
            </a:solidFill>
            <a:prstDash val="solid"/>
          </a:ln>
        </p:spPr>
        <p:txBody>
          <a:bodyPr/>
          <a:p/>
        </p:txBody>
      </p:sp>
      <p:sp>
        <p:nvSpPr>
          <p:cNvPr id="12" name="Text 10"/>
          <p:cNvSpPr txBox="1"/>
          <p:nvPr/>
        </p:nvSpPr>
        <p:spPr>
          <a:xfrm>
            <a:off x="1024128" y="3099816"/>
            <a:ext cx="10149840" cy="612648"/>
          </a:xfrm>
          <a:prstGeom prst="rect">
            <a:avLst/>
          </a:prstGeom>
          <a:noFill/>
          <a:ln/>
        </p:spPr>
        <p:txBody>
          <a:bodyPr wrap="square" lIns="0" tIns="0" rIns="0" bIns="0" rtlCol="0" anchor="t">
            <a:normAutofit/>
          </a:bodyPr>
          <a:lstStyle/>
          <a:p>
            <a:pPr algn="l" indent="0" marL="0">
              <a:buNone/>
            </a:pPr>
            <a:r>
              <a:rPr lang="en-US" sz="1220" dirty="0">
                <a:solidFill>
                  <a:srgbClr val="252A2F"/>
                </a:solidFill>
                <a:latin typeface="Aptos" pitchFamily="34" charset="0"/>
                <a:ea typeface="Aptos" pitchFamily="34" charset="-122"/>
                <a:cs typeface="Aptos" pitchFamily="34" charset="-120"/>
              </a:rPr>
              <a:t>Coughlan, J., Lycett, M. and Macredie, R.D. (2005) ‘Understanding the business–IT relationship’, International Journal of Information Management, 25(4), pp. 303–319.</a:t>
            </a:r>
            <a:endParaRPr lang="en-US" sz="1220" dirty="0"/>
          </a:p>
        </p:txBody>
      </p:sp>
      <p:sp>
        <p:nvSpPr>
          <p:cNvPr id="13" name="Shape 11"/>
          <p:cNvSpPr/>
          <p:nvPr/>
        </p:nvSpPr>
        <p:spPr>
          <a:xfrm>
            <a:off x="713232" y="3922776"/>
            <a:ext cx="164592" cy="164592"/>
          </a:xfrm>
          <a:prstGeom prst="ellipse">
            <a:avLst/>
          </a:prstGeom>
          <a:solidFill>
            <a:srgbClr val="C79A3B"/>
          </a:solidFill>
          <a:ln w="12700">
            <a:solidFill>
              <a:srgbClr val="C79A3B"/>
            </a:solidFill>
            <a:prstDash val="solid"/>
          </a:ln>
        </p:spPr>
        <p:txBody>
          <a:bodyPr/>
          <a:p/>
        </p:txBody>
      </p:sp>
      <p:sp>
        <p:nvSpPr>
          <p:cNvPr id="14" name="Text 12"/>
          <p:cNvSpPr txBox="1"/>
          <p:nvPr/>
        </p:nvSpPr>
        <p:spPr>
          <a:xfrm>
            <a:off x="1024128" y="3849624"/>
            <a:ext cx="10149840" cy="612648"/>
          </a:xfrm>
          <a:prstGeom prst="rect">
            <a:avLst/>
          </a:prstGeom>
          <a:noFill/>
          <a:ln/>
        </p:spPr>
        <p:txBody>
          <a:bodyPr wrap="square" lIns="0" tIns="0" rIns="0" bIns="0" rtlCol="0" anchor="t">
            <a:normAutofit/>
          </a:bodyPr>
          <a:lstStyle/>
          <a:p>
            <a:pPr algn="l" indent="0" marL="0">
              <a:buNone/>
            </a:pPr>
            <a:r>
              <a:rPr lang="en-US" sz="1220" dirty="0">
                <a:solidFill>
                  <a:srgbClr val="252A2F"/>
                </a:solidFill>
                <a:latin typeface="Aptos" pitchFamily="34" charset="0"/>
                <a:ea typeface="Aptos" pitchFamily="34" charset="-122"/>
                <a:cs typeface="Aptos" pitchFamily="34" charset="-120"/>
              </a:rPr>
              <a:t>Indigo Software (2023) Walker’s Shortbread boosts stock visibility and traceability with Indigo’s warehouse management system. Available at: https://indigo.co.uk/news/walkers-shortbread-boosts-stock-visibility-and-traceability-with-indigos-warehouse-management-system/ (Accessed: 7 July 2026).</a:t>
            </a:r>
            <a:endParaRPr lang="en-US" sz="1220" dirty="0"/>
          </a:p>
        </p:txBody>
      </p:sp>
      <p:sp>
        <p:nvSpPr>
          <p:cNvPr id="15" name="Shape 13"/>
          <p:cNvSpPr/>
          <p:nvPr/>
        </p:nvSpPr>
        <p:spPr>
          <a:xfrm>
            <a:off x="713232" y="4672584"/>
            <a:ext cx="164592" cy="164592"/>
          </a:xfrm>
          <a:prstGeom prst="ellipse">
            <a:avLst/>
          </a:prstGeom>
          <a:solidFill>
            <a:srgbClr val="B21F2D"/>
          </a:solidFill>
          <a:ln w="12700">
            <a:solidFill>
              <a:srgbClr val="B21F2D"/>
            </a:solidFill>
            <a:prstDash val="solid"/>
          </a:ln>
        </p:spPr>
        <p:txBody>
          <a:bodyPr/>
          <a:p/>
        </p:txBody>
      </p:sp>
      <p:sp>
        <p:nvSpPr>
          <p:cNvPr id="16" name="Text 14"/>
          <p:cNvSpPr txBox="1"/>
          <p:nvPr/>
        </p:nvSpPr>
        <p:spPr>
          <a:xfrm>
            <a:off x="1024128" y="4599432"/>
            <a:ext cx="10149840" cy="612648"/>
          </a:xfrm>
          <a:prstGeom prst="rect">
            <a:avLst/>
          </a:prstGeom>
          <a:noFill/>
          <a:ln/>
        </p:spPr>
        <p:txBody>
          <a:bodyPr wrap="square" lIns="0" tIns="0" rIns="0" bIns="0" rtlCol="0" anchor="t">
            <a:normAutofit/>
          </a:bodyPr>
          <a:lstStyle/>
          <a:p>
            <a:pPr algn="l" indent="0" marL="0">
              <a:buNone/>
            </a:pPr>
            <a:r>
              <a:rPr lang="en-US" sz="1220" dirty="0">
                <a:solidFill>
                  <a:srgbClr val="252A2F"/>
                </a:solidFill>
                <a:latin typeface="Aptos" pitchFamily="34" charset="0"/>
                <a:ea typeface="Aptos" pitchFamily="34" charset="-122"/>
                <a:cs typeface="Aptos" pitchFamily="34" charset="-120"/>
              </a:rPr>
              <a:t>Information Commissioner’s Office (ICO) (2023) A guide to the data protection principles. Available at: https://ico.org.uk/for-organisations/uk-gdpr-guidance-and-resources/data-protection-principles/a-guide-to-the-data-protection-principles/ (Accessed: 7 July 2026).</a:t>
            </a:r>
            <a:endParaRPr lang="en-US" sz="1220" dirty="0"/>
          </a:p>
        </p:txBody>
      </p:sp>
      <p:sp>
        <p:nvSpPr>
          <p:cNvPr id="17" name="Shape 15"/>
          <p:cNvSpPr/>
          <p:nvPr/>
        </p:nvSpPr>
        <p:spPr>
          <a:xfrm>
            <a:off x="713232" y="5422392"/>
            <a:ext cx="164592" cy="164592"/>
          </a:xfrm>
          <a:prstGeom prst="ellipse">
            <a:avLst/>
          </a:prstGeom>
          <a:solidFill>
            <a:srgbClr val="C79A3B"/>
          </a:solidFill>
          <a:ln w="12700">
            <a:solidFill>
              <a:srgbClr val="C79A3B"/>
            </a:solidFill>
            <a:prstDash val="solid"/>
          </a:ln>
        </p:spPr>
        <p:txBody>
          <a:bodyPr/>
          <a:p/>
        </p:txBody>
      </p:sp>
      <p:sp>
        <p:nvSpPr>
          <p:cNvPr id="18" name="Text 16"/>
          <p:cNvSpPr txBox="1"/>
          <p:nvPr/>
        </p:nvSpPr>
        <p:spPr>
          <a:xfrm>
            <a:off x="1024128" y="5349240"/>
            <a:ext cx="10149840" cy="612648"/>
          </a:xfrm>
          <a:prstGeom prst="rect">
            <a:avLst/>
          </a:prstGeom>
          <a:noFill/>
          <a:ln/>
        </p:spPr>
        <p:txBody>
          <a:bodyPr wrap="square" lIns="0" tIns="0" rIns="0" bIns="0" rtlCol="0" anchor="t">
            <a:normAutofit/>
          </a:bodyPr>
          <a:lstStyle/>
          <a:p>
            <a:pPr algn="l" indent="0" marL="0">
              <a:buNone/>
            </a:pPr>
            <a:r>
              <a:rPr lang="en-US" sz="1220" dirty="0">
                <a:solidFill>
                  <a:srgbClr val="252A2F"/>
                </a:solidFill>
                <a:latin typeface="Aptos" pitchFamily="34" charset="0"/>
                <a:ea typeface="Aptos" pitchFamily="34" charset="-122"/>
                <a:cs typeface="Aptos" pitchFamily="34" charset="-120"/>
              </a:rPr>
              <a:t>Laudon, K.C. and Laudon, J.P. (2021) Management information systems: managing the digital firm. Global edn. Harlow: Pearson.</a:t>
            </a:r>
            <a:endParaRPr lang="en-US" sz="1220" dirty="0"/>
          </a:p>
        </p:txBody>
      </p:sp>
      <p:sp>
        <p:nvSpPr>
          <p:cNvPr id="25" name="Slide Number Placeholder 0"/>
          <p:cNvSpPr>
            <a:spLocks noGrp="1"/>
          </p:cNvSpPr>
          <p:nvPr>
            <p:ph type="sldNum" sz="quarter" idx="4294967295"/>
          </p:nvPr>
        </p:nvSpPr>
        <p:spPr>
          <a:xfrm>
            <a:off x="11612880" y="6556248"/>
            <a:ext cx="228600" cy="164592"/>
          </a:xfrm>
          <a:prstGeom prst="rect">
            <a:avLst/>
          </a:prstGeom>
          <a:extLst>
            <a:ext uri="{C572A759-6A51-4108-AA02-DFA0A04FC94B}">
              <ma14:wrappingTextBoxFlag xmlns:ma14="http://schemas.microsoft.com/office/mac/drawingml/2011/main" val="0"/>
            </a:ext>
          </a:extLst>
        </p:spPr>
        <p:txBody>
          <a:bodyPr lIns="0" tIns="0" rIns="0" bIns="0"/>
          <a:lstStyle>
            <a:lvl1pPr>
              <a:defRPr sz="840">
                <a:solidFill>
                  <a:srgbClr val="6D655A"/>
                </a:solidFill>
                <a:latin typeface="Aptos"/>
                <a:ea typeface="Aptos"/>
                <a:cs typeface="Aptos"/>
              </a:defRPr>
            </a:lvl1pPr>
          </a:lstStyle>
          <a:p>
            <a:pPr algn="r"/>
            <a:fld id="{F7021451-1387-4CA6-816F-3879F97B5CBC}" type="slidenum">
              <a:rPr b="0" lang="en-US"/>
              <a:t>11</a:t>
            </a:fld>
            <a:endParaRPr lang="en-US"/>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spTree>
      <p:nvGrpSpPr>
        <p:cNvPr id="1" name=""/>
        <p:cNvGrpSpPr/>
        <p:nvPr/>
      </p:nvGrpSpPr>
      <p:grpSpPr>
        <a:xfrm>
          <a:off x="0" y="0"/>
          <a:ext cx="0" cy="0"/>
          <a:chOff x="0" y="0"/>
          <a:chExt cx="0" cy="0"/>
        </a:xfrm>
      </p:grpSpPr>
      <p:sp>
        <p:nvSpPr>
          <p:cNvPr id="2" name="Text 0"/>
          <p:cNvSpPr txBox="1"/>
          <p:nvPr/>
        </p:nvSpPr>
        <p:spPr>
          <a:xfrm>
            <a:off x="566928" y="310896"/>
            <a:ext cx="3566160" cy="256032"/>
          </a:xfrm>
          <a:prstGeom prst="rect">
            <a:avLst/>
          </a:prstGeom>
          <a:noFill/>
          <a:ln/>
        </p:spPr>
        <p:txBody>
          <a:bodyPr wrap="square" lIns="0" tIns="0" rIns="0" bIns="0" rtlCol="0" anchor="ctr">
            <a:normAutofit/>
          </a:bodyPr>
          <a:lstStyle/>
          <a:p>
            <a:pPr algn="l" indent="0" marL="0">
              <a:buNone/>
            </a:pPr>
            <a:r>
              <a:rPr lang="en-US" sz="1000" b="1" spc="160" kern="0" dirty="0">
                <a:solidFill>
                  <a:srgbClr val="B21F2D"/>
                </a:solidFill>
                <a:latin typeface="Aptos" pitchFamily="34" charset="0"/>
                <a:ea typeface="Aptos" pitchFamily="34" charset="-122"/>
                <a:cs typeface="Aptos" pitchFamily="34" charset="-120"/>
              </a:rPr>
              <a:t>REFERENCES</a:t>
            </a:r>
            <a:endParaRPr lang="en-US" sz="1000" dirty="0"/>
          </a:p>
        </p:txBody>
      </p:sp>
      <p:sp>
        <p:nvSpPr>
          <p:cNvPr id="3" name="Text 1"/>
          <p:cNvSpPr txBox="1"/>
          <p:nvPr/>
        </p:nvSpPr>
        <p:spPr>
          <a:xfrm>
            <a:off x="566928" y="621792"/>
            <a:ext cx="10972800" cy="502920"/>
          </a:xfrm>
          <a:prstGeom prst="rect">
            <a:avLst/>
          </a:prstGeom>
          <a:noFill/>
          <a:ln/>
        </p:spPr>
        <p:txBody>
          <a:bodyPr wrap="square" lIns="0" tIns="0" rIns="0" bIns="0" rtlCol="0" anchor="ctr">
            <a:normAutofit/>
          </a:bodyPr>
          <a:lstStyle/>
          <a:p>
            <a:pPr algn="l" indent="0" marL="0">
              <a:buNone/>
            </a:pPr>
            <a:r>
              <a:rPr lang="en-US" sz="2800" b="1" dirty="0">
                <a:solidFill>
                  <a:srgbClr val="12263A"/>
                </a:solidFill>
                <a:latin typeface="Aptos" pitchFamily="34" charset="0"/>
                <a:ea typeface="Aptos" pitchFamily="34" charset="-122"/>
                <a:cs typeface="Aptos" pitchFamily="34" charset="-120"/>
              </a:rPr>
              <a:t>Reference list (2 of 2)</a:t>
            </a:r>
            <a:endParaRPr lang="en-US" sz="2800" dirty="0"/>
          </a:p>
        </p:txBody>
      </p:sp>
      <p:sp>
        <p:nvSpPr>
          <p:cNvPr id="4" name="Text 2"/>
          <p:cNvSpPr txBox="1"/>
          <p:nvPr/>
        </p:nvSpPr>
        <p:spPr>
          <a:xfrm>
            <a:off x="585216" y="1124712"/>
            <a:ext cx="10698480" cy="292608"/>
          </a:xfrm>
          <a:prstGeom prst="rect">
            <a:avLst/>
          </a:prstGeom>
          <a:noFill/>
          <a:ln/>
        </p:spPr>
        <p:txBody>
          <a:bodyPr wrap="square" lIns="0" tIns="0" rIns="0" bIns="0" rtlCol="0" anchor="ctr">
            <a:normAutofit/>
          </a:bodyPr>
          <a:lstStyle/>
          <a:p>
            <a:pPr algn="l" indent="0" marL="0">
              <a:buNone/>
            </a:pPr>
            <a:r>
              <a:rPr lang="en-US" sz="1250" dirty="0">
                <a:solidFill>
                  <a:srgbClr val="6D655A"/>
                </a:solidFill>
                <a:latin typeface="Aptos" pitchFamily="34" charset="0"/>
                <a:ea typeface="Aptos" pitchFamily="34" charset="-122"/>
                <a:cs typeface="Aptos" pitchFamily="34" charset="-120"/>
              </a:rPr>
              <a:t>UWTSD Harvard style</a:t>
            </a:r>
            <a:endParaRPr lang="en-US" sz="1250" dirty="0"/>
          </a:p>
        </p:txBody>
      </p:sp>
      <p:sp>
        <p:nvSpPr>
          <p:cNvPr id="5" name="Shape 3"/>
          <p:cNvSpPr/>
          <p:nvPr/>
        </p:nvSpPr>
        <p:spPr>
          <a:xfrm>
            <a:off x="9646920" y="347472"/>
            <a:ext cx="1956816" cy="274320"/>
          </a:xfrm>
          <a:prstGeom prst="roundRect">
            <a:avLst>
              <a:gd name="adj" fmla="val 50000"/>
            </a:avLst>
          </a:prstGeom>
          <a:solidFill>
            <a:srgbClr val="F4E9D0"/>
          </a:solidFill>
          <a:ln w="12700">
            <a:solidFill>
              <a:srgbClr val="F4E9D0"/>
            </a:solidFill>
            <a:prstDash val="solid"/>
          </a:ln>
        </p:spPr>
        <p:txBody>
          <a:bodyPr/>
          <a:p/>
        </p:txBody>
      </p:sp>
      <p:sp>
        <p:nvSpPr>
          <p:cNvPr id="7" name="Shape 5"/>
          <p:cNvSpPr/>
          <p:nvPr/>
        </p:nvSpPr>
        <p:spPr>
          <a:xfrm>
            <a:off x="713232" y="1673352"/>
            <a:ext cx="164592" cy="164592"/>
          </a:xfrm>
          <a:prstGeom prst="ellipse">
            <a:avLst/>
          </a:prstGeom>
          <a:solidFill>
            <a:srgbClr val="B21F2D"/>
          </a:solidFill>
          <a:ln w="12700">
            <a:solidFill>
              <a:srgbClr val="B21F2D"/>
            </a:solidFill>
            <a:prstDash val="solid"/>
          </a:ln>
        </p:spPr>
        <p:txBody>
          <a:bodyPr/>
          <a:p/>
        </p:txBody>
      </p:sp>
      <p:sp>
        <p:nvSpPr>
          <p:cNvPr id="8" name="Text 6"/>
          <p:cNvSpPr txBox="1"/>
          <p:nvPr/>
        </p:nvSpPr>
        <p:spPr>
          <a:xfrm>
            <a:off x="1024128" y="1600200"/>
            <a:ext cx="10149840" cy="612648"/>
          </a:xfrm>
          <a:prstGeom prst="rect">
            <a:avLst/>
          </a:prstGeom>
          <a:noFill/>
          <a:ln/>
        </p:spPr>
        <p:txBody>
          <a:bodyPr wrap="square" lIns="0" tIns="0" rIns="0" bIns="0" rtlCol="0" anchor="t">
            <a:normAutofit/>
          </a:bodyPr>
          <a:lstStyle/>
          <a:p>
            <a:pPr algn="l" indent="0" marL="0">
              <a:buNone/>
            </a:pPr>
            <a:r>
              <a:rPr lang="en-US" sz="1220" dirty="0">
                <a:solidFill>
                  <a:srgbClr val="252A2F"/>
                </a:solidFill>
                <a:latin typeface="Aptos" pitchFamily="34" charset="0"/>
                <a:ea typeface="Aptos" pitchFamily="34" charset="-122"/>
                <a:cs typeface="Aptos" pitchFamily="34" charset="-120"/>
              </a:rPr>
              <a:t>Microsoft (2026) What is Power BI? Available at: https://learn.microsoft.com/en-us/power-bi/fundamentals/power-bi-overview (Accessed: 7 July 2026).</a:t>
            </a:r>
            <a:endParaRPr lang="en-US" sz="1220" dirty="0"/>
          </a:p>
        </p:txBody>
      </p:sp>
      <p:sp>
        <p:nvSpPr>
          <p:cNvPr id="9" name="Shape 7"/>
          <p:cNvSpPr/>
          <p:nvPr/>
        </p:nvSpPr>
        <p:spPr>
          <a:xfrm>
            <a:off x="713232" y="2423160"/>
            <a:ext cx="164592" cy="164592"/>
          </a:xfrm>
          <a:prstGeom prst="ellipse">
            <a:avLst/>
          </a:prstGeom>
          <a:solidFill>
            <a:srgbClr val="315C7A"/>
          </a:solidFill>
          <a:ln w="12700">
            <a:solidFill>
              <a:srgbClr val="315C7A"/>
            </a:solidFill>
            <a:prstDash val="solid"/>
          </a:ln>
        </p:spPr>
        <p:txBody>
          <a:bodyPr/>
          <a:p/>
        </p:txBody>
      </p:sp>
      <p:sp>
        <p:nvSpPr>
          <p:cNvPr id="10" name="Text 8"/>
          <p:cNvSpPr txBox="1"/>
          <p:nvPr/>
        </p:nvSpPr>
        <p:spPr>
          <a:xfrm>
            <a:off x="1024128" y="2350008"/>
            <a:ext cx="10149840" cy="612648"/>
          </a:xfrm>
          <a:prstGeom prst="rect">
            <a:avLst/>
          </a:prstGeom>
          <a:noFill/>
          <a:ln/>
        </p:spPr>
        <p:txBody>
          <a:bodyPr wrap="square" lIns="0" tIns="0" rIns="0" bIns="0" rtlCol="0" anchor="t">
            <a:normAutofit/>
          </a:bodyPr>
          <a:lstStyle/>
          <a:p>
            <a:pPr algn="l" indent="0" marL="0">
              <a:buNone/>
            </a:pPr>
            <a:r>
              <a:rPr lang="en-US" sz="1220" dirty="0">
                <a:solidFill>
                  <a:srgbClr val="252A2F"/>
                </a:solidFill>
                <a:latin typeface="Aptos" pitchFamily="34" charset="0"/>
                <a:ea typeface="Aptos" pitchFamily="34" charset="-122"/>
                <a:cs typeface="Aptos" pitchFamily="34" charset="-120"/>
              </a:rPr>
              <a:t>Oracle (2023) What is manufacturing analytics? Available at: https://www.oracle.com/scm/manufacturing/manufacturing-analytics/ (Accessed: 7 July 2026).</a:t>
            </a:r>
            <a:endParaRPr lang="en-US" sz="1220" dirty="0"/>
          </a:p>
        </p:txBody>
      </p:sp>
      <p:sp>
        <p:nvSpPr>
          <p:cNvPr id="11" name="Shape 9"/>
          <p:cNvSpPr/>
          <p:nvPr/>
        </p:nvSpPr>
        <p:spPr>
          <a:xfrm>
            <a:off x="713232" y="3172968"/>
            <a:ext cx="164592" cy="164592"/>
          </a:xfrm>
          <a:prstGeom prst="ellipse">
            <a:avLst/>
          </a:prstGeom>
          <a:solidFill>
            <a:srgbClr val="B21F2D"/>
          </a:solidFill>
          <a:ln w="12700">
            <a:solidFill>
              <a:srgbClr val="B21F2D"/>
            </a:solidFill>
            <a:prstDash val="solid"/>
          </a:ln>
        </p:spPr>
        <p:txBody>
          <a:bodyPr/>
          <a:p/>
        </p:txBody>
      </p:sp>
      <p:sp>
        <p:nvSpPr>
          <p:cNvPr id="12" name="Text 10"/>
          <p:cNvSpPr txBox="1"/>
          <p:nvPr/>
        </p:nvSpPr>
        <p:spPr>
          <a:xfrm>
            <a:off x="1024128" y="3099816"/>
            <a:ext cx="10149840" cy="612648"/>
          </a:xfrm>
          <a:prstGeom prst="rect">
            <a:avLst/>
          </a:prstGeom>
          <a:noFill/>
          <a:ln/>
        </p:spPr>
        <p:txBody>
          <a:bodyPr wrap="square" lIns="0" tIns="0" rIns="0" bIns="0" rtlCol="0" anchor="t">
            <a:normAutofit/>
          </a:bodyPr>
          <a:lstStyle/>
          <a:p>
            <a:pPr algn="l" indent="0" marL="0">
              <a:buNone/>
            </a:pPr>
            <a:r>
              <a:rPr lang="en-US" sz="1220" dirty="0">
                <a:solidFill>
                  <a:srgbClr val="252A2F"/>
                </a:solidFill>
                <a:latin typeface="Aptos" pitchFamily="34" charset="0"/>
                <a:ea typeface="Aptos" pitchFamily="34" charset="-122"/>
                <a:cs typeface="Aptos" pitchFamily="34" charset="-120"/>
              </a:rPr>
              <a:t>Oracle (2024) What is ERP? Available at: https://www.oracle.com/erp/what-is-erp/ (Accessed: 7 July 2026).</a:t>
            </a:r>
            <a:endParaRPr lang="en-US" sz="1220" dirty="0"/>
          </a:p>
        </p:txBody>
      </p:sp>
      <p:sp>
        <p:nvSpPr>
          <p:cNvPr id="13" name="Shape 11"/>
          <p:cNvSpPr/>
          <p:nvPr/>
        </p:nvSpPr>
        <p:spPr>
          <a:xfrm>
            <a:off x="713232" y="3922776"/>
            <a:ext cx="164592" cy="164592"/>
          </a:xfrm>
          <a:prstGeom prst="ellipse">
            <a:avLst/>
          </a:prstGeom>
          <a:solidFill>
            <a:srgbClr val="315C7A"/>
          </a:solidFill>
          <a:ln w="12700">
            <a:solidFill>
              <a:srgbClr val="315C7A"/>
            </a:solidFill>
            <a:prstDash val="solid"/>
          </a:ln>
        </p:spPr>
        <p:txBody>
          <a:bodyPr/>
          <a:p/>
        </p:txBody>
      </p:sp>
      <p:sp>
        <p:nvSpPr>
          <p:cNvPr id="14" name="Text 12"/>
          <p:cNvSpPr txBox="1"/>
          <p:nvPr/>
        </p:nvSpPr>
        <p:spPr>
          <a:xfrm>
            <a:off x="1024128" y="3849624"/>
            <a:ext cx="10149840" cy="612648"/>
          </a:xfrm>
          <a:prstGeom prst="rect">
            <a:avLst/>
          </a:prstGeom>
          <a:noFill/>
          <a:ln/>
        </p:spPr>
        <p:txBody>
          <a:bodyPr wrap="square" lIns="0" tIns="0" rIns="0" bIns="0" rtlCol="0" anchor="t">
            <a:normAutofit/>
          </a:bodyPr>
          <a:lstStyle/>
          <a:p>
            <a:pPr algn="l" indent="0" marL="0">
              <a:buNone/>
            </a:pPr>
            <a:r>
              <a:rPr lang="en-US" sz="1220" dirty="0">
                <a:solidFill>
                  <a:srgbClr val="252A2F"/>
                </a:solidFill>
                <a:latin typeface="Aptos" pitchFamily="34" charset="0"/>
                <a:ea typeface="Aptos" pitchFamily="34" charset="-122"/>
                <a:cs typeface="Aptos" pitchFamily="34" charset="-120"/>
              </a:rPr>
              <a:t>Sengupta, S. (2015) ‘Value additive activities in ERP projects: a consultant’s view’, International Journal of Computer Applications, 121(19).</a:t>
            </a:r>
            <a:endParaRPr lang="en-US" sz="1220" dirty="0"/>
          </a:p>
        </p:txBody>
      </p:sp>
      <p:sp>
        <p:nvSpPr>
          <p:cNvPr id="15" name="Shape 13"/>
          <p:cNvSpPr/>
          <p:nvPr/>
        </p:nvSpPr>
        <p:spPr>
          <a:xfrm>
            <a:off x="713232" y="4672584"/>
            <a:ext cx="164592" cy="164592"/>
          </a:xfrm>
          <a:prstGeom prst="ellipse">
            <a:avLst/>
          </a:prstGeom>
          <a:solidFill>
            <a:srgbClr val="B21F2D"/>
          </a:solidFill>
          <a:ln w="12700">
            <a:solidFill>
              <a:srgbClr val="B21F2D"/>
            </a:solidFill>
            <a:prstDash val="solid"/>
          </a:ln>
        </p:spPr>
        <p:txBody>
          <a:bodyPr/>
          <a:p/>
        </p:txBody>
      </p:sp>
      <p:sp>
        <p:nvSpPr>
          <p:cNvPr id="16" name="Text 14"/>
          <p:cNvSpPr txBox="1"/>
          <p:nvPr/>
        </p:nvSpPr>
        <p:spPr>
          <a:xfrm>
            <a:off x="1024128" y="4599432"/>
            <a:ext cx="10149840" cy="612648"/>
          </a:xfrm>
          <a:prstGeom prst="rect">
            <a:avLst/>
          </a:prstGeom>
          <a:noFill/>
          <a:ln/>
        </p:spPr>
        <p:txBody>
          <a:bodyPr wrap="square" lIns="0" tIns="0" rIns="0" bIns="0" rtlCol="0" anchor="t">
            <a:normAutofit/>
          </a:bodyPr>
          <a:lstStyle/>
          <a:p>
            <a:pPr algn="l" indent="0" marL="0">
              <a:buNone/>
            </a:pPr>
            <a:r>
              <a:rPr lang="en-US" sz="1220" dirty="0">
                <a:solidFill>
                  <a:srgbClr val="252A2F"/>
                </a:solidFill>
                <a:latin typeface="Aptos" pitchFamily="34" charset="0"/>
                <a:ea typeface="Aptos" pitchFamily="34" charset="-122"/>
                <a:cs typeface="Aptos" pitchFamily="34" charset="-120"/>
              </a:rPr>
              <a:t>Tavana, M. (ed.) (2017) Enterprise information systems and the digitalization of business functions. Hershey, PA: IGI Global.</a:t>
            </a:r>
            <a:endParaRPr lang="en-US" sz="1220" dirty="0"/>
          </a:p>
        </p:txBody>
      </p:sp>
      <p:sp>
        <p:nvSpPr>
          <p:cNvPr id="17" name="Shape 15"/>
          <p:cNvSpPr/>
          <p:nvPr/>
        </p:nvSpPr>
        <p:spPr>
          <a:xfrm>
            <a:off x="713232" y="5422392"/>
            <a:ext cx="164592" cy="164592"/>
          </a:xfrm>
          <a:prstGeom prst="ellipse">
            <a:avLst/>
          </a:prstGeom>
          <a:solidFill>
            <a:srgbClr val="315C7A"/>
          </a:solidFill>
          <a:ln w="12700">
            <a:solidFill>
              <a:srgbClr val="315C7A"/>
            </a:solidFill>
            <a:prstDash val="solid"/>
          </a:ln>
        </p:spPr>
        <p:txBody>
          <a:bodyPr/>
          <a:p/>
        </p:txBody>
      </p:sp>
      <p:sp>
        <p:nvSpPr>
          <p:cNvPr id="18" name="Text 16"/>
          <p:cNvSpPr txBox="1"/>
          <p:nvPr/>
        </p:nvSpPr>
        <p:spPr>
          <a:xfrm>
            <a:off x="1024128" y="5349240"/>
            <a:ext cx="10149840" cy="612648"/>
          </a:xfrm>
          <a:prstGeom prst="rect">
            <a:avLst/>
          </a:prstGeom>
          <a:noFill/>
          <a:ln/>
        </p:spPr>
        <p:txBody>
          <a:bodyPr wrap="square" lIns="0" tIns="0" rIns="0" bIns="0" rtlCol="0" anchor="t">
            <a:normAutofit/>
          </a:bodyPr>
          <a:lstStyle/>
          <a:p>
            <a:pPr algn="l" indent="0" marL="0">
              <a:buNone/>
            </a:pPr>
            <a:r>
              <a:rPr lang="en-US" sz="1220" dirty="0">
                <a:solidFill>
                  <a:srgbClr val="252A2F"/>
                </a:solidFill>
                <a:latin typeface="Aptos" pitchFamily="34" charset="0"/>
                <a:ea typeface="Aptos" pitchFamily="34" charset="-122"/>
                <a:cs typeface="Aptos" pitchFamily="34" charset="-120"/>
              </a:rPr>
              <a:t>Walker’s Shortbread (n.d.) About Walker’s. Available at: https://www.walkersshortbread.com/about-walkers/ (Accessed: 7 July 2026).</a:t>
            </a:r>
            <a:endParaRPr lang="en-US" sz="1220" dirty="0"/>
          </a:p>
        </p:txBody>
      </p:sp>
      <p:sp>
        <p:nvSpPr>
          <p:cNvPr id="19" name="Shape 17"/>
          <p:cNvSpPr/>
          <p:nvPr/>
        </p:nvSpPr>
        <p:spPr>
          <a:xfrm>
            <a:off x="713232" y="6035040"/>
            <a:ext cx="10744200" cy="301752"/>
          </a:xfrm>
          <a:prstGeom prst="roundRect">
            <a:avLst>
              <a:gd name="adj" fmla="val 30303"/>
            </a:avLst>
          </a:prstGeom>
          <a:solidFill>
            <a:srgbClr val="FFF2D9"/>
          </a:solidFill>
          <a:ln w="12700">
            <a:solidFill>
              <a:srgbClr val="C79A3B"/>
            </a:solidFill>
            <a:prstDash val="solid"/>
          </a:ln>
        </p:spPr>
        <p:txBody>
          <a:bodyPr/>
          <a:p/>
        </p:txBody>
      </p:sp>
      <p:sp>
        <p:nvSpPr>
          <p:cNvPr id="25" name="Slide Number Placeholder 0"/>
          <p:cNvSpPr>
            <a:spLocks noGrp="1"/>
          </p:cNvSpPr>
          <p:nvPr>
            <p:ph type="sldNum" sz="quarter" idx="4294967295"/>
          </p:nvPr>
        </p:nvSpPr>
        <p:spPr>
          <a:xfrm>
            <a:off x="11612880" y="6556248"/>
            <a:ext cx="228600" cy="164592"/>
          </a:xfrm>
          <a:prstGeom prst="rect">
            <a:avLst/>
          </a:prstGeom>
          <a:extLst>
            <a:ext uri="{C572A759-6A51-4108-AA02-DFA0A04FC94B}">
              <ma14:wrappingTextBoxFlag xmlns:ma14="http://schemas.microsoft.com/office/mac/drawingml/2011/main" val="0"/>
            </a:ext>
          </a:extLst>
        </p:spPr>
        <p:txBody>
          <a:bodyPr lIns="0" tIns="0" rIns="0" bIns="0"/>
          <a:lstStyle>
            <a:lvl1pPr>
              <a:defRPr sz="840">
                <a:solidFill>
                  <a:srgbClr val="6D655A"/>
                </a:solidFill>
                <a:latin typeface="Aptos"/>
                <a:ea typeface="Aptos"/>
                <a:cs typeface="Aptos"/>
              </a:defRPr>
            </a:lvl1pPr>
          </a:lstStyle>
          <a:p>
            <a:pPr algn="r"/>
            <a:fld id="{F7021451-1387-4CA6-816F-3879F97B5CBC}" type="slidenum">
              <a:rPr b="0" lang="en-US"/>
              <a:t>12</a:t>
            </a:fld>
            <a:endParaRPr lang="en-US"/>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ptos Display"/>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(16:9)</PresentationFormat>
  <Paragraphs>0</Paragraphs>
  <Slides>12</Slides>
  <Notes>12</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12</vt:i4>
      </vt:variant>
    </vt:vector>
  </HeadingPairs>
  <TitlesOfParts>
    <vt:vector size="15" baseType="lpstr">
      <vt:lpstr>Arial</vt:lpstr>
      <vt:lpstr>Calibri</vt:lpstr>
      <vt:lpstr>Office Theme</vt:lpstr>
      <vt:lpstr>Slide 1</vt:lpstr>
      <vt:lpstr>Slide 2</vt:lpstr>
      <vt:lpstr>Slide 3</vt:lpstr>
      <vt:lpstr>Slide 4</vt:lpstr>
      <vt:lpstr>Slide 5</vt:lpstr>
      <vt:lpstr>Slide 6</vt:lpstr>
      <vt:lpstr>Slide 7</vt:lpstr>
      <vt:lpstr>Slide 8</vt:lpstr>
      <vt:lpstr>Slide 9</vt:lpstr>
      <vt:lpstr>Slide 10</vt:lpstr>
      <vt:lpstr>Slide 11</vt:lpstr>
      <vt:lpstr>Slide 12</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 on Different Information Systems</dc:title>
  <dc:subject>LCLM5004 Managing Business Information - Component 1 Group Presentation</dc:subject>
  <dc:creator>Renata Boguszewska, Rafal Boguszewski, Daniel Fratczak</dc:creator>
  <cp:lastModifiedBy>Renata Boguszewska, Rafal Boguszewski, Daniel Fratczak</cp:lastModifiedBy>
  <cp:revision>1</cp:revision>
  <dcterms:created xsi:type="dcterms:W3CDTF">2026-07-07T19:31:07Z</dcterms:created>
  <dcterms:modified xsi:type="dcterms:W3CDTF">2026-07-07T19:31:07Z</dcterms:modified>
</cp:coreProperties>
</file>