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țiune fără titlu" id="{AF8E2628-63C1-4A0D-B8F8-12B7A779343D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7"/>
            <p14:sldId id="266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9B6A7B-6C85-D1D8-8A63-F8EB335656F9}" v="1" dt="2026-03-21T17:01:15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7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04.04.2026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04.04.2026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04.04.2026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04.04.2026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04.04.2026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04.04.2026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04.04.2026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04.04.2026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04.04.2026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04.04.2026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04.04.2026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04.04.2026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hyperlink" Target="https://www.nhs.uk&#8288;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o-RO" dirty="0"/>
              <a:t>Care plan for a patient with </a:t>
            </a:r>
            <a:r>
              <a:rPr lang="ro-RO"/>
              <a:t>Asthma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ro-RO"/>
              <a:t>Module: BSC-HSCSH</a:t>
            </a:r>
          </a:p>
          <a:p>
            <a:r>
              <a:rPr lang="ro-RO"/>
              <a:t>Student name :Cristi Vantu</a:t>
            </a:r>
          </a:p>
          <a:p>
            <a:r>
              <a:rPr lang="ro-RO"/>
              <a:t>Student number :2417457 </a:t>
            </a:r>
          </a:p>
          <a:p>
            <a:r>
              <a:rPr lang="ro-RO"/>
              <a:t>Lecture name : Soban Sadiq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556EA82-EE54-82CB-2DC9-A9E86F7792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348"/>
    </mc:Choice>
    <mc:Fallback>
      <p:transition spd="slow" advTm="45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408E13B-4EB5-473E-27CD-5A28D18BA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ea typeface="+mj-lt"/>
                <a:cs typeface="+mj-lt"/>
              </a:rPr>
              <a:t>Overview of Asthma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6077ED77-86A7-6056-08C5-8EBC673410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Long-term airway inflammation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Airway narrowing</a:t>
            </a:r>
            <a:endParaRPr lang="ro-RO"/>
          </a:p>
          <a:p>
            <a:r>
              <a:rPr lang="ro-RO">
                <a:ea typeface="+mn-lt"/>
                <a:cs typeface="+mn-lt"/>
              </a:rPr>
              <a:t>Excess mucus production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Variable breathing difficulty</a:t>
            </a:r>
            <a:endParaRPr lang="ro-RO"/>
          </a:p>
          <a:p>
            <a:r>
              <a:rPr lang="ro-RO">
                <a:ea typeface="+mn-lt"/>
                <a:cs typeface="+mn-lt"/>
              </a:rPr>
              <a:t>Common UK condition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9C0B478-F29D-5016-A0E7-2D6D3B3761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445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044"/>
    </mc:Choice>
    <mc:Fallback>
      <p:transition spd="slow" advTm="680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653D01B-09E6-CFF9-1EAE-E31F4830C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z="2800" dirty="0">
                <a:latin typeface="Aptos"/>
              </a:rPr>
              <a:t> </a:t>
            </a:r>
            <a:r>
              <a:rPr lang="ro-RO" sz="2800">
                <a:ea typeface="+mj-lt"/>
                <a:cs typeface="+mj-lt"/>
              </a:rPr>
              <a:t>Respiratory System Anatomy</a:t>
            </a:r>
            <a:endParaRPr lang="ro-RO">
              <a:ea typeface="+mj-lt"/>
              <a:cs typeface="+mj-lt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656CD486-2AAF-7A3A-8B45-59E4C7FE56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Upper airways</a:t>
            </a:r>
          </a:p>
          <a:p>
            <a:r>
              <a:rPr lang="ro-RO">
                <a:ea typeface="+mn-lt"/>
                <a:cs typeface="+mn-lt"/>
              </a:rPr>
              <a:t>Trachea</a:t>
            </a:r>
            <a:endParaRPr lang="ro-RO"/>
          </a:p>
          <a:p>
            <a:r>
              <a:rPr lang="ro-RO">
                <a:ea typeface="+mn-lt"/>
                <a:cs typeface="+mn-lt"/>
              </a:rPr>
              <a:t>Bronchi and bronchioles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Lungs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Alveoli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8ECBC2F-3C5D-758B-5AAC-7C19276AF3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15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663"/>
    </mc:Choice>
    <mc:Fallback>
      <p:transition spd="slow" advTm="52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10B3290-2CC8-BE70-C08F-928500925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ro-RO"/>
            </a:b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B1D3D25-9077-0198-E928-E06505E18D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ro-RO" dirty="0">
              <a:ea typeface="+mn-lt"/>
              <a:cs typeface="+mn-lt"/>
            </a:endParaRPr>
          </a:p>
          <a:p>
            <a:endParaRPr lang="ro-RO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ro-RO">
                <a:ea typeface="+mn-lt"/>
                <a:cs typeface="+mn-lt"/>
              </a:rPr>
              <a:t>Physiology of Normal Breathing</a:t>
            </a:r>
            <a:endParaRPr lang="ro-RO" dirty="0">
              <a:ea typeface="+mn-lt"/>
              <a:cs typeface="+mn-lt"/>
            </a:endParaRPr>
          </a:p>
          <a:p>
            <a:endParaRPr lang="ro-RO" dirty="0">
              <a:ea typeface="+mn-lt"/>
              <a:cs typeface="+mn-lt"/>
            </a:endParaRPr>
          </a:p>
          <a:p>
            <a:endParaRPr lang="ro-RO" dirty="0">
              <a:ea typeface="+mn-lt"/>
              <a:cs typeface="+mn-lt"/>
            </a:endParaRPr>
          </a:p>
          <a:p>
            <a:r>
              <a:rPr lang="ro-RO">
                <a:ea typeface="+mn-lt"/>
                <a:cs typeface="+mn-lt"/>
              </a:rPr>
              <a:t>Diaphragm contraction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Lung expansion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Gas exchange</a:t>
            </a:r>
            <a:endParaRPr lang="ro-RO"/>
          </a:p>
          <a:p>
            <a:r>
              <a:rPr lang="ro-RO">
                <a:ea typeface="+mn-lt"/>
                <a:cs typeface="+mn-lt"/>
              </a:rPr>
              <a:t>Relaxed airway muscles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Balanced oxygen supply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0ECC155-4FEC-F269-1ADB-043EB6A53B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378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439"/>
    </mc:Choice>
    <mc:Fallback>
      <p:transition spd="slow" advTm="49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F897EC4-2696-8055-244F-367AF5C9B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ea typeface="+mj-lt"/>
                <a:cs typeface="+mj-lt"/>
              </a:rPr>
              <a:t>Effects of Asthma on Body Function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B7C4B91-073F-FB6E-A17C-00AEA8ECAC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Airway inflammation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Muscle tightening</a:t>
            </a:r>
            <a:endParaRPr lang="ro-RO"/>
          </a:p>
          <a:p>
            <a:r>
              <a:rPr lang="ro-RO">
                <a:ea typeface="+mn-lt"/>
                <a:cs typeface="+mn-lt"/>
              </a:rPr>
              <a:t>Mucus blockage</a:t>
            </a:r>
            <a:endParaRPr lang="ro-RO"/>
          </a:p>
          <a:p>
            <a:r>
              <a:rPr lang="ro-RO">
                <a:ea typeface="+mn-lt"/>
                <a:cs typeface="+mn-lt"/>
              </a:rPr>
              <a:t>Reduced airflow</a:t>
            </a:r>
            <a:endParaRPr lang="ro-RO"/>
          </a:p>
          <a:p>
            <a:r>
              <a:rPr lang="ro-RO">
                <a:ea typeface="+mn-lt"/>
                <a:cs typeface="+mn-lt"/>
              </a:rPr>
              <a:t>Breathing difficulty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7FD5BBA-6D13-48EB-93AB-2E78BBC715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901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192"/>
    </mc:Choice>
    <mc:Fallback>
      <p:transition spd="slow" advTm="501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8BA2EB3-B33A-D497-CDCD-F14EFD97F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ea typeface="+mj-lt"/>
                <a:cs typeface="+mj-lt"/>
              </a:rPr>
              <a:t>Fictional Patient Profile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3730BD8-CB64-CD3A-A9E8-5583F39FD6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Sarah Ahmed </a:t>
            </a:r>
          </a:p>
          <a:p>
            <a:r>
              <a:rPr lang="ro-RO">
                <a:ea typeface="+mn-lt"/>
                <a:cs typeface="+mn-lt"/>
              </a:rPr>
              <a:t>35 years old</a:t>
            </a:r>
            <a:endParaRPr lang="ro-RO"/>
          </a:p>
          <a:p>
            <a:r>
              <a:rPr lang="ro-RO">
                <a:ea typeface="+mn-lt"/>
                <a:cs typeface="+mn-lt"/>
              </a:rPr>
              <a:t>Teaching assistant</a:t>
            </a:r>
            <a:endParaRPr lang="ro-RO"/>
          </a:p>
          <a:p>
            <a:r>
              <a:rPr lang="ro-RO">
                <a:ea typeface="+mn-lt"/>
                <a:cs typeface="+mn-lt"/>
              </a:rPr>
              <a:t>Moderate persistent asthma</a:t>
            </a:r>
            <a:endParaRPr lang="ro-RO"/>
          </a:p>
          <a:p>
            <a:r>
              <a:rPr lang="ro-RO">
                <a:ea typeface="+mn-lt"/>
                <a:cs typeface="+mn-lt"/>
              </a:rPr>
              <a:t>Activity-related symptoms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942C710-33CE-C87E-8F59-654089C1D4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653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407"/>
    </mc:Choice>
    <mc:Fallback>
      <p:transition spd="slow" advTm="554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3BD8D66-11D1-A92B-7B0A-2024E60E6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ea typeface="+mj-lt"/>
                <a:cs typeface="+mj-lt"/>
              </a:rPr>
              <a:t>Risk Factors and Triggers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BBD287A-5769-54E7-78E7-D5C0157814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Allergens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Cold weather</a:t>
            </a:r>
            <a:endParaRPr lang="ro-RO"/>
          </a:p>
          <a:p>
            <a:r>
              <a:rPr lang="ro-RO">
                <a:ea typeface="+mn-lt"/>
                <a:cs typeface="+mn-lt"/>
              </a:rPr>
              <a:t>Exercise</a:t>
            </a:r>
            <a:endParaRPr lang="ro-RO"/>
          </a:p>
          <a:p>
            <a:r>
              <a:rPr lang="ro-RO">
                <a:ea typeface="+mn-lt"/>
                <a:cs typeface="+mn-lt"/>
              </a:rPr>
              <a:t>Respiratory infections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Emotional stress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9518D07-D766-FA58-465D-236A1515B5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202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399"/>
    </mc:Choice>
    <mc:Fallback>
      <p:transition spd="slow" advTm="46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62A2E93-AA14-2EDB-D44A-E307BD589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Assesment and Monitoring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6EE5911-B678-D14D-7AB7-E294788D03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ro-RO" dirty="0"/>
          </a:p>
          <a:p>
            <a:pPr>
              <a:buNone/>
            </a:pPr>
            <a:endParaRPr lang="ro-RO" dirty="0">
              <a:ea typeface="+mn-lt"/>
              <a:cs typeface="+mn-lt"/>
            </a:endParaRPr>
          </a:p>
          <a:p>
            <a:pPr>
              <a:buNone/>
            </a:pPr>
            <a:r>
              <a:rPr lang="ro-RO">
                <a:ea typeface="+mn-lt"/>
                <a:cs typeface="+mn-lt"/>
              </a:rPr>
              <a:t>Peak flow testing</a:t>
            </a:r>
            <a:endParaRPr lang="ro-RO"/>
          </a:p>
          <a:p>
            <a:pPr>
              <a:buNone/>
            </a:pPr>
            <a:r>
              <a:rPr lang="ro-RO">
                <a:ea typeface="+mn-lt"/>
                <a:cs typeface="+mn-lt"/>
              </a:rPr>
              <a:t>Symptom tracking</a:t>
            </a:r>
            <a:endParaRPr lang="ro-RO"/>
          </a:p>
          <a:p>
            <a:pPr>
              <a:buNone/>
            </a:pPr>
            <a:r>
              <a:rPr lang="ro-RO">
                <a:ea typeface="+mn-lt"/>
                <a:cs typeface="+mn-lt"/>
              </a:rPr>
              <a:t>Oxygen monitoring</a:t>
            </a:r>
            <a:endParaRPr lang="ro-RO"/>
          </a:p>
          <a:p>
            <a:pPr>
              <a:buNone/>
            </a:pPr>
            <a:r>
              <a:rPr lang="ro-RO">
                <a:ea typeface="+mn-lt"/>
                <a:cs typeface="+mn-lt"/>
              </a:rPr>
              <a:t>Routine reviews</a:t>
            </a:r>
            <a:endParaRPr lang="ro-RO"/>
          </a:p>
          <a:p>
            <a:pPr>
              <a:buNone/>
            </a:pPr>
            <a:r>
              <a:rPr lang="ro-RO">
                <a:ea typeface="+mn-lt"/>
                <a:cs typeface="+mn-lt"/>
              </a:rPr>
              <a:t>Personal action plan</a:t>
            </a:r>
            <a:endParaRPr lang="ro-RO"/>
          </a:p>
          <a:p>
            <a:pPr marL="0" indent="0">
              <a:buNone/>
            </a:pPr>
            <a:endParaRPr lang="ro-RO" dirty="0"/>
          </a:p>
          <a:p>
            <a:endParaRPr lang="ro-RO" dirty="0"/>
          </a:p>
          <a:p>
            <a:endParaRPr lang="ro-RO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02F55AB-DB09-0C8C-49B5-B5059F505B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021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599"/>
    </mc:Choice>
    <mc:Fallback>
      <p:transition spd="slow" advTm="405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45B7107-88EF-4157-D776-7ADB5DFA8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ea typeface="+mj-lt"/>
                <a:cs typeface="+mj-lt"/>
              </a:rPr>
              <a:t>Treatment and care plan</a:t>
            </a:r>
            <a:endParaRPr lang="ro-RO" dirty="0">
              <a:ea typeface="+mj-lt"/>
              <a:cs typeface="+mj-lt"/>
            </a:endParaRPr>
          </a:p>
        </p:txBody>
      </p:sp>
      <p:sp>
        <p:nvSpPr>
          <p:cNvPr id="5" name="Substituent conținut 4">
            <a:extLst>
              <a:ext uri="{FF2B5EF4-FFF2-40B4-BE49-F238E27FC236}">
                <a16:creationId xmlns:a16="http://schemas.microsoft.com/office/drawing/2014/main" id="{04BF2F16-F83B-F734-6B4C-CA971DEB52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Reliever inhaler</a:t>
            </a:r>
            <a:endParaRPr lang="ro-RO"/>
          </a:p>
          <a:p>
            <a:r>
              <a:rPr lang="ro-RO">
                <a:ea typeface="+mn-lt"/>
                <a:cs typeface="+mn-lt"/>
              </a:rPr>
              <a:t>Preventer inhaler</a:t>
            </a:r>
            <a:endParaRPr lang="ro-RO"/>
          </a:p>
          <a:p>
            <a:r>
              <a:rPr lang="ro-RO">
                <a:ea typeface="+mn-lt"/>
                <a:cs typeface="+mn-lt"/>
              </a:rPr>
              <a:t>Inhaler technique education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Vaccinations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Lifestyle management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25D90A5-8CAB-8DE0-70B9-FB1AF724B2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857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15"/>
    </mc:Choice>
    <mc:Fallback>
      <p:transition spd="slow" advTm="49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987A1C2-12FF-A021-D85B-1245A6B18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ea typeface="+mj-lt"/>
                <a:cs typeface="+mj-lt"/>
              </a:rPr>
              <a:t>Communication in Education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1F7905A-951D-8028-E164-1A9A6447F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Clear explanations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Self-management education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Shared decision making</a:t>
            </a:r>
            <a:endParaRPr lang="ro-RO"/>
          </a:p>
          <a:p>
            <a:r>
              <a:rPr lang="ro-RO">
                <a:ea typeface="+mn-lt"/>
                <a:cs typeface="+mn-lt"/>
              </a:rPr>
              <a:t>Support systems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Adherence encouragement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D7AA9F5-6BFA-4E4A-DC95-89454958C1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300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863"/>
    </mc:Choice>
    <mc:Fallback>
      <p:transition spd="slow" advTm="418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5BDCF8E-71BF-23C5-5C8B-68C968E45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Conclusion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2EF4BFA-C751-CE44-A4D9-03A180805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Asthma alters breathing physiology</a:t>
            </a:r>
            <a:endParaRPr lang="ro-RO"/>
          </a:p>
          <a:p>
            <a:r>
              <a:rPr lang="ro-RO">
                <a:ea typeface="+mn-lt"/>
                <a:cs typeface="+mn-lt"/>
              </a:rPr>
              <a:t>Requires continuous management</a:t>
            </a:r>
            <a:endParaRPr lang="ro-RO"/>
          </a:p>
          <a:p>
            <a:r>
              <a:rPr lang="ro-RO">
                <a:ea typeface="+mn-lt"/>
                <a:cs typeface="+mn-lt"/>
              </a:rPr>
              <a:t>Monitoring improves safety</a:t>
            </a:r>
            <a:endParaRPr lang="ro-RO"/>
          </a:p>
          <a:p>
            <a:r>
              <a:rPr lang="ro-RO">
                <a:ea typeface="+mn-lt"/>
                <a:cs typeface="+mn-lt"/>
              </a:rPr>
              <a:t>Education supports independence</a:t>
            </a:r>
            <a:endParaRPr lang="ro-RO"/>
          </a:p>
          <a:p>
            <a:r>
              <a:rPr lang="ro-RO">
                <a:ea typeface="+mn-lt"/>
                <a:cs typeface="+mn-lt"/>
              </a:rPr>
              <a:t>Person-centred care is essential</a:t>
            </a:r>
            <a:endParaRPr lang="ro-RO"/>
          </a:p>
          <a:p>
            <a:endParaRPr lang="ro-RO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885DF44-592E-04FC-34E8-73CEF77FC4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396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713"/>
    </mc:Choice>
    <mc:Fallback>
      <p:transition spd="slow" advTm="727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06B9C82-8B46-A00E-FA59-42B40D0C1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Ethical Consideration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439418F-7C2D-C417-02EF-99C03C468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Autonomy</a:t>
            </a:r>
            <a:endParaRPr lang="ro-RO"/>
          </a:p>
          <a:p>
            <a:r>
              <a:rPr lang="ro-RO">
                <a:ea typeface="+mn-lt"/>
                <a:cs typeface="+mn-lt"/>
              </a:rPr>
              <a:t>Confidentiality</a:t>
            </a:r>
            <a:endParaRPr lang="ro-RO"/>
          </a:p>
          <a:p>
            <a:r>
              <a:rPr lang="ro-RO">
                <a:ea typeface="+mn-lt"/>
                <a:cs typeface="+mn-lt"/>
              </a:rPr>
              <a:t>Consent</a:t>
            </a:r>
            <a:endParaRPr lang="ro-RO"/>
          </a:p>
          <a:p>
            <a:r>
              <a:rPr lang="ro-RO">
                <a:ea typeface="+mn-lt"/>
                <a:cs typeface="+mn-lt"/>
              </a:rPr>
              <a:t>Non-discrimination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Respectful care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158FDE5-1A43-46C3-C353-25F047EB5D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325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10"/>
    </mc:Choice>
    <mc:Fallback>
      <p:transition spd="slow" advTm="53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63BDDDF-6417-062E-0D2D-01CABABBC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References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FC85DBD-14F4-1A63-500B-E8F2058BEA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ro-RO">
                <a:ea typeface="+mn-lt"/>
                <a:cs typeface="+mn-lt"/>
              </a:rPr>
              <a:t>National Health Service (2023) Asthma. Available at: </a:t>
            </a:r>
            <a:r>
              <a:rPr lang="ro-RO" dirty="0">
                <a:ea typeface="+mn-lt"/>
                <a:cs typeface="+mn-lt"/>
                <a:hlinkClick r:id="rId4"/>
              </a:rPr>
              <a:t>https://www.nhs.uk⁠</a:t>
            </a:r>
            <a:r>
              <a:rPr lang="ro-RO" dirty="0">
                <a:ea typeface="+mn-lt"/>
                <a:cs typeface="+mn-lt"/>
              </a:rPr>
              <a:t>�</a:t>
            </a:r>
            <a:endParaRPr lang="ro-RO"/>
          </a:p>
          <a:p>
            <a:r>
              <a:rPr lang="ro-RO">
                <a:ea typeface="+mn-lt"/>
                <a:cs typeface="+mn-lt"/>
              </a:rPr>
              <a:t>National Institute for Health and Care Excellence (2022) Asthma: diagnosis, monitoring and chronic asthma management (NG80).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British Thoracic Society (2019) British Guideline on the Management of Asthma.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Global Initiative for Asthma (2023) Global Strategy for Asthma Management and Prevention.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Asthma + Lung UK (2023) Understanding Asthma.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World Health Organization (2023) Asthma Fact Sheet.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Tortora, G. &amp; Derrickson, B. (2021) Principles of Anatomy and Physiology. Wiley.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Martini, F., Nath, J. &amp; Bartholomew, E. (2021) Fundamentals of Anatomy &amp; Physiology. Pearson.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Kumar, V., Abbas, A. &amp; Aster, J. (2020) Robbins Basic Pathology. Elsevier.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Lewis, S. et al. (2020) Medical-Surgical Nursing. Elsevier.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McCance, K. &amp; Huether, S. (2019) Pathophysiology: The Biological Basis for Disease. Elsevier.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Public Health England (2022) Respiratory Disease Profiles in England.</a:t>
            </a:r>
            <a:endParaRPr lang="ro-RO"/>
          </a:p>
          <a:p>
            <a:endParaRPr lang="ro-RO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3E4D238-CE38-335F-0E92-C274943398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377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3"/>
    </mc:Choice>
    <mc:Fallback>
      <p:transition spd="slow" advTm="15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388</Words>
  <Application>Microsoft Office PowerPoint</Application>
  <PresentationFormat>Widescreen</PresentationFormat>
  <Paragraphs>92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Temă Office</vt:lpstr>
      <vt:lpstr>Care plan for a patient with Asthma</vt:lpstr>
      <vt:lpstr>Overview of Asthma</vt:lpstr>
      <vt:lpstr> Respiratory System Anatomy</vt:lpstr>
      <vt:lpstr> </vt:lpstr>
      <vt:lpstr>Effects of Asthma on Body Function</vt:lpstr>
      <vt:lpstr>Fictional Patient Profile</vt:lpstr>
      <vt:lpstr>Risk Factors and Triggers</vt:lpstr>
      <vt:lpstr>Assesment and Monitoring</vt:lpstr>
      <vt:lpstr>Treatment and care plan</vt:lpstr>
      <vt:lpstr>Communication in Education</vt:lpstr>
      <vt:lpstr>Conclusion</vt:lpstr>
      <vt:lpstr>Ethical Consideration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Vlad Georgescu</cp:lastModifiedBy>
  <cp:revision>83</cp:revision>
  <dcterms:created xsi:type="dcterms:W3CDTF">2026-02-28T16:04:35Z</dcterms:created>
  <dcterms:modified xsi:type="dcterms:W3CDTF">2026-04-04T12:52:01Z</dcterms:modified>
</cp:coreProperties>
</file>