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28"/>
  </p:handoutMasterIdLst>
  <p:sldIdLst>
    <p:sldId id="278" r:id="rId2"/>
    <p:sldId id="281" r:id="rId3"/>
    <p:sldId id="282" r:id="rId4"/>
    <p:sldId id="279" r:id="rId5"/>
    <p:sldId id="280" r:id="rId6"/>
    <p:sldId id="257" r:id="rId7"/>
    <p:sldId id="258" r:id="rId8"/>
    <p:sldId id="262" r:id="rId9"/>
    <p:sldId id="259" r:id="rId10"/>
    <p:sldId id="260" r:id="rId11"/>
    <p:sldId id="261"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Lst>
  <p:sldSz cx="9144000" cy="6858000" type="screen4x3"/>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7" d="100"/>
          <a:sy n="87" d="100"/>
        </p:scale>
        <p:origin x="1494" y="90"/>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90568" cy="489502"/>
          </a:xfrm>
          <a:prstGeom prst="rect">
            <a:avLst/>
          </a:prstGeom>
        </p:spPr>
        <p:txBody>
          <a:bodyPr vert="horz" lIns="91010" tIns="45505" rIns="91010" bIns="45505" rtlCol="0"/>
          <a:lstStyle>
            <a:lvl1pPr algn="l">
              <a:defRPr sz="1200"/>
            </a:lvl1pPr>
          </a:lstStyle>
          <a:p>
            <a:endParaRPr lang="en-GB"/>
          </a:p>
        </p:txBody>
      </p:sp>
      <p:sp>
        <p:nvSpPr>
          <p:cNvPr id="3" name="Date Placeholder 2"/>
          <p:cNvSpPr>
            <a:spLocks noGrp="1"/>
          </p:cNvSpPr>
          <p:nvPr>
            <p:ph type="dt" sz="quarter" idx="1"/>
          </p:nvPr>
        </p:nvSpPr>
        <p:spPr>
          <a:xfrm>
            <a:off x="3776946" y="0"/>
            <a:ext cx="2890568" cy="489502"/>
          </a:xfrm>
          <a:prstGeom prst="rect">
            <a:avLst/>
          </a:prstGeom>
        </p:spPr>
        <p:txBody>
          <a:bodyPr vert="horz" lIns="91010" tIns="45505" rIns="91010" bIns="45505" rtlCol="0"/>
          <a:lstStyle>
            <a:lvl1pPr algn="r">
              <a:defRPr sz="1200"/>
            </a:lvl1pPr>
          </a:lstStyle>
          <a:p>
            <a:fld id="{845AA6B6-4103-4B30-9332-7E0504D5FC00}" type="datetimeFigureOut">
              <a:rPr lang="en-GB" smtClean="0"/>
              <a:t>19/03/2018</a:t>
            </a:fld>
            <a:endParaRPr lang="en-GB"/>
          </a:p>
        </p:txBody>
      </p:sp>
      <p:sp>
        <p:nvSpPr>
          <p:cNvPr id="4" name="Footer Placeholder 3"/>
          <p:cNvSpPr>
            <a:spLocks noGrp="1"/>
          </p:cNvSpPr>
          <p:nvPr>
            <p:ph type="ftr" sz="quarter" idx="2"/>
          </p:nvPr>
        </p:nvSpPr>
        <p:spPr>
          <a:xfrm>
            <a:off x="0" y="9264098"/>
            <a:ext cx="2890568" cy="489502"/>
          </a:xfrm>
          <a:prstGeom prst="rect">
            <a:avLst/>
          </a:prstGeom>
        </p:spPr>
        <p:txBody>
          <a:bodyPr vert="horz" lIns="91010" tIns="45505" rIns="91010" bIns="45505" rtlCol="0" anchor="b"/>
          <a:lstStyle>
            <a:lvl1pPr algn="l">
              <a:defRPr sz="1200"/>
            </a:lvl1pPr>
          </a:lstStyle>
          <a:p>
            <a:endParaRPr lang="en-GB"/>
          </a:p>
        </p:txBody>
      </p:sp>
      <p:sp>
        <p:nvSpPr>
          <p:cNvPr id="5" name="Slide Number Placeholder 4"/>
          <p:cNvSpPr>
            <a:spLocks noGrp="1"/>
          </p:cNvSpPr>
          <p:nvPr>
            <p:ph type="sldNum" sz="quarter" idx="3"/>
          </p:nvPr>
        </p:nvSpPr>
        <p:spPr>
          <a:xfrm>
            <a:off x="3776946" y="9264098"/>
            <a:ext cx="2890568" cy="489502"/>
          </a:xfrm>
          <a:prstGeom prst="rect">
            <a:avLst/>
          </a:prstGeom>
        </p:spPr>
        <p:txBody>
          <a:bodyPr vert="horz" lIns="91010" tIns="45505" rIns="91010" bIns="45505" rtlCol="0" anchor="b"/>
          <a:lstStyle>
            <a:lvl1pPr algn="r">
              <a:defRPr sz="1200"/>
            </a:lvl1pPr>
          </a:lstStyle>
          <a:p>
            <a:fld id="{7C84D6C1-D044-4FA4-8039-E32913022478}" type="slidenum">
              <a:rPr lang="en-GB" smtClean="0"/>
              <a:t>‹#›</a:t>
            </a:fld>
            <a:endParaRPr lang="en-GB"/>
          </a:p>
        </p:txBody>
      </p:sp>
    </p:spTree>
    <p:extLst>
      <p:ext uri="{BB962C8B-B14F-4D97-AF65-F5344CB8AC3E}">
        <p14:creationId xmlns:p14="http://schemas.microsoft.com/office/powerpoint/2010/main" val="2980089168"/>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DD157404-D050-4A73-920C-E0C1BACE4627}" type="datetimeFigureOut">
              <a:rPr lang="en-GB" smtClean="0"/>
              <a:t>19/03/2018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040F884-72FE-48D6-9576-75127C0C7158}" type="slidenum">
              <a:rPr lang="en-GB" smtClean="0"/>
              <a:t>‹#›</a:t>
            </a:fld>
            <a:endParaRPr lang="en-GB"/>
          </a:p>
        </p:txBody>
      </p:sp>
    </p:spTree>
    <p:extLst>
      <p:ext uri="{BB962C8B-B14F-4D97-AF65-F5344CB8AC3E}">
        <p14:creationId xmlns:p14="http://schemas.microsoft.com/office/powerpoint/2010/main" val="5730774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D157404-D050-4A73-920C-E0C1BACE4627}" type="datetimeFigureOut">
              <a:rPr lang="en-GB" smtClean="0"/>
              <a:t>19/03/2018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040F884-72FE-48D6-9576-75127C0C7158}" type="slidenum">
              <a:rPr lang="en-GB" smtClean="0"/>
              <a:t>‹#›</a:t>
            </a:fld>
            <a:endParaRPr lang="en-GB"/>
          </a:p>
        </p:txBody>
      </p:sp>
    </p:spTree>
    <p:extLst>
      <p:ext uri="{BB962C8B-B14F-4D97-AF65-F5344CB8AC3E}">
        <p14:creationId xmlns:p14="http://schemas.microsoft.com/office/powerpoint/2010/main" val="1309825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D157404-D050-4A73-920C-E0C1BACE4627}" type="datetimeFigureOut">
              <a:rPr lang="en-GB" smtClean="0"/>
              <a:t>19/03/2018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040F884-72FE-48D6-9576-75127C0C7158}" type="slidenum">
              <a:rPr lang="en-GB" smtClean="0"/>
              <a:t>‹#›</a:t>
            </a:fld>
            <a:endParaRPr lang="en-GB"/>
          </a:p>
        </p:txBody>
      </p:sp>
    </p:spTree>
    <p:extLst>
      <p:ext uri="{BB962C8B-B14F-4D97-AF65-F5344CB8AC3E}">
        <p14:creationId xmlns:p14="http://schemas.microsoft.com/office/powerpoint/2010/main" val="4987185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DD157404-D050-4A73-920C-E0C1BACE4627}" type="datetimeFigureOut">
              <a:rPr lang="en-GB" smtClean="0"/>
              <a:t>19/03/2018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040F884-72FE-48D6-9576-75127C0C7158}" type="slidenum">
              <a:rPr lang="en-GB" smtClean="0"/>
              <a:t>‹#›</a:t>
            </a:fld>
            <a:endParaRPr lang="en-GB"/>
          </a:p>
        </p:txBody>
      </p:sp>
    </p:spTree>
    <p:extLst>
      <p:ext uri="{BB962C8B-B14F-4D97-AF65-F5344CB8AC3E}">
        <p14:creationId xmlns:p14="http://schemas.microsoft.com/office/powerpoint/2010/main" val="19758009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DD157404-D050-4A73-920C-E0C1BACE4627}" type="datetimeFigureOut">
              <a:rPr lang="en-GB" smtClean="0"/>
              <a:t>19/03/2018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040F884-72FE-48D6-9576-75127C0C7158}" type="slidenum">
              <a:rPr lang="en-GB" smtClean="0"/>
              <a:t>‹#›</a:t>
            </a:fld>
            <a:endParaRPr lang="en-GB"/>
          </a:p>
        </p:txBody>
      </p:sp>
    </p:spTree>
    <p:extLst>
      <p:ext uri="{BB962C8B-B14F-4D97-AF65-F5344CB8AC3E}">
        <p14:creationId xmlns:p14="http://schemas.microsoft.com/office/powerpoint/2010/main" val="14003268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DD157404-D050-4A73-920C-E0C1BACE4627}" type="datetimeFigureOut">
              <a:rPr lang="en-GB" smtClean="0"/>
              <a:t>19/03/2018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040F884-72FE-48D6-9576-75127C0C7158}" type="slidenum">
              <a:rPr lang="en-GB" smtClean="0"/>
              <a:t>‹#›</a:t>
            </a:fld>
            <a:endParaRPr lang="en-GB"/>
          </a:p>
        </p:txBody>
      </p:sp>
    </p:spTree>
    <p:extLst>
      <p:ext uri="{BB962C8B-B14F-4D97-AF65-F5344CB8AC3E}">
        <p14:creationId xmlns:p14="http://schemas.microsoft.com/office/powerpoint/2010/main" val="32242727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D157404-D050-4A73-920C-E0C1BACE4627}" type="datetimeFigureOut">
              <a:rPr lang="en-GB" smtClean="0"/>
              <a:t>19/03/2018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040F884-72FE-48D6-9576-75127C0C7158}" type="slidenum">
              <a:rPr lang="en-GB" smtClean="0"/>
              <a:t>‹#›</a:t>
            </a:fld>
            <a:endParaRPr lang="en-GB"/>
          </a:p>
        </p:txBody>
      </p:sp>
    </p:spTree>
    <p:extLst>
      <p:ext uri="{BB962C8B-B14F-4D97-AF65-F5344CB8AC3E}">
        <p14:creationId xmlns:p14="http://schemas.microsoft.com/office/powerpoint/2010/main" val="29451908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D157404-D050-4A73-920C-E0C1BACE4627}" type="datetimeFigureOut">
              <a:rPr lang="en-GB" smtClean="0"/>
              <a:t>19/03/2018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040F884-72FE-48D6-9576-75127C0C7158}" type="slidenum">
              <a:rPr lang="en-GB" smtClean="0"/>
              <a:t>‹#›</a:t>
            </a:fld>
            <a:endParaRPr lang="en-GB"/>
          </a:p>
        </p:txBody>
      </p:sp>
    </p:spTree>
    <p:extLst>
      <p:ext uri="{BB962C8B-B14F-4D97-AF65-F5344CB8AC3E}">
        <p14:creationId xmlns:p14="http://schemas.microsoft.com/office/powerpoint/2010/main" val="42650749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D157404-D050-4A73-920C-E0C1BACE4627}" type="datetimeFigureOut">
              <a:rPr lang="en-GB" smtClean="0"/>
              <a:t>19/03/2018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040F884-72FE-48D6-9576-75127C0C7158}" type="slidenum">
              <a:rPr lang="en-GB" smtClean="0"/>
              <a:t>‹#›</a:t>
            </a:fld>
            <a:endParaRPr lang="en-GB"/>
          </a:p>
        </p:txBody>
      </p:sp>
    </p:spTree>
    <p:extLst>
      <p:ext uri="{BB962C8B-B14F-4D97-AF65-F5344CB8AC3E}">
        <p14:creationId xmlns:p14="http://schemas.microsoft.com/office/powerpoint/2010/main" val="25909757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D157404-D050-4A73-920C-E0C1BACE4627}" type="datetimeFigureOut">
              <a:rPr lang="en-GB" smtClean="0"/>
              <a:t>19/03/2018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040F884-72FE-48D6-9576-75127C0C7158}" type="slidenum">
              <a:rPr lang="en-GB" smtClean="0"/>
              <a:t>‹#›</a:t>
            </a:fld>
            <a:endParaRPr lang="en-GB"/>
          </a:p>
        </p:txBody>
      </p:sp>
    </p:spTree>
    <p:extLst>
      <p:ext uri="{BB962C8B-B14F-4D97-AF65-F5344CB8AC3E}">
        <p14:creationId xmlns:p14="http://schemas.microsoft.com/office/powerpoint/2010/main" val="40905205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D157404-D050-4A73-920C-E0C1BACE4627}" type="datetimeFigureOut">
              <a:rPr lang="en-GB" smtClean="0"/>
              <a:t>19/03/2018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040F884-72FE-48D6-9576-75127C0C7158}" type="slidenum">
              <a:rPr lang="en-GB" smtClean="0"/>
              <a:t>‹#›</a:t>
            </a:fld>
            <a:endParaRPr lang="en-GB"/>
          </a:p>
        </p:txBody>
      </p:sp>
    </p:spTree>
    <p:extLst>
      <p:ext uri="{BB962C8B-B14F-4D97-AF65-F5344CB8AC3E}">
        <p14:creationId xmlns:p14="http://schemas.microsoft.com/office/powerpoint/2010/main" val="11334951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D157404-D050-4A73-920C-E0C1BACE4627}" type="datetimeFigureOut">
              <a:rPr lang="en-GB" smtClean="0"/>
              <a:t>19/03/2018</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040F884-72FE-48D6-9576-75127C0C7158}" type="slidenum">
              <a:rPr lang="en-GB" smtClean="0"/>
              <a:t>‹#›</a:t>
            </a:fld>
            <a:endParaRPr lang="en-GB"/>
          </a:p>
        </p:txBody>
      </p:sp>
    </p:spTree>
    <p:extLst>
      <p:ext uri="{BB962C8B-B14F-4D97-AF65-F5344CB8AC3E}">
        <p14:creationId xmlns:p14="http://schemas.microsoft.com/office/powerpoint/2010/main" val="14444132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4.xml"/><Relationship Id="rId4" Type="http://schemas.openxmlformats.org/officeDocument/2006/relationships/image" Target="../media/image17.jpeg"/></Relationships>
</file>

<file path=ppt/slides/_rels/slide1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e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itle 1"/>
          <p:cNvSpPr>
            <a:spLocks noGrp="1"/>
          </p:cNvSpPr>
          <p:nvPr>
            <p:ph type="ctrTitle"/>
          </p:nvPr>
        </p:nvSpPr>
        <p:spPr>
          <a:xfrm>
            <a:off x="685800" y="260649"/>
            <a:ext cx="7772400" cy="882351"/>
          </a:xfrm>
        </p:spPr>
        <p:txBody>
          <a:bodyPr/>
          <a:lstStyle/>
          <a:p>
            <a:r>
              <a:rPr lang="en-GB" altLang="en-US" dirty="0"/>
              <a:t>Marketing Planning &amp; Practice</a:t>
            </a:r>
            <a:endParaRPr lang="en-GB" altLang="en-US" dirty="0" smtClean="0"/>
          </a:p>
        </p:txBody>
      </p:sp>
      <p:sp>
        <p:nvSpPr>
          <p:cNvPr id="2051" name="Subtitle 2"/>
          <p:cNvSpPr>
            <a:spLocks noGrp="1"/>
          </p:cNvSpPr>
          <p:nvPr>
            <p:ph type="subTitle" idx="1"/>
          </p:nvPr>
        </p:nvSpPr>
        <p:spPr>
          <a:xfrm>
            <a:off x="1187450" y="5301950"/>
            <a:ext cx="6769100" cy="1251249"/>
          </a:xfrm>
        </p:spPr>
        <p:txBody>
          <a:bodyPr>
            <a:normAutofit fontScale="85000" lnSpcReduction="20000"/>
          </a:bodyPr>
          <a:lstStyle/>
          <a:p>
            <a:r>
              <a:rPr lang="en-GB" altLang="en-US" dirty="0" smtClean="0"/>
              <a:t>The </a:t>
            </a:r>
            <a:r>
              <a:rPr lang="en-GB" altLang="en-US" dirty="0" smtClean="0"/>
              <a:t>“</a:t>
            </a:r>
            <a:r>
              <a:rPr lang="en-GB" altLang="en-US" b="1" u="sng" dirty="0" smtClean="0"/>
              <a:t>RIGHT</a:t>
            </a:r>
            <a:r>
              <a:rPr lang="en-GB" altLang="en-US" dirty="0" smtClean="0"/>
              <a:t>” Marketing </a:t>
            </a:r>
            <a:r>
              <a:rPr lang="en-GB" altLang="en-US" dirty="0" smtClean="0"/>
              <a:t>Mix </a:t>
            </a:r>
          </a:p>
          <a:p>
            <a:r>
              <a:rPr lang="en-GB" altLang="en-US" dirty="0" smtClean="0"/>
              <a:t>Product</a:t>
            </a:r>
          </a:p>
          <a:p>
            <a:r>
              <a:rPr lang="en-GB" altLang="en-US" dirty="0" smtClean="0"/>
              <a:t>By Will Fleming</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5800" y="1295400"/>
            <a:ext cx="7772400" cy="3810000"/>
          </a:xfrm>
          <a:prstGeom prst="rect">
            <a:avLst/>
          </a:prstGeom>
        </p:spPr>
      </p:pic>
    </p:spTree>
    <p:extLst>
      <p:ext uri="{BB962C8B-B14F-4D97-AF65-F5344CB8AC3E}">
        <p14:creationId xmlns:p14="http://schemas.microsoft.com/office/powerpoint/2010/main" val="4533832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From last week</a:t>
            </a:r>
            <a:br>
              <a:rPr lang="en-GB" dirty="0" smtClean="0"/>
            </a:br>
            <a:endParaRPr lang="en-GB" dirty="0"/>
          </a:p>
        </p:txBody>
      </p:sp>
      <p:sp>
        <p:nvSpPr>
          <p:cNvPr id="3" name="Content Placeholder 2"/>
          <p:cNvSpPr>
            <a:spLocks noGrp="1"/>
          </p:cNvSpPr>
          <p:nvPr>
            <p:ph idx="1"/>
          </p:nvPr>
        </p:nvSpPr>
        <p:spPr/>
        <p:txBody>
          <a:bodyPr>
            <a:normAutofit lnSpcReduction="10000"/>
          </a:bodyPr>
          <a:lstStyle/>
          <a:p>
            <a:r>
              <a:rPr lang="en-GB" dirty="0" smtClean="0"/>
              <a:t>In your own words state what you understand as “strategy”.</a:t>
            </a:r>
          </a:p>
          <a:p>
            <a:r>
              <a:rPr lang="en-GB" dirty="0" smtClean="0"/>
              <a:t>Now find a definition of strategy, does it fit? [note: look for Johnson, Scholes &amp; </a:t>
            </a:r>
            <a:r>
              <a:rPr lang="en-GB" dirty="0" err="1" smtClean="0"/>
              <a:t>Whittingdon</a:t>
            </a:r>
            <a:r>
              <a:rPr lang="en-GB" dirty="0" smtClean="0"/>
              <a:t>].</a:t>
            </a:r>
          </a:p>
          <a:p>
            <a:r>
              <a:rPr lang="en-GB" dirty="0" smtClean="0"/>
              <a:t>Does strategy follow structure or does structure follow strategy?</a:t>
            </a:r>
          </a:p>
          <a:p>
            <a:r>
              <a:rPr lang="en-GB" dirty="0" smtClean="0"/>
              <a:t>How do we know which one is the right one for the organisation?</a:t>
            </a:r>
          </a:p>
          <a:p>
            <a:endParaRPr lang="en-GB" dirty="0"/>
          </a:p>
        </p:txBody>
      </p:sp>
    </p:spTree>
    <p:extLst>
      <p:ext uri="{BB962C8B-B14F-4D97-AF65-F5344CB8AC3E}">
        <p14:creationId xmlns:p14="http://schemas.microsoft.com/office/powerpoint/2010/main" val="23537343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Strategy and implementation</a:t>
            </a:r>
            <a:endParaRPr lang="en-GB" dirty="0"/>
          </a:p>
        </p:txBody>
      </p:sp>
      <p:pic>
        <p:nvPicPr>
          <p:cNvPr id="6" name="Content Placeholder 5"/>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685800" y="1752600"/>
            <a:ext cx="3886200" cy="4412704"/>
          </a:xfrm>
        </p:spPr>
      </p:pic>
      <p:pic>
        <p:nvPicPr>
          <p:cNvPr id="7" name="Content Placeholder 6"/>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4572000" y="1752600"/>
            <a:ext cx="3886200" cy="4412704"/>
          </a:xfrm>
        </p:spPr>
      </p:pic>
    </p:spTree>
    <p:extLst>
      <p:ext uri="{BB962C8B-B14F-4D97-AF65-F5344CB8AC3E}">
        <p14:creationId xmlns:p14="http://schemas.microsoft.com/office/powerpoint/2010/main" val="14677344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ormAutofit fontScale="90000"/>
          </a:bodyPr>
          <a:lstStyle/>
          <a:p>
            <a:r>
              <a:rPr lang="en-GB" dirty="0" smtClean="0"/>
              <a:t>Strategy Implementation</a:t>
            </a:r>
            <a:br>
              <a:rPr lang="en-GB" dirty="0" smtClean="0"/>
            </a:br>
            <a:r>
              <a:rPr lang="en-GB" dirty="0" smtClean="0"/>
              <a:t>-general the strategic wheel</a:t>
            </a:r>
            <a:endParaRPr lang="en-GB" dirty="0"/>
          </a:p>
        </p:txBody>
      </p:sp>
      <p:sp>
        <p:nvSpPr>
          <p:cNvPr id="7" name="Content Placeholder 6"/>
          <p:cNvSpPr>
            <a:spLocks noGrp="1"/>
          </p:cNvSpPr>
          <p:nvPr>
            <p:ph sz="half" idx="1"/>
          </p:nvPr>
        </p:nvSpPr>
        <p:spPr>
          <a:xfrm>
            <a:off x="685800" y="1981200"/>
            <a:ext cx="3810000" cy="4616152"/>
          </a:xfrm>
        </p:spPr>
        <p:txBody>
          <a:bodyPr/>
          <a:lstStyle/>
          <a:p>
            <a:r>
              <a:rPr lang="en-GB" sz="1800" b="1" dirty="0"/>
              <a:t>The </a:t>
            </a:r>
            <a:r>
              <a:rPr lang="en-GB" sz="1800" b="1" dirty="0" smtClean="0"/>
              <a:t> Wheel uses the Core Purpose to concentrate  on differentiation.</a:t>
            </a:r>
            <a:endParaRPr lang="en-GB" sz="1800" dirty="0"/>
          </a:p>
          <a:p>
            <a:r>
              <a:rPr lang="en-GB" sz="1800" dirty="0" smtClean="0"/>
              <a:t>The </a:t>
            </a:r>
            <a:r>
              <a:rPr lang="en-GB" sz="1800" dirty="0"/>
              <a:t>Strategy Wheel </a:t>
            </a:r>
            <a:r>
              <a:rPr lang="en-GB" sz="1800" dirty="0" smtClean="0"/>
              <a:t>is a </a:t>
            </a:r>
            <a:r>
              <a:rPr lang="en-GB" sz="1800" dirty="0"/>
              <a:t>visual framework for deciding how every aspect of your business will add value and support its core purpose.</a:t>
            </a:r>
          </a:p>
          <a:p>
            <a:r>
              <a:rPr lang="en-GB" sz="1800" dirty="0" smtClean="0"/>
              <a:t>The </a:t>
            </a:r>
            <a:r>
              <a:rPr lang="en-GB" sz="1800" dirty="0"/>
              <a:t>core purpose bubble </a:t>
            </a:r>
            <a:r>
              <a:rPr lang="en-GB" sz="1800" b="1" dirty="0"/>
              <a:t>“says why you exist – what you do better than others – and the unique activities and resources around the rim show what will be enable you to deliver on that promise.”</a:t>
            </a:r>
            <a:r>
              <a:rPr lang="en-GB" sz="1800" dirty="0"/>
              <a:t> </a:t>
            </a:r>
            <a:endParaRPr lang="en-GB" sz="1800" dirty="0" smtClean="0"/>
          </a:p>
          <a:p>
            <a:r>
              <a:rPr lang="en-GB" sz="1800" dirty="0" smtClean="0"/>
              <a:t>In </a:t>
            </a:r>
            <a:r>
              <a:rPr lang="en-GB" sz="1800" dirty="0"/>
              <a:t>other words, how you will create the value in the </a:t>
            </a:r>
            <a:r>
              <a:rPr lang="en-GB" sz="1800" dirty="0" smtClean="0"/>
              <a:t>centre</a:t>
            </a:r>
            <a:r>
              <a:rPr lang="en-GB" sz="1400" dirty="0" smtClean="0"/>
              <a:t>.</a:t>
            </a:r>
            <a:endParaRPr lang="en-GB" sz="1400" dirty="0"/>
          </a:p>
          <a:p>
            <a:endParaRPr lang="en-GB" dirty="0"/>
          </a:p>
        </p:txBody>
      </p:sp>
      <p:pic>
        <p:nvPicPr>
          <p:cNvPr id="9" name="Content Placeholder 8"/>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4648200" y="1988840"/>
            <a:ext cx="4388296" cy="4536504"/>
          </a:xfrm>
        </p:spPr>
      </p:pic>
    </p:spTree>
    <p:extLst>
      <p:ext uri="{BB962C8B-B14F-4D97-AF65-F5344CB8AC3E}">
        <p14:creationId xmlns:p14="http://schemas.microsoft.com/office/powerpoint/2010/main" val="24100880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fontScale="90000"/>
          </a:bodyPr>
          <a:lstStyle/>
          <a:p>
            <a:r>
              <a:rPr lang="en-GB" dirty="0" smtClean="0"/>
              <a:t>The Strategic Wheel</a:t>
            </a:r>
            <a:br>
              <a:rPr lang="en-GB" dirty="0" smtClean="0"/>
            </a:br>
            <a:r>
              <a:rPr lang="en-GB" dirty="0" smtClean="0"/>
              <a:t>an example</a:t>
            </a:r>
            <a:endParaRPr lang="en-GB" dirty="0"/>
          </a:p>
        </p:txBody>
      </p:sp>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23528" y="1981200"/>
            <a:ext cx="8640960" cy="4544144"/>
          </a:xfrm>
        </p:spPr>
      </p:pic>
    </p:spTree>
    <p:extLst>
      <p:ext uri="{BB962C8B-B14F-4D97-AF65-F5344CB8AC3E}">
        <p14:creationId xmlns:p14="http://schemas.microsoft.com/office/powerpoint/2010/main" val="40232666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401762"/>
          </a:xfrm>
        </p:spPr>
        <p:txBody>
          <a:bodyPr>
            <a:normAutofit fontScale="90000"/>
          </a:bodyPr>
          <a:lstStyle/>
          <a:p>
            <a:r>
              <a:rPr lang="en-GB" dirty="0" smtClean="0"/>
              <a:t>Strategy Implementation</a:t>
            </a:r>
            <a:br>
              <a:rPr lang="en-GB" dirty="0" smtClean="0"/>
            </a:br>
            <a:r>
              <a:rPr lang="en-GB" dirty="0" smtClean="0"/>
              <a:t>- Marketing</a:t>
            </a:r>
            <a:endParaRPr lang="en-GB" dirty="0"/>
          </a:p>
        </p:txBody>
      </p:sp>
      <p:sp>
        <p:nvSpPr>
          <p:cNvPr id="3" name="Content Placeholder 2"/>
          <p:cNvSpPr>
            <a:spLocks noGrp="1"/>
          </p:cNvSpPr>
          <p:nvPr>
            <p:ph idx="1"/>
          </p:nvPr>
        </p:nvSpPr>
        <p:spPr>
          <a:xfrm>
            <a:off x="685800" y="1828800"/>
            <a:ext cx="7772400" cy="4336504"/>
          </a:xfrm>
        </p:spPr>
        <p:txBody>
          <a:bodyPr>
            <a:normAutofit fontScale="92500" lnSpcReduction="20000"/>
          </a:bodyPr>
          <a:lstStyle/>
          <a:p>
            <a:r>
              <a:rPr lang="en-GB" dirty="0"/>
              <a:t>The marketing mix is a key concept for marketers</a:t>
            </a:r>
            <a:r>
              <a:rPr lang="en-GB" dirty="0" smtClean="0"/>
              <a:t>.</a:t>
            </a:r>
          </a:p>
          <a:p>
            <a:r>
              <a:rPr lang="en-GB" dirty="0" smtClean="0"/>
              <a:t>For </a:t>
            </a:r>
            <a:r>
              <a:rPr lang="en-GB" u="sng" dirty="0" smtClean="0"/>
              <a:t>EACH</a:t>
            </a:r>
            <a:r>
              <a:rPr lang="en-GB" dirty="0" smtClean="0"/>
              <a:t> and </a:t>
            </a:r>
            <a:r>
              <a:rPr lang="en-GB" u="sng" dirty="0" smtClean="0"/>
              <a:t>EVERY</a:t>
            </a:r>
            <a:r>
              <a:rPr lang="en-GB" dirty="0" smtClean="0"/>
              <a:t> segment that we target we </a:t>
            </a:r>
            <a:r>
              <a:rPr lang="en-GB" u="sng" dirty="0" smtClean="0"/>
              <a:t>MUST</a:t>
            </a:r>
            <a:r>
              <a:rPr lang="en-GB" dirty="0" smtClean="0"/>
              <a:t> produce a </a:t>
            </a:r>
            <a:r>
              <a:rPr lang="en-GB" b="1" i="1" u="sng" dirty="0" smtClean="0"/>
              <a:t>distinct</a:t>
            </a:r>
            <a:r>
              <a:rPr lang="en-GB" dirty="0" smtClean="0"/>
              <a:t> Marketing mix. </a:t>
            </a:r>
            <a:endParaRPr lang="en-GB" dirty="0"/>
          </a:p>
          <a:p>
            <a:r>
              <a:rPr lang="en-GB" dirty="0" smtClean="0"/>
              <a:t>The process for implementing marketing relies on the marketing mix.</a:t>
            </a:r>
          </a:p>
          <a:p>
            <a:r>
              <a:rPr lang="en-GB" dirty="0" smtClean="0"/>
              <a:t>The marketing mix are the marketing managers “tools” of the trade.</a:t>
            </a:r>
          </a:p>
          <a:p>
            <a:r>
              <a:rPr lang="en-GB" dirty="0" smtClean="0"/>
              <a:t>Initially the 4P’s it was later extended to the 7P’s.</a:t>
            </a:r>
          </a:p>
        </p:txBody>
      </p:sp>
    </p:spTree>
    <p:extLst>
      <p:ext uri="{BB962C8B-B14F-4D97-AF65-F5344CB8AC3E}">
        <p14:creationId xmlns:p14="http://schemas.microsoft.com/office/powerpoint/2010/main" val="232442309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p:txBody>
          <a:bodyPr>
            <a:normAutofit fontScale="90000"/>
          </a:bodyPr>
          <a:lstStyle/>
          <a:p>
            <a:r>
              <a:rPr lang="en-GB" dirty="0" smtClean="0"/>
              <a:t>IMPLEMENTATION</a:t>
            </a:r>
            <a:br>
              <a:rPr lang="en-GB" dirty="0" smtClean="0"/>
            </a:br>
            <a:r>
              <a:rPr lang="en-GB" dirty="0" smtClean="0"/>
              <a:t>- the </a:t>
            </a:r>
            <a:r>
              <a:rPr lang="en-GB" dirty="0" smtClean="0"/>
              <a:t>“</a:t>
            </a:r>
            <a:r>
              <a:rPr lang="en-GB" smtClean="0"/>
              <a:t>right” marketing </a:t>
            </a:r>
            <a:r>
              <a:rPr lang="en-GB" dirty="0" smtClean="0"/>
              <a:t>mix</a:t>
            </a:r>
          </a:p>
        </p:txBody>
      </p:sp>
      <p:sp>
        <p:nvSpPr>
          <p:cNvPr id="5123" name="Content Placeholder 2"/>
          <p:cNvSpPr>
            <a:spLocks noGrp="1"/>
          </p:cNvSpPr>
          <p:nvPr>
            <p:ph sz="half" idx="1"/>
          </p:nvPr>
        </p:nvSpPr>
        <p:spPr/>
        <p:txBody>
          <a:bodyPr/>
          <a:lstStyle/>
          <a:p>
            <a:r>
              <a:rPr lang="en-GB" dirty="0" smtClean="0"/>
              <a:t>Product </a:t>
            </a:r>
          </a:p>
          <a:p>
            <a:r>
              <a:rPr lang="en-GB" dirty="0" smtClean="0"/>
              <a:t>Price</a:t>
            </a:r>
          </a:p>
          <a:p>
            <a:r>
              <a:rPr lang="en-GB" dirty="0" smtClean="0"/>
              <a:t>Place</a:t>
            </a:r>
          </a:p>
          <a:p>
            <a:r>
              <a:rPr lang="en-GB" dirty="0" smtClean="0"/>
              <a:t>Promotion</a:t>
            </a:r>
          </a:p>
          <a:p>
            <a:r>
              <a:rPr lang="en-GB" dirty="0" smtClean="0"/>
              <a:t>People</a:t>
            </a:r>
          </a:p>
          <a:p>
            <a:r>
              <a:rPr lang="en-GB" dirty="0" smtClean="0"/>
              <a:t>Processes</a:t>
            </a:r>
          </a:p>
          <a:p>
            <a:r>
              <a:rPr lang="en-GB" dirty="0" smtClean="0"/>
              <a:t>Physical evidence… or the 7P’s!</a:t>
            </a:r>
          </a:p>
        </p:txBody>
      </p:sp>
      <p:pic>
        <p:nvPicPr>
          <p:cNvPr id="7" name="Content Placeholder 3"/>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4139952" y="1981200"/>
            <a:ext cx="4752528" cy="4760168"/>
          </a:xfrm>
        </p:spPr>
      </p:pic>
    </p:spTree>
    <p:extLst>
      <p:ext uri="{BB962C8B-B14F-4D97-AF65-F5344CB8AC3E}">
        <p14:creationId xmlns:p14="http://schemas.microsoft.com/office/powerpoint/2010/main" val="708661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normAutofit fontScale="90000"/>
          </a:bodyPr>
          <a:lstStyle/>
          <a:p>
            <a:r>
              <a:rPr lang="en-US" smtClean="0"/>
              <a:t>THE MARKETING MIX  AS A COMPETITIVE ADVANTAGE</a:t>
            </a:r>
          </a:p>
        </p:txBody>
      </p:sp>
      <p:sp>
        <p:nvSpPr>
          <p:cNvPr id="6147" name="Rectangle 3"/>
          <p:cNvSpPr>
            <a:spLocks noGrp="1" noChangeArrowheads="1"/>
          </p:cNvSpPr>
          <p:nvPr>
            <p:ph type="body" idx="1"/>
          </p:nvPr>
        </p:nvSpPr>
        <p:spPr/>
        <p:txBody>
          <a:bodyPr/>
          <a:lstStyle/>
          <a:p>
            <a:pPr algn="ctr">
              <a:buFontTx/>
              <a:buNone/>
            </a:pPr>
            <a:r>
              <a:rPr lang="en-US" dirty="0" smtClean="0"/>
              <a:t>PRODUCT</a:t>
            </a:r>
          </a:p>
          <a:p>
            <a:pPr>
              <a:buFontTx/>
              <a:buNone/>
            </a:pPr>
            <a:r>
              <a:rPr lang="en-US" dirty="0" smtClean="0"/>
              <a:t>ISSUES INCLUDE:</a:t>
            </a:r>
          </a:p>
          <a:p>
            <a:r>
              <a:rPr lang="en-US" dirty="0" smtClean="0"/>
              <a:t>the augmented product</a:t>
            </a:r>
          </a:p>
          <a:p>
            <a:r>
              <a:rPr lang="en-US" dirty="0" smtClean="0"/>
              <a:t>packaging</a:t>
            </a:r>
          </a:p>
          <a:p>
            <a:r>
              <a:rPr lang="en-US" dirty="0" smtClean="0"/>
              <a:t>the product range &amp; the product portfolio</a:t>
            </a:r>
          </a:p>
          <a:p>
            <a:r>
              <a:rPr lang="en-US" i="1" dirty="0" smtClean="0"/>
              <a:t>branding</a:t>
            </a:r>
          </a:p>
          <a:p>
            <a:r>
              <a:rPr lang="en-US" i="1" dirty="0" smtClean="0"/>
              <a:t>quality</a:t>
            </a:r>
          </a:p>
        </p:txBody>
      </p:sp>
    </p:spTree>
    <p:extLst>
      <p:ext uri="{BB962C8B-B14F-4D97-AF65-F5344CB8AC3E}">
        <p14:creationId xmlns:p14="http://schemas.microsoft.com/office/powerpoint/2010/main" val="49944425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a:xfrm>
            <a:off x="685800" y="188640"/>
            <a:ext cx="7772400" cy="936104"/>
          </a:xfrm>
        </p:spPr>
        <p:txBody>
          <a:bodyPr/>
          <a:lstStyle/>
          <a:p>
            <a:r>
              <a:rPr lang="en-GB" altLang="en-US" dirty="0"/>
              <a:t>What is a </a:t>
            </a:r>
            <a:r>
              <a:rPr lang="en-GB" altLang="en-US" dirty="0" smtClean="0"/>
              <a:t>product?</a:t>
            </a:r>
            <a:endParaRPr lang="en-GB" altLang="en-US" dirty="0"/>
          </a:p>
        </p:txBody>
      </p:sp>
      <p:sp>
        <p:nvSpPr>
          <p:cNvPr id="3075" name="Rectangle 3"/>
          <p:cNvSpPr>
            <a:spLocks noGrp="1" noChangeArrowheads="1"/>
          </p:cNvSpPr>
          <p:nvPr>
            <p:ph type="body" idx="1"/>
          </p:nvPr>
        </p:nvSpPr>
        <p:spPr>
          <a:xfrm>
            <a:off x="685800" y="1268760"/>
            <a:ext cx="7772400" cy="4827240"/>
          </a:xfrm>
        </p:spPr>
        <p:txBody>
          <a:bodyPr/>
          <a:lstStyle/>
          <a:p>
            <a:r>
              <a:rPr lang="en-GB" altLang="en-US" sz="2800" dirty="0" smtClean="0"/>
              <a:t>A definition</a:t>
            </a:r>
          </a:p>
          <a:p>
            <a:pPr>
              <a:buFontTx/>
              <a:buNone/>
            </a:pPr>
            <a:r>
              <a:rPr lang="en-GB" altLang="en-US" sz="2800" dirty="0" smtClean="0"/>
              <a:t>“ </a:t>
            </a:r>
            <a:r>
              <a:rPr lang="en-GB" altLang="en-US" sz="2800" dirty="0"/>
              <a:t>anything offered to a market for attention, acquisition, use or consumption that might satisfy a need or want.”  (Kotler &amp; Armstrong 2001:291)</a:t>
            </a:r>
          </a:p>
          <a:p>
            <a:r>
              <a:rPr lang="en-GB" altLang="en-US" sz="2800" dirty="0"/>
              <a:t>It </a:t>
            </a:r>
            <a:r>
              <a:rPr lang="en-GB" altLang="en-US" sz="2800" dirty="0" smtClean="0"/>
              <a:t>now even includes </a:t>
            </a:r>
            <a:r>
              <a:rPr lang="en-GB" altLang="en-US" sz="2800" dirty="0"/>
              <a:t>physical objects, </a:t>
            </a:r>
            <a:r>
              <a:rPr lang="en-GB" altLang="en-US" sz="2800" b="1" i="1" dirty="0"/>
              <a:t>services</a:t>
            </a:r>
            <a:r>
              <a:rPr lang="en-GB" altLang="en-US" sz="2800" dirty="0"/>
              <a:t>, events, persons, places, organisations, ideas or any mix of the above.</a:t>
            </a:r>
          </a:p>
          <a:p>
            <a:r>
              <a:rPr lang="en-GB" altLang="en-US" sz="2800" dirty="0"/>
              <a:t>Can be either Consumer or Industrial</a:t>
            </a:r>
          </a:p>
        </p:txBody>
      </p:sp>
      <p:pic>
        <p:nvPicPr>
          <p:cNvPr id="4" name="Content Placeholder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43808" y="5013176"/>
            <a:ext cx="3528392" cy="1844824"/>
          </a:xfrm>
          <a:prstGeom prst="rect">
            <a:avLst/>
          </a:prstGeom>
        </p:spPr>
      </p:pic>
    </p:spTree>
    <p:extLst>
      <p:ext uri="{BB962C8B-B14F-4D97-AF65-F5344CB8AC3E}">
        <p14:creationId xmlns:p14="http://schemas.microsoft.com/office/powerpoint/2010/main" val="313101511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628650" y="1131094"/>
            <a:ext cx="8286750" cy="994172"/>
          </a:xfrm>
        </p:spPr>
        <p:txBody>
          <a:bodyPr>
            <a:normAutofit fontScale="90000"/>
          </a:bodyPr>
          <a:lstStyle/>
          <a:p>
            <a:r>
              <a:rPr lang="en-GB" dirty="0" smtClean="0"/>
              <a:t>The Augmented Product- the layers of a product</a:t>
            </a:r>
            <a:endParaRPr lang="en-GB" dirty="0"/>
          </a:p>
        </p:txBody>
      </p:sp>
      <p:pic>
        <p:nvPicPr>
          <p:cNvPr id="4" name="Content Placeholder 3"/>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622496" y="2218299"/>
            <a:ext cx="4663440" cy="3302391"/>
          </a:xfrm>
        </p:spPr>
      </p:pic>
      <p:sp>
        <p:nvSpPr>
          <p:cNvPr id="6" name="Content Placeholder 5"/>
          <p:cNvSpPr>
            <a:spLocks noGrp="1"/>
          </p:cNvSpPr>
          <p:nvPr>
            <p:ph sz="half" idx="2"/>
          </p:nvPr>
        </p:nvSpPr>
        <p:spPr>
          <a:xfrm>
            <a:off x="5349240" y="2226469"/>
            <a:ext cx="3332365" cy="3263504"/>
          </a:xfrm>
        </p:spPr>
        <p:txBody>
          <a:bodyPr>
            <a:normAutofit fontScale="70000" lnSpcReduction="20000"/>
          </a:bodyPr>
          <a:lstStyle/>
          <a:p>
            <a:r>
              <a:rPr lang="en-GB" dirty="0" smtClean="0"/>
              <a:t>Core benefit – a mode of transport you control</a:t>
            </a:r>
          </a:p>
          <a:p>
            <a:r>
              <a:rPr lang="en-GB" dirty="0" smtClean="0"/>
              <a:t>Basic Product – a car</a:t>
            </a:r>
          </a:p>
          <a:p>
            <a:r>
              <a:rPr lang="en-GB" dirty="0" smtClean="0"/>
              <a:t>Expected Product – brand, model, colour</a:t>
            </a:r>
          </a:p>
          <a:p>
            <a:r>
              <a:rPr lang="en-GB" dirty="0" smtClean="0"/>
              <a:t>Augmented Product – guarantees, warranties, interest free finance</a:t>
            </a:r>
          </a:p>
          <a:p>
            <a:r>
              <a:rPr lang="en-GB" dirty="0" smtClean="0"/>
              <a:t>Potential product – hybrid/ electric, </a:t>
            </a:r>
            <a:r>
              <a:rPr lang="en-GB" dirty="0" err="1" smtClean="0"/>
              <a:t>sensored</a:t>
            </a:r>
            <a:r>
              <a:rPr lang="en-GB" dirty="0" smtClean="0"/>
              <a:t>/driverless,</a:t>
            </a:r>
            <a:endParaRPr lang="en-GB" dirty="0"/>
          </a:p>
        </p:txBody>
      </p:sp>
    </p:spTree>
    <p:extLst>
      <p:ext uri="{BB962C8B-B14F-4D97-AF65-F5344CB8AC3E}">
        <p14:creationId xmlns:p14="http://schemas.microsoft.com/office/powerpoint/2010/main" val="179132337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Packaging</a:t>
            </a:r>
            <a:endParaRPr lang="en-GB" dirty="0"/>
          </a:p>
        </p:txBody>
      </p:sp>
      <p:graphicFrame>
        <p:nvGraphicFramePr>
          <p:cNvPr id="3" name="Content Placeholder 2"/>
          <p:cNvGraphicFramePr>
            <a:graphicFrameLocks noGrp="1"/>
          </p:cNvGraphicFramePr>
          <p:nvPr>
            <p:ph sz="half" idx="1"/>
            <p:extLst/>
          </p:nvPr>
        </p:nvGraphicFramePr>
        <p:xfrm>
          <a:off x="226002" y="2218299"/>
          <a:ext cx="4288848" cy="3649969"/>
        </p:xfrm>
        <a:graphic>
          <a:graphicData uri="http://schemas.openxmlformats.org/drawingml/2006/table">
            <a:tbl>
              <a:tblPr/>
              <a:tblGrid>
                <a:gridCol w="1072212"/>
                <a:gridCol w="1072212"/>
                <a:gridCol w="1072212"/>
                <a:gridCol w="1072212"/>
              </a:tblGrid>
              <a:tr h="252931">
                <a:tc>
                  <a:txBody>
                    <a:bodyPr/>
                    <a:lstStyle/>
                    <a:p>
                      <a:pPr algn="l" fontAlgn="t"/>
                      <a:r>
                        <a:rPr lang="en-GB" sz="700" b="1" i="0" dirty="0">
                          <a:effectLst/>
                        </a:rPr>
                        <a:t>Material</a:t>
                      </a:r>
                    </a:p>
                  </a:txBody>
                  <a:tcPr marL="28161" marR="17600" marT="28161" marB="7040">
                    <a:lnL>
                      <a:noFill/>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F2B101"/>
                    </a:solidFill>
                  </a:tcPr>
                </a:tc>
                <a:tc>
                  <a:txBody>
                    <a:bodyPr/>
                    <a:lstStyle/>
                    <a:p>
                      <a:pPr algn="l" fontAlgn="t"/>
                      <a:r>
                        <a:rPr lang="en-GB" sz="700" b="1" i="0">
                          <a:effectLst/>
                        </a:rPr>
                        <a:t>Advantages</a:t>
                      </a:r>
                    </a:p>
                  </a:txBody>
                  <a:tcPr marL="28161" marR="17600" marT="28161" marB="7040">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F2B101"/>
                    </a:solidFill>
                  </a:tcPr>
                </a:tc>
                <a:tc>
                  <a:txBody>
                    <a:bodyPr/>
                    <a:lstStyle/>
                    <a:p>
                      <a:pPr algn="l" fontAlgn="t"/>
                      <a:r>
                        <a:rPr lang="en-GB" sz="700" b="1" i="0">
                          <a:effectLst/>
                        </a:rPr>
                        <a:t>Disadvantages</a:t>
                      </a:r>
                    </a:p>
                  </a:txBody>
                  <a:tcPr marL="28161" marR="17600" marT="28161" marB="7040">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F2B101"/>
                    </a:solidFill>
                  </a:tcPr>
                </a:tc>
                <a:tc>
                  <a:txBody>
                    <a:bodyPr/>
                    <a:lstStyle/>
                    <a:p>
                      <a:pPr algn="l" fontAlgn="t"/>
                      <a:r>
                        <a:rPr lang="en-GB" sz="700" b="1" i="0">
                          <a:effectLst/>
                        </a:rPr>
                        <a:t>Uses</a:t>
                      </a:r>
                    </a:p>
                  </a:txBody>
                  <a:tcPr marL="28161" marR="17600" marT="28161" marB="7040">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F2B101"/>
                    </a:solidFill>
                  </a:tcPr>
                </a:tc>
              </a:tr>
              <a:tr h="1006715">
                <a:tc>
                  <a:txBody>
                    <a:bodyPr/>
                    <a:lstStyle/>
                    <a:p>
                      <a:pPr algn="l" fontAlgn="t"/>
                      <a:r>
                        <a:rPr lang="en-GB" sz="700">
                          <a:effectLst/>
                        </a:rPr>
                        <a:t>Glass</a:t>
                      </a:r>
                    </a:p>
                  </a:txBody>
                  <a:tcPr marL="28161" marR="17600" marT="28161" marB="7040">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F8EEE2"/>
                    </a:solidFill>
                  </a:tcPr>
                </a:tc>
                <a:tc>
                  <a:txBody>
                    <a:bodyPr/>
                    <a:lstStyle/>
                    <a:p>
                      <a:pPr algn="l" fontAlgn="t">
                        <a:buFont typeface="Arial" panose="020B0604020202020204" pitchFamily="34" charset="0"/>
                        <a:buChar char="•"/>
                      </a:pPr>
                      <a:r>
                        <a:rPr lang="en-GB" sz="700">
                          <a:effectLst/>
                        </a:rPr>
                        <a:t>- reusable</a:t>
                      </a:r>
                    </a:p>
                    <a:p>
                      <a:pPr algn="l" fontAlgn="t">
                        <a:buFont typeface="Arial" panose="020B0604020202020204" pitchFamily="34" charset="0"/>
                        <a:buChar char="•"/>
                      </a:pPr>
                      <a:r>
                        <a:rPr lang="en-GB" sz="700">
                          <a:effectLst/>
                        </a:rPr>
                        <a:t>- heat-resistant</a:t>
                      </a:r>
                    </a:p>
                    <a:p>
                      <a:pPr algn="l" fontAlgn="t">
                        <a:buFont typeface="Arial" panose="020B0604020202020204" pitchFamily="34" charset="0"/>
                        <a:buChar char="•"/>
                      </a:pPr>
                      <a:r>
                        <a:rPr lang="en-GB" sz="700">
                          <a:effectLst/>
                        </a:rPr>
                        <a:t>- recyclable</a:t>
                      </a:r>
                    </a:p>
                    <a:p>
                      <a:pPr algn="l" fontAlgn="t">
                        <a:buFont typeface="Arial" panose="020B0604020202020204" pitchFamily="34" charset="0"/>
                        <a:buChar char="•"/>
                      </a:pPr>
                      <a:r>
                        <a:rPr lang="en-GB" sz="700">
                          <a:effectLst/>
                        </a:rPr>
                        <a:t>- keeps shape</a:t>
                      </a:r>
                    </a:p>
                    <a:p>
                      <a:pPr algn="l" fontAlgn="t">
                        <a:buFont typeface="Arial" panose="020B0604020202020204" pitchFamily="34" charset="0"/>
                        <a:buChar char="•"/>
                      </a:pPr>
                      <a:r>
                        <a:rPr lang="en-GB" sz="700">
                          <a:effectLst/>
                        </a:rPr>
                        <a:t>- low cost</a:t>
                      </a:r>
                    </a:p>
                  </a:txBody>
                  <a:tcPr marL="28161" marR="17600" marT="28161" marB="7040">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F8EEE2"/>
                    </a:solidFill>
                  </a:tcPr>
                </a:tc>
                <a:tc>
                  <a:txBody>
                    <a:bodyPr/>
                    <a:lstStyle/>
                    <a:p>
                      <a:pPr algn="l" fontAlgn="t">
                        <a:buFont typeface="Arial" panose="020B0604020202020204" pitchFamily="34" charset="0"/>
                        <a:buChar char="•"/>
                      </a:pPr>
                      <a:r>
                        <a:rPr lang="en-GB" sz="700">
                          <a:effectLst/>
                        </a:rPr>
                        <a:t>- fragile</a:t>
                      </a:r>
                    </a:p>
                    <a:p>
                      <a:pPr algn="l" fontAlgn="t">
                        <a:buFont typeface="Arial" panose="020B0604020202020204" pitchFamily="34" charset="0"/>
                        <a:buChar char="•"/>
                      </a:pPr>
                      <a:r>
                        <a:rPr lang="en-GB" sz="700">
                          <a:effectLst/>
                        </a:rPr>
                        <a:t>- safety issues</a:t>
                      </a:r>
                    </a:p>
                    <a:p>
                      <a:pPr algn="l" fontAlgn="t">
                        <a:buFont typeface="Arial" panose="020B0604020202020204" pitchFamily="34" charset="0"/>
                        <a:buChar char="•"/>
                      </a:pPr>
                      <a:r>
                        <a:rPr lang="en-GB" sz="700">
                          <a:effectLst/>
                        </a:rPr>
                        <a:t>- heavy</a:t>
                      </a:r>
                    </a:p>
                  </a:txBody>
                  <a:tcPr marL="28161" marR="17600" marT="28161" marB="7040">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F8EEE2"/>
                    </a:solidFill>
                  </a:tcPr>
                </a:tc>
                <a:tc>
                  <a:txBody>
                    <a:bodyPr/>
                    <a:lstStyle/>
                    <a:p>
                      <a:pPr algn="l" fontAlgn="t">
                        <a:buFont typeface="Arial" panose="020B0604020202020204" pitchFamily="34" charset="0"/>
                        <a:buChar char="•"/>
                      </a:pPr>
                      <a:r>
                        <a:rPr lang="en-GB" sz="700" dirty="0">
                          <a:effectLst/>
                        </a:rPr>
                        <a:t>- baby foods</a:t>
                      </a:r>
                    </a:p>
                    <a:p>
                      <a:pPr algn="l" fontAlgn="t">
                        <a:buFont typeface="Arial" panose="020B0604020202020204" pitchFamily="34" charset="0"/>
                        <a:buChar char="•"/>
                      </a:pPr>
                      <a:r>
                        <a:rPr lang="en-GB" sz="700" dirty="0">
                          <a:effectLst/>
                        </a:rPr>
                        <a:t>- salad cream</a:t>
                      </a:r>
                    </a:p>
                    <a:p>
                      <a:pPr algn="l" fontAlgn="t">
                        <a:buFont typeface="Arial" panose="020B0604020202020204" pitchFamily="34" charset="0"/>
                        <a:buChar char="•"/>
                      </a:pPr>
                      <a:r>
                        <a:rPr lang="en-GB" sz="700" dirty="0">
                          <a:effectLst/>
                        </a:rPr>
                        <a:t>- pickles</a:t>
                      </a:r>
                    </a:p>
                  </a:txBody>
                  <a:tcPr marL="28161" marR="17600" marT="28161" marB="7040">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F8EEE2"/>
                    </a:solidFill>
                  </a:tcPr>
                </a:tc>
              </a:tr>
              <a:tr h="1006715">
                <a:tc>
                  <a:txBody>
                    <a:bodyPr/>
                    <a:lstStyle/>
                    <a:p>
                      <a:pPr algn="l" fontAlgn="t"/>
                      <a:r>
                        <a:rPr lang="en-GB" sz="700">
                          <a:effectLst/>
                        </a:rPr>
                        <a:t>Metal</a:t>
                      </a:r>
                    </a:p>
                  </a:txBody>
                  <a:tcPr marL="28161" marR="17600" marT="28161" marB="7040">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ECDFBD"/>
                    </a:solidFill>
                  </a:tcPr>
                </a:tc>
                <a:tc>
                  <a:txBody>
                    <a:bodyPr/>
                    <a:lstStyle/>
                    <a:p>
                      <a:pPr algn="l" fontAlgn="t">
                        <a:buFont typeface="Arial" panose="020B0604020202020204" pitchFamily="34" charset="0"/>
                        <a:buChar char="•"/>
                      </a:pPr>
                      <a:r>
                        <a:rPr lang="en-GB" sz="700">
                          <a:effectLst/>
                        </a:rPr>
                        <a:t>- recyclable</a:t>
                      </a:r>
                    </a:p>
                    <a:p>
                      <a:pPr algn="l" fontAlgn="t">
                        <a:buFont typeface="Arial" panose="020B0604020202020204" pitchFamily="34" charset="0"/>
                        <a:buChar char="•"/>
                      </a:pPr>
                      <a:r>
                        <a:rPr lang="en-GB" sz="700">
                          <a:effectLst/>
                        </a:rPr>
                        <a:t>- lightweight</a:t>
                      </a:r>
                    </a:p>
                    <a:p>
                      <a:pPr algn="l" fontAlgn="t">
                        <a:buFont typeface="Arial" panose="020B0604020202020204" pitchFamily="34" charset="0"/>
                        <a:buChar char="•"/>
                      </a:pPr>
                      <a:r>
                        <a:rPr lang="en-GB" sz="700">
                          <a:effectLst/>
                        </a:rPr>
                        <a:t>- impermeable</a:t>
                      </a:r>
                    </a:p>
                    <a:p>
                      <a:pPr algn="l" fontAlgn="t">
                        <a:buFont typeface="Arial" panose="020B0604020202020204" pitchFamily="34" charset="0"/>
                        <a:buChar char="•"/>
                      </a:pPr>
                      <a:r>
                        <a:rPr lang="en-GB" sz="700">
                          <a:effectLst/>
                        </a:rPr>
                        <a:t>- withstands heat processing</a:t>
                      </a:r>
                    </a:p>
                  </a:txBody>
                  <a:tcPr marL="28161" marR="17600" marT="28161" marB="7040">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ECDFBD"/>
                    </a:solidFill>
                  </a:tcPr>
                </a:tc>
                <a:tc>
                  <a:txBody>
                    <a:bodyPr/>
                    <a:lstStyle/>
                    <a:p>
                      <a:pPr algn="l" fontAlgn="t">
                        <a:buFont typeface="Arial" panose="020B0604020202020204" pitchFamily="34" charset="0"/>
                        <a:buChar char="•"/>
                      </a:pPr>
                      <a:r>
                        <a:rPr lang="en-GB" sz="700">
                          <a:effectLst/>
                        </a:rPr>
                        <a:t>- may react with food</a:t>
                      </a:r>
                    </a:p>
                  </a:txBody>
                  <a:tcPr marL="28161" marR="17600" marT="28161" marB="7040">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ECDFBD"/>
                    </a:solidFill>
                  </a:tcPr>
                </a:tc>
                <a:tc>
                  <a:txBody>
                    <a:bodyPr/>
                    <a:lstStyle/>
                    <a:p>
                      <a:pPr algn="l" fontAlgn="t">
                        <a:buFont typeface="Arial" panose="020B0604020202020204" pitchFamily="34" charset="0"/>
                        <a:buChar char="•"/>
                      </a:pPr>
                      <a:r>
                        <a:rPr lang="en-GB" sz="700">
                          <a:effectLst/>
                        </a:rPr>
                        <a:t>- soup cans</a:t>
                      </a:r>
                    </a:p>
                    <a:p>
                      <a:pPr algn="l" fontAlgn="t">
                        <a:buFont typeface="Arial" panose="020B0604020202020204" pitchFamily="34" charset="0"/>
                        <a:buChar char="•"/>
                      </a:pPr>
                      <a:r>
                        <a:rPr lang="en-GB" sz="700">
                          <a:effectLst/>
                        </a:rPr>
                        <a:t>- take-away containers</a:t>
                      </a:r>
                    </a:p>
                    <a:p>
                      <a:pPr algn="l" fontAlgn="t">
                        <a:buFont typeface="Arial" panose="020B0604020202020204" pitchFamily="34" charset="0"/>
                        <a:buChar char="•"/>
                      </a:pPr>
                      <a:r>
                        <a:rPr lang="en-GB" sz="700">
                          <a:effectLst/>
                        </a:rPr>
                        <a:t>- bottle tops</a:t>
                      </a:r>
                    </a:p>
                  </a:txBody>
                  <a:tcPr marL="28161" marR="17600" marT="28161" marB="7040">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ECDFBD"/>
                    </a:solidFill>
                  </a:tcPr>
                </a:tc>
              </a:tr>
              <a:tr h="1383608">
                <a:tc>
                  <a:txBody>
                    <a:bodyPr/>
                    <a:lstStyle/>
                    <a:p>
                      <a:pPr algn="l" fontAlgn="t"/>
                      <a:r>
                        <a:rPr lang="en-GB" sz="700">
                          <a:effectLst/>
                        </a:rPr>
                        <a:t>Card/paper</a:t>
                      </a:r>
                    </a:p>
                  </a:txBody>
                  <a:tcPr marL="28161" marR="17600" marT="28161" marB="7040">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F8EEE2"/>
                    </a:solidFill>
                  </a:tcPr>
                </a:tc>
                <a:tc>
                  <a:txBody>
                    <a:bodyPr/>
                    <a:lstStyle/>
                    <a:p>
                      <a:pPr algn="l" fontAlgn="t">
                        <a:buFont typeface="Arial" panose="020B0604020202020204" pitchFamily="34" charset="0"/>
                        <a:buChar char="•"/>
                      </a:pPr>
                      <a:r>
                        <a:rPr lang="en-GB" sz="700">
                          <a:effectLst/>
                        </a:rPr>
                        <a:t>- easy to print on</a:t>
                      </a:r>
                    </a:p>
                    <a:p>
                      <a:pPr algn="l" fontAlgn="t">
                        <a:buFont typeface="Arial" panose="020B0604020202020204" pitchFamily="34" charset="0"/>
                        <a:buChar char="•"/>
                      </a:pPr>
                      <a:r>
                        <a:rPr lang="en-GB" sz="700">
                          <a:effectLst/>
                        </a:rPr>
                        <a:t>- cheap to produce</a:t>
                      </a:r>
                    </a:p>
                    <a:p>
                      <a:pPr algn="l" fontAlgn="t">
                        <a:buFont typeface="Arial" panose="020B0604020202020204" pitchFamily="34" charset="0"/>
                        <a:buChar char="•"/>
                      </a:pPr>
                      <a:r>
                        <a:rPr lang="en-GB" sz="700">
                          <a:effectLst/>
                        </a:rPr>
                        <a:t>- biodegradable</a:t>
                      </a:r>
                    </a:p>
                    <a:p>
                      <a:pPr algn="l" fontAlgn="t">
                        <a:buFont typeface="Arial" panose="020B0604020202020204" pitchFamily="34" charset="0"/>
                        <a:buChar char="•"/>
                      </a:pPr>
                      <a:r>
                        <a:rPr lang="en-GB" sz="700">
                          <a:effectLst/>
                        </a:rPr>
                        <a:t>- recyclable</a:t>
                      </a:r>
                    </a:p>
                    <a:p>
                      <a:pPr algn="l" fontAlgn="t">
                        <a:buFont typeface="Arial" panose="020B0604020202020204" pitchFamily="34" charset="0"/>
                        <a:buChar char="•"/>
                      </a:pPr>
                      <a:r>
                        <a:rPr lang="en-GB" sz="700">
                          <a:effectLst/>
                        </a:rPr>
                        <a:t>- can be moulded</a:t>
                      </a:r>
                    </a:p>
                    <a:p>
                      <a:pPr algn="l" fontAlgn="t">
                        <a:buFont typeface="Arial" panose="020B0604020202020204" pitchFamily="34" charset="0"/>
                        <a:buChar char="•"/>
                      </a:pPr>
                      <a:r>
                        <a:rPr lang="en-GB" sz="700">
                          <a:effectLst/>
                        </a:rPr>
                        <a:t>- can be coated</a:t>
                      </a:r>
                    </a:p>
                    <a:p>
                      <a:pPr algn="l" fontAlgn="t">
                        <a:buFont typeface="Arial" panose="020B0604020202020204" pitchFamily="34" charset="0"/>
                        <a:buChar char="•"/>
                      </a:pPr>
                      <a:r>
                        <a:rPr lang="en-GB" sz="700">
                          <a:effectLst/>
                        </a:rPr>
                        <a:t>- lightweight</a:t>
                      </a:r>
                    </a:p>
                  </a:txBody>
                  <a:tcPr marL="28161" marR="17600" marT="28161" marB="7040">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F8EEE2"/>
                    </a:solidFill>
                  </a:tcPr>
                </a:tc>
                <a:tc>
                  <a:txBody>
                    <a:bodyPr/>
                    <a:lstStyle/>
                    <a:p>
                      <a:pPr algn="l" fontAlgn="t">
                        <a:buFont typeface="Arial" panose="020B0604020202020204" pitchFamily="34" charset="0"/>
                        <a:buChar char="•"/>
                      </a:pPr>
                      <a:r>
                        <a:rPr lang="en-GB" sz="700">
                          <a:effectLst/>
                        </a:rPr>
                        <a:t>- not water-resistant</a:t>
                      </a:r>
                    </a:p>
                    <a:p>
                      <a:pPr algn="l" fontAlgn="t">
                        <a:buFont typeface="Arial" panose="020B0604020202020204" pitchFamily="34" charset="0"/>
                        <a:buChar char="•"/>
                      </a:pPr>
                      <a:r>
                        <a:rPr lang="en-GB" sz="700">
                          <a:effectLst/>
                        </a:rPr>
                        <a:t>- easily damaged</a:t>
                      </a:r>
                    </a:p>
                  </a:txBody>
                  <a:tcPr marL="28161" marR="17600" marT="28161" marB="7040">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F8EEE2"/>
                    </a:solidFill>
                  </a:tcPr>
                </a:tc>
                <a:tc>
                  <a:txBody>
                    <a:bodyPr/>
                    <a:lstStyle/>
                    <a:p>
                      <a:pPr algn="l" fontAlgn="t">
                        <a:buFont typeface="Arial" panose="020B0604020202020204" pitchFamily="34" charset="0"/>
                        <a:buChar char="•"/>
                      </a:pPr>
                      <a:r>
                        <a:rPr lang="en-GB" sz="700" dirty="0">
                          <a:effectLst/>
                        </a:rPr>
                        <a:t>- fruit-juice cartons</a:t>
                      </a:r>
                    </a:p>
                    <a:p>
                      <a:pPr algn="l" fontAlgn="t">
                        <a:buFont typeface="Arial" panose="020B0604020202020204" pitchFamily="34" charset="0"/>
                        <a:buChar char="•"/>
                      </a:pPr>
                      <a:r>
                        <a:rPr lang="en-GB" sz="700" dirty="0">
                          <a:effectLst/>
                        </a:rPr>
                        <a:t>- egg boxes</a:t>
                      </a:r>
                    </a:p>
                  </a:txBody>
                  <a:tcPr marL="28161" marR="17600" marT="28161" marB="7040">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F8EEE2"/>
                    </a:solidFill>
                  </a:tcPr>
                </a:tc>
              </a:tr>
            </a:tbl>
          </a:graphicData>
        </a:graphic>
      </p:graphicFrame>
      <p:pic>
        <p:nvPicPr>
          <p:cNvPr id="8" name="Content Placeholder 3"/>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4652889" y="2218299"/>
            <a:ext cx="4114800" cy="3649968"/>
          </a:xfrm>
        </p:spPr>
      </p:pic>
      <p:sp>
        <p:nvSpPr>
          <p:cNvPr id="4" name="Rectangle 1"/>
          <p:cNvSpPr>
            <a:spLocks noChangeArrowheads="1"/>
          </p:cNvSpPr>
          <p:nvPr/>
        </p:nvSpPr>
        <p:spPr bwMode="auto">
          <a:xfrm>
            <a:off x="8876434" y="895981"/>
            <a:ext cx="267566" cy="26543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57132" numCol="1" anchor="ctr" anchorCtr="0" compatLnSpc="1">
            <a:prstTxWarp prst="textNoShape">
              <a:avLst/>
            </a:prstTxWarp>
            <a:spAutoFit/>
          </a:bodyPr>
          <a:lstStyle/>
          <a:p>
            <a:pPr defTabSz="685800"/>
            <a:endParaRPr lang="en-US" altLang="en-US" sz="1350" dirty="0">
              <a:latin typeface="Arial" panose="020B0604020202020204" pitchFamily="34" charset="0"/>
            </a:endParaRPr>
          </a:p>
        </p:txBody>
      </p:sp>
    </p:spTree>
    <p:extLst>
      <p:ext uri="{BB962C8B-B14F-4D97-AF65-F5344CB8AC3E}">
        <p14:creationId xmlns:p14="http://schemas.microsoft.com/office/powerpoint/2010/main" val="384861985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Product Portfolios</a:t>
            </a:r>
            <a:endParaRPr lang="en-GB" dirty="0"/>
          </a:p>
        </p:txBody>
      </p:sp>
      <p:sp>
        <p:nvSpPr>
          <p:cNvPr id="6" name="Content Placeholder 5"/>
          <p:cNvSpPr>
            <a:spLocks noGrp="1"/>
          </p:cNvSpPr>
          <p:nvPr>
            <p:ph sz="half" idx="1"/>
          </p:nvPr>
        </p:nvSpPr>
        <p:spPr>
          <a:xfrm>
            <a:off x="319521" y="2149436"/>
            <a:ext cx="3538188" cy="4550302"/>
          </a:xfrm>
        </p:spPr>
        <p:txBody>
          <a:bodyPr/>
          <a:lstStyle/>
          <a:p>
            <a:r>
              <a:rPr lang="en-GB" dirty="0" smtClean="0"/>
              <a:t>It is very rare for any organisation to produce only a single product.</a:t>
            </a:r>
          </a:p>
          <a:p>
            <a:r>
              <a:rPr lang="en-GB" dirty="0" smtClean="0"/>
              <a:t>So most have a number of products.</a:t>
            </a:r>
          </a:p>
          <a:p>
            <a:r>
              <a:rPr lang="en-GB" dirty="0" smtClean="0"/>
              <a:t>The question is; is it better have a similar range or a diverse range?</a:t>
            </a:r>
            <a:endParaRPr lang="en-GB" dirty="0"/>
          </a:p>
        </p:txBody>
      </p:sp>
      <p:pic>
        <p:nvPicPr>
          <p:cNvPr id="8" name="Content Placeholder 3"/>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3882345" y="3429000"/>
            <a:ext cx="5220072" cy="3270738"/>
          </a:xfrm>
        </p:spPr>
      </p:pic>
      <p:pic>
        <p:nvPicPr>
          <p:cNvPr id="9" name="Content Placeholder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40875" y="2149435"/>
            <a:ext cx="5136906" cy="1279565"/>
          </a:xfrm>
          <a:prstGeom prst="rect">
            <a:avLst/>
          </a:prstGeom>
        </p:spPr>
      </p:pic>
    </p:spTree>
    <p:extLst>
      <p:ext uri="{BB962C8B-B14F-4D97-AF65-F5344CB8AC3E}">
        <p14:creationId xmlns:p14="http://schemas.microsoft.com/office/powerpoint/2010/main" val="116160670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GB" dirty="0" smtClean="0"/>
              <a:t>Product Portfolio: width and depth</a:t>
            </a:r>
            <a:endParaRPr lang="en-GB" dirty="0"/>
          </a:p>
        </p:txBody>
      </p:sp>
      <p:pic>
        <p:nvPicPr>
          <p:cNvPr id="9" name="Content Placeholder 3"/>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4631788" y="2249951"/>
            <a:ext cx="4315265" cy="3566160"/>
          </a:xfrm>
        </p:spPr>
      </p:pic>
      <p:pic>
        <p:nvPicPr>
          <p:cNvPr id="10" name="Content Placeholder 3"/>
          <p:cNvPicPr>
            <a:picLocks noGrp="1" noChangeAspect="1"/>
          </p:cNvPicPr>
          <p:nvPr>
            <p:ph sz="half" idx="1"/>
          </p:nvPr>
        </p:nvPicPr>
        <p:blipFill>
          <a:blip r:embed="rId3">
            <a:extLst>
              <a:ext uri="{28A0092B-C50C-407E-A947-70E740481C1C}">
                <a14:useLocalDpi xmlns:a14="http://schemas.microsoft.com/office/drawing/2010/main" val="0"/>
              </a:ext>
            </a:extLst>
          </a:blip>
          <a:stretch>
            <a:fillRect/>
          </a:stretch>
        </p:blipFill>
        <p:spPr>
          <a:xfrm>
            <a:off x="158262" y="2239400"/>
            <a:ext cx="4356589" cy="3587262"/>
          </a:xfrm>
        </p:spPr>
      </p:pic>
    </p:spTree>
    <p:extLst>
      <p:ext uri="{BB962C8B-B14F-4D97-AF65-F5344CB8AC3E}">
        <p14:creationId xmlns:p14="http://schemas.microsoft.com/office/powerpoint/2010/main" val="116930020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r>
              <a:rPr lang="en-GB" altLang="en-US"/>
              <a:t>What is a brand?</a:t>
            </a:r>
          </a:p>
        </p:txBody>
      </p:sp>
      <p:sp>
        <p:nvSpPr>
          <p:cNvPr id="5123" name="Rectangle 3"/>
          <p:cNvSpPr>
            <a:spLocks noGrp="1" noChangeArrowheads="1"/>
          </p:cNvSpPr>
          <p:nvPr>
            <p:ph sz="half" idx="1"/>
          </p:nvPr>
        </p:nvSpPr>
        <p:spPr>
          <a:xfrm>
            <a:off x="628650" y="1752600"/>
            <a:ext cx="3886200" cy="4988768"/>
          </a:xfrm>
        </p:spPr>
        <p:txBody>
          <a:bodyPr>
            <a:normAutofit fontScale="92500" lnSpcReduction="20000"/>
          </a:bodyPr>
          <a:lstStyle/>
          <a:p>
            <a:r>
              <a:rPr lang="en-GB" altLang="en-US" dirty="0" smtClean="0"/>
              <a:t>A definition</a:t>
            </a:r>
          </a:p>
          <a:p>
            <a:pPr>
              <a:buFontTx/>
              <a:buNone/>
            </a:pPr>
            <a:r>
              <a:rPr lang="en-GB" altLang="en-US" dirty="0" smtClean="0"/>
              <a:t>“ </a:t>
            </a:r>
            <a:r>
              <a:rPr lang="en-GB" altLang="en-US" dirty="0"/>
              <a:t>A brand is a name, term, sign, symbol, design, or any combination of these, that identifies the maker or seller of a product or service”                             </a:t>
            </a:r>
            <a:r>
              <a:rPr lang="en-GB" altLang="en-US" sz="1350" dirty="0"/>
              <a:t>(Kotler &amp; Armstrong 2001:301)</a:t>
            </a:r>
          </a:p>
          <a:p>
            <a:r>
              <a:rPr lang="en-GB" altLang="en-US" dirty="0" smtClean="0"/>
              <a:t>Arguably the single most important asset for a marketing manager: we sell brands, consumers connect with brands, for me it is all about brands!!!</a:t>
            </a:r>
            <a:endParaRPr lang="en-GB" altLang="en-US" dirty="0"/>
          </a:p>
          <a:p>
            <a:pPr>
              <a:buFontTx/>
              <a:buNone/>
            </a:pPr>
            <a:endParaRPr lang="en-GB" altLang="en-US" dirty="0"/>
          </a:p>
        </p:txBody>
      </p:sp>
      <p:pic>
        <p:nvPicPr>
          <p:cNvPr id="5" name="Content Placeholder 3"/>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4811151" y="1752600"/>
            <a:ext cx="4104249" cy="4988768"/>
          </a:xfrm>
        </p:spPr>
      </p:pic>
    </p:spTree>
    <p:extLst>
      <p:ext uri="{BB962C8B-B14F-4D97-AF65-F5344CB8AC3E}">
        <p14:creationId xmlns:p14="http://schemas.microsoft.com/office/powerpoint/2010/main" val="225197064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80293" y="476672"/>
            <a:ext cx="8071339" cy="6048672"/>
          </a:xfrm>
        </p:spPr>
      </p:pic>
    </p:spTree>
    <p:extLst>
      <p:ext uri="{BB962C8B-B14F-4D97-AF65-F5344CB8AC3E}">
        <p14:creationId xmlns:p14="http://schemas.microsoft.com/office/powerpoint/2010/main" val="330174100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Family Brands</a:t>
            </a:r>
            <a:endParaRPr lang="en-GB" dirty="0"/>
          </a:p>
        </p:txBody>
      </p:sp>
      <p:sp>
        <p:nvSpPr>
          <p:cNvPr id="6" name="Content Placeholder 5"/>
          <p:cNvSpPr>
            <a:spLocks noGrp="1"/>
          </p:cNvSpPr>
          <p:nvPr>
            <p:ph sz="half" idx="1"/>
          </p:nvPr>
        </p:nvSpPr>
        <p:spPr>
          <a:xfrm>
            <a:off x="628651" y="1752600"/>
            <a:ext cx="3655318" cy="5069664"/>
          </a:xfrm>
        </p:spPr>
        <p:txBody>
          <a:bodyPr>
            <a:normAutofit fontScale="92500" lnSpcReduction="10000"/>
          </a:bodyPr>
          <a:lstStyle/>
          <a:p>
            <a:r>
              <a:rPr lang="en-GB" dirty="0" smtClean="0"/>
              <a:t>A definition:</a:t>
            </a:r>
          </a:p>
          <a:p>
            <a:pPr marL="0" indent="0">
              <a:buNone/>
            </a:pPr>
            <a:r>
              <a:rPr lang="en-GB" dirty="0"/>
              <a:t>Main (most well established) brand under which several new products are introduced to take advantage of its credibility, identity, and name-recognition. </a:t>
            </a:r>
            <a:br>
              <a:rPr lang="en-GB" dirty="0"/>
            </a:br>
            <a:r>
              <a:rPr lang="en-GB" dirty="0"/>
              <a:t/>
            </a:r>
            <a:br>
              <a:rPr lang="en-GB" dirty="0"/>
            </a:br>
            <a:r>
              <a:rPr lang="en-GB" dirty="0"/>
              <a:t>Read more: http://www.businessdictionary.com/definition/family-brand.html</a:t>
            </a:r>
          </a:p>
        </p:txBody>
      </p:sp>
      <p:pic>
        <p:nvPicPr>
          <p:cNvPr id="4" name="Content Placeholder 3"/>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5066452" y="1752600"/>
            <a:ext cx="4021282" cy="2291028"/>
          </a:xfrm>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06090" y="4064240"/>
            <a:ext cx="2658775" cy="2313144"/>
          </a:xfrm>
          <a:prstGeom prst="rect">
            <a:avLst/>
          </a:prstGeom>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64865" y="4064240"/>
            <a:ext cx="1848282" cy="2758024"/>
          </a:xfrm>
          <a:prstGeom prst="rect">
            <a:avLst/>
          </a:prstGeom>
        </p:spPr>
      </p:pic>
    </p:spTree>
    <p:extLst>
      <p:ext uri="{BB962C8B-B14F-4D97-AF65-F5344CB8AC3E}">
        <p14:creationId xmlns:p14="http://schemas.microsoft.com/office/powerpoint/2010/main" val="360720423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GB" dirty="0" smtClean="0"/>
              <a:t>Brand Strategies</a:t>
            </a:r>
            <a:endParaRPr lang="en-GB" dirty="0"/>
          </a:p>
        </p:txBody>
      </p:sp>
      <p:sp>
        <p:nvSpPr>
          <p:cNvPr id="7" name="Content Placeholder 6"/>
          <p:cNvSpPr>
            <a:spLocks noGrp="1"/>
          </p:cNvSpPr>
          <p:nvPr>
            <p:ph sz="half" idx="1"/>
          </p:nvPr>
        </p:nvSpPr>
        <p:spPr>
          <a:xfrm>
            <a:off x="323528" y="2226468"/>
            <a:ext cx="4032448" cy="4226867"/>
          </a:xfrm>
        </p:spPr>
        <p:txBody>
          <a:bodyPr/>
          <a:lstStyle/>
          <a:p>
            <a:pPr marL="0" indent="0">
              <a:buNone/>
            </a:pPr>
            <a:r>
              <a:rPr lang="en-GB" dirty="0" smtClean="0"/>
              <a:t>However, as well as marketing brands under a family name marketers can also employ two specific strategies for the market called; </a:t>
            </a:r>
          </a:p>
          <a:p>
            <a:r>
              <a:rPr lang="en-GB" dirty="0" smtClean="0"/>
              <a:t>Brand Extensions and</a:t>
            </a:r>
          </a:p>
          <a:p>
            <a:r>
              <a:rPr lang="en-GB" dirty="0" smtClean="0"/>
              <a:t>Brand Stretching</a:t>
            </a:r>
            <a:endParaRPr lang="en-GB" dirty="0"/>
          </a:p>
        </p:txBody>
      </p:sp>
      <p:pic>
        <p:nvPicPr>
          <p:cNvPr id="9" name="Content Placeholder 3"/>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4355976" y="2226468"/>
            <a:ext cx="4788024" cy="4226867"/>
          </a:xfrm>
        </p:spPr>
      </p:pic>
    </p:spTree>
    <p:extLst>
      <p:ext uri="{BB962C8B-B14F-4D97-AF65-F5344CB8AC3E}">
        <p14:creationId xmlns:p14="http://schemas.microsoft.com/office/powerpoint/2010/main" val="72276714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GB" dirty="0" smtClean="0"/>
              <a:t>Brand Stretching</a:t>
            </a:r>
            <a:endParaRPr lang="en-GB" dirty="0"/>
          </a:p>
        </p:txBody>
      </p:sp>
      <p:sp>
        <p:nvSpPr>
          <p:cNvPr id="7" name="Content Placeholder 6"/>
          <p:cNvSpPr>
            <a:spLocks noGrp="1"/>
          </p:cNvSpPr>
          <p:nvPr>
            <p:ph sz="half" idx="1"/>
          </p:nvPr>
        </p:nvSpPr>
        <p:spPr>
          <a:xfrm>
            <a:off x="628650" y="2226469"/>
            <a:ext cx="2209507" cy="3263504"/>
          </a:xfrm>
        </p:spPr>
        <p:txBody>
          <a:bodyPr>
            <a:normAutofit fontScale="70000" lnSpcReduction="20000"/>
          </a:bodyPr>
          <a:lstStyle/>
          <a:p>
            <a:pPr marL="0" indent="0">
              <a:buNone/>
            </a:pPr>
            <a:r>
              <a:rPr lang="en-GB" dirty="0" smtClean="0"/>
              <a:t>Virgin is a classic example of brand stretching as it uses the corporate brand to move into different and distinct businesses with no apparent overlap. A form of Diversification if you will.</a:t>
            </a:r>
            <a:endParaRPr lang="en-GB" dirty="0"/>
          </a:p>
        </p:txBody>
      </p:sp>
      <p:pic>
        <p:nvPicPr>
          <p:cNvPr id="9" name="Content Placeholder 3"/>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2964766" y="2271054"/>
            <a:ext cx="5550584" cy="3239085"/>
          </a:xfrm>
        </p:spPr>
      </p:pic>
    </p:spTree>
    <p:extLst>
      <p:ext uri="{BB962C8B-B14F-4D97-AF65-F5344CB8AC3E}">
        <p14:creationId xmlns:p14="http://schemas.microsoft.com/office/powerpoint/2010/main" val="415137641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GB" dirty="0" smtClean="0"/>
              <a:t>Brand Extensions</a:t>
            </a:r>
            <a:endParaRPr lang="en-GB" dirty="0"/>
          </a:p>
        </p:txBody>
      </p:sp>
      <p:sp>
        <p:nvSpPr>
          <p:cNvPr id="7" name="Content Placeholder 6"/>
          <p:cNvSpPr>
            <a:spLocks noGrp="1"/>
          </p:cNvSpPr>
          <p:nvPr>
            <p:ph sz="half" idx="1"/>
          </p:nvPr>
        </p:nvSpPr>
        <p:spPr>
          <a:xfrm>
            <a:off x="628650" y="2125266"/>
            <a:ext cx="2167304" cy="3649482"/>
          </a:xfrm>
        </p:spPr>
        <p:txBody>
          <a:bodyPr>
            <a:normAutofit fontScale="70000" lnSpcReduction="20000"/>
          </a:bodyPr>
          <a:lstStyle/>
          <a:p>
            <a:pPr marL="0" indent="0">
              <a:buNone/>
            </a:pPr>
            <a:r>
              <a:rPr lang="en-GB" dirty="0" smtClean="0"/>
              <a:t>Brand extensions on the other hand tend to have a clear link with the original brand and the development represents a clear connection to the brand personality. When it is done you think this makes sense.</a:t>
            </a:r>
            <a:endParaRPr lang="en-GB" dirty="0"/>
          </a:p>
        </p:txBody>
      </p:sp>
      <p:pic>
        <p:nvPicPr>
          <p:cNvPr id="9" name="Content Placeholder 3"/>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3974523" y="958562"/>
            <a:ext cx="4961978" cy="2454852"/>
          </a:xfrm>
        </p:spPr>
      </p:pic>
      <p:pic>
        <p:nvPicPr>
          <p:cNvPr id="5" name="Content Placeholder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75684" y="3413414"/>
            <a:ext cx="6060817" cy="2070198"/>
          </a:xfrm>
          <a:prstGeom prst="rect">
            <a:avLst/>
          </a:prstGeom>
        </p:spPr>
      </p:pic>
    </p:spTree>
    <p:extLst>
      <p:ext uri="{BB962C8B-B14F-4D97-AF65-F5344CB8AC3E}">
        <p14:creationId xmlns:p14="http://schemas.microsoft.com/office/powerpoint/2010/main" val="13765957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normAutofit fontScale="90000"/>
          </a:bodyPr>
          <a:lstStyle/>
          <a:p>
            <a:r>
              <a:rPr lang="en-US" smtClean="0"/>
              <a:t>THE MARKETING MIX  AS A COMPETITIVE ADVANTAGE</a:t>
            </a:r>
          </a:p>
        </p:txBody>
      </p:sp>
      <p:sp>
        <p:nvSpPr>
          <p:cNvPr id="7171" name="Rectangle 3"/>
          <p:cNvSpPr>
            <a:spLocks noGrp="1" noChangeArrowheads="1"/>
          </p:cNvSpPr>
          <p:nvPr>
            <p:ph type="body" idx="1"/>
          </p:nvPr>
        </p:nvSpPr>
        <p:spPr/>
        <p:txBody>
          <a:bodyPr/>
          <a:lstStyle/>
          <a:p>
            <a:pPr algn="ctr">
              <a:buFontTx/>
              <a:buNone/>
            </a:pPr>
            <a:r>
              <a:rPr lang="en-US" smtClean="0"/>
              <a:t>NEW PRODUCT DEVELOPMENT</a:t>
            </a:r>
          </a:p>
          <a:p>
            <a:r>
              <a:rPr lang="en-US" smtClean="0"/>
              <a:t>Majority of new products - </a:t>
            </a:r>
            <a:r>
              <a:rPr lang="en-US" b="1" smtClean="0"/>
              <a:t>FAIL</a:t>
            </a:r>
          </a:p>
          <a:p>
            <a:r>
              <a:rPr lang="en-US" b="1" smtClean="0"/>
              <a:t>Commitment of company</a:t>
            </a:r>
            <a:endParaRPr lang="en-US" smtClean="0"/>
          </a:p>
          <a:p>
            <a:r>
              <a:rPr lang="en-US" smtClean="0"/>
              <a:t>Leader or follower</a:t>
            </a:r>
          </a:p>
          <a:p>
            <a:r>
              <a:rPr lang="en-US" smtClean="0"/>
              <a:t>New or tweak</a:t>
            </a:r>
          </a:p>
          <a:p>
            <a:r>
              <a:rPr lang="en-US" smtClean="0"/>
              <a:t>Responsibility</a:t>
            </a:r>
          </a:p>
          <a:p>
            <a:r>
              <a:rPr lang="en-US" i="1" smtClean="0"/>
              <a:t>the process</a:t>
            </a:r>
            <a:endParaRPr lang="en-US" smtClean="0"/>
          </a:p>
          <a:p>
            <a:endParaRPr lang="en-US" smtClean="0"/>
          </a:p>
        </p:txBody>
      </p:sp>
    </p:spTree>
    <p:extLst>
      <p:ext uri="{BB962C8B-B14F-4D97-AF65-F5344CB8AC3E}">
        <p14:creationId xmlns:p14="http://schemas.microsoft.com/office/powerpoint/2010/main" val="380565979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t>The Product Life Cycle</a:t>
            </a:r>
            <a:endParaRPr lang="en-GB" dirty="0"/>
          </a:p>
        </p:txBody>
      </p:sp>
      <p:pic>
        <p:nvPicPr>
          <p:cNvPr id="4" name="Content Placeholder 3"/>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628650" y="2271053"/>
            <a:ext cx="5132070" cy="3217985"/>
          </a:xfrm>
        </p:spPr>
      </p:pic>
      <p:sp>
        <p:nvSpPr>
          <p:cNvPr id="6" name="Content Placeholder 5"/>
          <p:cNvSpPr>
            <a:spLocks noGrp="1"/>
          </p:cNvSpPr>
          <p:nvPr>
            <p:ph sz="half" idx="2"/>
          </p:nvPr>
        </p:nvSpPr>
        <p:spPr>
          <a:xfrm>
            <a:off x="5929532" y="2226469"/>
            <a:ext cx="2993662" cy="3263504"/>
          </a:xfrm>
        </p:spPr>
        <p:txBody>
          <a:bodyPr>
            <a:normAutofit fontScale="62500" lnSpcReduction="20000"/>
          </a:bodyPr>
          <a:lstStyle/>
          <a:p>
            <a:pPr marL="0" indent="0">
              <a:buNone/>
            </a:pPr>
            <a:r>
              <a:rPr lang="en-GB" dirty="0" smtClean="0"/>
              <a:t>Research suggests that products, just like people, have a lifecycle. The graph shows a standard situation but it takes many shapes because the unknown part is just how long can they live? Now Steve Jobs has died will Apple continue to succeed in the market?</a:t>
            </a:r>
          </a:p>
          <a:p>
            <a:pPr marL="0" indent="0">
              <a:buNone/>
            </a:pPr>
            <a:r>
              <a:rPr lang="en-GB" dirty="0" smtClean="0"/>
              <a:t>The PLC is at the heart of NPD, </a:t>
            </a:r>
            <a:r>
              <a:rPr lang="en-GB" dirty="0" err="1" smtClean="0"/>
              <a:t>Ansoff</a:t>
            </a:r>
            <a:r>
              <a:rPr lang="en-GB" dirty="0" smtClean="0"/>
              <a:t> and the GE matrix</a:t>
            </a:r>
            <a:endParaRPr lang="en-GB" dirty="0"/>
          </a:p>
        </p:txBody>
      </p:sp>
    </p:spTree>
    <p:extLst>
      <p:ext uri="{BB962C8B-B14F-4D97-AF65-F5344CB8AC3E}">
        <p14:creationId xmlns:p14="http://schemas.microsoft.com/office/powerpoint/2010/main" val="56186517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p:txBody>
          <a:bodyPr>
            <a:normAutofit fontScale="90000"/>
          </a:bodyPr>
          <a:lstStyle/>
          <a:p>
            <a:pPr algn="ctr"/>
            <a:r>
              <a:rPr lang="en-US" altLang="en-US" dirty="0" smtClean="0"/>
              <a:t/>
            </a:r>
            <a:br>
              <a:rPr lang="en-US" altLang="en-US" dirty="0" smtClean="0"/>
            </a:br>
            <a:r>
              <a:rPr lang="en-US" altLang="en-US" dirty="0" smtClean="0"/>
              <a:t>NEW </a:t>
            </a:r>
            <a:r>
              <a:rPr lang="en-US" altLang="en-US" dirty="0"/>
              <a:t>PRODUCT DEVELOPMENT</a:t>
            </a:r>
            <a:br>
              <a:rPr lang="en-US" altLang="en-US" dirty="0"/>
            </a:br>
            <a:endParaRPr lang="en-US" altLang="en-US" dirty="0" smtClean="0"/>
          </a:p>
        </p:txBody>
      </p:sp>
      <p:sp>
        <p:nvSpPr>
          <p:cNvPr id="3075" name="Rectangle 3"/>
          <p:cNvSpPr>
            <a:spLocks noGrp="1" noChangeArrowheads="1"/>
          </p:cNvSpPr>
          <p:nvPr>
            <p:ph sz="half" idx="1"/>
          </p:nvPr>
        </p:nvSpPr>
        <p:spPr>
          <a:xfrm>
            <a:off x="116059" y="2226468"/>
            <a:ext cx="3882683" cy="4442891"/>
          </a:xfrm>
        </p:spPr>
        <p:txBody>
          <a:bodyPr>
            <a:normAutofit fontScale="85000" lnSpcReduction="20000"/>
          </a:bodyPr>
          <a:lstStyle/>
          <a:p>
            <a:r>
              <a:rPr lang="en-US" altLang="en-US" dirty="0" smtClean="0"/>
              <a:t>Majority of new products - </a:t>
            </a:r>
            <a:r>
              <a:rPr lang="en-US" altLang="en-US" b="1" dirty="0" smtClean="0"/>
              <a:t>FAIL</a:t>
            </a:r>
          </a:p>
          <a:p>
            <a:r>
              <a:rPr lang="en-US" altLang="en-US" dirty="0" smtClean="0"/>
              <a:t>Explains why seldom </a:t>
            </a:r>
            <a:r>
              <a:rPr lang="en-US" altLang="en-US" dirty="0"/>
              <a:t>really </a:t>
            </a:r>
            <a:r>
              <a:rPr lang="en-US" altLang="en-US" i="1" dirty="0" smtClean="0"/>
              <a:t>new,</a:t>
            </a:r>
            <a:r>
              <a:rPr lang="en-US" altLang="en-US" dirty="0" smtClean="0"/>
              <a:t> </a:t>
            </a:r>
            <a:r>
              <a:rPr lang="en-US" altLang="en-US" dirty="0"/>
              <a:t>mostly they are merely </a:t>
            </a:r>
            <a:r>
              <a:rPr lang="en-US" altLang="en-US" i="1" dirty="0"/>
              <a:t>tweaks</a:t>
            </a:r>
          </a:p>
          <a:p>
            <a:r>
              <a:rPr lang="en-US" altLang="en-US" b="1" dirty="0" smtClean="0"/>
              <a:t>Reflects the commitment of the company</a:t>
            </a:r>
            <a:endParaRPr lang="en-US" altLang="en-US" dirty="0" smtClean="0"/>
          </a:p>
          <a:p>
            <a:r>
              <a:rPr lang="en-US" altLang="en-US" dirty="0" smtClean="0"/>
              <a:t>Can be a Leader or a follower</a:t>
            </a:r>
          </a:p>
          <a:p>
            <a:r>
              <a:rPr lang="en-US" altLang="en-US" dirty="0" err="1" smtClean="0"/>
              <a:t>Orgn</a:t>
            </a:r>
            <a:r>
              <a:rPr lang="en-US" altLang="en-US" dirty="0" smtClean="0"/>
              <a:t> needs to decide who is se responsible for it</a:t>
            </a:r>
          </a:p>
          <a:p>
            <a:r>
              <a:rPr lang="en-US" altLang="en-US" i="1" dirty="0" smtClean="0"/>
              <a:t>There is a </a:t>
            </a:r>
            <a:r>
              <a:rPr lang="en-US" altLang="en-US" i="1" dirty="0" err="1" smtClean="0"/>
              <a:t>recognised</a:t>
            </a:r>
            <a:r>
              <a:rPr lang="en-US" altLang="en-US" i="1" dirty="0" smtClean="0"/>
              <a:t> process for NPD…..</a:t>
            </a:r>
            <a:endParaRPr lang="en-US" altLang="en-US" dirty="0" smtClean="0"/>
          </a:p>
          <a:p>
            <a:endParaRPr lang="en-US" altLang="en-US" dirty="0" smtClean="0"/>
          </a:p>
        </p:txBody>
      </p:sp>
      <p:pic>
        <p:nvPicPr>
          <p:cNvPr id="5" name="Content Placeholder 3"/>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3998742" y="2226468"/>
            <a:ext cx="5064369" cy="4457129"/>
          </a:xfrm>
        </p:spPr>
      </p:pic>
    </p:spTree>
    <p:extLst>
      <p:ext uri="{BB962C8B-B14F-4D97-AF65-F5344CB8AC3E}">
        <p14:creationId xmlns:p14="http://schemas.microsoft.com/office/powerpoint/2010/main" val="64000733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normAutofit fontScale="90000"/>
          </a:bodyPr>
          <a:lstStyle/>
          <a:p>
            <a:r>
              <a:rPr lang="en-US" altLang="en-US"/>
              <a:t>New Product Development</a:t>
            </a:r>
            <a:br>
              <a:rPr lang="en-US" altLang="en-US"/>
            </a:br>
            <a:r>
              <a:rPr lang="en-US" altLang="en-US"/>
              <a:t>How we do it.</a:t>
            </a:r>
          </a:p>
        </p:txBody>
      </p:sp>
      <p:sp>
        <p:nvSpPr>
          <p:cNvPr id="4099" name="Rectangle 3"/>
          <p:cNvSpPr>
            <a:spLocks noGrp="1" noChangeArrowheads="1"/>
          </p:cNvSpPr>
          <p:nvPr>
            <p:ph type="body" idx="1"/>
          </p:nvPr>
        </p:nvSpPr>
        <p:spPr/>
        <p:txBody>
          <a:bodyPr/>
          <a:lstStyle/>
          <a:p>
            <a:r>
              <a:rPr lang="en-US" altLang="en-US" dirty="0"/>
              <a:t>Find the “right” opportunities</a:t>
            </a:r>
          </a:p>
          <a:p>
            <a:r>
              <a:rPr lang="en-US" altLang="en-US" dirty="0"/>
              <a:t>Encourage creativity</a:t>
            </a:r>
          </a:p>
          <a:p>
            <a:r>
              <a:rPr lang="en-US" altLang="en-US" dirty="0"/>
              <a:t>Use market research</a:t>
            </a:r>
          </a:p>
          <a:p>
            <a:r>
              <a:rPr lang="en-US" altLang="en-US" dirty="0"/>
              <a:t>Trade sources</a:t>
            </a:r>
          </a:p>
          <a:p>
            <a:r>
              <a:rPr lang="en-US" altLang="en-US" dirty="0"/>
              <a:t>Past projects</a:t>
            </a:r>
          </a:p>
          <a:p>
            <a:r>
              <a:rPr lang="en-US" altLang="en-US" dirty="0"/>
              <a:t>Production variation</a:t>
            </a:r>
          </a:p>
          <a:p>
            <a:r>
              <a:rPr lang="en-US" altLang="en-US" dirty="0"/>
              <a:t>Use specialists</a:t>
            </a:r>
          </a:p>
        </p:txBody>
      </p:sp>
      <p:pic>
        <p:nvPicPr>
          <p:cNvPr id="4" name="Content Placeholder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16016" y="2564904"/>
            <a:ext cx="4320480" cy="4032448"/>
          </a:xfrm>
          <a:prstGeom prst="rect">
            <a:avLst/>
          </a:prstGeom>
        </p:spPr>
      </p:pic>
    </p:spTree>
    <p:extLst>
      <p:ext uri="{BB962C8B-B14F-4D97-AF65-F5344CB8AC3E}">
        <p14:creationId xmlns:p14="http://schemas.microsoft.com/office/powerpoint/2010/main" val="313568453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2762" y="188640"/>
            <a:ext cx="8403694" cy="1224136"/>
          </a:xfrm>
        </p:spPr>
        <p:txBody>
          <a:bodyPr>
            <a:normAutofit fontScale="90000"/>
          </a:bodyPr>
          <a:lstStyle/>
          <a:p>
            <a:r>
              <a:rPr lang="en-GB" sz="4000" dirty="0" smtClean="0"/>
              <a:t>Diffusion of Innovation </a:t>
            </a:r>
            <a:br>
              <a:rPr lang="en-GB" sz="4000" dirty="0" smtClean="0"/>
            </a:br>
            <a:r>
              <a:rPr lang="en-GB" sz="4000" dirty="0" smtClean="0"/>
              <a:t>– or how quickly we adopt </a:t>
            </a:r>
            <a:r>
              <a:rPr lang="en-GB" dirty="0" smtClean="0"/>
              <a:t>NPD’s</a:t>
            </a:r>
            <a:endParaRPr lang="en-GB" dirty="0"/>
          </a:p>
        </p:txBody>
      </p:sp>
      <p:pic>
        <p:nvPicPr>
          <p:cNvPr id="4" name="Content Placeholder 3"/>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47712" y="1700808"/>
            <a:ext cx="5518052" cy="4832252"/>
          </a:xfrm>
        </p:spPr>
      </p:pic>
      <p:pic>
        <p:nvPicPr>
          <p:cNvPr id="6" name="Content Placeholder 3"/>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5691919" y="1700808"/>
            <a:ext cx="3295357" cy="4832252"/>
          </a:xfrm>
        </p:spPr>
      </p:pic>
    </p:spTree>
    <p:extLst>
      <p:ext uri="{BB962C8B-B14F-4D97-AF65-F5344CB8AC3E}">
        <p14:creationId xmlns:p14="http://schemas.microsoft.com/office/powerpoint/2010/main" val="123932596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628650" y="332656"/>
            <a:ext cx="7975798" cy="1152128"/>
          </a:xfrm>
        </p:spPr>
        <p:txBody>
          <a:bodyPr/>
          <a:lstStyle/>
          <a:p>
            <a:r>
              <a:rPr lang="en-GB" dirty="0" smtClean="0"/>
              <a:t>BCG Matrix</a:t>
            </a:r>
            <a:endParaRPr lang="en-GB" dirty="0"/>
          </a:p>
        </p:txBody>
      </p:sp>
      <p:sp>
        <p:nvSpPr>
          <p:cNvPr id="9" name="Content Placeholder 8"/>
          <p:cNvSpPr>
            <a:spLocks noGrp="1"/>
          </p:cNvSpPr>
          <p:nvPr>
            <p:ph sz="half" idx="1"/>
          </p:nvPr>
        </p:nvSpPr>
        <p:spPr>
          <a:xfrm>
            <a:off x="251520" y="1981200"/>
            <a:ext cx="4244280" cy="4616152"/>
          </a:xfrm>
        </p:spPr>
        <p:txBody>
          <a:bodyPr>
            <a:normAutofit fontScale="85000" lnSpcReduction="20000"/>
          </a:bodyPr>
          <a:lstStyle/>
          <a:p>
            <a:pPr marL="0" indent="0">
              <a:buNone/>
            </a:pPr>
            <a:r>
              <a:rPr lang="en-GB" dirty="0" smtClean="0"/>
              <a:t>Developed form the extensive data held by Harvard Business School researchers were able to establish that market share and market growth were key indicators for businesses to use to evaluate the performance of their brands.</a:t>
            </a:r>
          </a:p>
          <a:p>
            <a:pPr marL="0" indent="0">
              <a:buNone/>
            </a:pPr>
            <a:r>
              <a:rPr lang="en-GB" dirty="0" smtClean="0"/>
              <a:t>In placing their brands within this matrix marketers were able to make recommendations regarding investment and actions for individual brands within their portfolio.</a:t>
            </a:r>
            <a:endParaRPr lang="en-GB" dirty="0"/>
          </a:p>
        </p:txBody>
      </p:sp>
      <p:pic>
        <p:nvPicPr>
          <p:cNvPr id="11" name="Content Placeholder 5"/>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4629150" y="1981200"/>
            <a:ext cx="4286250" cy="4616152"/>
          </a:xfrm>
        </p:spPr>
      </p:pic>
    </p:spTree>
    <p:extLst>
      <p:ext uri="{BB962C8B-B14F-4D97-AF65-F5344CB8AC3E}">
        <p14:creationId xmlns:p14="http://schemas.microsoft.com/office/powerpoint/2010/main" val="146624727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Task</a:t>
            </a:r>
            <a:endParaRPr lang="en-GB" dirty="0"/>
          </a:p>
        </p:txBody>
      </p:sp>
      <p:sp>
        <p:nvSpPr>
          <p:cNvPr id="3" name="Content Placeholder 2"/>
          <p:cNvSpPr>
            <a:spLocks noGrp="1"/>
          </p:cNvSpPr>
          <p:nvPr>
            <p:ph idx="1"/>
          </p:nvPr>
        </p:nvSpPr>
        <p:spPr/>
        <p:txBody>
          <a:bodyPr/>
          <a:lstStyle/>
          <a:p>
            <a:r>
              <a:rPr lang="en-GB" dirty="0"/>
              <a:t>How can you present the way that </a:t>
            </a:r>
            <a:r>
              <a:rPr lang="en-GB" dirty="0" smtClean="0"/>
              <a:t>Product is </a:t>
            </a:r>
            <a:r>
              <a:rPr lang="en-GB" dirty="0"/>
              <a:t>used in your </a:t>
            </a:r>
            <a:r>
              <a:rPr lang="en-GB" dirty="0" smtClean="0"/>
              <a:t>company for the assignment?</a:t>
            </a:r>
          </a:p>
          <a:p>
            <a:r>
              <a:rPr lang="en-GB" dirty="0" smtClean="0"/>
              <a:t>Is it right? </a:t>
            </a:r>
            <a:endParaRPr lang="en-GB" dirty="0"/>
          </a:p>
          <a:p>
            <a:r>
              <a:rPr lang="en-GB" dirty="0" smtClean="0"/>
              <a:t>Is it moving in the right direction?</a:t>
            </a:r>
          </a:p>
          <a:p>
            <a:r>
              <a:rPr lang="en-GB" dirty="0" smtClean="0"/>
              <a:t>Could it move in </a:t>
            </a:r>
            <a:r>
              <a:rPr lang="en-GB" smtClean="0"/>
              <a:t>another direction?</a:t>
            </a:r>
            <a:endParaRPr lang="en-GB" dirty="0"/>
          </a:p>
          <a:p>
            <a:endParaRPr lang="en-GB" dirty="0"/>
          </a:p>
        </p:txBody>
      </p:sp>
    </p:spTree>
    <p:extLst>
      <p:ext uri="{BB962C8B-B14F-4D97-AF65-F5344CB8AC3E}">
        <p14:creationId xmlns:p14="http://schemas.microsoft.com/office/powerpoint/2010/main" val="330368204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TotalTime>
  <Words>1003</Words>
  <Application>Microsoft Office PowerPoint</Application>
  <PresentationFormat>On-screen Show (4:3)</PresentationFormat>
  <Paragraphs>142</Paragraphs>
  <Slides>26</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26</vt:i4>
      </vt:variant>
    </vt:vector>
  </HeadingPairs>
  <TitlesOfParts>
    <vt:vector size="29" baseType="lpstr">
      <vt:lpstr>Arial</vt:lpstr>
      <vt:lpstr>Calibri</vt:lpstr>
      <vt:lpstr>Office Theme</vt:lpstr>
      <vt:lpstr>Marketing Planning &amp; Practice</vt:lpstr>
      <vt:lpstr> From last week </vt:lpstr>
      <vt:lpstr>Strategy and implementation</vt:lpstr>
      <vt:lpstr>Strategy Implementation -general the strategic wheel</vt:lpstr>
      <vt:lpstr>The Strategic Wheel an example</vt:lpstr>
      <vt:lpstr>Strategy Implementation - Marketing</vt:lpstr>
      <vt:lpstr>IMPLEMENTATION - the “right” marketing mix</vt:lpstr>
      <vt:lpstr>THE MARKETING MIX  AS A COMPETITIVE ADVANTAGE</vt:lpstr>
      <vt:lpstr>What is a product?</vt:lpstr>
      <vt:lpstr>The Augmented Product- the layers of a product</vt:lpstr>
      <vt:lpstr>Packaging</vt:lpstr>
      <vt:lpstr>Product Portfolios</vt:lpstr>
      <vt:lpstr>Product Portfolio: width and depth</vt:lpstr>
      <vt:lpstr>What is a brand?</vt:lpstr>
      <vt:lpstr>PowerPoint Presentation</vt:lpstr>
      <vt:lpstr>Family Brands</vt:lpstr>
      <vt:lpstr>Brand Strategies</vt:lpstr>
      <vt:lpstr>Brand Stretching</vt:lpstr>
      <vt:lpstr>Brand Extensions</vt:lpstr>
      <vt:lpstr>THE MARKETING MIX  AS A COMPETITIVE ADVANTAGE</vt:lpstr>
      <vt:lpstr>The Product Life Cycle</vt:lpstr>
      <vt:lpstr> NEW PRODUCT DEVELOPMENT </vt:lpstr>
      <vt:lpstr>New Product Development How we do it.</vt:lpstr>
      <vt:lpstr>Diffusion of Innovation  – or how quickly we adopt NPD’s</vt:lpstr>
      <vt:lpstr>BCG Matrix</vt:lpstr>
      <vt:lpstr>Task</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CIM Strategic Marketing</dc:title>
  <dc:creator>Fleming</dc:creator>
  <cp:lastModifiedBy>Will Fleming</cp:lastModifiedBy>
  <cp:revision>9</cp:revision>
  <cp:lastPrinted>2018-03-16T16:37:06Z</cp:lastPrinted>
  <dcterms:created xsi:type="dcterms:W3CDTF">2017-03-02T20:52:27Z</dcterms:created>
  <dcterms:modified xsi:type="dcterms:W3CDTF">2018-03-19T09:43:06Z</dcterms:modified>
</cp:coreProperties>
</file>