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4"/>
  </p:notesMasterIdLst>
  <p:sldIdLst>
    <p:sldId id="257" r:id="rId2"/>
    <p:sldId id="272" r:id="rId3"/>
    <p:sldId id="262" r:id="rId4"/>
    <p:sldId id="260" r:id="rId5"/>
    <p:sldId id="261" r:id="rId6"/>
    <p:sldId id="270" r:id="rId7"/>
    <p:sldId id="264" r:id="rId8"/>
    <p:sldId id="267" r:id="rId9"/>
    <p:sldId id="268" r:id="rId10"/>
    <p:sldId id="269" r:id="rId11"/>
    <p:sldId id="265"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501"/>
    <p:restoredTop sz="94747"/>
  </p:normalViewPr>
  <p:slideViewPr>
    <p:cSldViewPr snapToGrid="0" showGuides="1">
      <p:cViewPr>
        <p:scale>
          <a:sx n="120" d="100"/>
          <a:sy n="120" d="100"/>
        </p:scale>
        <p:origin x="120" y="2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0E6D6E-0739-8047-AD3F-90E1D9C0E129}" type="datetimeFigureOut">
              <a:rPr lang="en-US" smtClean="0"/>
              <a:t>11/17/25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FDF0D2-1628-0249-951E-279E283F4353}" type="slidenum">
              <a:rPr lang="en-US" smtClean="0"/>
              <a:t>‹#›</a:t>
            </a:fld>
            <a:endParaRPr lang="en-US"/>
          </a:p>
        </p:txBody>
      </p:sp>
    </p:spTree>
    <p:extLst>
      <p:ext uri="{BB962C8B-B14F-4D97-AF65-F5344CB8AC3E}">
        <p14:creationId xmlns:p14="http://schemas.microsoft.com/office/powerpoint/2010/main" val="10382537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7FDF0D2-1628-0249-951E-279E283F4353}" type="slidenum">
              <a:rPr lang="en-US" smtClean="0"/>
              <a:t>1</a:t>
            </a:fld>
            <a:endParaRPr lang="en-US"/>
          </a:p>
        </p:txBody>
      </p:sp>
    </p:spTree>
    <p:extLst>
      <p:ext uri="{BB962C8B-B14F-4D97-AF65-F5344CB8AC3E}">
        <p14:creationId xmlns:p14="http://schemas.microsoft.com/office/powerpoint/2010/main" val="12713895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7956909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8323038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083813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E69F914-F75C-DF4A-8E3D-0EE1CE742B98}" type="datetimeFigureOut">
              <a:rPr lang="en-GB" smtClean="0"/>
              <a:t>14/11/2025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4859729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E69F914-F75C-DF4A-8E3D-0EE1CE742B98}" type="datetimeFigureOut">
              <a:rPr lang="en-GB" smtClean="0"/>
              <a:t>14/11/2025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509924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E69F914-F75C-DF4A-8E3D-0EE1CE742B98}" type="datetimeFigureOut">
              <a:rPr lang="en-GB" smtClean="0"/>
              <a:t>14/11/2025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40226199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69F914-F75C-DF4A-8E3D-0EE1CE742B98}" type="datetimeFigureOut">
              <a:rPr lang="en-GB" smtClean="0"/>
              <a:t>14/11/2025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198059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E69F914-F75C-DF4A-8E3D-0EE1CE742B98}" type="datetimeFigureOut">
              <a:rPr lang="en-GB" smtClean="0"/>
              <a:t>14/11/2025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0150577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E69F914-F75C-DF4A-8E3D-0EE1CE742B98}" type="datetimeFigureOut">
              <a:rPr lang="en-GB" smtClean="0"/>
              <a:t>14/11/2025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989019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0245125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8128936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E69F914-F75C-DF4A-8E3D-0EE1CE742B98}" type="datetimeFigureOut">
              <a:rPr lang="en-GB" smtClean="0"/>
              <a:t>14/11/2025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FAF8B9-F476-9E49-9916-EFFC20CDCF66}" type="slidenum">
              <a:rPr lang="en-GB" smtClean="0"/>
              <a:t>‹#›</a:t>
            </a:fld>
            <a:endParaRPr lang="en-GB"/>
          </a:p>
        </p:txBody>
      </p:sp>
    </p:spTree>
    <p:extLst>
      <p:ext uri="{BB962C8B-B14F-4D97-AF65-F5344CB8AC3E}">
        <p14:creationId xmlns:p14="http://schemas.microsoft.com/office/powerpoint/2010/main" val="39974127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3925231" y="2252256"/>
            <a:ext cx="8545062" cy="1266980"/>
          </a:xfrm>
        </p:spPr>
        <p:txBody>
          <a:bodyPr>
            <a:normAutofit/>
          </a:bodyPr>
          <a:lstStyle/>
          <a:p>
            <a:pPr algn="l"/>
            <a:br>
              <a:rPr lang="en-GB" sz="667" b="1" dirty="0">
                <a:ea typeface="Aptos" panose="020B0004020202020204" pitchFamily="34" charset="0"/>
              </a:rPr>
            </a:br>
            <a:br>
              <a:rPr lang="en-GB" sz="1800" dirty="0"/>
            </a:br>
            <a:br>
              <a:rPr lang="en-GB" sz="1125" dirty="0"/>
            </a:br>
            <a:endParaRPr lang="en-GB" sz="1125"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3055434" y="4002388"/>
            <a:ext cx="11221759" cy="2615387"/>
          </a:xfrm>
        </p:spPr>
        <p:txBody>
          <a:bodyPr>
            <a:noAutofit/>
          </a:bodyPr>
          <a:lstStyle/>
          <a:p>
            <a:pPr algn="l"/>
            <a:r>
              <a:rPr lang="en-GB" sz="2800" dirty="0">
                <a:latin typeface="Arial" panose="020B0604020202020204" pitchFamily="34" charset="0"/>
                <a:cs typeface="Arial" panose="020B0604020202020204" pitchFamily="34" charset="0"/>
              </a:rPr>
              <a:t>Student name : Corazon Parayno</a:t>
            </a:r>
          </a:p>
          <a:p>
            <a:pPr algn="l"/>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Student number : 2427265</a:t>
            </a:r>
          </a:p>
          <a:p>
            <a:pPr algn="l"/>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Lecturer’s name : Mark Kane</a:t>
            </a:r>
            <a:br>
              <a:rPr lang="en-GB" sz="1050" dirty="0"/>
            </a:br>
            <a:endParaRPr lang="en-GB" sz="1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1683621" y="2100916"/>
            <a:ext cx="7571891" cy="1077218"/>
          </a:xfrm>
          <a:prstGeom prst="rect">
            <a:avLst/>
          </a:prstGeom>
          <a:noFill/>
        </p:spPr>
        <p:txBody>
          <a:bodyPr wrap="square" rtlCol="0">
            <a:spAutoFit/>
          </a:bodyPr>
          <a:lstStyle/>
          <a:p>
            <a:pPr algn="ctr"/>
            <a:r>
              <a:rPr lang="en-GB" sz="3200" b="1" dirty="0">
                <a:latin typeface="Arial" panose="020B0604020202020204" pitchFamily="34" charset="0"/>
                <a:cs typeface="Arial" panose="020B0604020202020204" pitchFamily="34" charset="0"/>
              </a:rPr>
              <a:t>LCHS4010</a:t>
            </a:r>
          </a:p>
          <a:p>
            <a:pPr algn="ctr"/>
            <a:r>
              <a:rPr lang="en-GB" sz="3200" b="1" dirty="0">
                <a:latin typeface="Arial" panose="020B0604020202020204" pitchFamily="34" charset="0"/>
                <a:cs typeface="Arial" panose="020B0604020202020204" pitchFamily="34" charset="0"/>
              </a:rPr>
              <a:t>Psychology in Health and Social Care</a:t>
            </a:r>
            <a:endParaRPr lang="en-GB" sz="3200"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049" y="409006"/>
            <a:ext cx="3272089" cy="1308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E6AE18-61A3-7B29-62C8-EE308C855644}"/>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a:solidFill>
                  <a:schemeClr val="tx1"/>
                </a:solidFill>
                <a:latin typeface="+mj-lt"/>
                <a:ea typeface="+mj-ea"/>
                <a:cs typeface="+mj-cs"/>
              </a:rPr>
              <a:t>Acknowledge use of AI</a:t>
            </a:r>
          </a:p>
        </p:txBody>
      </p:sp>
      <p:sp>
        <p:nvSpPr>
          <p:cNvPr id="3" name="Content Placeholder 2">
            <a:extLst>
              <a:ext uri="{FF2B5EF4-FFF2-40B4-BE49-F238E27FC236}">
                <a16:creationId xmlns:a16="http://schemas.microsoft.com/office/drawing/2014/main" id="{C526744B-78CC-E718-46A5-53AE7AFE7589}"/>
              </a:ext>
            </a:extLst>
          </p:cNvPr>
          <p:cNvSpPr>
            <a:spLocks noGrp="1"/>
          </p:cNvSpPr>
          <p:nvPr>
            <p:ph idx="1"/>
          </p:nvPr>
        </p:nvSpPr>
        <p:spPr>
          <a:xfrm>
            <a:off x="838199" y="4983276"/>
            <a:ext cx="10512552" cy="1126680"/>
          </a:xfrm>
        </p:spPr>
        <p:txBody>
          <a:bodyPr vert="horz" lIns="91440" tIns="45720" rIns="91440" bIns="45720" rtlCol="0">
            <a:normAutofit/>
          </a:bodyPr>
          <a:lstStyle/>
          <a:p>
            <a:pPr marL="0" indent="0">
              <a:buNone/>
            </a:pPr>
            <a:r>
              <a:rPr lang="en-US" sz="2400" kern="1200">
                <a:solidFill>
                  <a:schemeClr val="tx1"/>
                </a:solidFill>
                <a:latin typeface="+mn-lt"/>
                <a:ea typeface="+mn-ea"/>
                <a:cs typeface="+mn-cs"/>
              </a:rPr>
              <a:t>I used AI as a guide to understand ideas  and how to structure .</a:t>
            </a:r>
          </a:p>
        </p:txBody>
      </p:sp>
      <p:sp>
        <p:nvSpPr>
          <p:cNvPr id="15"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885356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339DCE17-426A-850D-BB48-0369E6E5BC21}"/>
              </a:ext>
            </a:extLst>
          </p:cNvPr>
          <p:cNvSpPr>
            <a:spLocks noGrp="1"/>
          </p:cNvSpPr>
          <p:nvPr>
            <p:ph type="title"/>
          </p:nvPr>
        </p:nvSpPr>
        <p:spPr>
          <a:xfrm>
            <a:off x="838200" y="713312"/>
            <a:ext cx="4038600" cy="5431376"/>
          </a:xfrm>
        </p:spPr>
        <p:txBody>
          <a:bodyPr>
            <a:normAutofit/>
          </a:bodyPr>
          <a:lstStyle/>
          <a:p>
            <a:r>
              <a:rPr lang="en-US" b="1" i="1"/>
              <a:t>Overview</a:t>
            </a:r>
            <a:endParaRPr lang="en-US" b="1" i="1" dirty="0"/>
          </a:p>
        </p:txBody>
      </p:sp>
      <p:sp>
        <p:nvSpPr>
          <p:cNvPr id="3" name="Content Placeholder 2">
            <a:extLst>
              <a:ext uri="{FF2B5EF4-FFF2-40B4-BE49-F238E27FC236}">
                <a16:creationId xmlns:a16="http://schemas.microsoft.com/office/drawing/2014/main" id="{CED34F4F-9030-07B9-69C6-C2DF88EF660B}"/>
              </a:ext>
            </a:extLst>
          </p:cNvPr>
          <p:cNvSpPr>
            <a:spLocks noGrp="1"/>
          </p:cNvSpPr>
          <p:nvPr>
            <p:ph idx="1"/>
          </p:nvPr>
        </p:nvSpPr>
        <p:spPr>
          <a:xfrm>
            <a:off x="3820632" y="798374"/>
            <a:ext cx="5257801" cy="5431376"/>
          </a:xfrm>
        </p:spPr>
        <p:txBody>
          <a:bodyPr anchor="ctr">
            <a:normAutofit/>
          </a:bodyPr>
          <a:lstStyle/>
          <a:p>
            <a:pPr marL="514350" indent="-514350">
              <a:buFont typeface="+mj-lt"/>
              <a:buAutoNum type="arabicPeriod"/>
            </a:pPr>
            <a:r>
              <a:rPr lang="en-US" sz="2000" dirty="0"/>
              <a:t>Introduction</a:t>
            </a:r>
          </a:p>
          <a:p>
            <a:pPr marL="514350" indent="-514350">
              <a:buFont typeface="+mj-lt"/>
              <a:buAutoNum type="arabicPeriod"/>
            </a:pPr>
            <a:r>
              <a:rPr lang="en-US" sz="2000" dirty="0"/>
              <a:t>Acknowledge of AI</a:t>
            </a:r>
          </a:p>
          <a:p>
            <a:pPr marL="514350" indent="-514350">
              <a:buFont typeface="+mj-lt"/>
              <a:buAutoNum type="arabicPeriod"/>
            </a:pPr>
            <a:r>
              <a:rPr lang="en-US" sz="2000" dirty="0"/>
              <a:t>Overview</a:t>
            </a:r>
          </a:p>
          <a:p>
            <a:pPr marL="514350" indent="-514350">
              <a:buFont typeface="+mj-lt"/>
              <a:buAutoNum type="arabicPeriod"/>
            </a:pPr>
            <a:r>
              <a:rPr lang="en-US" sz="2000" dirty="0"/>
              <a:t>Introduction</a:t>
            </a:r>
          </a:p>
          <a:p>
            <a:pPr marL="514350" indent="-514350">
              <a:buFont typeface="+mj-lt"/>
              <a:buAutoNum type="arabicPeriod"/>
            </a:pPr>
            <a:r>
              <a:rPr lang="en-US" sz="2000" dirty="0"/>
              <a:t>Bowlby Attachment Theory</a:t>
            </a:r>
          </a:p>
          <a:p>
            <a:pPr marL="514350" indent="-514350">
              <a:buFont typeface="+mj-lt"/>
              <a:buAutoNum type="arabicPeriod"/>
            </a:pPr>
            <a:r>
              <a:rPr lang="en-US" sz="2000" dirty="0"/>
              <a:t>Applying theory on  Amira’s situation</a:t>
            </a:r>
          </a:p>
          <a:p>
            <a:pPr marL="514350" indent="-514350">
              <a:buFont typeface="+mj-lt"/>
              <a:buAutoNum type="arabicPeriod"/>
            </a:pPr>
            <a:r>
              <a:rPr lang="en-US" sz="2000" dirty="0"/>
              <a:t>Application of Strategies and interventions</a:t>
            </a:r>
          </a:p>
          <a:p>
            <a:pPr marL="514350" indent="-514350">
              <a:buFont typeface="+mj-lt"/>
              <a:buAutoNum type="arabicPeriod"/>
            </a:pPr>
            <a:r>
              <a:rPr lang="en-US" sz="2000" dirty="0"/>
              <a:t>Biological and environmental factors</a:t>
            </a:r>
          </a:p>
          <a:p>
            <a:pPr marL="514350" indent="-514350">
              <a:buFont typeface="+mj-lt"/>
              <a:buAutoNum type="arabicPeriod"/>
            </a:pPr>
            <a:r>
              <a:rPr lang="en-US" sz="2000" dirty="0"/>
              <a:t>Strengths of attachment theory</a:t>
            </a:r>
          </a:p>
          <a:p>
            <a:pPr marL="514350" indent="-514350">
              <a:buFont typeface="+mj-lt"/>
              <a:buAutoNum type="arabicPeriod"/>
            </a:pPr>
            <a:r>
              <a:rPr lang="en-US" sz="2000" dirty="0"/>
              <a:t>Weaknesses of attachment theory</a:t>
            </a:r>
          </a:p>
          <a:p>
            <a:pPr marL="514350" indent="-514350">
              <a:buFont typeface="+mj-lt"/>
              <a:buAutoNum type="arabicPeriod"/>
            </a:pPr>
            <a:r>
              <a:rPr lang="en-US" sz="2000" dirty="0"/>
              <a:t>Conclusion</a:t>
            </a:r>
          </a:p>
          <a:p>
            <a:pPr marL="514350" indent="-514350">
              <a:buFont typeface="+mj-lt"/>
              <a:buAutoNum type="arabicPeriod"/>
            </a:pPr>
            <a:r>
              <a:rPr lang="en-US" sz="2000" dirty="0"/>
              <a:t>References</a:t>
            </a:r>
          </a:p>
          <a:p>
            <a:endParaRPr lang="en-US" sz="2000" dirty="0"/>
          </a:p>
          <a:p>
            <a:endParaRPr lang="en-US" sz="2000" dirty="0"/>
          </a:p>
        </p:txBody>
      </p:sp>
    </p:spTree>
    <p:extLst>
      <p:ext uri="{BB962C8B-B14F-4D97-AF65-F5344CB8AC3E}">
        <p14:creationId xmlns:p14="http://schemas.microsoft.com/office/powerpoint/2010/main" val="15297304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ight Triangle 22">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A674FE-164B-1044-578D-87122E40741C}"/>
              </a:ext>
            </a:extLst>
          </p:cNvPr>
          <p:cNvSpPr>
            <a:spLocks noGrp="1"/>
          </p:cNvSpPr>
          <p:nvPr>
            <p:ph type="title"/>
          </p:nvPr>
        </p:nvSpPr>
        <p:spPr>
          <a:xfrm>
            <a:off x="1285240" y="1050595"/>
            <a:ext cx="8074815" cy="1618489"/>
          </a:xfrm>
        </p:spPr>
        <p:txBody>
          <a:bodyPr anchor="ctr">
            <a:normAutofit/>
          </a:bodyPr>
          <a:lstStyle/>
          <a:p>
            <a:r>
              <a:rPr lang="en-US" sz="32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824A075C-1A04-EAC9-E0CE-A83B71C3773D}"/>
              </a:ext>
            </a:extLst>
          </p:cNvPr>
          <p:cNvSpPr>
            <a:spLocks noGrp="1"/>
          </p:cNvSpPr>
          <p:nvPr>
            <p:ph idx="1"/>
          </p:nvPr>
        </p:nvSpPr>
        <p:spPr>
          <a:xfrm>
            <a:off x="1285240" y="2375065"/>
            <a:ext cx="8074815" cy="3394799"/>
          </a:xfrm>
        </p:spPr>
        <p:txBody>
          <a:bodyPr anchor="t">
            <a:normAutofit/>
          </a:bodyPr>
          <a:lstStyle/>
          <a:p>
            <a:pPr marL="0" indent="0">
              <a:buNone/>
            </a:pPr>
            <a:r>
              <a:rPr lang="en-US" sz="2400" dirty="0"/>
              <a:t>This presentation will be focused on Bowlby ‘s attachment theory and how it is applied to the case study of a three years old Amira who just joined nursery setting </a:t>
            </a:r>
          </a:p>
          <a:p>
            <a:pPr marL="0" indent="0">
              <a:buNone/>
            </a:pPr>
            <a:r>
              <a:rPr lang="en-US" sz="2400" dirty="0"/>
              <a:t>Conceptualizing  Bowlby’s attachment theory and understanding her needs contributing  plans and support promoting her emotional, social ,cognitive and physical wellbeing.</a:t>
            </a:r>
          </a:p>
        </p:txBody>
      </p:sp>
    </p:spTree>
    <p:extLst>
      <p:ext uri="{BB962C8B-B14F-4D97-AF65-F5344CB8AC3E}">
        <p14:creationId xmlns:p14="http://schemas.microsoft.com/office/powerpoint/2010/main" val="26047820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5" name="Rectangle 84">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0DB551-325A-EDEE-E5E6-7366C1559E9F}"/>
              </a:ext>
            </a:extLst>
          </p:cNvPr>
          <p:cNvSpPr>
            <a:spLocks noGrp="1"/>
          </p:cNvSpPr>
          <p:nvPr>
            <p:ph type="title"/>
          </p:nvPr>
        </p:nvSpPr>
        <p:spPr>
          <a:xfrm>
            <a:off x="838201" y="345810"/>
            <a:ext cx="5120561" cy="1325563"/>
          </a:xfrm>
        </p:spPr>
        <p:txBody>
          <a:bodyPr>
            <a:normAutofit/>
          </a:bodyPr>
          <a:lstStyle/>
          <a:p>
            <a:pPr>
              <a:spcAft>
                <a:spcPts val="1500"/>
              </a:spcAft>
            </a:pPr>
            <a:br>
              <a:rPr lang="en-US" sz="2100" b="1" i="1">
                <a:latin typeface="Arial" panose="020B0604020202020204" pitchFamily="34" charset="0"/>
                <a:cs typeface="Arial" panose="020B0604020202020204" pitchFamily="34" charset="0"/>
              </a:rPr>
            </a:br>
            <a:br>
              <a:rPr lang="en-US" sz="2100" b="1" i="1">
                <a:latin typeface="Arial" panose="020B0604020202020204" pitchFamily="34" charset="0"/>
                <a:cs typeface="Arial" panose="020B0604020202020204" pitchFamily="34" charset="0"/>
              </a:rPr>
            </a:br>
            <a:br>
              <a:rPr lang="en-US" sz="2100" b="1" i="1">
                <a:latin typeface="Arial" panose="020B0604020202020204" pitchFamily="34" charset="0"/>
                <a:cs typeface="Arial" panose="020B0604020202020204" pitchFamily="34" charset="0"/>
              </a:rPr>
            </a:br>
            <a:endParaRPr lang="en-US" sz="2100"/>
          </a:p>
        </p:txBody>
      </p:sp>
      <p:sp>
        <p:nvSpPr>
          <p:cNvPr id="3" name="Content Placeholder 2">
            <a:extLst>
              <a:ext uri="{FF2B5EF4-FFF2-40B4-BE49-F238E27FC236}">
                <a16:creationId xmlns:a16="http://schemas.microsoft.com/office/drawing/2014/main" id="{742BD533-DD66-F8DC-AB4C-80333AD3FADD}"/>
              </a:ext>
            </a:extLst>
          </p:cNvPr>
          <p:cNvSpPr>
            <a:spLocks noGrp="1"/>
          </p:cNvSpPr>
          <p:nvPr>
            <p:ph idx="1"/>
          </p:nvPr>
        </p:nvSpPr>
        <p:spPr>
          <a:xfrm>
            <a:off x="159009" y="945627"/>
            <a:ext cx="6058383" cy="5480539"/>
          </a:xfrm>
        </p:spPr>
        <p:txBody>
          <a:bodyPr>
            <a:normAutofit/>
          </a:bodyPr>
          <a:lstStyle/>
          <a:p>
            <a:pPr marL="0" indent="0">
              <a:buNone/>
            </a:pPr>
            <a:r>
              <a:rPr lang="en-GB" sz="1600" b="0" i="0" u="none" strike="noStrike" dirty="0">
                <a:solidFill>
                  <a:srgbClr val="404040"/>
                </a:solidFill>
                <a:effectLst/>
                <a:latin typeface="Arial" panose="020B0604020202020204" pitchFamily="34" charset="0"/>
                <a:cs typeface="Arial" panose="020B0604020202020204" pitchFamily="34" charset="0"/>
              </a:rPr>
              <a:t>John Bowlby was a British psychologist who developed the theory of attachment in the 1950s and 1960s.</a:t>
            </a:r>
          </a:p>
          <a:p>
            <a:pPr marL="0" indent="0">
              <a:buNone/>
            </a:pPr>
            <a:r>
              <a:rPr lang="en-GB" sz="1600" b="0" i="0" u="none" strike="noStrike" dirty="0">
                <a:solidFill>
                  <a:srgbClr val="404040"/>
                </a:solidFill>
                <a:effectLst/>
                <a:latin typeface="Arial" panose="020B0604020202020204" pitchFamily="34" charset="0"/>
                <a:cs typeface="Arial" panose="020B0604020202020204" pitchFamily="34" charset="0"/>
              </a:rPr>
              <a:t> According to Bowlby, attachment is a deep emotional bond that develops between an infant and their primary caregiver, usually the mother</a:t>
            </a:r>
            <a:r>
              <a:rPr lang="en-GB" sz="1100" b="0" i="0" u="none" strike="noStrike" dirty="0">
                <a:solidFill>
                  <a:srgbClr val="404040"/>
                </a:solidFill>
                <a:effectLst/>
                <a:latin typeface="Poppins" panose="020B0604020202020204" pitchFamily="34" charset="0"/>
              </a:rPr>
              <a:t>. </a:t>
            </a:r>
          </a:p>
          <a:p>
            <a:pPr marL="0" indent="0">
              <a:buNone/>
            </a:pPr>
            <a:r>
              <a:rPr lang="en-GB" sz="1600" dirty="0">
                <a:solidFill>
                  <a:srgbClr val="404040"/>
                </a:solidFill>
                <a:latin typeface="Arial" panose="020B0604020202020204" pitchFamily="34" charset="0"/>
                <a:cs typeface="Arial" panose="020B0604020202020204" pitchFamily="34" charset="0"/>
              </a:rPr>
              <a:t>                                                            A-Level Psychology.(2023)</a:t>
            </a:r>
            <a:endParaRPr lang="en-GB" sz="1600" b="1" i="1" u="none" strike="noStrike" dirty="0">
              <a:effectLst/>
              <a:latin typeface="Arial" panose="020B0604020202020204" pitchFamily="34" charset="0"/>
              <a:cs typeface="Arial" panose="020B0604020202020204" pitchFamily="34" charset="0"/>
            </a:endParaRPr>
          </a:p>
          <a:p>
            <a:pPr marL="0" indent="0">
              <a:spcAft>
                <a:spcPts val="1500"/>
              </a:spcAft>
              <a:buNone/>
            </a:pPr>
            <a:r>
              <a:rPr lang="en-GB" sz="1500" b="1" i="1" u="none" strike="noStrike" dirty="0">
                <a:effectLst/>
                <a:latin typeface="Arial" panose="020B0604020202020204" pitchFamily="34" charset="0"/>
                <a:cs typeface="Arial" panose="020B0604020202020204" pitchFamily="34" charset="0"/>
              </a:rPr>
              <a:t>Key concept on </a:t>
            </a:r>
            <a:r>
              <a:rPr lang="en-GB" sz="1500" b="1" i="1" dirty="0">
                <a:latin typeface="Arial" panose="020B0604020202020204" pitchFamily="34" charset="0"/>
                <a:cs typeface="Arial" panose="020B0604020202020204" pitchFamily="34" charset="0"/>
              </a:rPr>
              <a:t>B</a:t>
            </a:r>
            <a:r>
              <a:rPr lang="en-GB" sz="1500" b="1" i="1" u="none" strike="noStrike" dirty="0">
                <a:effectLst/>
                <a:latin typeface="Arial" panose="020B0604020202020204" pitchFamily="34" charset="0"/>
                <a:cs typeface="Arial" panose="020B0604020202020204" pitchFamily="34" charset="0"/>
              </a:rPr>
              <a:t>owlby</a:t>
            </a:r>
            <a:r>
              <a:rPr lang="en-GB" sz="1500" b="1" i="1" dirty="0">
                <a:latin typeface="Arial" panose="020B0604020202020204" pitchFamily="34" charset="0"/>
                <a:cs typeface="Arial" panose="020B0604020202020204" pitchFamily="34" charset="0"/>
              </a:rPr>
              <a:t>’s </a:t>
            </a:r>
            <a:r>
              <a:rPr lang="en-GB" sz="1500" b="1" i="1" u="none" strike="noStrike" dirty="0">
                <a:effectLst/>
                <a:latin typeface="Arial" panose="020B0604020202020204" pitchFamily="34" charset="0"/>
                <a:cs typeface="Arial" panose="020B0604020202020204" pitchFamily="34" charset="0"/>
              </a:rPr>
              <a:t>theory</a:t>
            </a:r>
            <a:r>
              <a:rPr lang="en-GB" sz="1500" b="1" i="0" u="none" strike="noStrike" dirty="0">
                <a:effectLst/>
                <a:latin typeface="Arial" panose="020B0604020202020204" pitchFamily="34" charset="0"/>
                <a:cs typeface="Arial" panose="020B0604020202020204" pitchFamily="34" charset="0"/>
              </a:rPr>
              <a:t>:</a:t>
            </a:r>
          </a:p>
          <a:p>
            <a:pPr>
              <a:spcAft>
                <a:spcPts val="1500"/>
              </a:spcAft>
            </a:pPr>
            <a:r>
              <a:rPr lang="en-GB" sz="1500" b="0" i="0" u="none" strike="noStrike" dirty="0">
                <a:effectLst/>
                <a:latin typeface="Arial" panose="020B0604020202020204" pitchFamily="34" charset="0"/>
                <a:cs typeface="Arial" panose="020B0604020202020204" pitchFamily="34" charset="0"/>
              </a:rPr>
              <a:t>John Bowlby’s Attachment Theory emphasizes the importance of early emotional bonds between a child and their caregiver. </a:t>
            </a:r>
          </a:p>
          <a:p>
            <a:pPr>
              <a:spcAft>
                <a:spcPts val="1500"/>
              </a:spcAft>
            </a:pPr>
            <a:r>
              <a:rPr lang="en-GB" sz="1500" b="0" i="0" u="none" strike="noStrike" dirty="0">
                <a:effectLst/>
                <a:latin typeface="Arial" panose="020B0604020202020204" pitchFamily="34" charset="0"/>
                <a:cs typeface="Arial" panose="020B0604020202020204" pitchFamily="34" charset="0"/>
              </a:rPr>
              <a:t>He proposed that these bonds are vital for survival and emotional development, serving as a foundation for future relationships. </a:t>
            </a:r>
          </a:p>
          <a:p>
            <a:r>
              <a:rPr lang="en-GB" sz="1500" b="0" i="0" u="none" strike="noStrike" dirty="0">
                <a:effectLst/>
                <a:latin typeface="Arial" panose="020B0604020202020204" pitchFamily="34" charset="0"/>
                <a:cs typeface="Arial" panose="020B0604020202020204" pitchFamily="34" charset="0"/>
              </a:rPr>
              <a:t>Bowlby believed that children are biologically programmed to form attachments, which help them feel secure and navigate their environment.</a:t>
            </a:r>
          </a:p>
          <a:p>
            <a:pPr marL="0" indent="0">
              <a:buNone/>
            </a:pPr>
            <a:endParaRPr lang="en-GB" sz="1500" b="1" i="1" dirty="0">
              <a:latin typeface="Arial" panose="020B0604020202020204" pitchFamily="34" charset="0"/>
              <a:cs typeface="Arial" panose="020B0604020202020204" pitchFamily="34" charset="0"/>
            </a:endParaRPr>
          </a:p>
          <a:p>
            <a:pPr marL="0" indent="0">
              <a:buNone/>
            </a:pPr>
            <a:endParaRPr lang="en-GB" sz="1500" b="1" i="1" u="none" strike="noStrike" dirty="0">
              <a:effectLst/>
              <a:latin typeface="Arial" panose="020B0604020202020204" pitchFamily="34" charset="0"/>
              <a:cs typeface="Arial" panose="020B0604020202020204" pitchFamily="34" charset="0"/>
            </a:endParaRPr>
          </a:p>
          <a:p>
            <a:pPr marL="0" indent="0">
              <a:buNone/>
            </a:pPr>
            <a:endParaRPr lang="en-GB" sz="1500" b="1" i="1" dirty="0">
              <a:latin typeface="Arial" panose="020B0604020202020204" pitchFamily="34" charset="0"/>
              <a:cs typeface="Arial" panose="020B0604020202020204" pitchFamily="34" charset="0"/>
            </a:endParaRPr>
          </a:p>
          <a:p>
            <a:pPr marL="0" indent="0">
              <a:buNone/>
            </a:pPr>
            <a:endParaRPr lang="en-GB" sz="1500" b="1" i="1" u="none" strike="noStrike" dirty="0">
              <a:effectLst/>
              <a:latin typeface="Arial" panose="020B0604020202020204" pitchFamily="34" charset="0"/>
              <a:cs typeface="Arial" panose="020B0604020202020204" pitchFamily="34" charset="0"/>
            </a:endParaRPr>
          </a:p>
          <a:p>
            <a:pPr marL="0" indent="0">
              <a:buNone/>
            </a:pPr>
            <a:endParaRPr lang="en-GB" sz="1500" b="1" i="1" dirty="0">
              <a:latin typeface="Arial" panose="020B0604020202020204" pitchFamily="34" charset="0"/>
              <a:cs typeface="Arial" panose="020B0604020202020204" pitchFamily="34" charset="0"/>
            </a:endParaRPr>
          </a:p>
          <a:p>
            <a:pPr marL="0" indent="0">
              <a:buNone/>
            </a:pPr>
            <a:endParaRPr lang="en-GB" sz="1500" b="1" i="1" u="none" strike="noStrike" dirty="0">
              <a:effectLst/>
              <a:latin typeface="Arial" panose="020B0604020202020204" pitchFamily="34" charset="0"/>
              <a:cs typeface="Arial" panose="020B0604020202020204" pitchFamily="34" charset="0"/>
            </a:endParaRPr>
          </a:p>
          <a:p>
            <a:pPr marL="0" indent="0">
              <a:buNone/>
            </a:pPr>
            <a:endParaRPr lang="en-GB" sz="1500" b="1" i="1" dirty="0">
              <a:latin typeface="Arial" panose="020B0604020202020204" pitchFamily="34" charset="0"/>
              <a:cs typeface="Arial" panose="020B0604020202020204" pitchFamily="34" charset="0"/>
            </a:endParaRPr>
          </a:p>
          <a:p>
            <a:pPr marL="0" indent="0">
              <a:buNone/>
            </a:pPr>
            <a:endParaRPr lang="en-GB" sz="1500" b="1" i="1" u="none" strike="noStrike" dirty="0">
              <a:effectLst/>
              <a:latin typeface="Arial" panose="020B0604020202020204" pitchFamily="34" charset="0"/>
              <a:cs typeface="Arial" panose="020B0604020202020204" pitchFamily="34" charset="0"/>
            </a:endParaRPr>
          </a:p>
          <a:p>
            <a:pPr marL="0" indent="0">
              <a:buNone/>
            </a:pPr>
            <a:endParaRPr lang="en-GB" sz="1500" b="1" i="1" dirty="0">
              <a:latin typeface="Arial" panose="020B0604020202020204" pitchFamily="34" charset="0"/>
              <a:cs typeface="Arial" panose="020B0604020202020204" pitchFamily="34" charset="0"/>
            </a:endParaRPr>
          </a:p>
          <a:p>
            <a:pPr marL="0" indent="0">
              <a:buNone/>
            </a:pPr>
            <a:endParaRPr lang="en-GB" sz="1500" b="1" i="1" u="none" strike="noStrike" dirty="0">
              <a:effectLst/>
              <a:latin typeface="Arial" panose="020B0604020202020204" pitchFamily="34" charset="0"/>
              <a:cs typeface="Arial" panose="020B0604020202020204" pitchFamily="34" charset="0"/>
            </a:endParaRPr>
          </a:p>
        </p:txBody>
      </p:sp>
      <p:sp>
        <p:nvSpPr>
          <p:cNvPr id="86" name="Oval 85">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9" name="Picture 8" descr="Mother holding baby's hand">
            <a:extLst>
              <a:ext uri="{FF2B5EF4-FFF2-40B4-BE49-F238E27FC236}">
                <a16:creationId xmlns:a16="http://schemas.microsoft.com/office/drawing/2014/main" id="{29442C9D-DD84-963B-C431-E3C19F02BD7F}"/>
              </a:ext>
            </a:extLst>
          </p:cNvPr>
          <p:cNvPicPr>
            <a:picLocks noChangeAspect="1"/>
          </p:cNvPicPr>
          <p:nvPr/>
        </p:nvPicPr>
        <p:blipFill>
          <a:blip r:embed="rId2"/>
          <a:srcRect l="24674" r="5982" b="-1"/>
          <a:stretch>
            <a:fillRect/>
          </a:stretch>
        </p:blipFill>
        <p:spPr>
          <a:xfrm>
            <a:off x="6768595" y="1031651"/>
            <a:ext cx="4048259" cy="3896857"/>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87" name="Arc 86">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1451270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29407-3B23-187D-6D7D-E2349817B4B5}"/>
              </a:ext>
            </a:extLst>
          </p:cNvPr>
          <p:cNvSpPr>
            <a:spLocks noGrp="1"/>
          </p:cNvSpPr>
          <p:nvPr>
            <p:ph type="title"/>
          </p:nvPr>
        </p:nvSpPr>
        <p:spPr>
          <a:xfrm>
            <a:off x="838200" y="18255"/>
            <a:ext cx="10515600" cy="1325563"/>
          </a:xfrm>
        </p:spPr>
        <p:txBody>
          <a:bodyPr>
            <a:normAutofit/>
          </a:bodyPr>
          <a:lstStyle/>
          <a:p>
            <a:pPr>
              <a:lnSpc>
                <a:spcPct val="150000"/>
              </a:lnSpc>
            </a:pPr>
            <a:r>
              <a:rPr lang="en-US" sz="2000" b="1" dirty="0">
                <a:latin typeface="Arial" panose="020B0604020202020204" pitchFamily="34" charset="0"/>
                <a:cs typeface="Arial" panose="020B0604020202020204" pitchFamily="34" charset="0"/>
              </a:rPr>
              <a:t>Bowlby’s Attachment theory relevance to Amira’s early years:</a:t>
            </a:r>
          </a:p>
        </p:txBody>
      </p:sp>
      <p:sp>
        <p:nvSpPr>
          <p:cNvPr id="3" name="Content Placeholder 2">
            <a:extLst>
              <a:ext uri="{FF2B5EF4-FFF2-40B4-BE49-F238E27FC236}">
                <a16:creationId xmlns:a16="http://schemas.microsoft.com/office/drawing/2014/main" id="{B2083EC1-0B79-E90D-AA53-5DBA7013C350}"/>
              </a:ext>
            </a:extLst>
          </p:cNvPr>
          <p:cNvSpPr>
            <a:spLocks noGrp="1"/>
          </p:cNvSpPr>
          <p:nvPr>
            <p:ph idx="1"/>
          </p:nvPr>
        </p:nvSpPr>
        <p:spPr>
          <a:xfrm>
            <a:off x="838200" y="967563"/>
            <a:ext cx="10515600" cy="4484383"/>
          </a:xfrm>
        </p:spPr>
        <p:txBody>
          <a:bodyPr>
            <a:normAutofit fontScale="32500" lnSpcReduction="20000"/>
          </a:bodyPr>
          <a:lstStyle/>
          <a:p>
            <a:pPr marL="0" indent="0">
              <a:lnSpc>
                <a:spcPct val="170000"/>
              </a:lnSpc>
              <a:buNone/>
            </a:pPr>
            <a:endParaRPr lang="en-GB" sz="5500" b="1" i="1" u="none" strike="noStrike" dirty="0">
              <a:solidFill>
                <a:srgbClr val="000000"/>
              </a:solidFill>
              <a:effectLst/>
              <a:latin typeface="Arial" panose="020B0604020202020204" pitchFamily="34" charset="0"/>
              <a:cs typeface="Arial" panose="020B0604020202020204" pitchFamily="34" charset="0"/>
            </a:endParaRPr>
          </a:p>
          <a:p>
            <a:pPr>
              <a:lnSpc>
                <a:spcPct val="170000"/>
              </a:lnSpc>
            </a:pPr>
            <a:r>
              <a:rPr lang="en-GB" sz="5500" b="0" i="0" u="none" strike="noStrike" dirty="0">
                <a:effectLst/>
                <a:latin typeface="Arial" panose="020B0604020202020204" pitchFamily="34" charset="0"/>
                <a:cs typeface="Arial" panose="020B0604020202020204" pitchFamily="34" charset="0"/>
              </a:rPr>
              <a:t>Children established ties with their caretakers and other people . Like Amira , She is anxious when her caregiver left . These connections aid in the development of children's sense of themselves and others, as well as     their comprehension of the situations in which they can trust their caregiver and feel safe. As toddlers progress through the phases from 0 to 10 months, it is crucial to provide the ideal setting for them to naturally and at their own pace build their attachment. This is to guarantee that children can develop relationships with others when they enter nursery and that they move through the early  years  settings appropriately. </a:t>
            </a:r>
            <a:br>
              <a:rPr lang="en-GB" sz="5500" dirty="0">
                <a:latin typeface="Arial" panose="020B0604020202020204" pitchFamily="34" charset="0"/>
                <a:cs typeface="Arial" panose="020B0604020202020204" pitchFamily="34" charset="0"/>
              </a:rPr>
            </a:br>
            <a:endParaRPr lang="en-GB" sz="5500" b="1" i="1" u="none" strike="noStrike" dirty="0">
              <a:effectLst/>
              <a:latin typeface="Arial" panose="020B0604020202020204" pitchFamily="34" charset="0"/>
              <a:cs typeface="Arial" panose="020B0604020202020204" pitchFamily="34" charset="0"/>
            </a:endParaRPr>
          </a:p>
          <a:p>
            <a:pPr>
              <a:lnSpc>
                <a:spcPct val="170000"/>
              </a:lnSpc>
            </a:pPr>
            <a:endParaRPr lang="en-GB" sz="5500" b="0" i="0" u="none" strike="noStrike" dirty="0">
              <a:solidFill>
                <a:srgbClr val="000000"/>
              </a:solidFill>
              <a:effectLst/>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0734037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C1F15-7D81-69C4-6590-71B4AA7A00EA}"/>
              </a:ext>
            </a:extLst>
          </p:cNvPr>
          <p:cNvSpPr>
            <a:spLocks noGrp="1"/>
          </p:cNvSpPr>
          <p:nvPr>
            <p:ph type="title"/>
          </p:nvPr>
        </p:nvSpPr>
        <p:spPr>
          <a:xfrm>
            <a:off x="688769" y="222621"/>
            <a:ext cx="10515600" cy="1325563"/>
          </a:xfrm>
        </p:spPr>
        <p:txBody>
          <a:bodyPr/>
          <a:lstStyle/>
          <a:p>
            <a:r>
              <a:rPr lang="en-US" dirty="0"/>
              <a:t>Strategies and Intervention</a:t>
            </a:r>
          </a:p>
        </p:txBody>
      </p:sp>
      <p:sp>
        <p:nvSpPr>
          <p:cNvPr id="3" name="Content Placeholder 2">
            <a:extLst>
              <a:ext uri="{FF2B5EF4-FFF2-40B4-BE49-F238E27FC236}">
                <a16:creationId xmlns:a16="http://schemas.microsoft.com/office/drawing/2014/main" id="{6A0CD06B-78BD-3DD8-585C-C91EC019B7FC}"/>
              </a:ext>
            </a:extLst>
          </p:cNvPr>
          <p:cNvSpPr>
            <a:spLocks noGrp="1"/>
          </p:cNvSpPr>
          <p:nvPr>
            <p:ph idx="1"/>
          </p:nvPr>
        </p:nvSpPr>
        <p:spPr>
          <a:xfrm>
            <a:off x="688769" y="1436914"/>
            <a:ext cx="10665031" cy="4740049"/>
          </a:xfrm>
        </p:spPr>
        <p:txBody>
          <a:bodyPr>
            <a:normAutofit/>
          </a:bodyPr>
          <a:lstStyle/>
          <a:p>
            <a:pPr marL="0" indent="0">
              <a:lnSpc>
                <a:spcPct val="150000"/>
              </a:lnSpc>
              <a:buNone/>
            </a:pPr>
            <a:r>
              <a:rPr lang="en-GB" sz="1600" b="0" i="0" u="none" strike="noStrike" dirty="0">
                <a:effectLst/>
                <a:latin typeface="Arial" panose="020B0604020202020204" pitchFamily="34" charset="0"/>
                <a:cs typeface="Arial" panose="020B0604020202020204" pitchFamily="34" charset="0"/>
              </a:rPr>
              <a:t>      </a:t>
            </a:r>
          </a:p>
          <a:p>
            <a:pPr marL="0" indent="0">
              <a:lnSpc>
                <a:spcPct val="150000"/>
              </a:lnSpc>
              <a:buNone/>
            </a:pPr>
            <a:r>
              <a:rPr lang="en-GB" sz="1600" b="0" i="0" u="none" strike="noStrike" dirty="0">
                <a:effectLst/>
                <a:latin typeface="Arial" panose="020B0604020202020204" pitchFamily="34" charset="0"/>
                <a:cs typeface="Arial" panose="020B0604020202020204" pitchFamily="34" charset="0"/>
              </a:rPr>
              <a:t>Dyadic Developmental Psychotherapy, Circle of Security, and Attachment and  </a:t>
            </a:r>
            <a:r>
              <a:rPr lang="en-GB" sz="1600" b="0" i="0" u="none" strike="noStrike" dirty="0" err="1">
                <a:effectLst/>
                <a:latin typeface="Arial" panose="020B0604020202020204" pitchFamily="34" charset="0"/>
                <a:cs typeface="Arial" panose="020B0604020202020204" pitchFamily="34" charset="0"/>
              </a:rPr>
              <a:t>Biobehavioral</a:t>
            </a:r>
            <a:r>
              <a:rPr lang="en-GB" sz="1600" b="0" i="0" u="none" strike="noStrike" dirty="0">
                <a:effectLst/>
                <a:latin typeface="Arial" panose="020B0604020202020204" pitchFamily="34" charset="0"/>
                <a:cs typeface="Arial" panose="020B0604020202020204" pitchFamily="34" charset="0"/>
              </a:rPr>
              <a:t> Catch-Up (ABC) are three procedures designed to help children build stable attachments and repair attachment scars. Other options include revisiting early childhood experiences in therapy or using play-based strategies such as dollhouses to help youngsters express themselves. </a:t>
            </a:r>
          </a:p>
          <a:p>
            <a:pPr marL="0" indent="0">
              <a:lnSpc>
                <a:spcPct val="150000"/>
              </a:lnSpc>
              <a:buNone/>
            </a:pPr>
            <a:r>
              <a:rPr lang="en-GB" sz="1600" dirty="0">
                <a:latin typeface="Arial" panose="020B0604020202020204" pitchFamily="34" charset="0"/>
                <a:cs typeface="Arial" panose="020B0604020202020204" pitchFamily="34" charset="0"/>
              </a:rPr>
              <a:t>Attachment strategies and intervention aim to improve caregiver sensitivity and responsiveness , strengthen child caregiver ties through play of video feedback and assist individuals in understanding their own prior experiences and current relationship dynamics.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Egeland ,B. ( n d )</a:t>
            </a:r>
          </a:p>
        </p:txBody>
      </p:sp>
    </p:spTree>
    <p:extLst>
      <p:ext uri="{BB962C8B-B14F-4D97-AF65-F5344CB8AC3E}">
        <p14:creationId xmlns:p14="http://schemas.microsoft.com/office/powerpoint/2010/main" val="34163489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1A5BFB-E376-98ED-A8F0-5D551992D9E8}"/>
              </a:ext>
            </a:extLst>
          </p:cNvPr>
          <p:cNvSpPr>
            <a:spLocks noGrp="1"/>
          </p:cNvSpPr>
          <p:nvPr>
            <p:ph type="title"/>
          </p:nvPr>
        </p:nvSpPr>
        <p:spPr>
          <a:xfrm>
            <a:off x="643247" y="-250928"/>
            <a:ext cx="10522527" cy="1690688"/>
          </a:xfrm>
        </p:spPr>
        <p:txBody>
          <a:bodyPr>
            <a:normAutofit/>
          </a:bodyPr>
          <a:lstStyle/>
          <a:p>
            <a:r>
              <a:rPr lang="en-US" sz="2400" b="1" i="1" dirty="0">
                <a:latin typeface="Arial" panose="020B0604020202020204" pitchFamily="34" charset="0"/>
                <a:cs typeface="Arial" panose="020B0604020202020204" pitchFamily="34" charset="0"/>
              </a:rPr>
              <a:t>Factors influencing psychological development of Amira</a:t>
            </a:r>
            <a:endParaRPr lang="en-US" sz="2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B7591E4-807E-CCC5-BBFB-CD8A49FEA3A5}"/>
              </a:ext>
            </a:extLst>
          </p:cNvPr>
          <p:cNvSpPr>
            <a:spLocks noGrp="1"/>
          </p:cNvSpPr>
          <p:nvPr>
            <p:ph idx="1"/>
          </p:nvPr>
        </p:nvSpPr>
        <p:spPr>
          <a:xfrm>
            <a:off x="824346" y="896057"/>
            <a:ext cx="6475895" cy="5961943"/>
          </a:xfrm>
        </p:spPr>
        <p:txBody>
          <a:bodyPr>
            <a:noAutofit/>
          </a:bodyPr>
          <a:lstStyle/>
          <a:p>
            <a:pPr marL="0" indent="0">
              <a:lnSpc>
                <a:spcPct val="150000"/>
              </a:lnSpc>
              <a:buNone/>
            </a:pPr>
            <a:r>
              <a:rPr lang="en-GB" sz="1400" b="0" i="0" u="none" strike="noStrike" dirty="0">
                <a:effectLst/>
                <a:latin typeface="Arial" panose="020B0604020202020204" pitchFamily="34" charset="0"/>
                <a:cs typeface="Arial" panose="020B0604020202020204" pitchFamily="34" charset="0"/>
              </a:rPr>
              <a:t>Early childhood development is shaped by a combination of "nature" (genetics) and "nurture" (environment), rather than by two distinct forces. Although the brain develops according to a blueprint provided by genetics, environmental factors such as experiences, relationships, and nutrition affect how those   genes are expressed. The expression of a child's natural tendencies can be aided or hindered by environmental interactions throughout the crucial early years. The function of nature (genetics).</a:t>
            </a:r>
          </a:p>
          <a:p>
            <a:pPr marL="0" indent="0">
              <a:lnSpc>
                <a:spcPct val="150000"/>
              </a:lnSpc>
              <a:buNone/>
            </a:pPr>
            <a:r>
              <a:rPr lang="en-GB" sz="1400" b="0" i="0" u="none" strike="noStrike" dirty="0">
                <a:effectLst/>
                <a:latin typeface="Arial" panose="020B0604020202020204" pitchFamily="34" charset="0"/>
                <a:cs typeface="Arial" panose="020B0604020202020204" pitchFamily="34" charset="0"/>
              </a:rPr>
              <a:t>                                                                                       </a:t>
            </a:r>
            <a:r>
              <a:rPr lang="en-GB" sz="1400" b="0" i="0" u="none" strike="noStrike" dirty="0" err="1">
                <a:effectLst/>
                <a:latin typeface="Arial" panose="020B0604020202020204" pitchFamily="34" charset="0"/>
                <a:cs typeface="Arial" panose="020B0604020202020204" pitchFamily="34" charset="0"/>
              </a:rPr>
              <a:t>Betterhelp</a:t>
            </a:r>
            <a:r>
              <a:rPr lang="en-GB" sz="1400" b="0" i="0" u="none" strike="noStrike" dirty="0">
                <a:effectLst/>
                <a:latin typeface="Arial" panose="020B0604020202020204" pitchFamily="34" charset="0"/>
                <a:cs typeface="Arial" panose="020B0604020202020204" pitchFamily="34" charset="0"/>
              </a:rPr>
              <a:t>. (2025)</a:t>
            </a:r>
            <a:endParaRPr lang="en-US" sz="1400" b="1" i="1" dirty="0">
              <a:latin typeface="Arial" panose="020B0604020202020204" pitchFamily="34" charset="0"/>
              <a:cs typeface="Arial" panose="020B0604020202020204" pitchFamily="34" charset="0"/>
            </a:endParaRPr>
          </a:p>
          <a:p>
            <a:pPr marL="0" indent="0">
              <a:buNone/>
            </a:pPr>
            <a:r>
              <a:rPr lang="en-US" sz="1400" b="1" i="1" dirty="0">
                <a:latin typeface="Arial" panose="020B0604020202020204" pitchFamily="34" charset="0"/>
                <a:cs typeface="Arial" panose="020B0604020202020204" pitchFamily="34" charset="0"/>
              </a:rPr>
              <a:t>Environmental factors:</a:t>
            </a:r>
          </a:p>
          <a:p>
            <a:r>
              <a:rPr lang="en-US" sz="1400" dirty="0">
                <a:latin typeface="Arial" panose="020B0604020202020204" pitchFamily="34" charset="0"/>
                <a:cs typeface="Arial" panose="020B0604020202020204" pitchFamily="34" charset="0"/>
              </a:rPr>
              <a:t>Home and family environment – stability of child’s  home….</a:t>
            </a:r>
          </a:p>
          <a:p>
            <a:r>
              <a:rPr lang="en-US" sz="1400" dirty="0">
                <a:latin typeface="Arial" panose="020B0604020202020204" pitchFamily="34" charset="0"/>
                <a:cs typeface="Arial" panose="020B0604020202020204" pitchFamily="34" charset="0"/>
              </a:rPr>
              <a:t>Social environment</a:t>
            </a:r>
          </a:p>
          <a:p>
            <a:r>
              <a:rPr lang="en-US" sz="1400" dirty="0">
                <a:latin typeface="Arial" panose="020B0604020202020204" pitchFamily="34" charset="0"/>
                <a:cs typeface="Arial" panose="020B0604020202020204" pitchFamily="34" charset="0"/>
              </a:rPr>
              <a:t>Educational environment</a:t>
            </a:r>
          </a:p>
          <a:p>
            <a:r>
              <a:rPr lang="en-US" sz="1400" dirty="0">
                <a:latin typeface="Arial" panose="020B0604020202020204" pitchFamily="34" charset="0"/>
                <a:cs typeface="Arial" panose="020B0604020202020204" pitchFamily="34" charset="0"/>
              </a:rPr>
              <a:t>Physical environment</a:t>
            </a:r>
          </a:p>
          <a:p>
            <a:r>
              <a:rPr lang="en-US" sz="1400" dirty="0">
                <a:latin typeface="Arial" panose="020B0604020202020204" pitchFamily="34" charset="0"/>
                <a:cs typeface="Arial" panose="020B0604020202020204" pitchFamily="34" charset="0"/>
              </a:rPr>
              <a:t>Stress and safety  (exposure to toxins )</a:t>
            </a:r>
          </a:p>
          <a:p>
            <a:pPr marL="0" indent="0">
              <a:buNone/>
            </a:pPr>
            <a:r>
              <a:rPr lang="en-GB" sz="1400" b="0" i="0" u="none" strike="noStrike" dirty="0">
                <a:effectLst/>
                <a:latin typeface="Arial" panose="020B0604020202020204" pitchFamily="34" charset="0"/>
                <a:cs typeface="Arial" panose="020B0604020202020204" pitchFamily="34" charset="0"/>
              </a:rPr>
              <a:t>                                                      </a:t>
            </a:r>
            <a:r>
              <a:rPr lang="en-GB" sz="1400" b="0" i="0" u="none" strike="noStrike" dirty="0" err="1">
                <a:effectLst/>
                <a:latin typeface="Arial" panose="020B0604020202020204" pitchFamily="34" charset="0"/>
                <a:cs typeface="Arial" panose="020B0604020202020204" pitchFamily="34" charset="0"/>
              </a:rPr>
              <a:t>Balasundaram</a:t>
            </a:r>
            <a:r>
              <a:rPr lang="en-GB" sz="1400" b="0" i="0" u="none" strike="noStrike" dirty="0">
                <a:effectLst/>
                <a:latin typeface="Arial" panose="020B0604020202020204" pitchFamily="34" charset="0"/>
                <a:cs typeface="Arial" panose="020B0604020202020204" pitchFamily="34" charset="0"/>
              </a:rPr>
              <a:t>, P. and </a:t>
            </a:r>
            <a:r>
              <a:rPr lang="en-GB" sz="1400" b="0" i="0" u="none" strike="noStrike" dirty="0" err="1">
                <a:effectLst/>
                <a:latin typeface="Arial" panose="020B0604020202020204" pitchFamily="34" charset="0"/>
                <a:cs typeface="Arial" panose="020B0604020202020204" pitchFamily="34" charset="0"/>
              </a:rPr>
              <a:t>Avulakunta</a:t>
            </a:r>
            <a:r>
              <a:rPr lang="en-GB" sz="1400" b="0" i="0" u="none" strike="noStrike" dirty="0">
                <a:effectLst/>
                <a:latin typeface="Arial" panose="020B0604020202020204" pitchFamily="34" charset="0"/>
                <a:cs typeface="Arial" panose="020B0604020202020204" pitchFamily="34" charset="0"/>
              </a:rPr>
              <a:t>, I.D. (2025)</a:t>
            </a:r>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p>
        </p:txBody>
      </p:sp>
      <p:pic>
        <p:nvPicPr>
          <p:cNvPr id="7" name="Picture 6" descr="Puzzles in brain">
            <a:extLst>
              <a:ext uri="{FF2B5EF4-FFF2-40B4-BE49-F238E27FC236}">
                <a16:creationId xmlns:a16="http://schemas.microsoft.com/office/drawing/2014/main" id="{8B10BAD8-A546-E029-561E-DC66D4C000E4}"/>
              </a:ext>
            </a:extLst>
          </p:cNvPr>
          <p:cNvPicPr>
            <a:picLocks noChangeAspect="1"/>
          </p:cNvPicPr>
          <p:nvPr/>
        </p:nvPicPr>
        <p:blipFill>
          <a:blip r:embed="rId2"/>
          <a:srcRect l="10457" r="5773" b="-3"/>
          <a:stretch>
            <a:fillRect/>
          </a:stretch>
        </p:blipFill>
        <p:spPr>
          <a:xfrm>
            <a:off x="7717817" y="1477926"/>
            <a:ext cx="4888711"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Tree>
    <p:extLst>
      <p:ext uri="{BB962C8B-B14F-4D97-AF65-F5344CB8AC3E}">
        <p14:creationId xmlns:p14="http://schemas.microsoft.com/office/powerpoint/2010/main" val="33433406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64FAD6-3FB1-EA04-14A3-BF453020FF6A}"/>
              </a:ext>
            </a:extLst>
          </p:cNvPr>
          <p:cNvSpPr>
            <a:spLocks noGrp="1"/>
          </p:cNvSpPr>
          <p:nvPr>
            <p:ph type="title"/>
          </p:nvPr>
        </p:nvSpPr>
        <p:spPr>
          <a:xfrm>
            <a:off x="686834" y="1153572"/>
            <a:ext cx="3200400" cy="4461163"/>
          </a:xfrm>
        </p:spPr>
        <p:txBody>
          <a:bodyPr>
            <a:normAutofit/>
          </a:bodyPr>
          <a:lstStyle/>
          <a:p>
            <a:r>
              <a:rPr lang="en-US">
                <a:solidFill>
                  <a:srgbClr val="FFFFFF"/>
                </a:solidFill>
              </a:rPr>
              <a:t>Strengths of attachment theory: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3B80986-6BB8-A3B0-D1F4-C6D03E24D553}"/>
              </a:ext>
            </a:extLst>
          </p:cNvPr>
          <p:cNvSpPr>
            <a:spLocks noGrp="1"/>
          </p:cNvSpPr>
          <p:nvPr>
            <p:ph idx="1"/>
          </p:nvPr>
        </p:nvSpPr>
        <p:spPr>
          <a:xfrm>
            <a:off x="4447308" y="591344"/>
            <a:ext cx="6906491" cy="5585619"/>
          </a:xfrm>
        </p:spPr>
        <p:txBody>
          <a:bodyPr anchor="ctr">
            <a:normAutofit/>
          </a:bodyPr>
          <a:lstStyle/>
          <a:p>
            <a:pPr marL="0" indent="0" rtl="0">
              <a:buNone/>
            </a:pPr>
            <a:r>
              <a:rPr lang="en-GB" sz="1500" b="0" i="0" u="none" strike="noStrike" dirty="0">
                <a:effectLst/>
                <a:latin typeface="Arial" panose="020B0604020202020204" pitchFamily="34" charset="0"/>
                <a:cs typeface="Arial" panose="020B0604020202020204" pitchFamily="34" charset="0"/>
              </a:rPr>
              <a:t>Strengths of attachment theory include its empirical support in a variety of domains, its foundational role in understanding emotional development, and its capacity to explain the relationship between early interactions and results in later life. It emphasizes how a "safe base" for exploration is provided by stable attachment, which promotes resilience, improved emotional control, and improved social skills. </a:t>
            </a:r>
          </a:p>
          <a:p>
            <a:pPr marL="0" indent="0" rtl="0">
              <a:buNone/>
            </a:pPr>
            <a:r>
              <a:rPr lang="en-GB" sz="1500" dirty="0">
                <a:latin typeface="Arial" panose="020B0604020202020204" pitchFamily="34" charset="0"/>
                <a:cs typeface="Arial" panose="020B0604020202020204" pitchFamily="34" charset="0"/>
              </a:rPr>
              <a:t>                                                                                         </a:t>
            </a:r>
            <a:r>
              <a:rPr lang="en-GB" sz="1500" b="0" i="0" u="none" strike="noStrike" dirty="0">
                <a:effectLst/>
                <a:latin typeface="Arial" panose="020B0604020202020204" pitchFamily="34" charset="0"/>
                <a:cs typeface="Arial" panose="020B0604020202020204" pitchFamily="34" charset="0"/>
              </a:rPr>
              <a:t>Br J, Gen </a:t>
            </a:r>
            <a:r>
              <a:rPr lang="en-GB" sz="1500" b="0" i="0" u="none" strike="noStrike" dirty="0" err="1">
                <a:effectLst/>
                <a:latin typeface="Arial" panose="020B0604020202020204" pitchFamily="34" charset="0"/>
                <a:cs typeface="Arial" panose="020B0604020202020204" pitchFamily="34" charset="0"/>
              </a:rPr>
              <a:t>Pract</a:t>
            </a:r>
            <a:r>
              <a:rPr lang="en-GB" sz="1500" b="0" i="0" u="none" strike="noStrike" dirty="0">
                <a:effectLst/>
                <a:latin typeface="Arial" panose="020B0604020202020204" pitchFamily="34" charset="0"/>
                <a:cs typeface="Arial" panose="020B0604020202020204" pitchFamily="34" charset="0"/>
              </a:rPr>
              <a:t> .(2007).  </a:t>
            </a:r>
          </a:p>
          <a:p>
            <a:pPr marL="0" indent="0">
              <a:buNone/>
            </a:pPr>
            <a:r>
              <a:rPr lang="en-GB" sz="1500" b="0" i="0" u="none" strike="noStrike" dirty="0">
                <a:effectLst/>
                <a:latin typeface="Arial" panose="020B0604020202020204" pitchFamily="34" charset="0"/>
                <a:cs typeface="Arial" panose="020B0604020202020204" pitchFamily="34" charset="0"/>
              </a:rPr>
              <a:t>The quality of these early emotional attachments is moulded by the caregiver’s responsiveness and consistency (nurture), which has a significant impact on a child’s growth and future relationships, according to attachment theory, even if people are physically predisposed to establish bonds (nature). A stable connection establishes a "safe base" for exploration and lays the groundwork for    social and emotional well-being when it is nurtured by a caring and accessible caregiver. On the other hand, social and emotional challenges may result from a skewed or disturbed bond.</a:t>
            </a:r>
          </a:p>
          <a:p>
            <a:pPr marL="0" indent="0">
              <a:buNone/>
            </a:pPr>
            <a:r>
              <a:rPr lang="en-GB" sz="1500" b="0" i="0" u="none" strike="noStrike" dirty="0">
                <a:effectLst/>
                <a:latin typeface="Arial" panose="020B0604020202020204" pitchFamily="34" charset="0"/>
                <a:cs typeface="Arial" panose="020B0604020202020204" pitchFamily="34" charset="0"/>
              </a:rPr>
              <a:t>                                                                                                Deeney, B. (2023) </a:t>
            </a:r>
          </a:p>
          <a:p>
            <a:pPr marL="0" indent="0" rtl="0">
              <a:buNone/>
            </a:pPr>
            <a:r>
              <a:rPr lang="en-GB" sz="1500" b="0" i="0" u="none" strike="noStrike" dirty="0">
                <a:effectLst/>
                <a:latin typeface="Arial" panose="020B0604020202020204" pitchFamily="34" charset="0"/>
                <a:cs typeface="Arial" panose="020B0604020202020204" pitchFamily="34" charset="0"/>
              </a:rPr>
              <a:t>The idea offers a framework for comprehending how early events affect a person's potential for closeness and    trust over the long run on Amira’s case. </a:t>
            </a:r>
            <a:br>
              <a:rPr lang="en-GB" sz="1500" dirty="0">
                <a:latin typeface="Arial" panose="020B0604020202020204" pitchFamily="34" charset="0"/>
                <a:cs typeface="Arial" panose="020B0604020202020204" pitchFamily="34" charset="0"/>
              </a:rPr>
            </a:br>
            <a:endParaRPr lang="en-US"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050543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F8450-09A7-45BF-FBCE-6AE99D118916}"/>
              </a:ext>
            </a:extLst>
          </p:cNvPr>
          <p:cNvSpPr>
            <a:spLocks noGrp="1"/>
          </p:cNvSpPr>
          <p:nvPr>
            <p:ph type="title"/>
          </p:nvPr>
        </p:nvSpPr>
        <p:spPr>
          <a:xfrm>
            <a:off x="542260" y="482084"/>
            <a:ext cx="10705214" cy="1144698"/>
          </a:xfrm>
        </p:spPr>
        <p:txBody>
          <a:bodyPr>
            <a:normAutofit/>
          </a:bodyPr>
          <a:lstStyle/>
          <a:p>
            <a:pPr>
              <a:lnSpc>
                <a:spcPct val="150000"/>
              </a:lnSpc>
            </a:pPr>
            <a:r>
              <a:rPr lang="en-US" sz="2000" b="1" i="1" dirty="0">
                <a:latin typeface="Arial" panose="020B0604020202020204" pitchFamily="34" charset="0"/>
                <a:cs typeface="Arial" panose="020B0604020202020204" pitchFamily="34" charset="0"/>
              </a:rPr>
              <a:t>Weakness of attachment theory</a:t>
            </a:r>
          </a:p>
        </p:txBody>
      </p:sp>
      <p:sp>
        <p:nvSpPr>
          <p:cNvPr id="3" name="Content Placeholder 2">
            <a:extLst>
              <a:ext uri="{FF2B5EF4-FFF2-40B4-BE49-F238E27FC236}">
                <a16:creationId xmlns:a16="http://schemas.microsoft.com/office/drawing/2014/main" id="{66F7A83A-E4D9-8E68-D212-83F5AFAA0589}"/>
              </a:ext>
            </a:extLst>
          </p:cNvPr>
          <p:cNvSpPr>
            <a:spLocks noGrp="1"/>
          </p:cNvSpPr>
          <p:nvPr>
            <p:ph idx="1"/>
          </p:nvPr>
        </p:nvSpPr>
        <p:spPr>
          <a:xfrm>
            <a:off x="542260" y="1305014"/>
            <a:ext cx="10811540" cy="5070902"/>
          </a:xfrm>
        </p:spPr>
        <p:txBody>
          <a:bodyPr>
            <a:normAutofit fontScale="25000" lnSpcReduction="20000"/>
          </a:bodyPr>
          <a:lstStyle/>
          <a:p>
            <a:pPr marL="0" indent="0">
              <a:lnSpc>
                <a:spcPct val="150000"/>
              </a:lnSpc>
              <a:buNone/>
            </a:pPr>
            <a:endParaRPr lang="en-GB" sz="1400" b="1" i="1" u="none" strike="noStrike" dirty="0">
              <a:effectLst/>
              <a:latin typeface="Arial" panose="020B0604020202020204" pitchFamily="34" charset="0"/>
              <a:cs typeface="Arial" panose="020B0604020202020204" pitchFamily="34" charset="0"/>
            </a:endParaRPr>
          </a:p>
          <a:p>
            <a:pPr marL="0" indent="0" fontAlgn="ctr">
              <a:lnSpc>
                <a:spcPct val="170000"/>
              </a:lnSpc>
              <a:spcBef>
                <a:spcPts val="750"/>
              </a:spcBef>
              <a:spcAft>
                <a:spcPts val="1500"/>
              </a:spcAft>
              <a:buNone/>
            </a:pPr>
            <a:r>
              <a:rPr lang="en-GB" sz="6400" b="0" i="0" u="none" strike="noStrike" dirty="0">
                <a:solidFill>
                  <a:srgbClr val="0A0A0A"/>
                </a:solidFill>
                <a:effectLst/>
                <a:latin typeface="Arial" panose="020B0604020202020204" pitchFamily="34" charset="0"/>
                <a:cs typeface="Arial" panose="020B0604020202020204" pitchFamily="34" charset="0"/>
              </a:rPr>
              <a:t>The theory was developed based on Western ideals and may not accurately reflect parenting and attachment patterns in other cultures, where different caregiving styles are common. </a:t>
            </a:r>
            <a:endParaRPr lang="en-GB" sz="6400" b="1" i="1" u="none" strike="noStrike" dirty="0">
              <a:effectLst/>
              <a:latin typeface="Arial" panose="020B0604020202020204" pitchFamily="34" charset="0"/>
              <a:cs typeface="Arial" panose="020B0604020202020204" pitchFamily="34" charset="0"/>
            </a:endParaRPr>
          </a:p>
          <a:p>
            <a:pPr marL="0" indent="0">
              <a:lnSpc>
                <a:spcPct val="170000"/>
              </a:lnSpc>
              <a:buNone/>
            </a:pPr>
            <a:r>
              <a:rPr lang="en-GB" sz="6400" dirty="0">
                <a:solidFill>
                  <a:srgbClr val="0A0A0A"/>
                </a:solidFill>
                <a:latin typeface="Arial" panose="020B0604020202020204" pitchFamily="34" charset="0"/>
                <a:cs typeface="Arial" panose="020B0604020202020204" pitchFamily="34" charset="0"/>
              </a:rPr>
              <a:t>I</a:t>
            </a:r>
            <a:r>
              <a:rPr lang="en-GB" sz="6400" b="0" i="0" u="none" strike="noStrike" dirty="0">
                <a:solidFill>
                  <a:srgbClr val="0A0A0A"/>
                </a:solidFill>
                <a:effectLst/>
                <a:latin typeface="Arial" panose="020B0604020202020204" pitchFamily="34" charset="0"/>
                <a:cs typeface="Arial" panose="020B0604020202020204" pitchFamily="34" charset="0"/>
              </a:rPr>
              <a:t>ts weaknesses include being overly focused on the mother-child relationship, a potential underestimation of innate factors, and a Western-centric bias that may not apply universally across different cultures</a:t>
            </a:r>
            <a:r>
              <a:rPr lang="en-GB" sz="6400" dirty="0">
                <a:latin typeface="Arial" panose="020B0604020202020204" pitchFamily="34" charset="0"/>
                <a:cs typeface="Arial" panose="020B0604020202020204" pitchFamily="34" charset="0"/>
              </a:rPr>
              <a:t>.</a:t>
            </a:r>
          </a:p>
          <a:p>
            <a:pPr marL="0" indent="0">
              <a:lnSpc>
                <a:spcPct val="170000"/>
              </a:lnSpc>
              <a:spcBef>
                <a:spcPts val="750"/>
              </a:spcBef>
              <a:spcAft>
                <a:spcPts val="600"/>
              </a:spcAft>
              <a:buNone/>
            </a:pPr>
            <a:r>
              <a:rPr lang="en-GB" sz="6400" b="1" dirty="0">
                <a:effectLst/>
                <a:latin typeface="Arial" panose="020B0604020202020204" pitchFamily="34" charset="0"/>
                <a:cs typeface="Arial" panose="020B0604020202020204" pitchFamily="34" charset="0"/>
              </a:rPr>
              <a:t>Limited caregiver focus: </a:t>
            </a:r>
          </a:p>
          <a:p>
            <a:pPr fontAlgn="ctr">
              <a:lnSpc>
                <a:spcPct val="170000"/>
              </a:lnSpc>
              <a:spcBef>
                <a:spcPts val="750"/>
              </a:spcBef>
              <a:spcAft>
                <a:spcPts val="600"/>
              </a:spcAft>
              <a:buFont typeface="Arial" panose="020B0604020202020204" pitchFamily="34" charset="0"/>
              <a:buChar char="•"/>
            </a:pPr>
            <a:r>
              <a:rPr lang="en-GB" sz="6400" dirty="0">
                <a:effectLst/>
                <a:latin typeface="Arial" panose="020B0604020202020204" pitchFamily="34" charset="0"/>
                <a:cs typeface="Arial" panose="020B0604020202020204" pitchFamily="34" charset="0"/>
              </a:rPr>
              <a:t>It can overemphasize the mother's role, potentially neglecting the significant contributions of other caregivers like fathers and grandparents. </a:t>
            </a:r>
          </a:p>
          <a:p>
            <a:pPr marL="0" indent="0">
              <a:lnSpc>
                <a:spcPct val="170000"/>
              </a:lnSpc>
              <a:spcBef>
                <a:spcPts val="750"/>
              </a:spcBef>
              <a:spcAft>
                <a:spcPts val="1500"/>
              </a:spcAft>
              <a:buNone/>
            </a:pPr>
            <a:r>
              <a:rPr lang="en-GB" sz="6400" b="1" dirty="0">
                <a:effectLst/>
                <a:latin typeface="Arial" panose="020B0604020202020204" pitchFamily="34" charset="0"/>
                <a:cs typeface="Arial" panose="020B0604020202020204" pitchFamily="34" charset="0"/>
              </a:rPr>
              <a:t>Overlooks broader social circumstances:</a:t>
            </a:r>
            <a:endParaRPr lang="en-GB" sz="6400" b="1" dirty="0">
              <a:latin typeface="Arial" panose="020B0604020202020204" pitchFamily="34" charset="0"/>
              <a:cs typeface="Arial" panose="020B0604020202020204" pitchFamily="34" charset="0"/>
            </a:endParaRPr>
          </a:p>
          <a:p>
            <a:pPr>
              <a:lnSpc>
                <a:spcPct val="170000"/>
              </a:lnSpc>
              <a:spcBef>
                <a:spcPts val="750"/>
              </a:spcBef>
              <a:spcAft>
                <a:spcPts val="1500"/>
              </a:spcAft>
            </a:pPr>
            <a:r>
              <a:rPr lang="en-GB" sz="6400" dirty="0">
                <a:effectLst/>
                <a:latin typeface="Arial" panose="020B0604020202020204" pitchFamily="34" charset="0"/>
                <a:cs typeface="Arial" panose="020B0604020202020204" pitchFamily="34" charset="0"/>
              </a:rPr>
              <a:t>The theory doesn't always account for how broader social factors and relationships, such as a child's quality of marital relationships or the impact of trauma, can influence attachment and development</a:t>
            </a:r>
            <a:r>
              <a:rPr lang="en-GB" sz="1050" dirty="0">
                <a:effectLst/>
              </a:rPr>
              <a:t>. .</a:t>
            </a:r>
          </a:p>
          <a:p>
            <a:pPr marL="0" indent="0">
              <a:buNone/>
            </a:pPr>
            <a:br>
              <a:rPr lang="en-GB" sz="1050" dirty="0"/>
            </a:br>
            <a:br>
              <a:rPr lang="en-GB" sz="1400" dirty="0">
                <a:latin typeface="Arial" panose="020B0604020202020204" pitchFamily="34" charset="0"/>
                <a:cs typeface="Arial" panose="020B0604020202020204" pitchFamily="34" charset="0"/>
              </a:rPr>
            </a:b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086344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77B01F71-7011-97EB-9C9F-FD541A92AB69}"/>
              </a:ext>
            </a:extLst>
          </p:cNvPr>
          <p:cNvSpPr>
            <a:spLocks noGrp="1"/>
          </p:cNvSpPr>
          <p:nvPr>
            <p:ph type="title"/>
          </p:nvPr>
        </p:nvSpPr>
        <p:spPr>
          <a:xfrm>
            <a:off x="-1715326" y="1038424"/>
            <a:ext cx="9833548" cy="1344553"/>
          </a:xfrm>
        </p:spPr>
        <p:txBody>
          <a:bodyPr anchor="b">
            <a:normAutofit/>
          </a:bodyPr>
          <a:lstStyle/>
          <a:p>
            <a:pPr algn="ctr"/>
            <a:r>
              <a:rPr lang="en-US" sz="3600" b="1" i="1" dirty="0">
                <a:solidFill>
                  <a:schemeClr val="tx2"/>
                </a:solidFill>
              </a:rPr>
              <a:t>Conclusion</a:t>
            </a:r>
          </a:p>
        </p:txBody>
      </p:sp>
      <p:grpSp>
        <p:nvGrpSpPr>
          <p:cNvPr id="17" name="Group 16">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2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69FB1219-2E19-5DEA-DFB4-69862CE199E3}"/>
              </a:ext>
            </a:extLst>
          </p:cNvPr>
          <p:cNvSpPr>
            <a:spLocks noGrp="1"/>
          </p:cNvSpPr>
          <p:nvPr>
            <p:ph idx="1"/>
          </p:nvPr>
        </p:nvSpPr>
        <p:spPr>
          <a:xfrm>
            <a:off x="1223159" y="2674157"/>
            <a:ext cx="9932119" cy="2556747"/>
          </a:xfrm>
        </p:spPr>
        <p:txBody>
          <a:bodyPr>
            <a:normAutofit/>
          </a:bodyPr>
          <a:lstStyle/>
          <a:p>
            <a:pPr marL="0" indent="0">
              <a:lnSpc>
                <a:spcPct val="150000"/>
              </a:lnSpc>
              <a:buNone/>
            </a:pPr>
            <a:r>
              <a:rPr lang="en-GB" sz="1600" b="0" i="0" u="none" strike="noStrike" dirty="0">
                <a:solidFill>
                  <a:schemeClr val="tx2"/>
                </a:solidFill>
                <a:effectLst/>
                <a:latin typeface="Arial" panose="020B0604020202020204" pitchFamily="34" charset="0"/>
                <a:cs typeface="Arial" panose="020B0604020202020204" pitchFamily="34" charset="0"/>
              </a:rPr>
              <a:t>In lights of this presentation about Amira’s case study . </a:t>
            </a:r>
          </a:p>
          <a:p>
            <a:pPr marL="0" indent="0">
              <a:lnSpc>
                <a:spcPct val="150000"/>
              </a:lnSpc>
              <a:buNone/>
            </a:pPr>
            <a:r>
              <a:rPr lang="en-GB" sz="1600" b="0" i="0" u="none" strike="noStrike" dirty="0">
                <a:solidFill>
                  <a:schemeClr val="tx2"/>
                </a:solidFill>
                <a:effectLst/>
                <a:latin typeface="Arial" panose="020B0604020202020204" pitchFamily="34" charset="0"/>
                <a:cs typeface="Arial" panose="020B0604020202020204" pitchFamily="34" charset="0"/>
              </a:rPr>
              <a:t>Essentially, the idea of Bowlby’s Attachment Theory offers a framework of comprehending a three years old girl like Amira needs a caring environment that is sensitive, consistent, and responsive in order  </a:t>
            </a:r>
            <a:r>
              <a:rPr lang="en-GB" sz="1600" dirty="0">
                <a:solidFill>
                  <a:schemeClr val="tx2"/>
                </a:solidFill>
                <a:latin typeface="Arial" panose="020B0604020202020204" pitchFamily="34" charset="0"/>
                <a:cs typeface="Arial" panose="020B0604020202020204" pitchFamily="34" charset="0"/>
              </a:rPr>
              <a:t>t</a:t>
            </a:r>
            <a:r>
              <a:rPr lang="en-GB" sz="1600" b="0" i="0" u="none" strike="noStrike" dirty="0">
                <a:solidFill>
                  <a:schemeClr val="tx2"/>
                </a:solidFill>
                <a:effectLst/>
                <a:latin typeface="Arial" panose="020B0604020202020204" pitchFamily="34" charset="0"/>
                <a:cs typeface="Arial" panose="020B0604020202020204" pitchFamily="34" charset="0"/>
              </a:rPr>
              <a:t>o grow up to be safe ,emotionally stable and socially proficient</a:t>
            </a:r>
            <a:r>
              <a:rPr lang="en-GB" sz="1800" b="0" i="0" u="none" strike="noStrike" dirty="0">
                <a:solidFill>
                  <a:schemeClr val="tx2"/>
                </a:solidFill>
                <a:effectLst/>
                <a:latin typeface="Arial" panose="020B0604020202020204" pitchFamily="34" charset="0"/>
                <a:cs typeface="Arial" panose="020B0604020202020204" pitchFamily="34" charset="0"/>
              </a:rPr>
              <a:t>.</a:t>
            </a:r>
            <a:endParaRPr lang="en-US" sz="1800" dirty="0">
              <a:solidFill>
                <a:schemeClr val="tx2"/>
              </a:solidFil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7948019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B95CE-E9C4-96D9-602C-4ACA623DE42D}"/>
              </a:ext>
            </a:extLst>
          </p:cNvPr>
          <p:cNvSpPr>
            <a:spLocks noGrp="1"/>
          </p:cNvSpPr>
          <p:nvPr>
            <p:ph type="title"/>
          </p:nvPr>
        </p:nvSpPr>
        <p:spPr/>
        <p:txBody>
          <a:bodyPr/>
          <a:lstStyle/>
          <a:p>
            <a:r>
              <a:rPr lang="en-US" i="1" dirty="0"/>
              <a:t>References</a:t>
            </a:r>
            <a:r>
              <a:rPr lang="en-US" dirty="0"/>
              <a:t>:</a:t>
            </a:r>
          </a:p>
        </p:txBody>
      </p:sp>
      <p:sp>
        <p:nvSpPr>
          <p:cNvPr id="3" name="Content Placeholder 2">
            <a:extLst>
              <a:ext uri="{FF2B5EF4-FFF2-40B4-BE49-F238E27FC236}">
                <a16:creationId xmlns:a16="http://schemas.microsoft.com/office/drawing/2014/main" id="{A3AE1A3B-8EBB-1D90-348E-D4B70FAFADB6}"/>
              </a:ext>
            </a:extLst>
          </p:cNvPr>
          <p:cNvSpPr>
            <a:spLocks noGrp="1"/>
          </p:cNvSpPr>
          <p:nvPr>
            <p:ph idx="1"/>
          </p:nvPr>
        </p:nvSpPr>
        <p:spPr>
          <a:xfrm>
            <a:off x="926274" y="1825624"/>
            <a:ext cx="10427525" cy="5032375"/>
          </a:xfrm>
        </p:spPr>
        <p:txBody>
          <a:bodyPr>
            <a:normAutofit fontScale="55000" lnSpcReduction="20000"/>
          </a:bodyPr>
          <a:lstStyle/>
          <a:p>
            <a:pPr marL="0" indent="0" algn="l">
              <a:buNone/>
            </a:pPr>
            <a:endParaRPr lang="en-GB" b="0" i="1" u="none" strike="noStrike" dirty="0">
              <a:solidFill>
                <a:srgbClr val="37393C"/>
              </a:solidFill>
              <a:effectLst/>
              <a:latin typeface="Arial" panose="020B0604020202020204" pitchFamily="34" charset="0"/>
            </a:endParaRPr>
          </a:p>
          <a:p>
            <a:pPr marL="457200" indent="-457200">
              <a:buFont typeface="+mj-lt"/>
              <a:buAutoNum type="arabicPeriod"/>
            </a:pPr>
            <a:r>
              <a:rPr lang="en-GB" sz="2500" b="0" i="0" u="none" strike="noStrike" dirty="0">
                <a:solidFill>
                  <a:srgbClr val="37393C"/>
                </a:solidFill>
                <a:effectLst/>
                <a:latin typeface="Arial" panose="020B0604020202020204" pitchFamily="34" charset="0"/>
                <a:cs typeface="Arial" panose="020B0604020202020204" pitchFamily="34" charset="0"/>
              </a:rPr>
              <a:t>Deeney, B. (2023) </a:t>
            </a:r>
            <a:r>
              <a:rPr lang="en-GB" sz="2500" b="0" i="1" u="none" strike="noStrike" dirty="0">
                <a:solidFill>
                  <a:srgbClr val="37393C"/>
                </a:solidFill>
                <a:effectLst/>
                <a:latin typeface="Arial" panose="020B0604020202020204" pitchFamily="34" charset="0"/>
                <a:cs typeface="Arial" panose="020B0604020202020204" pitchFamily="34" charset="0"/>
              </a:rPr>
              <a:t>Which attachment interventions are supported by research?</a:t>
            </a:r>
            <a:r>
              <a:rPr lang="en-GB" sz="2500" b="0" i="0" u="none" strike="noStrike" dirty="0">
                <a:solidFill>
                  <a:srgbClr val="37393C"/>
                </a:solidFill>
                <a:effectLst/>
                <a:latin typeface="Arial" panose="020B0604020202020204" pitchFamily="34" charset="0"/>
                <a:cs typeface="Arial" panose="020B0604020202020204" pitchFamily="34" charset="0"/>
              </a:rPr>
              <a:t> National Institute for Health Research.</a:t>
            </a:r>
          </a:p>
          <a:p>
            <a:pPr marL="457200" indent="-457200">
              <a:buFont typeface="+mj-lt"/>
              <a:buAutoNum type="arabicPeriod"/>
            </a:pPr>
            <a:endParaRPr lang="en-GB" sz="2500" b="0" i="1" u="none" strike="noStrike" dirty="0">
              <a:solidFill>
                <a:srgbClr val="37393C"/>
              </a:solidFill>
              <a:effectLst/>
              <a:latin typeface="Arial" panose="020B0604020202020204" pitchFamily="34" charset="0"/>
              <a:cs typeface="Arial" panose="020B0604020202020204" pitchFamily="34" charset="0"/>
            </a:endParaRPr>
          </a:p>
          <a:p>
            <a:pPr marL="457200" indent="-457200">
              <a:buFont typeface="+mj-lt"/>
              <a:buAutoNum type="arabicPeriod"/>
            </a:pPr>
            <a:r>
              <a:rPr lang="en-GB" sz="2500" dirty="0">
                <a:solidFill>
                  <a:srgbClr val="37393C"/>
                </a:solidFill>
                <a:effectLst/>
                <a:latin typeface="Arial" panose="020B0604020202020204" pitchFamily="34" charset="0"/>
                <a:cs typeface="Arial" panose="020B0604020202020204" pitchFamily="34" charset="0"/>
              </a:rPr>
              <a:t>Egeland, B. (no date) </a:t>
            </a:r>
            <a:r>
              <a:rPr lang="en-GB" sz="2500" i="1" dirty="0">
                <a:solidFill>
                  <a:srgbClr val="37393C"/>
                </a:solidFill>
                <a:effectLst/>
                <a:latin typeface="Arial" panose="020B0604020202020204" pitchFamily="34" charset="0"/>
                <a:cs typeface="Arial" panose="020B0604020202020204" pitchFamily="34" charset="0"/>
              </a:rPr>
              <a:t>Attachment-based intervention and prevention programs for young children</a:t>
            </a:r>
            <a:r>
              <a:rPr lang="en-GB" sz="2500" dirty="0">
                <a:solidFill>
                  <a:srgbClr val="37393C"/>
                </a:solidFill>
                <a:effectLst/>
                <a:latin typeface="Arial" panose="020B0604020202020204" pitchFamily="34" charset="0"/>
                <a:cs typeface="Arial" panose="020B0604020202020204" pitchFamily="34" charset="0"/>
              </a:rPr>
              <a:t>, </a:t>
            </a:r>
            <a:r>
              <a:rPr lang="en-GB" sz="2500" i="1" dirty="0" err="1">
                <a:solidFill>
                  <a:srgbClr val="37393C"/>
                </a:solidFill>
                <a:effectLst/>
                <a:latin typeface="Arial" panose="020B0604020202020204" pitchFamily="34" charset="0"/>
                <a:cs typeface="Arial" panose="020B0604020202020204" pitchFamily="34" charset="0"/>
              </a:rPr>
              <a:t>Encyclopedia</a:t>
            </a:r>
            <a:r>
              <a:rPr lang="en-GB" sz="2500" i="1" dirty="0">
                <a:solidFill>
                  <a:srgbClr val="37393C"/>
                </a:solidFill>
                <a:effectLst/>
                <a:latin typeface="Arial" panose="020B0604020202020204" pitchFamily="34" charset="0"/>
                <a:cs typeface="Arial" panose="020B0604020202020204" pitchFamily="34" charset="0"/>
              </a:rPr>
              <a:t> on Early Childhood Development</a:t>
            </a:r>
            <a:r>
              <a:rPr lang="en-GB" sz="2500" dirty="0">
                <a:solidFill>
                  <a:srgbClr val="37393C"/>
                </a:solidFill>
                <a:effectLst/>
                <a:latin typeface="Arial" panose="020B0604020202020204" pitchFamily="34" charset="0"/>
                <a:cs typeface="Arial" panose="020B0604020202020204" pitchFamily="34" charset="0"/>
              </a:rPr>
              <a:t>. Available at: https://</a:t>
            </a:r>
            <a:r>
              <a:rPr lang="en-GB" sz="2500" dirty="0" err="1">
                <a:solidFill>
                  <a:srgbClr val="37393C"/>
                </a:solidFill>
                <a:effectLst/>
                <a:latin typeface="Arial" panose="020B0604020202020204" pitchFamily="34" charset="0"/>
                <a:cs typeface="Arial" panose="020B0604020202020204" pitchFamily="34" charset="0"/>
              </a:rPr>
              <a:t>www.child-encyclopedia.com</a:t>
            </a:r>
            <a:r>
              <a:rPr lang="en-GB" sz="2500" dirty="0">
                <a:solidFill>
                  <a:srgbClr val="37393C"/>
                </a:solidFill>
                <a:effectLst/>
                <a:latin typeface="Arial" panose="020B0604020202020204" pitchFamily="34" charset="0"/>
                <a:cs typeface="Arial" panose="020B0604020202020204" pitchFamily="34" charset="0"/>
              </a:rPr>
              <a:t>/attachment/according-experts/attachment-based-intervention-and-prevention-programs-young-children (Accessed: November 17, 2025).</a:t>
            </a:r>
          </a:p>
          <a:p>
            <a:pPr marL="457200" indent="-457200">
              <a:buFont typeface="+mj-lt"/>
              <a:buAutoNum type="arabicPeriod"/>
            </a:pPr>
            <a:endParaRPr lang="en-GB" sz="2500" b="0" i="0" u="none" strike="noStrike" dirty="0">
              <a:solidFill>
                <a:srgbClr val="37393C"/>
              </a:solidFill>
              <a:effectLst/>
              <a:latin typeface="Arial" panose="020B0604020202020204" pitchFamily="34" charset="0"/>
              <a:cs typeface="Arial" panose="020B0604020202020204" pitchFamily="34" charset="0"/>
            </a:endParaRPr>
          </a:p>
          <a:p>
            <a:pPr marL="457200" indent="-457200">
              <a:buFont typeface="+mj-lt"/>
              <a:buAutoNum type="arabicPeriod"/>
            </a:pPr>
            <a:r>
              <a:rPr lang="en-GB" sz="2500" b="0" i="1" u="none" strike="noStrike" dirty="0">
                <a:solidFill>
                  <a:srgbClr val="37393C"/>
                </a:solidFill>
                <a:effectLst/>
                <a:latin typeface="Arial" panose="020B0604020202020204" pitchFamily="34" charset="0"/>
                <a:cs typeface="Arial" panose="020B0604020202020204" pitchFamily="34" charset="0"/>
              </a:rPr>
              <a:t>Exploring the nature vs. Nurture child development debate</a:t>
            </a:r>
            <a:r>
              <a:rPr lang="en-GB" sz="2500" b="0" i="0" u="none" strike="noStrike" dirty="0">
                <a:solidFill>
                  <a:srgbClr val="37393C"/>
                </a:solidFill>
                <a:effectLst/>
                <a:latin typeface="Arial" panose="020B0604020202020204" pitchFamily="34" charset="0"/>
                <a:cs typeface="Arial" panose="020B0604020202020204" pitchFamily="34" charset="0"/>
              </a:rPr>
              <a:t> (no date) </a:t>
            </a:r>
            <a:r>
              <a:rPr lang="en-GB" sz="2500" b="0" i="1" u="none" strike="noStrike" dirty="0" err="1">
                <a:solidFill>
                  <a:srgbClr val="37393C"/>
                </a:solidFill>
                <a:effectLst/>
                <a:latin typeface="Arial" panose="020B0604020202020204" pitchFamily="34" charset="0"/>
                <a:cs typeface="Arial" panose="020B0604020202020204" pitchFamily="34" charset="0"/>
              </a:rPr>
              <a:t>Betterhelp.com</a:t>
            </a:r>
            <a:r>
              <a:rPr lang="en-GB" sz="2500" b="0" i="0" u="none" strike="noStrike" dirty="0">
                <a:solidFill>
                  <a:srgbClr val="37393C"/>
                </a:solidFill>
                <a:effectLst/>
                <a:latin typeface="Arial" panose="020B0604020202020204" pitchFamily="34" charset="0"/>
                <a:cs typeface="Arial" panose="020B0604020202020204" pitchFamily="34" charset="0"/>
              </a:rPr>
              <a:t>. Available at: https://</a:t>
            </a:r>
            <a:r>
              <a:rPr lang="en-GB" sz="2500" b="0" i="0" u="none" strike="noStrike" dirty="0" err="1">
                <a:solidFill>
                  <a:srgbClr val="37393C"/>
                </a:solidFill>
                <a:effectLst/>
                <a:latin typeface="Arial" panose="020B0604020202020204" pitchFamily="34" charset="0"/>
                <a:cs typeface="Arial" panose="020B0604020202020204" pitchFamily="34" charset="0"/>
              </a:rPr>
              <a:t>www.betterhelp.com</a:t>
            </a:r>
            <a:r>
              <a:rPr lang="en-GB" sz="2500" b="0" i="0" u="none" strike="noStrike" dirty="0">
                <a:solidFill>
                  <a:srgbClr val="37393C"/>
                </a:solidFill>
                <a:effectLst/>
                <a:latin typeface="Arial" panose="020B0604020202020204" pitchFamily="34" charset="0"/>
                <a:cs typeface="Arial" panose="020B0604020202020204" pitchFamily="34" charset="0"/>
              </a:rPr>
              <a:t>/advice/parenting/how-does-nature-vs-nurture-affect-your-child/ (Accessed: November 17, 2025).</a:t>
            </a:r>
          </a:p>
          <a:p>
            <a:pPr marL="457200" indent="-457200">
              <a:buFont typeface="+mj-lt"/>
              <a:buAutoNum type="arabicPeriod"/>
            </a:pPr>
            <a:endParaRPr lang="en-GB" sz="2500" b="0" i="0" u="none" strike="noStrike" dirty="0">
              <a:solidFill>
                <a:srgbClr val="37393C"/>
              </a:solidFill>
              <a:effectLst/>
              <a:latin typeface="Arial" panose="020B0604020202020204" pitchFamily="34" charset="0"/>
              <a:cs typeface="Arial" panose="020B0604020202020204" pitchFamily="34" charset="0"/>
            </a:endParaRPr>
          </a:p>
          <a:p>
            <a:pPr marL="457200" indent="-457200">
              <a:buFont typeface="+mj-lt"/>
              <a:buAutoNum type="arabicPeriod"/>
            </a:pPr>
            <a:r>
              <a:rPr lang="en-GB" sz="2500" b="0" i="1" u="none" strike="noStrike" dirty="0">
                <a:solidFill>
                  <a:srgbClr val="37393C"/>
                </a:solidFill>
                <a:effectLst/>
                <a:latin typeface="Arial" panose="020B0604020202020204" pitchFamily="34" charset="0"/>
                <a:cs typeface="Arial" panose="020B0604020202020204" pitchFamily="34" charset="0"/>
              </a:rPr>
              <a:t> Kendra Cherry, M. (2006) How attachment theory works, </a:t>
            </a:r>
            <a:r>
              <a:rPr lang="en-GB" sz="2500" b="0" i="1" u="none" strike="noStrike" dirty="0" err="1">
                <a:solidFill>
                  <a:srgbClr val="37393C"/>
                </a:solidFill>
                <a:effectLst/>
                <a:latin typeface="Arial" panose="020B0604020202020204" pitchFamily="34" charset="0"/>
                <a:cs typeface="Arial" panose="020B0604020202020204" pitchFamily="34" charset="0"/>
              </a:rPr>
              <a:t>Verywell</a:t>
            </a:r>
            <a:r>
              <a:rPr lang="en-GB" sz="2500" b="0" i="1" u="none" strike="noStrike" dirty="0">
                <a:solidFill>
                  <a:srgbClr val="37393C"/>
                </a:solidFill>
                <a:effectLst/>
                <a:latin typeface="Arial" panose="020B0604020202020204" pitchFamily="34" charset="0"/>
                <a:cs typeface="Arial" panose="020B0604020202020204" pitchFamily="34" charset="0"/>
              </a:rPr>
              <a:t> Mind. Available at: https://</a:t>
            </a:r>
            <a:r>
              <a:rPr lang="en-GB" sz="2500" b="0" i="1" u="none" strike="noStrike" dirty="0" err="1">
                <a:solidFill>
                  <a:srgbClr val="37393C"/>
                </a:solidFill>
                <a:effectLst/>
                <a:latin typeface="Arial" panose="020B0604020202020204" pitchFamily="34" charset="0"/>
                <a:cs typeface="Arial" panose="020B0604020202020204" pitchFamily="34" charset="0"/>
              </a:rPr>
              <a:t>www.verywellmind.com</a:t>
            </a:r>
            <a:r>
              <a:rPr lang="en-GB" sz="2500" b="0" i="1" u="none" strike="noStrike" dirty="0">
                <a:solidFill>
                  <a:srgbClr val="37393C"/>
                </a:solidFill>
                <a:effectLst/>
                <a:latin typeface="Arial" panose="020B0604020202020204" pitchFamily="34" charset="0"/>
                <a:cs typeface="Arial" panose="020B0604020202020204" pitchFamily="34" charset="0"/>
              </a:rPr>
              <a:t>/what-is-attachment-theory-2795337 (Accessed: November 13, 2025).</a:t>
            </a:r>
          </a:p>
          <a:p>
            <a:pPr marL="457200" indent="-457200">
              <a:buFont typeface="+mj-lt"/>
              <a:buAutoNum type="arabicPeriod"/>
            </a:pPr>
            <a:endParaRPr lang="en-GB" sz="2500" b="0" i="1" u="none" strike="noStrike" dirty="0">
              <a:solidFill>
                <a:srgbClr val="37393C"/>
              </a:solidFill>
              <a:effectLst/>
              <a:latin typeface="Arial" panose="020B0604020202020204" pitchFamily="34" charset="0"/>
              <a:cs typeface="Arial" panose="020B0604020202020204" pitchFamily="34" charset="0"/>
            </a:endParaRPr>
          </a:p>
          <a:p>
            <a:pPr marL="457200" indent="-457200">
              <a:buFont typeface="+mj-lt"/>
              <a:buAutoNum type="arabicPeriod"/>
            </a:pPr>
            <a:r>
              <a:rPr lang="en-GB" sz="2500" b="0" i="1" u="none" strike="noStrike" dirty="0">
                <a:solidFill>
                  <a:srgbClr val="37393C"/>
                </a:solidFill>
                <a:effectLst/>
                <a:latin typeface="Arial" panose="020B0604020202020204" pitchFamily="34" charset="0"/>
                <a:cs typeface="Arial" panose="020B0604020202020204" pitchFamily="34" charset="0"/>
              </a:rPr>
              <a:t>McLeod, S. (2022) John </a:t>
            </a:r>
            <a:r>
              <a:rPr lang="en-GB" sz="2500" b="0" i="1" u="none" strike="noStrike" dirty="0" err="1">
                <a:solidFill>
                  <a:srgbClr val="37393C"/>
                </a:solidFill>
                <a:effectLst/>
                <a:latin typeface="Arial" panose="020B0604020202020204" pitchFamily="34" charset="0"/>
                <a:cs typeface="Arial" panose="020B0604020202020204" pitchFamily="34" charset="0"/>
              </a:rPr>
              <a:t>bowlby’s</a:t>
            </a:r>
            <a:r>
              <a:rPr lang="en-GB" sz="2500" b="0" i="1" u="none" strike="noStrike" dirty="0">
                <a:solidFill>
                  <a:srgbClr val="37393C"/>
                </a:solidFill>
                <a:effectLst/>
                <a:latin typeface="Arial" panose="020B0604020202020204" pitchFamily="34" charset="0"/>
                <a:cs typeface="Arial" panose="020B0604020202020204" pitchFamily="34" charset="0"/>
              </a:rPr>
              <a:t> Attachment Theory, Simply Psychology. Available at: https://</a:t>
            </a:r>
            <a:r>
              <a:rPr lang="en-GB" sz="2500" b="0" i="1" u="none" strike="noStrike" dirty="0" err="1">
                <a:solidFill>
                  <a:srgbClr val="37393C"/>
                </a:solidFill>
                <a:effectLst/>
                <a:latin typeface="Arial" panose="020B0604020202020204" pitchFamily="34" charset="0"/>
                <a:cs typeface="Arial" panose="020B0604020202020204" pitchFamily="34" charset="0"/>
              </a:rPr>
              <a:t>www.simplypsychology.org</a:t>
            </a:r>
            <a:r>
              <a:rPr lang="en-GB" sz="2500" b="0" i="1" u="none" strike="noStrike" dirty="0">
                <a:solidFill>
                  <a:srgbClr val="37393C"/>
                </a:solidFill>
                <a:effectLst/>
                <a:latin typeface="Arial" panose="020B0604020202020204" pitchFamily="34" charset="0"/>
                <a:cs typeface="Arial" panose="020B0604020202020204" pitchFamily="34" charset="0"/>
              </a:rPr>
              <a:t>/</a:t>
            </a:r>
            <a:r>
              <a:rPr lang="en-GB" sz="2500" b="0" i="1" u="none" strike="noStrike" dirty="0" err="1">
                <a:solidFill>
                  <a:srgbClr val="37393C"/>
                </a:solidFill>
                <a:effectLst/>
                <a:latin typeface="Arial" panose="020B0604020202020204" pitchFamily="34" charset="0"/>
                <a:cs typeface="Arial" panose="020B0604020202020204" pitchFamily="34" charset="0"/>
              </a:rPr>
              <a:t>bowlby.html</a:t>
            </a:r>
            <a:r>
              <a:rPr lang="en-GB" sz="2500" b="0" i="1" u="none" strike="noStrike" dirty="0">
                <a:solidFill>
                  <a:srgbClr val="37393C"/>
                </a:solidFill>
                <a:effectLst/>
                <a:latin typeface="Arial" panose="020B0604020202020204" pitchFamily="34" charset="0"/>
                <a:cs typeface="Arial" panose="020B0604020202020204" pitchFamily="34" charset="0"/>
              </a:rPr>
              <a:t> (Accessed: November 13, 2025).</a:t>
            </a:r>
          </a:p>
          <a:p>
            <a:pPr marL="0" indent="0">
              <a:buNone/>
            </a:pPr>
            <a:endParaRPr lang="en-GB" sz="2500" b="0" i="1" u="none" strike="noStrike" dirty="0">
              <a:solidFill>
                <a:srgbClr val="37393C"/>
              </a:solidFill>
              <a:effectLst/>
              <a:latin typeface="Arial" panose="020B0604020202020204" pitchFamily="34" charset="0"/>
              <a:cs typeface="Arial" panose="020B0604020202020204" pitchFamily="34" charset="0"/>
            </a:endParaRPr>
          </a:p>
          <a:p>
            <a:pPr marL="0" indent="0">
              <a:buNone/>
            </a:pPr>
            <a:r>
              <a:rPr lang="en-GB" sz="2500" dirty="0">
                <a:latin typeface="Arial" panose="020B0604020202020204" pitchFamily="34" charset="0"/>
                <a:cs typeface="Arial" panose="020B0604020202020204" pitchFamily="34" charset="0"/>
              </a:rPr>
              <a:t>6.      NSPCC Learning(2021).https://</a:t>
            </a:r>
            <a:r>
              <a:rPr lang="en-GB" sz="2500" dirty="0" err="1">
                <a:latin typeface="Arial" panose="020B0604020202020204" pitchFamily="34" charset="0"/>
                <a:cs typeface="Arial" panose="020B0604020202020204" pitchFamily="34" charset="0"/>
              </a:rPr>
              <a:t>learning.nspcc.org.uk</a:t>
            </a:r>
            <a:r>
              <a:rPr lang="en-GB" sz="2500" dirty="0">
                <a:latin typeface="Arial" panose="020B0604020202020204" pitchFamily="34" charset="0"/>
                <a:cs typeface="Arial" panose="020B0604020202020204" pitchFamily="34" charset="0"/>
              </a:rPr>
              <a:t>/child-health-development/attachment-early-years</a:t>
            </a:r>
            <a:br>
              <a:rPr lang="en-GB" sz="2500" dirty="0">
                <a:latin typeface="Arial" panose="020B0604020202020204" pitchFamily="34" charset="0"/>
                <a:cs typeface="Arial" panose="020B0604020202020204" pitchFamily="34" charset="0"/>
              </a:rPr>
            </a:br>
            <a:endParaRPr lang="en-GB" sz="2500" b="0" i="1" u="none" strike="noStrike" dirty="0">
              <a:solidFill>
                <a:srgbClr val="37393C"/>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150539"/>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4132</TotalTime>
  <Words>1224</Words>
  <Application>Microsoft Macintosh PowerPoint</Application>
  <PresentationFormat>Widescreen</PresentationFormat>
  <Paragraphs>89</Paragraphs>
  <Slides>12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Arial</vt:lpstr>
      <vt:lpstr>Calibri</vt:lpstr>
      <vt:lpstr>Calibri Light</vt:lpstr>
      <vt:lpstr>Poppins</vt:lpstr>
      <vt:lpstr>Office 2013 - 2022 Theme</vt:lpstr>
      <vt:lpstr>   </vt:lpstr>
      <vt:lpstr>Acknowledge use of AI</vt:lpstr>
      <vt:lpstr>Overview</vt:lpstr>
      <vt:lpstr>Introduction</vt:lpstr>
      <vt:lpstr>   </vt:lpstr>
      <vt:lpstr>Bowlby’s Attachment theory relevance to Amira’s early years:</vt:lpstr>
      <vt:lpstr>Strategies and Intervention</vt:lpstr>
      <vt:lpstr>Factors influencing psychological development of Amira</vt:lpstr>
      <vt:lpstr>Strengths of attachment theory:</vt:lpstr>
      <vt:lpstr>Weakness of attachment theory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Corazon Gallardo Parayno (2427265)</cp:lastModifiedBy>
  <cp:revision>11</cp:revision>
  <dcterms:created xsi:type="dcterms:W3CDTF">2025-10-14T20:52:47Z</dcterms:created>
  <dcterms:modified xsi:type="dcterms:W3CDTF">2025-11-17T03:45:08Z</dcterms:modified>
</cp:coreProperties>
</file>