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9"/>
  </p:notesMasterIdLst>
  <p:handoutMasterIdLst>
    <p:handoutMasterId r:id="rId30"/>
  </p:handoutMasterIdLst>
  <p:sldIdLst>
    <p:sldId id="260" r:id="rId5"/>
    <p:sldId id="451" r:id="rId6"/>
    <p:sldId id="454" r:id="rId7"/>
    <p:sldId id="476" r:id="rId8"/>
    <p:sldId id="453" r:id="rId9"/>
    <p:sldId id="475" r:id="rId10"/>
    <p:sldId id="465" r:id="rId11"/>
    <p:sldId id="458" r:id="rId12"/>
    <p:sldId id="459" r:id="rId13"/>
    <p:sldId id="271" r:id="rId14"/>
    <p:sldId id="460" r:id="rId15"/>
    <p:sldId id="461" r:id="rId16"/>
    <p:sldId id="462" r:id="rId17"/>
    <p:sldId id="463" r:id="rId18"/>
    <p:sldId id="456" r:id="rId19"/>
    <p:sldId id="464" r:id="rId20"/>
    <p:sldId id="468" r:id="rId21"/>
    <p:sldId id="467" r:id="rId22"/>
    <p:sldId id="469" r:id="rId23"/>
    <p:sldId id="470" r:id="rId24"/>
    <p:sldId id="466" r:id="rId25"/>
    <p:sldId id="471" r:id="rId26"/>
    <p:sldId id="472" r:id="rId27"/>
    <p:sldId id="455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179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handoutMaster" Target="handoutMasters/handoutMaster1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08/09/2024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08/09/2024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08/09/2024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08/09/2024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08/09/2024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08/09/2024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08/09/2024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kingsfund.org.uk/publications/vision-population-health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kingsfund.org.uk/publications/vision-population-health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G2quVLcJVBk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G2quVLcJVBk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9592" y="1340768"/>
            <a:ext cx="7992888" cy="3128147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Core concept, principles and values in Health Promotion and population health. 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179512" y="4856401"/>
            <a:ext cx="26642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Dr Opeyemi Odejimi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C0C89-A654-9474-8EB9-AF58EB41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Session 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4E91D-47BD-D9CB-4F50-623E3026B5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Know the definition of basic terminologies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Discuss the concept of health promotion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Discuss the principles and values of health promotion  </a:t>
            </a:r>
          </a:p>
        </p:txBody>
      </p:sp>
    </p:spTree>
    <p:extLst>
      <p:ext uri="{BB962C8B-B14F-4D97-AF65-F5344CB8AC3E}">
        <p14:creationId xmlns:p14="http://schemas.microsoft.com/office/powerpoint/2010/main" val="14602647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5F0E86-60C0-D22D-ADBB-7385107B42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Terminologies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6E52C2-DF9F-5F94-F7DA-A76202D283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196752"/>
            <a:ext cx="8712968" cy="4392487"/>
          </a:xfrm>
        </p:spPr>
        <p:txBody>
          <a:bodyPr>
            <a:normAutofit fontScale="85000" lnSpcReduction="20000"/>
          </a:bodyPr>
          <a:lstStyle/>
          <a:p>
            <a:pPr marL="0" indent="0" algn="l">
              <a:buNone/>
            </a:pPr>
            <a:r>
              <a:rPr lang="en-GB" sz="3800" b="1" i="0" dirty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Population health (</a:t>
            </a:r>
            <a:r>
              <a:rPr lang="en-GB" sz="3800" b="0" i="0" dirty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Buck et al 2018, p 18</a:t>
            </a:r>
            <a:r>
              <a:rPr lang="en-GB" sz="3800" b="0" i="0" dirty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0" indent="0" algn="l">
              <a:buNone/>
            </a:pPr>
            <a:endParaRPr lang="en-GB" sz="3800" b="1" i="0" dirty="0">
              <a:solidFill>
                <a:srgbClr val="14141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3800" b="0" i="0" dirty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 </a:t>
            </a:r>
            <a:r>
              <a:rPr lang="en-GB" sz="3800" b="1" i="0" dirty="0">
                <a:solidFill>
                  <a:srgbClr val="7030A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approach</a:t>
            </a:r>
            <a:r>
              <a:rPr lang="en-GB" sz="3800" b="0" i="0" dirty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aimed at </a:t>
            </a:r>
            <a:r>
              <a:rPr lang="en-GB" sz="3800" b="1" i="0" dirty="0">
                <a:solidFill>
                  <a:srgbClr val="7030A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improving</a:t>
            </a:r>
            <a:r>
              <a:rPr lang="en-GB" sz="3800" b="0" i="0" dirty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the health of an </a:t>
            </a:r>
            <a:r>
              <a:rPr lang="en-GB" sz="3800" b="1" i="0" dirty="0">
                <a:solidFill>
                  <a:srgbClr val="7030A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entire population</a:t>
            </a:r>
            <a:r>
              <a:rPr lang="en-GB" sz="3800" b="0" i="0" dirty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l"/>
            <a:endParaRPr lang="en-GB" sz="3800" b="0" i="0" dirty="0">
              <a:solidFill>
                <a:srgbClr val="14141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3800" b="0" i="0" dirty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is about improving the physical and mental health outcomes and wellbeing of people within and across a defined local, regional or national population, while reducing health inequalities. </a:t>
            </a:r>
          </a:p>
          <a:p>
            <a:pPr marL="0" indent="0" algn="l">
              <a:buNone/>
            </a:pPr>
            <a:endParaRPr lang="en-GB" sz="3800" b="0" i="0" dirty="0">
              <a:solidFill>
                <a:srgbClr val="14141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83220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5E835B-4375-367B-AF0D-C45D33AFCA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b="1" i="0" dirty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Population health (</a:t>
            </a:r>
            <a:r>
              <a:rPr lang="en-GB" sz="4400" b="0" i="0" dirty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Buck et al 2018, p 18</a:t>
            </a:r>
            <a:r>
              <a:rPr lang="en-GB" sz="4400" b="0" i="0" dirty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537BF2-7FC9-8D83-D9AE-428E768FEE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l">
              <a:buNone/>
            </a:pPr>
            <a:r>
              <a:rPr lang="en-GB" sz="3200" b="0" i="0" dirty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includes action: </a:t>
            </a:r>
          </a:p>
          <a:p>
            <a:pPr algn="l"/>
            <a:r>
              <a:rPr lang="en-GB" sz="3200" b="0" i="0" dirty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reduce the occurrence of ill health, </a:t>
            </a:r>
            <a:endParaRPr lang="en-GB" sz="3200" dirty="0">
              <a:solidFill>
                <a:srgbClr val="14141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3200" b="0" i="0" dirty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deliver appropriate health and care services </a:t>
            </a:r>
          </a:p>
          <a:p>
            <a:pPr algn="l"/>
            <a:r>
              <a:rPr lang="en-GB" sz="3200" b="0" i="0" dirty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on the wider determinants of health. </a:t>
            </a:r>
            <a:endParaRPr lang="en-GB" sz="3200" dirty="0">
              <a:solidFill>
                <a:srgbClr val="14141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endParaRPr lang="en-GB" sz="3200" b="0" i="0" dirty="0">
              <a:solidFill>
                <a:srgbClr val="14141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3200" b="0" i="0" dirty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requires working with communities and partner agencies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30647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BF6781-770A-4451-85EE-8A9C441DEC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Terminologies contd..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351D9-A64D-B78A-C279-76620D017A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85000" lnSpcReduction="20000"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Health promotion-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Defined as- “the </a:t>
            </a:r>
            <a:r>
              <a:rPr lang="en-GB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en-GB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enabling people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to increase control over and to </a:t>
            </a:r>
            <a:r>
              <a:rPr lang="en-GB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their health” (WHO 1986)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Focuses on: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Population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disease prevention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improvement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Enhancing well-being</a:t>
            </a:r>
          </a:p>
        </p:txBody>
      </p:sp>
    </p:spTree>
    <p:extLst>
      <p:ext uri="{BB962C8B-B14F-4D97-AF65-F5344CB8AC3E}">
        <p14:creationId xmlns:p14="http://schemas.microsoft.com/office/powerpoint/2010/main" val="27493447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5D392-A547-4E41-1AAD-A4ACDF6FD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b="1" dirty="0"/>
              <a:t>Health promotion activities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A1771C-3A70-3243-4791-58855ADBD3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9025" y="1182194"/>
            <a:ext cx="8229600" cy="1210146"/>
          </a:xfrm>
        </p:spPr>
        <p:txBody>
          <a:bodyPr>
            <a:no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b="0" dirty="0"/>
              <a:t>Thinking of the definition of health promotion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b="0" dirty="0"/>
              <a:t>Which of the following do you think are health promotion activities ?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CF7529-DC54-BABF-3DC1-38B7456128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3568" y="2564904"/>
            <a:ext cx="3813820" cy="3024336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200" dirty="0"/>
              <a:t>Alcohol consumption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200" dirty="0"/>
              <a:t>Smoking cessation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200" dirty="0"/>
              <a:t>Safe sex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200" dirty="0"/>
              <a:t>Weight control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200" dirty="0"/>
              <a:t>Physical fitness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200" dirty="0"/>
              <a:t>Sun exposure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200" dirty="0"/>
              <a:t>Mental wellbeing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94066F-1F84-4798-97C7-790CE5E2540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5025" y="2564904"/>
            <a:ext cx="3887415" cy="3024336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sz="2200" dirty="0"/>
              <a:t>Alcohol consumption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200" dirty="0"/>
              <a:t>Smoking cessation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200" dirty="0"/>
              <a:t>Safe sex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200" dirty="0"/>
              <a:t>Weight control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200" dirty="0"/>
              <a:t>Physical fitness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200" dirty="0"/>
              <a:t>Sun exposure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200" dirty="0"/>
              <a:t>Mental wellbeing</a:t>
            </a:r>
          </a:p>
        </p:txBody>
      </p:sp>
    </p:spTree>
    <p:extLst>
      <p:ext uri="{BB962C8B-B14F-4D97-AF65-F5344CB8AC3E}">
        <p14:creationId xmlns:p14="http://schemas.microsoft.com/office/powerpoint/2010/main" val="13792842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D1F61-AD71-0B6C-E086-842670EBE5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Concept, Values and Principles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14AE5-B502-3F47-E087-C5CF7647F7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/>
            <a:r>
              <a:rPr lang="en-GB" sz="2400" b="1" i="0" u="none" strike="noStrike" baseline="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Concept-</a:t>
            </a:r>
            <a:r>
              <a:rPr lang="en-GB" sz="2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 a notion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or idea</a:t>
            </a:r>
          </a:p>
          <a:p>
            <a:pPr algn="l"/>
            <a:endParaRPr lang="en-GB" sz="2400" b="0" i="0" u="none" strike="noStrike" baseline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400" b="1" i="0" u="none" strike="noStrike" baseline="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Value-</a:t>
            </a:r>
            <a:r>
              <a:rPr lang="en-GB" sz="2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 is an idea or concept that is regarded as worthy, desirable or useful</a:t>
            </a:r>
          </a:p>
          <a:p>
            <a:pPr algn="l"/>
            <a:endParaRPr lang="en-GB" sz="2400" b="0" i="0" u="none" strike="noStrike" baseline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400" b="1" i="0" u="none" strike="noStrike" baseline="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Principle-</a:t>
            </a:r>
            <a:r>
              <a:rPr lang="en-GB" sz="2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 describes the code of conduct or a rule for action </a:t>
            </a:r>
          </a:p>
          <a:p>
            <a:pPr algn="l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75335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B00B4-ECD1-84A2-7576-0F44CDCD2F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Key concept of health promotion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51B26F-AC93-DCC0-8D23-34CB69D96F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Rootman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et al. (2017)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Determinants of health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Empowerment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literacy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Quality of life </a:t>
            </a:r>
          </a:p>
        </p:txBody>
      </p:sp>
    </p:spTree>
    <p:extLst>
      <p:ext uri="{BB962C8B-B14F-4D97-AF65-F5344CB8AC3E}">
        <p14:creationId xmlns:p14="http://schemas.microsoft.com/office/powerpoint/2010/main" val="24061528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DF219A-4AE1-4BFD-9D98-F8B1268EEF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Determinants of health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677C05-B2CF-C45F-4B0C-41E6819865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Definition of determinants </a:t>
            </a:r>
          </a:p>
          <a:p>
            <a:r>
              <a:rPr lang="en-GB" dirty="0"/>
              <a:t>- Contributory factors </a:t>
            </a:r>
          </a:p>
          <a:p>
            <a:r>
              <a:rPr lang="en-GB" dirty="0"/>
              <a:t>- Factors that decisively affects the nature or outcome of something </a:t>
            </a:r>
          </a:p>
        </p:txBody>
      </p:sp>
    </p:spTree>
    <p:extLst>
      <p:ext uri="{BB962C8B-B14F-4D97-AF65-F5344CB8AC3E}">
        <p14:creationId xmlns:p14="http://schemas.microsoft.com/office/powerpoint/2010/main" val="3807599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4D555-86E9-4670-67FD-07426F5448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b="1" dirty="0"/>
              <a:t>The main Determinants of Health 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8A9711B8-FC3C-FC1A-CB4F-2463D88E16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628775"/>
            <a:ext cx="7239000" cy="4846638"/>
          </a:xfrm>
        </p:spPr>
        <p:txBody>
          <a:bodyPr/>
          <a:lstStyle/>
          <a:p>
            <a:pPr marL="0" indent="0">
              <a:buFont typeface="Wingdings 2" panose="05020102010507070707" pitchFamily="18" charset="2"/>
              <a:buNone/>
            </a:pPr>
            <a:endParaRPr lang="en-GB" altLang="en-US"/>
          </a:p>
          <a:p>
            <a:pPr marL="0" indent="0">
              <a:buFont typeface="Wingdings 2" panose="05020102010507070707" pitchFamily="18" charset="2"/>
              <a:buNone/>
            </a:pPr>
            <a:endParaRPr lang="en-GB" altLang="en-US"/>
          </a:p>
        </p:txBody>
      </p:sp>
      <p:pic>
        <p:nvPicPr>
          <p:cNvPr id="10244" name="Picture 2">
            <a:extLst>
              <a:ext uri="{FF2B5EF4-FFF2-40B4-BE49-F238E27FC236}">
                <a16:creationId xmlns:a16="http://schemas.microsoft.com/office/drawing/2014/main" id="{955ACCF3-8124-DEB9-2A32-D4DA087D9E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1555750"/>
            <a:ext cx="7561262" cy="5041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84A907-7C9C-6F29-AFB0-A0D3A12385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Class 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BFBC26-1C1E-4B7C-DFA5-E6C1D95FFF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600200"/>
            <a:ext cx="8291264" cy="4061047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In groups of 2 or 3 based on the diagram in the previous slide. </a:t>
            </a:r>
          </a:p>
          <a:p>
            <a:r>
              <a:rPr lang="en-GB" sz="2800" dirty="0"/>
              <a:t>Pick one public health problem from the list below </a:t>
            </a:r>
          </a:p>
          <a:p>
            <a:r>
              <a:rPr lang="en-GB" sz="2800" dirty="0"/>
              <a:t>Discuss the possible determinants </a:t>
            </a:r>
          </a:p>
          <a:p>
            <a:pPr lvl="2">
              <a:buFont typeface="Wingdings" panose="05000000000000000000" pitchFamily="2" charset="2"/>
              <a:buChar char="ü"/>
            </a:pPr>
            <a:r>
              <a:rPr lang="en-GB" dirty="0"/>
              <a:t>Teenage pregnancy</a:t>
            </a:r>
          </a:p>
          <a:p>
            <a:pPr lvl="2">
              <a:buFont typeface="Wingdings" panose="05000000000000000000" pitchFamily="2" charset="2"/>
              <a:buChar char="ü"/>
            </a:pPr>
            <a:r>
              <a:rPr lang="en-GB" dirty="0"/>
              <a:t>Obesity</a:t>
            </a:r>
          </a:p>
          <a:p>
            <a:pPr lvl="2">
              <a:buFont typeface="Wingdings" panose="05000000000000000000" pitchFamily="2" charset="2"/>
              <a:buChar char="ü"/>
            </a:pPr>
            <a:r>
              <a:rPr lang="en-GB" dirty="0"/>
              <a:t>Cancer</a:t>
            </a:r>
          </a:p>
          <a:p>
            <a:pPr lvl="2">
              <a:buFont typeface="Wingdings" panose="05000000000000000000" pitchFamily="2" charset="2"/>
              <a:buChar char="ü"/>
            </a:pPr>
            <a:r>
              <a:rPr lang="en-GB" dirty="0"/>
              <a:t>Heart disease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203948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BF521E-CFDE-7BC8-9772-2B576AE55F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Empowerment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02D892-1FE1-CFC3-A00F-4FDBFF6F98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“the mechanism by which people, organisation and communities </a:t>
            </a:r>
            <a:r>
              <a:rPr lang="en-GB" b="1" dirty="0">
                <a:solidFill>
                  <a:srgbClr val="FF0000"/>
                </a:solidFill>
              </a:rPr>
              <a:t>gain mastery</a:t>
            </a:r>
            <a:r>
              <a:rPr lang="en-GB" dirty="0"/>
              <a:t> over their lives” (Rappaport 1987, p122). </a:t>
            </a:r>
          </a:p>
          <a:p>
            <a:r>
              <a:rPr lang="en-GB" dirty="0"/>
              <a:t>Aims to improve equity and quality of life </a:t>
            </a:r>
          </a:p>
        </p:txBody>
      </p:sp>
    </p:spTree>
    <p:extLst>
      <p:ext uri="{BB962C8B-B14F-4D97-AF65-F5344CB8AC3E}">
        <p14:creationId xmlns:p14="http://schemas.microsoft.com/office/powerpoint/2010/main" val="36276038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E0D41-78C8-9350-6974-5122373305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Health literacy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E4953A-5CE5-FC13-7BEE-022D298F03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417638"/>
            <a:ext cx="8640960" cy="4171601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This refers to the degree to which people are able to: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access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Understand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appraise and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communicate </a:t>
            </a:r>
          </a:p>
          <a:p>
            <a:pPr marL="0" indent="0">
              <a:buNone/>
            </a:pPr>
            <a:r>
              <a:rPr lang="en-GB" dirty="0"/>
              <a:t>Information to engage with the demands of different health contexts </a:t>
            </a:r>
          </a:p>
          <a:p>
            <a:pPr marL="0" indent="0">
              <a:buNone/>
            </a:pPr>
            <a:endParaRPr lang="en-GB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</a:rPr>
              <a:t>Aim</a:t>
            </a:r>
            <a:r>
              <a:rPr lang="en-GB" dirty="0"/>
              <a:t>: To promote and maintain good health across the life-course </a:t>
            </a:r>
          </a:p>
          <a:p>
            <a:pPr marL="0" indent="0">
              <a:buNone/>
            </a:pPr>
            <a:r>
              <a:rPr lang="en-GB" dirty="0"/>
              <a:t>(Kwan et al. 2006). </a:t>
            </a:r>
          </a:p>
        </p:txBody>
      </p:sp>
    </p:spTree>
    <p:extLst>
      <p:ext uri="{BB962C8B-B14F-4D97-AF65-F5344CB8AC3E}">
        <p14:creationId xmlns:p14="http://schemas.microsoft.com/office/powerpoint/2010/main" val="20350937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84723-33DA-F57F-D289-8AE2F03D08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Quality of life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F72D53-7174-5715-9CE8-AE41AC11B5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refers to the degree to which a person enjoys the important possibilities of his or her life (Quality of Life Research Unit, 2006)</a:t>
            </a:r>
          </a:p>
          <a:p>
            <a:r>
              <a:rPr lang="en-GB" dirty="0"/>
              <a:t>This is the ultimate outcome of health promotion</a:t>
            </a:r>
          </a:p>
        </p:txBody>
      </p:sp>
    </p:spTree>
    <p:extLst>
      <p:ext uri="{BB962C8B-B14F-4D97-AF65-F5344CB8AC3E}">
        <p14:creationId xmlns:p14="http://schemas.microsoft.com/office/powerpoint/2010/main" val="4363756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19297E-0662-58A1-1ECC-EF5F9FB815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Principles of Health promotion (WHO, 1984)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5CB742-59D6-88F0-96BF-8CC6AD20B9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Involves population as a whole</a:t>
            </a:r>
          </a:p>
          <a:p>
            <a:r>
              <a:rPr lang="en-GB" dirty="0"/>
              <a:t>Acts on the determinants of health </a:t>
            </a:r>
          </a:p>
          <a:p>
            <a:r>
              <a:rPr lang="en-GB" dirty="0"/>
              <a:t>Aims at public participation </a:t>
            </a:r>
          </a:p>
          <a:p>
            <a:r>
              <a:rPr lang="en-GB" dirty="0"/>
              <a:t>Combines diverse approaches </a:t>
            </a:r>
          </a:p>
          <a:p>
            <a:r>
              <a:rPr lang="en-GB" dirty="0"/>
              <a:t>Health professionals have enabling role </a:t>
            </a:r>
          </a:p>
        </p:txBody>
      </p:sp>
    </p:spTree>
    <p:extLst>
      <p:ext uri="{BB962C8B-B14F-4D97-AF65-F5344CB8AC3E}">
        <p14:creationId xmlns:p14="http://schemas.microsoft.com/office/powerpoint/2010/main" val="29052852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281D01-BCCC-3127-5D57-69FFB8B78E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Ottawa Charter Principle (WHO,  1986)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46C2F4-AA70-DF92-21A1-E606DC2A25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5 action areas </a:t>
            </a:r>
          </a:p>
          <a:p>
            <a:r>
              <a:rPr lang="en-GB" dirty="0"/>
              <a:t>Build healthy public policy</a:t>
            </a:r>
          </a:p>
          <a:p>
            <a:pPr lvl="2">
              <a:buFont typeface="Wingdings" panose="05000000000000000000" pitchFamily="2" charset="2"/>
              <a:buChar char="ü"/>
            </a:pPr>
            <a:r>
              <a:rPr lang="en-GB" dirty="0"/>
              <a:t>Putting health in the agenda of policy makers in all sectors and at all levels </a:t>
            </a:r>
          </a:p>
          <a:p>
            <a:pPr lvl="2">
              <a:buFont typeface="Wingdings" panose="05000000000000000000" pitchFamily="2" charset="2"/>
              <a:buChar char="ü"/>
            </a:pPr>
            <a:r>
              <a:rPr lang="en-GB" dirty="0"/>
              <a:t>Aim is to make it easier for people to make healthy choices </a:t>
            </a:r>
          </a:p>
          <a:p>
            <a:pPr lvl="2">
              <a:buFont typeface="Wingdings" panose="05000000000000000000" pitchFamily="2" charset="2"/>
              <a:buChar char="ü"/>
            </a:pPr>
            <a:r>
              <a:rPr lang="en-GB" dirty="0"/>
              <a:t>Example: food labelling, sugar tax</a:t>
            </a:r>
          </a:p>
          <a:p>
            <a:pPr marL="914400" lvl="2" indent="0">
              <a:buNone/>
            </a:pPr>
            <a:endParaRPr lang="en-GB" dirty="0"/>
          </a:p>
          <a:p>
            <a:pPr marL="914400" lvl="2" indent="0">
              <a:buNone/>
            </a:pPr>
            <a:r>
              <a:rPr lang="en-GB" b="1" dirty="0">
                <a:solidFill>
                  <a:srgbClr val="7030A0"/>
                </a:solidFill>
              </a:rPr>
              <a:t>Can you think of other healthy public policy? </a:t>
            </a:r>
          </a:p>
        </p:txBody>
      </p:sp>
    </p:spTree>
    <p:extLst>
      <p:ext uri="{BB962C8B-B14F-4D97-AF65-F5344CB8AC3E}">
        <p14:creationId xmlns:p14="http://schemas.microsoft.com/office/powerpoint/2010/main" val="3346575916"/>
      </p:ext>
    </p:extLst>
  </p:cSld>
  <p:clrMapOvr>
    <a:masterClrMapping/>
  </p:clrMapOvr>
  <p:transition spd="slow">
    <p:push dir="u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11406B-0319-714C-324A-323F5EF489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Ottawa Charter Principle </a:t>
            </a:r>
            <a:r>
              <a:rPr lang="en-GB" b="1" dirty="0" err="1"/>
              <a:t>contd</a:t>
            </a:r>
            <a:r>
              <a:rPr lang="en-GB" b="1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1681B6-8D50-8314-7D11-EF46538510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Create supportive environments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Based on the understanding that there is a link between people, the environment and health (live, work and leisure)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Aim is for health promotion to create a living and working environment that is safe, stimulating and enjoyable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For example: healthy school lunches</a:t>
            </a:r>
          </a:p>
        </p:txBody>
      </p:sp>
    </p:spTree>
    <p:extLst>
      <p:ext uri="{BB962C8B-B14F-4D97-AF65-F5344CB8AC3E}">
        <p14:creationId xmlns:p14="http://schemas.microsoft.com/office/powerpoint/2010/main" val="35622632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8DBCDA-193D-6891-BC77-ABE35AB539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Ottawa Charter Principle </a:t>
            </a:r>
            <a:r>
              <a:rPr lang="en-GB" b="1" dirty="0" err="1"/>
              <a:t>contd</a:t>
            </a:r>
            <a:r>
              <a:rPr lang="en-GB" b="1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BAED98-1B72-2BB6-DE10-3413D5D1E7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Strengthen community actions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Involves communities taking collective action to improve their health </a:t>
            </a:r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r>
              <a:rPr lang="en-GB" b="1" dirty="0">
                <a:solidFill>
                  <a:srgbClr val="7030A0"/>
                </a:solidFill>
              </a:rPr>
              <a:t>Can you think of any example? </a:t>
            </a:r>
          </a:p>
          <a:p>
            <a:pPr marL="457200" lvl="1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06189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7AF869-9A02-469D-C2C1-2C1EF4F9AB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Ottawa Charter Principle </a:t>
            </a:r>
            <a:r>
              <a:rPr lang="en-GB" b="1" dirty="0" err="1"/>
              <a:t>contd</a:t>
            </a:r>
            <a:r>
              <a:rPr lang="en-GB" b="1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D5EF31-2713-45F7-D3CB-025D9B487C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985" y="1628800"/>
            <a:ext cx="8229600" cy="3917032"/>
          </a:xfrm>
        </p:spPr>
        <p:txBody>
          <a:bodyPr>
            <a:normAutofit/>
          </a:bodyPr>
          <a:lstStyle/>
          <a:p>
            <a:r>
              <a:rPr lang="en-GB" dirty="0"/>
              <a:t>Reorient health services </a:t>
            </a:r>
          </a:p>
          <a:p>
            <a:pPr lvl="2">
              <a:buFont typeface="Wingdings" panose="05000000000000000000" pitchFamily="2" charset="2"/>
              <a:buChar char="ü"/>
            </a:pPr>
            <a:r>
              <a:rPr lang="en-GB" dirty="0"/>
              <a:t>Health services supports the promotion of health of people and communities </a:t>
            </a:r>
          </a:p>
          <a:p>
            <a:pPr lvl="2">
              <a:buFont typeface="Wingdings" panose="05000000000000000000" pitchFamily="2" charset="2"/>
              <a:buChar char="ü"/>
            </a:pPr>
            <a:r>
              <a:rPr lang="en-GB" dirty="0"/>
              <a:t>Health services deliver holistic care </a:t>
            </a:r>
          </a:p>
          <a:p>
            <a:pPr lvl="2">
              <a:buFont typeface="Wingdings" panose="05000000000000000000" pitchFamily="2" charset="2"/>
              <a:buChar char="ü"/>
            </a:pPr>
            <a:r>
              <a:rPr lang="en-GB" dirty="0"/>
              <a:t>Example: diabetes education for BAME population group </a:t>
            </a:r>
          </a:p>
        </p:txBody>
      </p:sp>
    </p:spTree>
    <p:extLst>
      <p:ext uri="{BB962C8B-B14F-4D97-AF65-F5344CB8AC3E}">
        <p14:creationId xmlns:p14="http://schemas.microsoft.com/office/powerpoint/2010/main" val="30196736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A36B3E-54C0-B9EE-2F59-7DB8A8E0B6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Ottawa Charter Principle </a:t>
            </a:r>
            <a:r>
              <a:rPr lang="en-GB" b="1" dirty="0" err="1"/>
              <a:t>contd</a:t>
            </a:r>
            <a:r>
              <a:rPr lang="en-GB" b="1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072B10-5A13-879D-9195-4CA9744E84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Develop personal skills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Giving people the education, information and life skills to control their health and make healthy choices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This can be done via schools, home, work and community settings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Example: sex education in schools </a:t>
            </a:r>
          </a:p>
        </p:txBody>
      </p:sp>
    </p:spTree>
    <p:extLst>
      <p:ext uri="{BB962C8B-B14F-4D97-AF65-F5344CB8AC3E}">
        <p14:creationId xmlns:p14="http://schemas.microsoft.com/office/powerpoint/2010/main" val="35165582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CA4A6-51F0-4DFE-5D20-8CC7F2155D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002041-B251-2613-F5C3-56376B06BD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https://www.youtube.com/watch?v=G2quVLcJVBk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0257039"/>
      </p:ext>
    </p:extLst>
  </p:cSld>
  <p:clrMapOvr>
    <a:masterClrMapping/>
  </p:clrMapOvr>
  <p:transition spd="slow">
    <p:push dir="u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050D3-195B-25B2-4A34-672B5FCE6E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Summary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7CD238B3-A9A3-D4DD-1A00-72015B7B92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7142948"/>
              </p:ext>
            </p:extLst>
          </p:nvPr>
        </p:nvGraphicFramePr>
        <p:xfrm>
          <a:off x="447336" y="1268760"/>
          <a:ext cx="8229600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>
                  <a:extLst>
                    <a:ext uri="{9D8B030D-6E8A-4147-A177-3AD203B41FA5}">
                      <a16:colId xmlns:a16="http://schemas.microsoft.com/office/drawing/2014/main" val="1835062938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168900479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128081296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Rootman</a:t>
                      </a:r>
                      <a:r>
                        <a:rPr lang="en-GB" dirty="0"/>
                        <a:t> et al (2017)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WHO (1984)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WHO Ottawa Charter (1986)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69690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Determinants of health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Involves population as a whole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Build healthy public policy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36644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Empowerment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Acts on the determinants of health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Create supportive environment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48751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Health literacy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Aims at public participation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Strengthen community action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37408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Quality of life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Combines diverse approaches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Develop personal skills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773088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Health professionals have enabling role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Reorient health skills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54125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06353515"/>
      </p:ext>
    </p:extLst>
  </p:cSld>
  <p:clrMapOvr>
    <a:masterClrMapping/>
  </p:clrMapOvr>
  <p:transition spd="slow">
    <p:push dir="u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C8185D-BB7E-2016-1FE6-6B19377A90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reading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4B3964-C525-E87C-A973-0E25C0DDAC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800" dirty="0">
                <a:hlinkClick r:id="rId2"/>
              </a:rPr>
              <a:t>https://www.youtube.com/watch?v=G2quVLcJVBk</a:t>
            </a:r>
            <a:endParaRPr lang="en-GB" sz="2800" dirty="0"/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Gregg, J. and O’Hara L. (2007) Values and principles evident in current health promotion practice </a:t>
            </a:r>
            <a:r>
              <a:rPr lang="en-GB" sz="28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Health Promotion Journal of Australia 2007: 18 (1).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28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p 7- 11</a:t>
            </a:r>
          </a:p>
          <a:p>
            <a:r>
              <a:rPr lang="en-GB" sz="2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O'Neil, I., 2019. </a:t>
            </a:r>
            <a:r>
              <a:rPr lang="en-GB" sz="28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Digital Health Promotion: A Critical Introduction</a:t>
            </a:r>
            <a:r>
              <a:rPr lang="en-GB" sz="2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John Wiley &amp; Sons.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World Health Organisation [WHO] 1984. Health Promotion- A discussion document on the concept and principles WHO: Copenhagen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World Health Organisation [WHO] 1986 Ottawa Charter for Health Promotion, Ottawa: Canadian Public Health Association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2177253"/>
      </p:ext>
    </p:extLst>
  </p:cSld>
  <p:clrMapOvr>
    <a:masterClrMapping/>
  </p:clrMapOvr>
  <p:transition spd="slow">
    <p:push dir="u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9BCCE8-55FE-69C9-3553-362DA17953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9C0AA3-C88D-B81C-963F-6EFAB9395A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Buck D, Ross S, Simpson M (2016). A vision for population health- Towards a healthier future. London: The King’s Fund.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Dahlgren G, Whitehead M. (1992) Policies and strategies to promote social equity in health. Copenhagen: WHO Regional Office for Europe; 1992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Kwan,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B.Franklin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J., and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Rootman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 (2006) The development and evaluation of measures of health literacy in different populations. Vancouver: Institute of  Health Promotion Research </a:t>
            </a:r>
          </a:p>
          <a:p>
            <a:pPr algn="l"/>
            <a:r>
              <a:rPr lang="en-GB" sz="1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Moore B, editor. </a:t>
            </a:r>
            <a:r>
              <a:rPr lang="en-GB" sz="1400" b="0" i="1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The Australian Pocket Oxford Dictionary</a:t>
            </a:r>
            <a:r>
              <a:rPr lang="en-GB" sz="1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. 5th ed. Melbourne (AUST): Oxford University Press; 2001.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Quality of life research Unit, Concept. Cited in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Rootman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I, Pederson, A., Frohlich, KL,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Dupéré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S (2017) Health Promotion in Canada: New Perspectives on Theory, Practice, Policy, and Research. 4</a:t>
            </a:r>
            <a:r>
              <a:rPr lang="en-GB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edition Canadian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Scholr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Vancouver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Rappaport. J (1987) Terms of empowerment/exemplars of prevention: Towards a theory for community psychology. American Journal of Community. 15(2). Pp121-148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World Health Organisation [WHO] 1984. Health Promotion- A discussion document on the concept and principles WHO: Copenhagen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World Health Organisation [WHO] 1986 Ottawa Charter for Health Promotion, Ottawa: Canadian Public Health Association </a:t>
            </a:r>
          </a:p>
        </p:txBody>
      </p:sp>
    </p:spTree>
    <p:extLst>
      <p:ext uri="{BB962C8B-B14F-4D97-AF65-F5344CB8AC3E}">
        <p14:creationId xmlns:p14="http://schemas.microsoft.com/office/powerpoint/2010/main" val="2675522830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632</TotalTime>
  <Words>1135</Words>
  <Application>Microsoft Office PowerPoint</Application>
  <PresentationFormat>On-screen Show (4:3)</PresentationFormat>
  <Paragraphs>157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Arial</vt:lpstr>
      <vt:lpstr>Calibri</vt:lpstr>
      <vt:lpstr>Myriad Pro</vt:lpstr>
      <vt:lpstr>Wingdings</vt:lpstr>
      <vt:lpstr>Wingdings 2</vt:lpstr>
      <vt:lpstr>20140311PresentationUWTSDTemplate</vt:lpstr>
      <vt:lpstr>     Core concept, principles and values in Health Promotion and population health.      </vt:lpstr>
      <vt:lpstr>Session Aim</vt:lpstr>
      <vt:lpstr>Terminologies</vt:lpstr>
      <vt:lpstr>Population health (Buck et al 2018, p 18)</vt:lpstr>
      <vt:lpstr>Terminologies contd..</vt:lpstr>
      <vt:lpstr>Health promotion activities </vt:lpstr>
      <vt:lpstr>Concept, Values and Principles </vt:lpstr>
      <vt:lpstr>Key concept of health promotion </vt:lpstr>
      <vt:lpstr>Determinants of health </vt:lpstr>
      <vt:lpstr>The main Determinants of Health </vt:lpstr>
      <vt:lpstr>Class activity </vt:lpstr>
      <vt:lpstr>Empowerment </vt:lpstr>
      <vt:lpstr>Health literacy </vt:lpstr>
      <vt:lpstr>Quality of life</vt:lpstr>
      <vt:lpstr>Principles of Health promotion (WHO, 1984) </vt:lpstr>
      <vt:lpstr>Ottawa Charter Principle (WHO,  1986) </vt:lpstr>
      <vt:lpstr>Ottawa Charter Principle contd…</vt:lpstr>
      <vt:lpstr>Ottawa Charter Principle contd…</vt:lpstr>
      <vt:lpstr>Ottawa Charter Principle contd…</vt:lpstr>
      <vt:lpstr>Ottawa Charter Principle contd…</vt:lpstr>
      <vt:lpstr>PowerPoint Presentation</vt:lpstr>
      <vt:lpstr>Summary </vt:lpstr>
      <vt:lpstr>Further reading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Opeyemi Odejimi</cp:lastModifiedBy>
  <cp:revision>57</cp:revision>
  <dcterms:created xsi:type="dcterms:W3CDTF">2015-04-14T15:21:28Z</dcterms:created>
  <dcterms:modified xsi:type="dcterms:W3CDTF">2024-09-08T14:46:30Z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