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8" r:id="rId6"/>
    <p:sldId id="260" r:id="rId7"/>
    <p:sldId id="270" r:id="rId8"/>
    <p:sldId id="261" r:id="rId9"/>
    <p:sldId id="269" r:id="rId10"/>
    <p:sldId id="262" r:id="rId11"/>
    <p:sldId id="263" r:id="rId12"/>
    <p:sldId id="264" r:id="rId13"/>
    <p:sldId id="265" r:id="rId14"/>
    <p:sldId id="266"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94660"/>
  </p:normalViewPr>
  <p:slideViewPr>
    <p:cSldViewPr>
      <p:cViewPr varScale="1">
        <p:scale>
          <a:sx n="69" d="100"/>
          <a:sy n="69" d="100"/>
        </p:scale>
        <p:origin x="-56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99B6EDB-ECD6-4AFE-9012-2A46736A16BA}" type="datetimeFigureOut">
              <a:rPr lang="en-GB" smtClean="0"/>
              <a:t>27/04/2015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EF203BA-0384-4D2F-A483-5CDBFD32B507}"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99B6EDB-ECD6-4AFE-9012-2A46736A16BA}" type="datetimeFigureOut">
              <a:rPr lang="en-GB" smtClean="0"/>
              <a:t>27/04/2015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1EF203BA-0384-4D2F-A483-5CDBFD32B507}"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99B6EDB-ECD6-4AFE-9012-2A46736A16BA}" type="datetimeFigureOut">
              <a:rPr lang="en-GB" smtClean="0"/>
              <a:t>27/04/2015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1EF203BA-0384-4D2F-A483-5CDBFD32B507}"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99B6EDB-ECD6-4AFE-9012-2A46736A16BA}" type="datetimeFigureOut">
              <a:rPr lang="en-GB" smtClean="0"/>
              <a:t>27/04/2015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F203BA-0384-4D2F-A483-5CDBFD32B507}"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99B6EDB-ECD6-4AFE-9012-2A46736A16BA}" type="datetimeFigureOut">
              <a:rPr lang="en-GB" smtClean="0"/>
              <a:t>27/04/2015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1EF203BA-0384-4D2F-A483-5CDBFD32B507}"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99B6EDB-ECD6-4AFE-9012-2A46736A16BA}" type="datetimeFigureOut">
              <a:rPr lang="en-GB" smtClean="0"/>
              <a:t>27/04/2015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1EF203BA-0384-4D2F-A483-5CDBFD32B50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699B6EDB-ECD6-4AFE-9012-2A46736A16BA}" type="datetimeFigureOut">
              <a:rPr lang="en-GB" smtClean="0"/>
              <a:t>27/04/2015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1EF203BA-0384-4D2F-A483-5CDBFD32B50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1EF203BA-0384-4D2F-A483-5CDBFD32B507}"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699B6EDB-ECD6-4AFE-9012-2A46736A16BA}" type="datetimeFigureOut">
              <a:rPr lang="en-GB" smtClean="0"/>
              <a:t>27/04/2015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1EF203BA-0384-4D2F-A483-5CDBFD32B507}"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699B6EDB-ECD6-4AFE-9012-2A46736A16BA}" type="datetimeFigureOut">
              <a:rPr lang="en-GB" smtClean="0"/>
              <a:t>27/04/2015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99B6EDB-ECD6-4AFE-9012-2A46736A16BA}" type="datetimeFigureOut">
              <a:rPr lang="en-GB" smtClean="0"/>
              <a:t>27/04/2015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F203BA-0384-4D2F-A483-5CDBFD32B50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1EF203BA-0384-4D2F-A483-5CDBFD32B507}"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99B6EDB-ECD6-4AFE-9012-2A46736A16BA}" type="datetimeFigureOut">
              <a:rPr lang="en-GB" smtClean="0"/>
              <a:t>27/04/2015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99B6EDB-ECD6-4AFE-9012-2A46736A16BA}" type="datetimeFigureOut">
              <a:rPr lang="en-GB" smtClean="0"/>
              <a:t>27/04/2015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1EF203BA-0384-4D2F-A483-5CDBFD32B507}"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A Davis</a:t>
            </a:r>
            <a:endParaRPr lang="en-GB" dirty="0"/>
          </a:p>
        </p:txBody>
      </p:sp>
      <p:sp>
        <p:nvSpPr>
          <p:cNvPr id="2" name="Title 1"/>
          <p:cNvSpPr>
            <a:spLocks noGrp="1"/>
          </p:cNvSpPr>
          <p:nvPr>
            <p:ph type="ctrTitle"/>
          </p:nvPr>
        </p:nvSpPr>
        <p:spPr>
          <a:xfrm>
            <a:off x="604705" y="2204865"/>
            <a:ext cx="6629400" cy="2241370"/>
          </a:xfrm>
        </p:spPr>
        <p:txBody>
          <a:bodyPr/>
          <a:lstStyle/>
          <a:p>
            <a:r>
              <a:rPr lang="en-GB" dirty="0" smtClean="0"/>
              <a:t>19</a:t>
            </a:r>
            <a:r>
              <a:rPr lang="en-GB" baseline="30000" dirty="0" smtClean="0"/>
              <a:t>th</a:t>
            </a:r>
            <a:r>
              <a:rPr lang="en-GB" dirty="0" smtClean="0"/>
              <a:t> century continental philosophy </a:t>
            </a:r>
            <a:r>
              <a:rPr lang="en-GB" smtClean="0"/>
              <a:t>(overview)</a:t>
            </a:r>
            <a:endParaRPr lang="en-GB" dirty="0"/>
          </a:p>
        </p:txBody>
      </p:sp>
    </p:spTree>
    <p:extLst>
      <p:ext uri="{BB962C8B-B14F-4D97-AF65-F5344CB8AC3E}">
        <p14:creationId xmlns:p14="http://schemas.microsoft.com/office/powerpoint/2010/main" val="4009029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critical metaphysicians</a:t>
            </a:r>
            <a:endParaRPr lang="en-GB" dirty="0"/>
          </a:p>
        </p:txBody>
      </p:sp>
      <p:sp>
        <p:nvSpPr>
          <p:cNvPr id="3" name="Content Placeholder 2"/>
          <p:cNvSpPr>
            <a:spLocks noGrp="1"/>
          </p:cNvSpPr>
          <p:nvPr>
            <p:ph sz="quarter" idx="1"/>
          </p:nvPr>
        </p:nvSpPr>
        <p:spPr>
          <a:xfrm>
            <a:off x="301752" y="1527048"/>
            <a:ext cx="8503920" cy="4782272"/>
          </a:xfrm>
        </p:spPr>
        <p:txBody>
          <a:bodyPr>
            <a:normAutofit fontScale="85000" lnSpcReduction="20000"/>
          </a:bodyPr>
          <a:lstStyle/>
          <a:p>
            <a:r>
              <a:rPr lang="en-GB" dirty="0" smtClean="0"/>
              <a:t>For Hume and subsequently Kant the philosophical emphasis in any metaphysical discussion had been on identifying the concepts used when discussing ‘… our ordinary experience’ (Strawson in Urmson and Ree 1989).</a:t>
            </a:r>
          </a:p>
          <a:p>
            <a:endParaRPr lang="en-GB" dirty="0"/>
          </a:p>
          <a:p>
            <a:r>
              <a:rPr lang="en-GB" dirty="0" smtClean="0"/>
              <a:t>Hume And Kant  – the ‘critical metaphysicians’ as they are often described, were more reluctant then their predecessors to give unbridled and substantive metaphysical accounts of the world like the predecessors such as Descartes, Berkeley and Leibnitz. </a:t>
            </a:r>
          </a:p>
          <a:p>
            <a:endParaRPr lang="en-GB" dirty="0" smtClean="0"/>
          </a:p>
          <a:p>
            <a:r>
              <a:rPr lang="en-GB" dirty="0" smtClean="0"/>
              <a:t>Hume and Kant argued that metaphysics ought only to concern itself with thinking or 'thinking about thinking’.</a:t>
            </a:r>
          </a:p>
          <a:p>
            <a:endParaRPr lang="en-GB" dirty="0"/>
          </a:p>
          <a:p>
            <a:r>
              <a:rPr lang="en-GB" dirty="0" smtClean="0"/>
              <a:t>Why</a:t>
            </a:r>
            <a:r>
              <a:rPr lang="en-GB" dirty="0" smtClean="0"/>
              <a:t>?       </a:t>
            </a:r>
            <a:endParaRPr lang="en-GB" dirty="0"/>
          </a:p>
        </p:txBody>
      </p:sp>
    </p:spTree>
    <p:extLst>
      <p:ext uri="{BB962C8B-B14F-4D97-AF65-F5344CB8AC3E}">
        <p14:creationId xmlns:p14="http://schemas.microsoft.com/office/powerpoint/2010/main" val="214697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Epistemological metaphysics</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It has been suggested that the ‘critical metaphysicians’ (Hume and Kant) were more closely aligned with the scientific projects of </a:t>
            </a:r>
            <a:r>
              <a:rPr lang="en-GB" dirty="0" smtClean="0"/>
              <a:t>their </a:t>
            </a:r>
            <a:r>
              <a:rPr lang="en-GB" dirty="0" smtClean="0"/>
              <a:t>great contemporaries – i.e. </a:t>
            </a:r>
            <a:r>
              <a:rPr lang="en-GB" dirty="0" smtClean="0"/>
              <a:t>Newton, </a:t>
            </a:r>
            <a:r>
              <a:rPr lang="en-GB" dirty="0" smtClean="0"/>
              <a:t>and that philosophy must rein in its pretensions to describe the world in its totality (the aim of philosophers from Plato to Spinoza).</a:t>
            </a:r>
          </a:p>
          <a:p>
            <a:endParaRPr lang="en-GB" dirty="0"/>
          </a:p>
          <a:p>
            <a:r>
              <a:rPr lang="en-GB" dirty="0" smtClean="0"/>
              <a:t>By the time of Kant, the perfection of a suitably deferential ‘naturalised’ philosophy (‘hand maiden to the sciences’)  had become a more congruent philosophical aim.</a:t>
            </a:r>
          </a:p>
          <a:p>
            <a:endParaRPr lang="en-GB" dirty="0"/>
          </a:p>
          <a:p>
            <a:r>
              <a:rPr lang="en-GB" dirty="0" smtClean="0"/>
              <a:t>In a nutshell, the ‘critical metaphysicians’ i.e. Hume and Kant were perhaps the first modern philosophers to defer to science.   </a:t>
            </a:r>
            <a:endParaRPr lang="en-GB" dirty="0"/>
          </a:p>
        </p:txBody>
      </p:sp>
    </p:spTree>
    <p:extLst>
      <p:ext uri="{BB962C8B-B14F-4D97-AF65-F5344CB8AC3E}">
        <p14:creationId xmlns:p14="http://schemas.microsoft.com/office/powerpoint/2010/main" val="19967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metaphysical watershed</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Kant’s philosophy was a critical refinement of the claim that  ‘Metaphysics’ to quote Hume, ought to be ‘… committed to the flames, for it can contain nothing but sophistry and illusion’ (Hume in an Enquiry Concerning Human Understanding Bk. xii, Pt.3)’  </a:t>
            </a:r>
          </a:p>
          <a:p>
            <a:endParaRPr lang="en-GB" dirty="0"/>
          </a:p>
          <a:p>
            <a:r>
              <a:rPr lang="en-GB" dirty="0" smtClean="0"/>
              <a:t>For Kant, the project became a more rigorous investigation of the conceptual and categorical criteria whereby we could make sense of the world &amp; in so doing move metaphysics beyond ‘dogma’ and ‘pretension’.</a:t>
            </a:r>
          </a:p>
          <a:p>
            <a:endParaRPr lang="en-GB" dirty="0"/>
          </a:p>
          <a:p>
            <a:r>
              <a:rPr lang="en-GB" dirty="0" smtClean="0"/>
              <a:t>In his early (inaugural) dissertation (1770) Kant was already discussing ‘Space’ as a ‘… schema, issuing by a constant law from the nature of the mind, for the coordinating of all outer sensa whatever’ (Kant cited in Blackburn 2005: 197).   </a:t>
            </a:r>
          </a:p>
          <a:p>
            <a:endParaRPr lang="en-GB" dirty="0"/>
          </a:p>
          <a:p>
            <a:r>
              <a:rPr lang="en-GB" dirty="0" smtClean="0"/>
              <a:t>The ‘Copernican revolution’.     </a:t>
            </a:r>
            <a:endParaRPr lang="en-GB" dirty="0"/>
          </a:p>
        </p:txBody>
      </p:sp>
    </p:spTree>
    <p:extLst>
      <p:ext uri="{BB962C8B-B14F-4D97-AF65-F5344CB8AC3E}">
        <p14:creationId xmlns:p14="http://schemas.microsoft.com/office/powerpoint/2010/main" val="3554964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Ding-An-Sich </a:t>
            </a:r>
            <a:endParaRPr lang="en-GB" dirty="0"/>
          </a:p>
        </p:txBody>
      </p:sp>
      <p:sp>
        <p:nvSpPr>
          <p:cNvPr id="3" name="Content Placeholder 2"/>
          <p:cNvSpPr>
            <a:spLocks noGrp="1"/>
          </p:cNvSpPr>
          <p:nvPr>
            <p:ph sz="quarter" idx="1"/>
          </p:nvPr>
        </p:nvSpPr>
        <p:spPr/>
        <p:txBody>
          <a:bodyPr>
            <a:normAutofit fontScale="92500"/>
          </a:bodyPr>
          <a:lstStyle/>
          <a:p>
            <a:r>
              <a:rPr lang="en-GB" dirty="0" smtClean="0"/>
              <a:t>In the </a:t>
            </a:r>
            <a:r>
              <a:rPr lang="en-GB" i="1" dirty="0" smtClean="0"/>
              <a:t>Prolegomena to Any Future Metaphysics</a:t>
            </a:r>
            <a:r>
              <a:rPr lang="en-GB" dirty="0" smtClean="0"/>
              <a:t>, Kant (1783) writes ‘As the senses … never and in no single instance enable us to know things in themselves, but only their appearances, and as these are mere representations … all bodies, together with the space in which they are, must be held to be nothing but mere representations in us, and exist nowhere else than merely in our thought. Now is this not manifest idealism? (@13: note II).</a:t>
            </a:r>
          </a:p>
          <a:p>
            <a:endParaRPr lang="en-GB" dirty="0" smtClean="0"/>
          </a:p>
          <a:p>
            <a:r>
              <a:rPr lang="en-GB" dirty="0" smtClean="0"/>
              <a:t>Kant answers this question in the negative but it has left his philosophy marked by a profound ‘scepticism’.</a:t>
            </a:r>
            <a:endParaRPr lang="en-GB" dirty="0"/>
          </a:p>
        </p:txBody>
      </p:sp>
    </p:spTree>
    <p:extLst>
      <p:ext uri="{BB962C8B-B14F-4D97-AF65-F5344CB8AC3E}">
        <p14:creationId xmlns:p14="http://schemas.microsoft.com/office/powerpoint/2010/main" val="4209140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Hegel: the philosophy of history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 legacy of Kant’s epistemological critique – by delimiting what we could ‘know’ resulted in a rather slippery philosophical by-product: the ‘noumenal’ or ‘thing in-it-self’.</a:t>
            </a:r>
          </a:p>
          <a:p>
            <a:endParaRPr lang="en-GB" dirty="0"/>
          </a:p>
          <a:p>
            <a:r>
              <a:rPr lang="en-GB" dirty="0" smtClean="0"/>
              <a:t>We could, reasoned,  Kant think what was not given unto our senses via the categories (phenomena) and the schemas of ‘time’ and ‘space’ but we could not </a:t>
            </a:r>
            <a:r>
              <a:rPr lang="en-GB" i="1" dirty="0" smtClean="0"/>
              <a:t>know</a:t>
            </a:r>
            <a:r>
              <a:rPr lang="en-GB" dirty="0" smtClean="0"/>
              <a:t> it (noumenal). Transcendental idealism.</a:t>
            </a:r>
          </a:p>
          <a:p>
            <a:endParaRPr lang="en-GB" dirty="0"/>
          </a:p>
          <a:p>
            <a:r>
              <a:rPr lang="en-GB" dirty="0" smtClean="0"/>
              <a:t>This confounded several of Kant’s  successors but found a critique in Hegel’s absolute idealism and his philosophy of history.  </a:t>
            </a:r>
            <a:endParaRPr lang="en-GB" dirty="0"/>
          </a:p>
        </p:txBody>
      </p:sp>
    </p:spTree>
    <p:extLst>
      <p:ext uri="{BB962C8B-B14F-4D97-AF65-F5344CB8AC3E}">
        <p14:creationId xmlns:p14="http://schemas.microsoft.com/office/powerpoint/2010/main" val="1313893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968152"/>
          </a:xfrm>
        </p:spPr>
        <p:txBody>
          <a:bodyPr>
            <a:normAutofit fontScale="90000"/>
          </a:bodyPr>
          <a:lstStyle/>
          <a:p>
            <a:r>
              <a:rPr lang="en-GB" dirty="0" smtClean="0"/>
              <a:t>Analytic, synthetic and synthetic apriori judgements*</a:t>
            </a:r>
            <a:endParaRPr lang="en-GB" dirty="0"/>
          </a:p>
        </p:txBody>
      </p:sp>
      <p:sp>
        <p:nvSpPr>
          <p:cNvPr id="3" name="Content Placeholder 2"/>
          <p:cNvSpPr>
            <a:spLocks noGrp="1"/>
          </p:cNvSpPr>
          <p:nvPr>
            <p:ph sz="quarter" idx="1"/>
          </p:nvPr>
        </p:nvSpPr>
        <p:spPr>
          <a:xfrm>
            <a:off x="323528" y="1124744"/>
            <a:ext cx="8503920" cy="5589240"/>
          </a:xfrm>
        </p:spPr>
        <p:txBody>
          <a:bodyPr>
            <a:normAutofit fontScale="70000" lnSpcReduction="20000"/>
          </a:bodyPr>
          <a:lstStyle/>
          <a:p>
            <a:endParaRPr lang="en-GB" dirty="0" smtClean="0"/>
          </a:p>
          <a:p>
            <a:r>
              <a:rPr lang="en-GB" dirty="0" smtClean="0"/>
              <a:t>Kant attempted to lessen the effects of this scepticism by adding in a form of judgement – common in the emerging sciences (think here of Newton’s third law of motion) which are neither synthetic factual statements  derived from experience or analytic statements whose truth can be derived from  their  constituent elements.</a:t>
            </a:r>
          </a:p>
          <a:p>
            <a:endParaRPr lang="en-GB" dirty="0"/>
          </a:p>
          <a:p>
            <a:r>
              <a:rPr lang="en-GB" dirty="0" smtClean="0"/>
              <a:t>For example: the truth of the ‘synthetic’ statement ‘John is 6ft tall’ is (ultimately) derived from experience NOT its constituent elements: whereas the truth of the statement ‘a square is an object with four equal length sides’ or ‘all brothers are male’ can be derived from the actual statement independently of experience.</a:t>
            </a:r>
          </a:p>
          <a:p>
            <a:endParaRPr lang="en-GB" dirty="0"/>
          </a:p>
          <a:p>
            <a:r>
              <a:rPr lang="en-GB" dirty="0" smtClean="0"/>
              <a:t>Ergo: an analytic statement ‘… is one where the concept of the predicate is ‘contained in’ the concept of the subject’ (Blackburn 2005:14).</a:t>
            </a:r>
          </a:p>
          <a:p>
            <a:endParaRPr lang="en-GB" dirty="0"/>
          </a:p>
          <a:p>
            <a:r>
              <a:rPr lang="en-GB" dirty="0" smtClean="0"/>
              <a:t>Kant’s innovation was to point to mathematical apriori ‘givens’ like 7+5=12 and argue –unlike Hume, that these ‘synthetic apriori’ statements were neither synthetic or analytic. We could not derive the truths of such statements  from experience, nor does thinking about 7 and the concept of 5, ENTAIL: 12.            </a:t>
            </a:r>
            <a:endParaRPr lang="en-GB" dirty="0"/>
          </a:p>
        </p:txBody>
      </p:sp>
    </p:spTree>
    <p:extLst>
      <p:ext uri="{BB962C8B-B14F-4D97-AF65-F5344CB8AC3E}">
        <p14:creationId xmlns:p14="http://schemas.microsoft.com/office/powerpoint/2010/main" val="1080543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Hegel</a:t>
            </a:r>
            <a:endParaRPr lang="en-GB" dirty="0"/>
          </a:p>
        </p:txBody>
      </p:sp>
      <p:sp>
        <p:nvSpPr>
          <p:cNvPr id="3" name="Content Placeholder 2"/>
          <p:cNvSpPr>
            <a:spLocks noGrp="1"/>
          </p:cNvSpPr>
          <p:nvPr>
            <p:ph sz="quarter" idx="1"/>
          </p:nvPr>
        </p:nvSpPr>
        <p:spPr>
          <a:xfrm>
            <a:off x="301752" y="1556792"/>
            <a:ext cx="8503920" cy="5112568"/>
          </a:xfrm>
        </p:spPr>
        <p:txBody>
          <a:bodyPr>
            <a:normAutofit fontScale="77500" lnSpcReduction="20000"/>
          </a:bodyPr>
          <a:lstStyle/>
          <a:p>
            <a:r>
              <a:rPr lang="en-GB" dirty="0" smtClean="0"/>
              <a:t>Denying that we could ‘know’ ‘reality’ or the ‘world’ as it truly was (Kant) may have established what we could reasonably advance (with science) as knowledge but it was an unduly impoverished philosophical vision.</a:t>
            </a:r>
          </a:p>
          <a:p>
            <a:endParaRPr lang="en-GB" dirty="0"/>
          </a:p>
          <a:p>
            <a:r>
              <a:rPr lang="en-GB" dirty="0" smtClean="0"/>
              <a:t>Hegel argued that we can remedy this ‘dogma’ by charting the development of all forms ‘consciousness’ and when we do this we see that the piecemeal nature of consciousness (not the ‘whole’) is not inevitable but was a form of consciousness that was developing and becoming more ‘mature’ – through history.</a:t>
            </a:r>
          </a:p>
          <a:p>
            <a:endParaRPr lang="en-GB" dirty="0"/>
          </a:p>
          <a:p>
            <a:r>
              <a:rPr lang="en-GB" dirty="0" smtClean="0"/>
              <a:t>We can, if we follow Hegel, see how knowledge of the ‘world’ </a:t>
            </a:r>
            <a:r>
              <a:rPr lang="en-GB" b="1" i="1" dirty="0" smtClean="0"/>
              <a:t>is</a:t>
            </a:r>
            <a:r>
              <a:rPr lang="en-GB" dirty="0" smtClean="0"/>
              <a:t> possible when we become aware of who we are (self consciousness) by virtue of a fortuitous ‘union’ with the absolute or the ‘one’ (Geist). </a:t>
            </a:r>
          </a:p>
          <a:p>
            <a:endParaRPr lang="en-GB" dirty="0"/>
          </a:p>
          <a:p>
            <a:r>
              <a:rPr lang="en-GB" dirty="0" smtClean="0"/>
              <a:t>This emergent ‘self consciousness’ is described in the </a:t>
            </a:r>
            <a:r>
              <a:rPr lang="en-GB" i="1" dirty="0" smtClean="0"/>
              <a:t>Phenomenology</a:t>
            </a:r>
            <a:r>
              <a:rPr lang="en-GB" dirty="0" smtClean="0"/>
              <a:t> by virtue of the  master –slave dialectic’.     </a:t>
            </a:r>
            <a:endParaRPr lang="en-GB" dirty="0"/>
          </a:p>
        </p:txBody>
      </p:sp>
    </p:spTree>
    <p:extLst>
      <p:ext uri="{BB962C8B-B14F-4D97-AF65-F5344CB8AC3E}">
        <p14:creationId xmlns:p14="http://schemas.microsoft.com/office/powerpoint/2010/main" val="502331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 dialectical materialism</a:t>
            </a:r>
            <a:endParaRPr lang="en-GB" dirty="0"/>
          </a:p>
        </p:txBody>
      </p:sp>
      <p:sp>
        <p:nvSpPr>
          <p:cNvPr id="3" name="Content Placeholder 2"/>
          <p:cNvSpPr>
            <a:spLocks noGrp="1"/>
          </p:cNvSpPr>
          <p:nvPr>
            <p:ph sz="quarter" idx="1"/>
          </p:nvPr>
        </p:nvSpPr>
        <p:spPr>
          <a:xfrm>
            <a:off x="301752" y="1527048"/>
            <a:ext cx="8503920" cy="4782272"/>
          </a:xfrm>
        </p:spPr>
        <p:txBody>
          <a:bodyPr>
            <a:normAutofit fontScale="92500" lnSpcReduction="20000"/>
          </a:bodyPr>
          <a:lstStyle/>
          <a:p>
            <a:r>
              <a:rPr lang="en-GB" dirty="0" smtClean="0"/>
              <a:t>Marx and Engel’s substituted the  idealism in Hegel’s dialectic for materialism. </a:t>
            </a:r>
          </a:p>
          <a:p>
            <a:endParaRPr lang="en-GB" dirty="0"/>
          </a:p>
          <a:p>
            <a:r>
              <a:rPr lang="en-GB" dirty="0" smtClean="0"/>
              <a:t>In their worldview the ‘dialectic’ was retained : Thesis , antithesis and synthesis through history. But the union with the ‘Geist’ and the achievement of the whole or ‘one’ (progress) was a material union secured not through ideas (negation of the negation) but matter, revolution and conflict.</a:t>
            </a:r>
          </a:p>
          <a:p>
            <a:endParaRPr lang="en-GB" dirty="0" smtClean="0"/>
          </a:p>
          <a:p>
            <a:r>
              <a:rPr lang="en-GB" dirty="0" smtClean="0"/>
              <a:t>The protagonists on Marx’s understanding of the ‘master slave dialectic’ were very real and took place between the bourgeoisie and the proletariat (Marx and Engels 1848). </a:t>
            </a:r>
          </a:p>
          <a:p>
            <a:endParaRPr lang="en-GB" dirty="0"/>
          </a:p>
        </p:txBody>
      </p:sp>
    </p:spTree>
    <p:extLst>
      <p:ext uri="{BB962C8B-B14F-4D97-AF65-F5344CB8AC3E}">
        <p14:creationId xmlns:p14="http://schemas.microsoft.com/office/powerpoint/2010/main" val="2439843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Schopenhauer: primacy of the ‘Will’ </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For Schopenhauer we did not need the vaguely spiritual progress through time we could experience (albeit obliquely) the primacy of the noumenal in the form of the ‘Will’.</a:t>
            </a:r>
          </a:p>
          <a:p>
            <a:endParaRPr lang="en-GB" dirty="0"/>
          </a:p>
          <a:p>
            <a:r>
              <a:rPr lang="en-GB" dirty="0" smtClean="0"/>
              <a:t>Schopenhauer picks out Kant’s problematic use of the individuated ‘noumenal’ (plural) as a wrong headed application of the category of ‘number’ to what is not a phenomena . Kant was mistaken and there cannot be a ‘thing in itself’ in this noumenal world only a vast ‘… undifferentiated something’ …. THE WILL (Law 2007: 202).   </a:t>
            </a:r>
            <a:endParaRPr lang="en-GB" dirty="0"/>
          </a:p>
        </p:txBody>
      </p:sp>
    </p:spTree>
    <p:extLst>
      <p:ext uri="{BB962C8B-B14F-4D97-AF65-F5344CB8AC3E}">
        <p14:creationId xmlns:p14="http://schemas.microsoft.com/office/powerpoint/2010/main" val="1726133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‘Will is ‘manifest’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The ‘Will’ then, for Schopenhauer, cannot be experienced or ‘known’ – or as he famously said ‘… Man </a:t>
            </a:r>
            <a:r>
              <a:rPr lang="en-GB" i="1" dirty="0"/>
              <a:t>can</a:t>
            </a:r>
            <a:r>
              <a:rPr lang="en-GB" dirty="0"/>
              <a:t> do what he wills </a:t>
            </a:r>
            <a:r>
              <a:rPr lang="en-GB" i="1" dirty="0"/>
              <a:t>but</a:t>
            </a:r>
            <a:r>
              <a:rPr lang="en-GB" dirty="0"/>
              <a:t> he cannot </a:t>
            </a:r>
            <a:r>
              <a:rPr lang="en-GB" i="1" dirty="0"/>
              <a:t>will</a:t>
            </a:r>
            <a:r>
              <a:rPr lang="en-GB" dirty="0"/>
              <a:t> what he wills. </a:t>
            </a:r>
            <a:r>
              <a:rPr lang="en-GB" dirty="0" smtClean="0"/>
              <a:t>...’ in the </a:t>
            </a:r>
            <a:r>
              <a:rPr lang="en-GB" i="1" dirty="0" smtClean="0"/>
              <a:t>World as Will and Representation</a:t>
            </a:r>
            <a:r>
              <a:rPr lang="en-GB" dirty="0" smtClean="0"/>
              <a:t>.</a:t>
            </a:r>
          </a:p>
          <a:p>
            <a:endParaRPr lang="en-GB" dirty="0"/>
          </a:p>
          <a:p>
            <a:r>
              <a:rPr lang="en-GB" dirty="0" smtClean="0"/>
              <a:t>The ‘Will therefore can only be understood as ‘logically’ prior to our individual intentions or thoughts’ ; Schopenhauer's notorious pessimism.</a:t>
            </a:r>
          </a:p>
          <a:p>
            <a:endParaRPr lang="en-GB" dirty="0"/>
          </a:p>
          <a:p>
            <a:r>
              <a:rPr lang="en-GB" dirty="0" smtClean="0"/>
              <a:t>It may be useful also to think here of the iceberg analogy: the hidden iceberg (Will or noumenal) cannot ‘cause’ the ‘tip of the iceberg’ rather the ‘tip’ is a part of the whole or is </a:t>
            </a:r>
            <a:r>
              <a:rPr lang="en-GB" i="1" dirty="0" smtClean="0"/>
              <a:t>manifest</a:t>
            </a:r>
            <a:r>
              <a:rPr lang="en-GB" dirty="0" smtClean="0"/>
              <a:t> – it would be analogous to the ‘phenomenal’.  </a:t>
            </a:r>
            <a:endParaRPr lang="en-GB" dirty="0"/>
          </a:p>
        </p:txBody>
      </p:sp>
    </p:spTree>
    <p:extLst>
      <p:ext uri="{BB962C8B-B14F-4D97-AF65-F5344CB8AC3E}">
        <p14:creationId xmlns:p14="http://schemas.microsoft.com/office/powerpoint/2010/main" val="3008759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Nietzsche's ‘Will to Power’</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For Nietzsche, Schopenhauer had blundered and made us powerless before the ‘Will’. It was unduly pessimistic. </a:t>
            </a:r>
          </a:p>
          <a:p>
            <a:endParaRPr lang="en-GB" dirty="0"/>
          </a:p>
          <a:p>
            <a:r>
              <a:rPr lang="en-GB" dirty="0" smtClean="0"/>
              <a:t>The solution was to ‘act’ and make a virtue of it and  make the ‘Will’ subject to our aims and goals. To valorise the ‘Dionysian’ over the static ‘Apollonian’ deference to classical form and logic. </a:t>
            </a:r>
          </a:p>
          <a:p>
            <a:endParaRPr lang="en-GB" dirty="0"/>
          </a:p>
          <a:p>
            <a:r>
              <a:rPr lang="en-GB" dirty="0" smtClean="0"/>
              <a:t>It would be through the timeless ‘ubermensch’ (‘exemplars’) and  ‘overmen’ in Nietzsche's worldview (Napoleon was his favourite example) that humanity would be able to exercise mastery over the ‘Will’ and overthrow their bondage to a ‘slave morality’.</a:t>
            </a:r>
            <a:endParaRPr lang="en-GB" dirty="0"/>
          </a:p>
        </p:txBody>
      </p:sp>
    </p:spTree>
    <p:extLst>
      <p:ext uri="{BB962C8B-B14F-4D97-AF65-F5344CB8AC3E}">
        <p14:creationId xmlns:p14="http://schemas.microsoft.com/office/powerpoint/2010/main" val="2007723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Ressentiment </a:t>
            </a:r>
            <a:endParaRPr lang="en-GB" dirty="0"/>
          </a:p>
        </p:txBody>
      </p:sp>
      <p:sp>
        <p:nvSpPr>
          <p:cNvPr id="3" name="Content Placeholder 2"/>
          <p:cNvSpPr>
            <a:spLocks noGrp="1"/>
          </p:cNvSpPr>
          <p:nvPr>
            <p:ph sz="quarter" idx="1"/>
          </p:nvPr>
        </p:nvSpPr>
        <p:spPr>
          <a:xfrm>
            <a:off x="301752" y="1527048"/>
            <a:ext cx="8503920" cy="4782272"/>
          </a:xfrm>
        </p:spPr>
        <p:txBody>
          <a:bodyPr>
            <a:normAutofit fontScale="85000" lnSpcReduction="20000"/>
          </a:bodyPr>
          <a:lstStyle/>
          <a:p>
            <a:r>
              <a:rPr lang="en-GB" dirty="0" smtClean="0"/>
              <a:t>For Nietzsche this enslaving morality had emerged at a distinct historical point at the collapse of the Roman empire </a:t>
            </a:r>
            <a:r>
              <a:rPr lang="en-GB" dirty="0" smtClean="0"/>
              <a:t>where, </a:t>
            </a:r>
            <a:r>
              <a:rPr lang="en-GB" dirty="0" smtClean="0"/>
              <a:t>‘The Christian slaves were powerless. They hated and resented their masters. It was out of this resentment that Christian morality grew’. The feeling of hostility that the slaves felt towards their masters was not something upon which they could physically act … they were impotent. How could they achieve superiority over their masters? By developing a new moral code’ (Law 2007).</a:t>
            </a:r>
          </a:p>
          <a:p>
            <a:endParaRPr lang="en-GB" dirty="0"/>
          </a:p>
          <a:p>
            <a:r>
              <a:rPr lang="en-GB" dirty="0" smtClean="0"/>
              <a:t>In this new moral order, 'Weakness’ </a:t>
            </a:r>
            <a:r>
              <a:rPr lang="en-GB" dirty="0" smtClean="0"/>
              <a:t>became strength (Good) and </a:t>
            </a:r>
            <a:r>
              <a:rPr lang="en-GB" dirty="0" smtClean="0"/>
              <a:t>'Strength’ </a:t>
            </a:r>
            <a:r>
              <a:rPr lang="en-GB" dirty="0" smtClean="0"/>
              <a:t>become weakness (Bad)    </a:t>
            </a:r>
          </a:p>
          <a:p>
            <a:endParaRPr lang="en-GB" dirty="0"/>
          </a:p>
          <a:p>
            <a:r>
              <a:rPr lang="en-GB" dirty="0" smtClean="0"/>
              <a:t>Take as an example this ‘morality’ the Christian edict ‘The meek will inherit the world’.        </a:t>
            </a:r>
            <a:endParaRPr lang="en-GB" dirty="0"/>
          </a:p>
        </p:txBody>
      </p:sp>
    </p:spTree>
    <p:extLst>
      <p:ext uri="{BB962C8B-B14F-4D97-AF65-F5344CB8AC3E}">
        <p14:creationId xmlns:p14="http://schemas.microsoft.com/office/powerpoint/2010/main" val="3056656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trajectory of philosophy in the 19</a:t>
            </a:r>
            <a:r>
              <a:rPr lang="en-GB" baseline="30000" dirty="0" smtClean="0"/>
              <a:t>th</a:t>
            </a:r>
            <a:r>
              <a:rPr lang="en-GB" dirty="0" smtClean="0"/>
              <a:t> century</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We move from a philosophy which at the beginning of the 17</a:t>
            </a:r>
            <a:r>
              <a:rPr lang="en-GB" baseline="30000" dirty="0" smtClean="0"/>
              <a:t>th</a:t>
            </a:r>
            <a:r>
              <a:rPr lang="en-GB" dirty="0" smtClean="0"/>
              <a:t> century was the ‘queen of the sciences’ to a philosophy of the 19</a:t>
            </a:r>
            <a:r>
              <a:rPr lang="en-GB" baseline="30000" dirty="0" smtClean="0"/>
              <a:t>th</a:t>
            </a:r>
            <a:r>
              <a:rPr lang="en-GB" dirty="0" smtClean="0"/>
              <a:t> century in which metaphysics – the philosophical exemplar, becomes ‘the handmaiden of the sciences’ </a:t>
            </a:r>
          </a:p>
          <a:p>
            <a:endParaRPr lang="en-GB" dirty="0"/>
          </a:p>
          <a:p>
            <a:r>
              <a:rPr lang="en-GB" dirty="0" smtClean="0"/>
              <a:t>This was the mantra of the logical positivists and logical behaviourists throughout the 20</a:t>
            </a:r>
            <a:r>
              <a:rPr lang="en-GB" baseline="30000" dirty="0" smtClean="0"/>
              <a:t>th</a:t>
            </a:r>
            <a:r>
              <a:rPr lang="en-GB" dirty="0" smtClean="0"/>
              <a:t> century. </a:t>
            </a:r>
          </a:p>
          <a:p>
            <a:endParaRPr lang="en-GB" dirty="0"/>
          </a:p>
          <a:p>
            <a:r>
              <a:rPr lang="en-GB" dirty="0" smtClean="0"/>
              <a:t>If philosophy could no longer determine the truth (think here of Nietzsche's ‘mobile army of metaphors’) or as Hegel argues ‘Philosophy </a:t>
            </a:r>
            <a:r>
              <a:rPr lang="en-GB" dirty="0"/>
              <a:t>is its own time </a:t>
            </a:r>
            <a:r>
              <a:rPr lang="en-GB" i="1" dirty="0"/>
              <a:t>raised to the level of</a:t>
            </a:r>
            <a:r>
              <a:rPr lang="en-GB" dirty="0"/>
              <a:t> </a:t>
            </a:r>
            <a:r>
              <a:rPr lang="en-GB" dirty="0" smtClean="0"/>
              <a:t> thought’ (in the Preface to The Philosophy of Right’ we have a deferential and socially constructed philosophy.  </a:t>
            </a:r>
            <a:endParaRPr lang="en-GB" dirty="0"/>
          </a:p>
        </p:txBody>
      </p:sp>
    </p:spTree>
    <p:extLst>
      <p:ext uri="{BB962C8B-B14F-4D97-AF65-F5344CB8AC3E}">
        <p14:creationId xmlns:p14="http://schemas.microsoft.com/office/powerpoint/2010/main" val="3625801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0"/>
            <a:ext cx="8534400" cy="1196752"/>
          </a:xfrm>
        </p:spPr>
        <p:txBody>
          <a:bodyPr>
            <a:normAutofit/>
          </a:bodyPr>
          <a:lstStyle/>
          <a:p>
            <a:r>
              <a:rPr lang="en-GB" dirty="0" smtClean="0"/>
              <a:t>Philosophical : underlabourer or master- scientist? </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The 20</a:t>
            </a:r>
            <a:r>
              <a:rPr lang="en-GB" baseline="30000" dirty="0" smtClean="0"/>
              <a:t>th</a:t>
            </a:r>
            <a:r>
              <a:rPr lang="en-GB" dirty="0" smtClean="0"/>
              <a:t> century philosopher, Peter Winch (1958, 1990) writes about the tension between what he calls the  ‘underlabourer’ and the ‘master-scientist’ </a:t>
            </a:r>
            <a:r>
              <a:rPr lang="en-GB" dirty="0" smtClean="0"/>
              <a:t>role in </a:t>
            </a:r>
            <a:r>
              <a:rPr lang="en-GB" dirty="0" smtClean="0"/>
              <a:t>philosophy.  </a:t>
            </a:r>
          </a:p>
          <a:p>
            <a:endParaRPr lang="en-GB" dirty="0"/>
          </a:p>
          <a:p>
            <a:r>
              <a:rPr lang="en-GB" dirty="0" smtClean="0"/>
              <a:t>For Winch and other neo metaphysicians it is wrong that philosophy has been relegated to the mere clearing away of conceptual problems (logical contradictions) in order to make the job of the scientist that much easier. Metaphysics and a first philosophy remain important.</a:t>
            </a:r>
          </a:p>
          <a:p>
            <a:endParaRPr lang="en-GB" dirty="0" smtClean="0"/>
          </a:p>
          <a:p>
            <a:r>
              <a:rPr lang="en-GB" dirty="0" smtClean="0"/>
              <a:t>Do we now have with the advent of ‘philosophical naturalism’  (Quine 1960) a variant of the ‘master – slave dialectic’ in philosophy? </a:t>
            </a:r>
            <a:endParaRPr lang="en-GB" dirty="0"/>
          </a:p>
        </p:txBody>
      </p:sp>
    </p:spTree>
    <p:extLst>
      <p:ext uri="{BB962C8B-B14F-4D97-AF65-F5344CB8AC3E}">
        <p14:creationId xmlns:p14="http://schemas.microsoft.com/office/powerpoint/2010/main" val="5303278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308</TotalTime>
  <Words>1813</Words>
  <Application>Microsoft Office PowerPoint</Application>
  <PresentationFormat>On-screen Show (4:3)</PresentationFormat>
  <Paragraphs>91</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Civic</vt:lpstr>
      <vt:lpstr>19th century continental philosophy (overview)</vt:lpstr>
      <vt:lpstr>The critical metaphysicians</vt:lpstr>
      <vt:lpstr>Epistemological metaphysics</vt:lpstr>
      <vt:lpstr>The metaphysical watershed</vt:lpstr>
      <vt:lpstr>Ding-An-Sich </vt:lpstr>
      <vt:lpstr>Hegel: the philosophy of history </vt:lpstr>
      <vt:lpstr>Analytic, synthetic and synthetic apriori judgements*</vt:lpstr>
      <vt:lpstr>Hegel</vt:lpstr>
      <vt:lpstr>Marx: dialectical materialism</vt:lpstr>
      <vt:lpstr>Schopenhauer: primacy of the ‘Will’ </vt:lpstr>
      <vt:lpstr>The ‘Will is ‘manifest’</vt:lpstr>
      <vt:lpstr>Nietzsche's ‘Will to Power’</vt:lpstr>
      <vt:lpstr>Ressentiment </vt:lpstr>
      <vt:lpstr>The trajectory of philosophy in the 19th century</vt:lpstr>
      <vt:lpstr>Philosophical : underlabourer or master- scientist?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19th century continental philosophy</dc:title>
  <dc:creator>Administrator</dc:creator>
  <cp:lastModifiedBy>Administrator</cp:lastModifiedBy>
  <cp:revision>34</cp:revision>
  <dcterms:created xsi:type="dcterms:W3CDTF">2015-03-23T12:24:58Z</dcterms:created>
  <dcterms:modified xsi:type="dcterms:W3CDTF">2015-04-27T13:56:28Z</dcterms:modified>
</cp:coreProperties>
</file>