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67" r:id="rId5"/>
    <p:sldId id="259" r:id="rId6"/>
    <p:sldId id="260" r:id="rId7"/>
    <p:sldId id="261" r:id="rId8"/>
    <p:sldId id="262" r:id="rId9"/>
    <p:sldId id="264" r:id="rId10"/>
    <p:sldId id="265" r:id="rId11"/>
    <p:sldId id="266"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8805"/>
    <p:restoredTop sz="94648"/>
  </p:normalViewPr>
  <p:slideViewPr>
    <p:cSldViewPr snapToGrid="0" snapToObjects="1">
      <p:cViewPr varScale="1">
        <p:scale>
          <a:sx n="76" d="100"/>
          <a:sy n="76" d="100"/>
        </p:scale>
        <p:origin x="102" y="4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3/21/2025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3501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3/21/2025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93940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3/21/2025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22693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3/21/2025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23203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3/21/2025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59856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3/21/2025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84663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3/21/2025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85641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3/21/2025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9655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3/21/2025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33741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3/21/2025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3189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3/21/2025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00088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3/21/2025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57339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background with dots and lines&#10;&#10;Description automatically generated">
            <a:extLst>
              <a:ext uri="{FF2B5EF4-FFF2-40B4-BE49-F238E27FC236}">
                <a16:creationId xmlns:a16="http://schemas.microsoft.com/office/drawing/2014/main" id="{EE37D7B9-856B-1969-548C-3A70AC0AE449}"/>
              </a:ext>
            </a:extLst>
          </p:cNvPr>
          <p:cNvPicPr>
            <a:picLocks noChangeAspect="1"/>
          </p:cNvPicPr>
          <p:nvPr/>
        </p:nvPicPr>
        <p:blipFill>
          <a:blip r:embed="rId2"/>
          <a:srcRect l="2287" r="825" b="1"/>
          <a:stretch/>
        </p:blipFill>
        <p:spPr>
          <a:xfrm>
            <a:off x="1" y="10"/>
            <a:ext cx="12192000" cy="6857989"/>
          </a:xfrm>
          <a:prstGeom prst="rect">
            <a:avLst/>
          </a:prstGeom>
        </p:spPr>
      </p:pic>
      <p:sp>
        <p:nvSpPr>
          <p:cNvPr id="11" name="Rectangle 10">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C1C4C-DDCB-BD42-A801-985CAD84B0D3}"/>
              </a:ext>
            </a:extLst>
          </p:cNvPr>
          <p:cNvSpPr>
            <a:spLocks noGrp="1"/>
          </p:cNvSpPr>
          <p:nvPr>
            <p:ph type="ctrTitle"/>
          </p:nvPr>
        </p:nvSpPr>
        <p:spPr>
          <a:xfrm>
            <a:off x="1833541" y="990599"/>
            <a:ext cx="5619054" cy="4849091"/>
          </a:xfrm>
        </p:spPr>
        <p:txBody>
          <a:bodyPr anchor="ctr">
            <a:normAutofit/>
          </a:bodyPr>
          <a:lstStyle/>
          <a:p>
            <a:pPr algn="r"/>
            <a:r>
              <a:rPr lang="en-US">
                <a:solidFill>
                  <a:srgbClr val="FFFFFF"/>
                </a:solidFill>
              </a:rPr>
              <a:t>EcoSweep </a:t>
            </a:r>
          </a:p>
        </p:txBody>
      </p:sp>
      <p:sp>
        <p:nvSpPr>
          <p:cNvPr id="3" name="Subtitle 2">
            <a:extLst>
              <a:ext uri="{FF2B5EF4-FFF2-40B4-BE49-F238E27FC236}">
                <a16:creationId xmlns:a16="http://schemas.microsoft.com/office/drawing/2014/main" id="{CD922E67-3CC6-D848-905C-635D2BF20FA5}"/>
              </a:ext>
            </a:extLst>
          </p:cNvPr>
          <p:cNvSpPr>
            <a:spLocks noGrp="1"/>
          </p:cNvSpPr>
          <p:nvPr>
            <p:ph type="subTitle" idx="1"/>
          </p:nvPr>
        </p:nvSpPr>
        <p:spPr>
          <a:xfrm>
            <a:off x="8712865" y="1447799"/>
            <a:ext cx="2368905" cy="4076699"/>
          </a:xfrm>
        </p:spPr>
        <p:txBody>
          <a:bodyPr anchor="ctr">
            <a:normAutofit/>
          </a:bodyPr>
          <a:lstStyle/>
          <a:p>
            <a:r>
              <a:rPr lang="en-US" dirty="0">
                <a:solidFill>
                  <a:srgbClr val="FFFFFF"/>
                </a:solidFill>
              </a:rPr>
              <a:t>Student ID: 2020785</a:t>
            </a:r>
          </a:p>
        </p:txBody>
      </p:sp>
      <p:cxnSp>
        <p:nvCxnSpPr>
          <p:cNvPr id="17" name="Straight Connector 12">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AA7EEB1F-3B48-2BE5-E528-851169710B17}"/>
              </a:ext>
            </a:extLst>
          </p:cNvPr>
          <p:cNvSpPr/>
          <p:nvPr/>
        </p:nvSpPr>
        <p:spPr>
          <a:xfrm>
            <a:off x="2286000" y="833120"/>
            <a:ext cx="3271520" cy="12192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ELENA </a:t>
            </a:r>
          </a:p>
          <a:p>
            <a:pPr algn="ctr"/>
            <a:r>
              <a:rPr lang="en-GB" dirty="0"/>
              <a:t>MINDRILA</a:t>
            </a:r>
          </a:p>
        </p:txBody>
      </p:sp>
    </p:spTree>
    <p:extLst>
      <p:ext uri="{BB962C8B-B14F-4D97-AF65-F5344CB8AC3E}">
        <p14:creationId xmlns:p14="http://schemas.microsoft.com/office/powerpoint/2010/main" val="35220155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E1424-6002-484A-9822-C0769F11B5FC}"/>
              </a:ext>
            </a:extLst>
          </p:cNvPr>
          <p:cNvSpPr>
            <a:spLocks noGrp="1"/>
          </p:cNvSpPr>
          <p:nvPr>
            <p:ph type="title"/>
          </p:nvPr>
        </p:nvSpPr>
        <p:spPr/>
        <p:txBody>
          <a:bodyPr/>
          <a:lstStyle/>
          <a:p>
            <a:r>
              <a:rPr lang="en-US" dirty="0"/>
              <a:t>INTRODUCTION TO ECOSWEEP</a:t>
            </a:r>
          </a:p>
        </p:txBody>
      </p:sp>
      <p:sp>
        <p:nvSpPr>
          <p:cNvPr id="3" name="Content Placeholder 2">
            <a:extLst>
              <a:ext uri="{FF2B5EF4-FFF2-40B4-BE49-F238E27FC236}">
                <a16:creationId xmlns:a16="http://schemas.microsoft.com/office/drawing/2014/main" id="{9FA204D5-10C9-4048-A598-7C768D38A76A}"/>
              </a:ext>
            </a:extLst>
          </p:cNvPr>
          <p:cNvSpPr>
            <a:spLocks noGrp="1"/>
          </p:cNvSpPr>
          <p:nvPr>
            <p:ph idx="1"/>
          </p:nvPr>
        </p:nvSpPr>
        <p:spPr/>
        <p:txBody>
          <a:bodyPr>
            <a:normAutofit/>
          </a:bodyPr>
          <a:lstStyle/>
          <a:p>
            <a:r>
              <a:rPr lang="en-US" sz="1600" dirty="0">
                <a:latin typeface="Calisto MT" panose="02040603050505030304" pitchFamily="18" charset="77"/>
              </a:rPr>
              <a:t>We are a cleaning company which only uses ecological products when doing standard or deep cleaning, which is also our Unique Selling Point. </a:t>
            </a:r>
          </a:p>
          <a:p>
            <a:r>
              <a:rPr lang="en-GB" sz="1600" dirty="0">
                <a:effectLst/>
                <a:latin typeface="Calisto MT" panose="02040603050505030304" pitchFamily="18" charset="77"/>
                <a:ea typeface="Calibri" panose="020F0502020204030204" pitchFamily="34" charset="0"/>
              </a:rPr>
              <a:t>At </a:t>
            </a:r>
            <a:r>
              <a:rPr lang="en-GB" sz="1600" dirty="0" err="1">
                <a:effectLst/>
                <a:latin typeface="Calisto MT" panose="02040603050505030304" pitchFamily="18" charset="77"/>
                <a:ea typeface="Calibri" panose="020F0502020204030204" pitchFamily="34" charset="0"/>
              </a:rPr>
              <a:t>EcoSweep</a:t>
            </a:r>
            <a:r>
              <a:rPr lang="en-GB" sz="1600" dirty="0">
                <a:effectLst/>
                <a:latin typeface="Calisto MT" panose="02040603050505030304" pitchFamily="18" charset="77"/>
                <a:ea typeface="Calibri" panose="020F0502020204030204" pitchFamily="34" charset="0"/>
              </a:rPr>
              <a:t>, our first goal is to provide outstanding cleaning solutions while saving our earth. </a:t>
            </a:r>
          </a:p>
          <a:p>
            <a:r>
              <a:rPr lang="en-GB" sz="1600" dirty="0">
                <a:effectLst/>
                <a:latin typeface="Calisto MT" panose="02040603050505030304" pitchFamily="18" charset="77"/>
                <a:ea typeface="Calibri" panose="020F0502020204030204" pitchFamily="34" charset="0"/>
              </a:rPr>
              <a:t>We use environmentally safe, sustainable goods to provide better environments for our customers so that we may guarantee cleanliness without sacrificing anything</a:t>
            </a:r>
            <a:r>
              <a:rPr lang="en-GB" sz="1600" dirty="0">
                <a:latin typeface="Calisto MT" panose="02040603050505030304" pitchFamily="18" charset="77"/>
                <a:ea typeface="Calibri" panose="020F0502020204030204" pitchFamily="34" charset="0"/>
              </a:rPr>
              <a:t>.</a:t>
            </a:r>
          </a:p>
          <a:p>
            <a:r>
              <a:rPr lang="en-GB" sz="1600" dirty="0">
                <a:latin typeface="Calisto MT" panose="02040603050505030304" pitchFamily="18" charset="77"/>
              </a:rPr>
              <a:t>The story behind this company and concept was myself, as a mother and wife, I wanted to offer my children a better and healthier home. Hence why I started learning about ecological products and if they are better than chemical products. I was sceptic because I had heard these products are not exactly the best at cleaning, however, I fell in love with these products, and I wanted to offer others this experience. Here is where </a:t>
            </a:r>
            <a:r>
              <a:rPr lang="en-GB" sz="1600" dirty="0" err="1">
                <a:latin typeface="Calisto MT" panose="02040603050505030304" pitchFamily="18" charset="77"/>
              </a:rPr>
              <a:t>EcoSweep</a:t>
            </a:r>
            <a:r>
              <a:rPr lang="en-GB" sz="1600" dirty="0">
                <a:latin typeface="Calisto MT" panose="02040603050505030304" pitchFamily="18" charset="77"/>
              </a:rPr>
              <a:t> comes in, through </a:t>
            </a:r>
            <a:r>
              <a:rPr lang="en-GB" sz="1600" dirty="0" err="1">
                <a:latin typeface="Calisto MT" panose="02040603050505030304" pitchFamily="18" charset="77"/>
              </a:rPr>
              <a:t>EcoSweep</a:t>
            </a:r>
            <a:r>
              <a:rPr lang="en-GB" sz="1600" dirty="0">
                <a:latin typeface="Calisto MT" panose="02040603050505030304" pitchFamily="18" charset="77"/>
              </a:rPr>
              <a:t> I was able to bring this concept into people’s homes and help them give their children, </a:t>
            </a:r>
            <a:r>
              <a:rPr lang="en-GB" sz="1600" dirty="0" err="1">
                <a:latin typeface="Calisto MT" panose="02040603050505030304" pitchFamily="18" charset="77"/>
              </a:rPr>
              <a:t>wifes</a:t>
            </a:r>
            <a:r>
              <a:rPr lang="en-GB" sz="1600" dirty="0">
                <a:latin typeface="Calisto MT" panose="02040603050505030304" pitchFamily="18" charset="77"/>
              </a:rPr>
              <a:t>, husbands, friends, family a better environment to live in and a better environment externally. </a:t>
            </a:r>
            <a:endParaRPr lang="en-US" sz="1600" dirty="0">
              <a:latin typeface="Calisto MT" panose="02040603050505030304" pitchFamily="18" charset="77"/>
            </a:endParaRPr>
          </a:p>
        </p:txBody>
      </p:sp>
    </p:spTree>
    <p:extLst>
      <p:ext uri="{BB962C8B-B14F-4D97-AF65-F5344CB8AC3E}">
        <p14:creationId xmlns:p14="http://schemas.microsoft.com/office/powerpoint/2010/main" val="3965499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59960-6C76-7947-BF2A-AAADDEB99293}"/>
              </a:ext>
            </a:extLst>
          </p:cNvPr>
          <p:cNvSpPr>
            <a:spLocks noGrp="1"/>
          </p:cNvSpPr>
          <p:nvPr>
            <p:ph type="title"/>
          </p:nvPr>
        </p:nvSpPr>
        <p:spPr/>
        <p:txBody>
          <a:bodyPr/>
          <a:lstStyle/>
          <a:p>
            <a:r>
              <a:rPr lang="en-US" dirty="0"/>
              <a:t>Legal structure and location</a:t>
            </a:r>
          </a:p>
        </p:txBody>
      </p:sp>
      <p:sp>
        <p:nvSpPr>
          <p:cNvPr id="3" name="Content Placeholder 2">
            <a:extLst>
              <a:ext uri="{FF2B5EF4-FFF2-40B4-BE49-F238E27FC236}">
                <a16:creationId xmlns:a16="http://schemas.microsoft.com/office/drawing/2014/main" id="{FA778583-6CD1-D54E-A98C-A34CF910207C}"/>
              </a:ext>
            </a:extLst>
          </p:cNvPr>
          <p:cNvSpPr>
            <a:spLocks noGrp="1"/>
          </p:cNvSpPr>
          <p:nvPr>
            <p:ph idx="1"/>
          </p:nvPr>
        </p:nvSpPr>
        <p:spPr/>
        <p:txBody>
          <a:bodyPr/>
          <a:lstStyle/>
          <a:p>
            <a:r>
              <a:rPr lang="en-US" dirty="0"/>
              <a:t>The legal structure I have chosen is as a sole trader, as the business is small. As a sole trader I do not have a separate legal identity to the business. This was done because it is “relatively easier and cheaper to establish”. (</a:t>
            </a:r>
            <a:r>
              <a:rPr lang="en-US" dirty="0" err="1"/>
              <a:t>BizCover</a:t>
            </a:r>
            <a:r>
              <a:rPr lang="en-US" dirty="0"/>
              <a:t> team, 2022)</a:t>
            </a:r>
          </a:p>
          <a:p>
            <a:r>
              <a:rPr lang="en-US" dirty="0"/>
              <a:t>The location chosen for the office is London. This is because we have the expertise to take care of the “high-end finishes” (</a:t>
            </a:r>
            <a:r>
              <a:rPr lang="en-US" dirty="0" err="1"/>
              <a:t>Amishra</a:t>
            </a:r>
            <a:r>
              <a:rPr lang="en-US" dirty="0"/>
              <a:t>, 2025) which are often found in these homes. There can be found antiques, marble countertops, and vintage furniture which need meticulous attention to detail. </a:t>
            </a:r>
          </a:p>
          <a:p>
            <a:r>
              <a:rPr lang="en-US" dirty="0"/>
              <a:t>Another reason for choosing this location is because the people living in the area can afford our services for a longer period of time and for more times than an average earning individual.</a:t>
            </a:r>
          </a:p>
        </p:txBody>
      </p:sp>
    </p:spTree>
    <p:extLst>
      <p:ext uri="{BB962C8B-B14F-4D97-AF65-F5344CB8AC3E}">
        <p14:creationId xmlns:p14="http://schemas.microsoft.com/office/powerpoint/2010/main" val="2949430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Content Placeholder 3" descr="A screenshot of a map&#10;&#10;Description automatically generated">
            <a:extLst>
              <a:ext uri="{FF2B5EF4-FFF2-40B4-BE49-F238E27FC236}">
                <a16:creationId xmlns:a16="http://schemas.microsoft.com/office/drawing/2014/main" id="{5DC843FC-B5DF-3382-7EA7-0D9256E088ED}"/>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b="26230"/>
          <a:stretch/>
        </p:blipFill>
        <p:spPr>
          <a:xfrm>
            <a:off x="20" y="10"/>
            <a:ext cx="12191979" cy="6857990"/>
          </a:xfrm>
          <a:prstGeom prst="rect">
            <a:avLst/>
          </a:prstGeom>
        </p:spPr>
      </p:pic>
      <p:sp>
        <p:nvSpPr>
          <p:cNvPr id="15" name="Rectangle 14">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F249ABAC-1957-38F0-79CD-BAB926212CCF}"/>
              </a:ext>
            </a:extLst>
          </p:cNvPr>
          <p:cNvSpPr>
            <a:spLocks noGrp="1"/>
          </p:cNvSpPr>
          <p:nvPr>
            <p:ph type="title"/>
          </p:nvPr>
        </p:nvSpPr>
        <p:spPr>
          <a:xfrm>
            <a:off x="313786" y="908651"/>
            <a:ext cx="5230366" cy="4005454"/>
          </a:xfrm>
        </p:spPr>
        <p:txBody>
          <a:bodyPr vert="horz" lIns="91440" tIns="45720" rIns="91440" bIns="45720" rtlCol="0" anchor="t">
            <a:normAutofit/>
          </a:bodyPr>
          <a:lstStyle/>
          <a:p>
            <a:endParaRPr lang="en-US" sz="6800" dirty="0"/>
          </a:p>
        </p:txBody>
      </p:sp>
      <p:cxnSp>
        <p:nvCxnSpPr>
          <p:cNvPr id="17" name="Straight Connector 16">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Frame 18">
            <a:extLst>
              <a:ext uri="{FF2B5EF4-FFF2-40B4-BE49-F238E27FC236}">
                <a16:creationId xmlns:a16="http://schemas.microsoft.com/office/drawing/2014/main" id="{BF9C0DBA-8FCF-A983-1019-65761DC6C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4024" y="136524"/>
            <a:ext cx="6405901" cy="6584949"/>
          </a:xfrm>
          <a:prstGeom prst="frame">
            <a:avLst>
              <a:gd name="adj1" fmla="val 8000"/>
            </a:avLst>
          </a:prstGeom>
          <a:solidFill>
            <a:schemeClr val="accent4"/>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6356441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7501-BC05-5B46-BADB-120380FB5D30}"/>
              </a:ext>
            </a:extLst>
          </p:cNvPr>
          <p:cNvSpPr>
            <a:spLocks noGrp="1"/>
          </p:cNvSpPr>
          <p:nvPr>
            <p:ph type="title"/>
          </p:nvPr>
        </p:nvSpPr>
        <p:spPr/>
        <p:txBody>
          <a:bodyPr/>
          <a:lstStyle/>
          <a:p>
            <a:r>
              <a:rPr lang="en-US" dirty="0"/>
              <a:t>OUR HRM STRATEGY</a:t>
            </a:r>
          </a:p>
        </p:txBody>
      </p:sp>
      <p:sp>
        <p:nvSpPr>
          <p:cNvPr id="3" name="Content Placeholder 2">
            <a:extLst>
              <a:ext uri="{FF2B5EF4-FFF2-40B4-BE49-F238E27FC236}">
                <a16:creationId xmlns:a16="http://schemas.microsoft.com/office/drawing/2014/main" id="{4AE2A067-E1A2-E44F-801F-06F215B07521}"/>
              </a:ext>
            </a:extLst>
          </p:cNvPr>
          <p:cNvSpPr>
            <a:spLocks noGrp="1"/>
          </p:cNvSpPr>
          <p:nvPr>
            <p:ph idx="1"/>
          </p:nvPr>
        </p:nvSpPr>
        <p:spPr/>
        <p:txBody>
          <a:bodyPr>
            <a:normAutofit fontScale="85000" lnSpcReduction="20000"/>
          </a:bodyPr>
          <a:lstStyle/>
          <a:p>
            <a:r>
              <a:rPr lang="en-US" dirty="0"/>
              <a:t>Our recruitment and hiring strategy include defining clear job roles when posting adverts of jobs, we also aim to target the right individuals with a minimum of 2 years experience within the industry. </a:t>
            </a:r>
          </a:p>
          <a:p>
            <a:r>
              <a:rPr lang="en-US" dirty="0"/>
              <a:t>After they join, we will ensure the contracts and wages follow the labor laws, we will also implement a software to do the payroll and performance tracker to ensure every employee is on track doing efficient work. The use of a software reduces the “manual data entry” (</a:t>
            </a:r>
            <a:r>
              <a:rPr lang="en-US" dirty="0" err="1"/>
              <a:t>Selleo</a:t>
            </a:r>
            <a:r>
              <a:rPr lang="en-US" dirty="0"/>
              <a:t> team, 2025)  which automatically reduces any errors.</a:t>
            </a:r>
          </a:p>
          <a:p>
            <a:r>
              <a:rPr lang="en-US" dirty="0"/>
              <a:t>The employee training will be done for two weeks, from introducing them to our company policies, to training them how and what to use for every surface. The longer training is done to ”upskill” (Half, 2024) employees since business requirements are always evolving. As well as offering nonstop support their first three months. </a:t>
            </a:r>
          </a:p>
          <a:p>
            <a:r>
              <a:rPr lang="en-US" dirty="0"/>
              <a:t>To ensure employee engagement and retention is good we will create a positive work environment and target mothers with children which are looking for flexible work around their children's needs. A new study shows that flexible working can ”boost employee retention”. (ST-CYR-LEROUX, 2024) They will be more grateful that they can work while they can still pick their kid up from school. We will also offer them health insurance, paid leave and cover their transportation costs. As well as giving bonuses every three months. </a:t>
            </a:r>
          </a:p>
          <a:p>
            <a:endParaRPr lang="en-US" dirty="0"/>
          </a:p>
        </p:txBody>
      </p:sp>
    </p:spTree>
    <p:extLst>
      <p:ext uri="{BB962C8B-B14F-4D97-AF65-F5344CB8AC3E}">
        <p14:creationId xmlns:p14="http://schemas.microsoft.com/office/powerpoint/2010/main" val="2779942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9619A-5F19-6C47-A699-DC72CE270181}"/>
              </a:ext>
            </a:extLst>
          </p:cNvPr>
          <p:cNvSpPr>
            <a:spLocks noGrp="1"/>
          </p:cNvSpPr>
          <p:nvPr>
            <p:ph type="title"/>
          </p:nvPr>
        </p:nvSpPr>
        <p:spPr>
          <a:xfrm>
            <a:off x="700088" y="909637"/>
            <a:ext cx="6400800" cy="1307592"/>
          </a:xfrm>
        </p:spPr>
        <p:txBody>
          <a:bodyPr>
            <a:normAutofit/>
          </a:bodyPr>
          <a:lstStyle/>
          <a:p>
            <a:r>
              <a:rPr lang="en-US" dirty="0"/>
              <a:t>Financial forecast</a:t>
            </a:r>
          </a:p>
        </p:txBody>
      </p:sp>
      <p:sp>
        <p:nvSpPr>
          <p:cNvPr id="17" name="Content Placeholder 7">
            <a:extLst>
              <a:ext uri="{FF2B5EF4-FFF2-40B4-BE49-F238E27FC236}">
                <a16:creationId xmlns:a16="http://schemas.microsoft.com/office/drawing/2014/main" id="{AF472228-46E2-8563-0A9C-824D8D682A96}"/>
              </a:ext>
            </a:extLst>
          </p:cNvPr>
          <p:cNvSpPr>
            <a:spLocks noGrp="1"/>
          </p:cNvSpPr>
          <p:nvPr>
            <p:ph idx="1"/>
          </p:nvPr>
        </p:nvSpPr>
        <p:spPr>
          <a:xfrm>
            <a:off x="700088" y="2221992"/>
            <a:ext cx="5162830" cy="3739896"/>
          </a:xfrm>
        </p:spPr>
        <p:txBody>
          <a:bodyPr>
            <a:normAutofit/>
          </a:bodyPr>
          <a:lstStyle/>
          <a:p>
            <a:r>
              <a:rPr lang="en-US" sz="2100" dirty="0">
                <a:latin typeface="Calisto MT" panose="02040603050505030304" pitchFamily="18" charset="77"/>
              </a:rPr>
              <a:t>Our start-up cost was of £5,000, including our equipment, marketing materials, website and legal costs, we have then created an excel showing our forecasted finance. </a:t>
            </a:r>
          </a:p>
          <a:p>
            <a:endParaRPr lang="en-US" dirty="0"/>
          </a:p>
        </p:txBody>
      </p:sp>
      <p:cxnSp>
        <p:nvCxnSpPr>
          <p:cNvPr id="18" name="Straight Connector 12">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4DED7396-8E77-8643-8D1A-A7E6BC0E9DE3}"/>
              </a:ext>
            </a:extLst>
          </p:cNvPr>
          <p:cNvPicPr>
            <a:picLocks noChangeAspect="1"/>
          </p:cNvPicPr>
          <p:nvPr/>
        </p:nvPicPr>
        <p:blipFill>
          <a:blip r:embed="rId2"/>
          <a:stretch>
            <a:fillRect/>
          </a:stretch>
        </p:blipFill>
        <p:spPr>
          <a:xfrm>
            <a:off x="6096000" y="2267143"/>
            <a:ext cx="5812610" cy="3739896"/>
          </a:xfrm>
          <a:prstGeom prst="rect">
            <a:avLst/>
          </a:prstGeom>
        </p:spPr>
      </p:pic>
      <p:cxnSp>
        <p:nvCxnSpPr>
          <p:cNvPr id="15" name="Straight Connector 14">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5674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19EF34C-5622-413F-9C9F-AC937E306E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8549954-3C0C-48B7-9BE6-9B32C39D04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8096474-245E-3E4E-8F6C-718705D3D83F}"/>
              </a:ext>
            </a:extLst>
          </p:cNvPr>
          <p:cNvPicPr>
            <a:picLocks noChangeAspect="1"/>
          </p:cNvPicPr>
          <p:nvPr/>
        </p:nvPicPr>
        <p:blipFill>
          <a:blip r:embed="rId2"/>
          <a:srcRect b="8066"/>
          <a:stretch/>
        </p:blipFill>
        <p:spPr>
          <a:xfrm>
            <a:off x="800100" y="3048000"/>
            <a:ext cx="5133990" cy="2737551"/>
          </a:xfrm>
          <a:prstGeom prst="rect">
            <a:avLst/>
          </a:prstGeom>
        </p:spPr>
      </p:pic>
      <p:pic>
        <p:nvPicPr>
          <p:cNvPr id="7" name="Picture 6" descr="A green business card with white text&#10;&#10;Description automatically generated">
            <a:extLst>
              <a:ext uri="{FF2B5EF4-FFF2-40B4-BE49-F238E27FC236}">
                <a16:creationId xmlns:a16="http://schemas.microsoft.com/office/drawing/2014/main" id="{DE0D2101-7F30-8942-9128-B8ED29B765EA}"/>
              </a:ext>
            </a:extLst>
          </p:cNvPr>
          <p:cNvPicPr>
            <a:picLocks noChangeAspect="1"/>
          </p:cNvPicPr>
          <p:nvPr/>
        </p:nvPicPr>
        <p:blipFill>
          <a:blip r:embed="rId3"/>
          <a:srcRect t="2823" r="2" b="5707"/>
          <a:stretch/>
        </p:blipFill>
        <p:spPr>
          <a:xfrm>
            <a:off x="6209622" y="3048000"/>
            <a:ext cx="5182278" cy="2737551"/>
          </a:xfrm>
          <a:prstGeom prst="rect">
            <a:avLst/>
          </a:prstGeom>
        </p:spPr>
      </p:pic>
      <p:sp>
        <p:nvSpPr>
          <p:cNvPr id="2" name="Title 1">
            <a:extLst>
              <a:ext uri="{FF2B5EF4-FFF2-40B4-BE49-F238E27FC236}">
                <a16:creationId xmlns:a16="http://schemas.microsoft.com/office/drawing/2014/main" id="{691387A6-09A0-0243-B34E-D6965C9CCEF1}"/>
              </a:ext>
            </a:extLst>
          </p:cNvPr>
          <p:cNvSpPr>
            <a:spLocks noGrp="1"/>
          </p:cNvSpPr>
          <p:nvPr>
            <p:ph type="title"/>
          </p:nvPr>
        </p:nvSpPr>
        <p:spPr>
          <a:xfrm>
            <a:off x="704088" y="904729"/>
            <a:ext cx="4206240" cy="1821525"/>
          </a:xfrm>
        </p:spPr>
        <p:txBody>
          <a:bodyPr>
            <a:normAutofit/>
          </a:bodyPr>
          <a:lstStyle/>
          <a:p>
            <a:r>
              <a:rPr lang="en-US" dirty="0"/>
              <a:t>Marketing</a:t>
            </a:r>
          </a:p>
        </p:txBody>
      </p:sp>
      <p:sp>
        <p:nvSpPr>
          <p:cNvPr id="3" name="Content Placeholder 2">
            <a:extLst>
              <a:ext uri="{FF2B5EF4-FFF2-40B4-BE49-F238E27FC236}">
                <a16:creationId xmlns:a16="http://schemas.microsoft.com/office/drawing/2014/main" id="{0C746712-8978-BA4F-A02C-104844EDEF36}"/>
              </a:ext>
            </a:extLst>
          </p:cNvPr>
          <p:cNvSpPr>
            <a:spLocks noGrp="1"/>
          </p:cNvSpPr>
          <p:nvPr>
            <p:ph idx="1"/>
          </p:nvPr>
        </p:nvSpPr>
        <p:spPr>
          <a:xfrm>
            <a:off x="806338" y="2000181"/>
            <a:ext cx="10585562" cy="1773893"/>
          </a:xfrm>
        </p:spPr>
        <p:txBody>
          <a:bodyPr>
            <a:normAutofit/>
          </a:bodyPr>
          <a:lstStyle/>
          <a:p>
            <a:r>
              <a:rPr lang="en-US" dirty="0"/>
              <a:t>Business card model </a:t>
            </a:r>
          </a:p>
          <a:p>
            <a:pPr marL="0" indent="0">
              <a:buNone/>
            </a:pPr>
            <a:r>
              <a:rPr lang="en-US" dirty="0"/>
              <a:t> Front                                                                         Back</a:t>
            </a:r>
          </a:p>
          <a:p>
            <a:endParaRPr lang="en-US" dirty="0"/>
          </a:p>
        </p:txBody>
      </p:sp>
    </p:spTree>
    <p:extLst>
      <p:ext uri="{BB962C8B-B14F-4D97-AF65-F5344CB8AC3E}">
        <p14:creationId xmlns:p14="http://schemas.microsoft.com/office/powerpoint/2010/main" val="3990019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74D2D-51C5-AC40-800A-BBFCE8591927}"/>
              </a:ext>
            </a:extLst>
          </p:cNvPr>
          <p:cNvSpPr>
            <a:spLocks noGrp="1"/>
          </p:cNvSpPr>
          <p:nvPr>
            <p:ph type="title"/>
          </p:nvPr>
        </p:nvSpPr>
        <p:spPr>
          <a:xfrm>
            <a:off x="353568" y="2689412"/>
            <a:ext cx="10780776" cy="1180210"/>
          </a:xfrm>
        </p:spPr>
        <p:txBody>
          <a:bodyPr>
            <a:normAutofit/>
          </a:bodyPr>
          <a:lstStyle/>
          <a:p>
            <a:r>
              <a:rPr lang="en-US" dirty="0"/>
              <a:t>Marketing</a:t>
            </a:r>
          </a:p>
        </p:txBody>
      </p:sp>
      <p:sp>
        <p:nvSpPr>
          <p:cNvPr id="9" name="Content Placeholder 8">
            <a:extLst>
              <a:ext uri="{FF2B5EF4-FFF2-40B4-BE49-F238E27FC236}">
                <a16:creationId xmlns:a16="http://schemas.microsoft.com/office/drawing/2014/main" id="{775C9756-7D03-4CBF-7D9A-D5FE42B291F4}"/>
              </a:ext>
            </a:extLst>
          </p:cNvPr>
          <p:cNvSpPr>
            <a:spLocks noGrp="1"/>
          </p:cNvSpPr>
          <p:nvPr>
            <p:ph idx="1"/>
          </p:nvPr>
        </p:nvSpPr>
        <p:spPr>
          <a:xfrm>
            <a:off x="704088" y="3429000"/>
            <a:ext cx="4819903" cy="3775456"/>
          </a:xfrm>
        </p:spPr>
        <p:txBody>
          <a:bodyPr>
            <a:normAutofit/>
          </a:bodyPr>
          <a:lstStyle/>
          <a:p>
            <a:r>
              <a:rPr lang="en-US" dirty="0"/>
              <a:t>Business flyer</a:t>
            </a:r>
          </a:p>
        </p:txBody>
      </p:sp>
      <p:cxnSp>
        <p:nvCxnSpPr>
          <p:cNvPr id="14" name="Straight Connector 13">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erson wearing a helmet and white jumpsuit holding a broom&#10;&#10;Description automatically generated">
            <a:extLst>
              <a:ext uri="{FF2B5EF4-FFF2-40B4-BE49-F238E27FC236}">
                <a16:creationId xmlns:a16="http://schemas.microsoft.com/office/drawing/2014/main" id="{CDAD4B7A-2AA4-E343-8BA9-B18699D10471}"/>
              </a:ext>
            </a:extLst>
          </p:cNvPr>
          <p:cNvPicPr>
            <a:picLocks noChangeAspect="1"/>
          </p:cNvPicPr>
          <p:nvPr/>
        </p:nvPicPr>
        <p:blipFill>
          <a:blip r:embed="rId2"/>
          <a:stretch>
            <a:fillRect/>
          </a:stretch>
        </p:blipFill>
        <p:spPr>
          <a:xfrm>
            <a:off x="3581938" y="1003655"/>
            <a:ext cx="8256494" cy="4850690"/>
          </a:xfrm>
          <a:prstGeom prst="rect">
            <a:avLst/>
          </a:prstGeom>
        </p:spPr>
      </p:pic>
    </p:spTree>
    <p:extLst>
      <p:ext uri="{BB962C8B-B14F-4D97-AF65-F5344CB8AC3E}">
        <p14:creationId xmlns:p14="http://schemas.microsoft.com/office/powerpoint/2010/main" val="3019659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eaning service flyer with gloves and a green cloth&#10;&#10;Description automatically generated">
            <a:extLst>
              <a:ext uri="{FF2B5EF4-FFF2-40B4-BE49-F238E27FC236}">
                <a16:creationId xmlns:a16="http://schemas.microsoft.com/office/drawing/2014/main" id="{081BADEA-5E44-4F42-9566-2DEC945ECD0A}"/>
              </a:ext>
            </a:extLst>
          </p:cNvPr>
          <p:cNvPicPr>
            <a:picLocks noChangeAspect="1"/>
          </p:cNvPicPr>
          <p:nvPr/>
        </p:nvPicPr>
        <p:blipFill>
          <a:blip r:embed="rId2"/>
          <a:srcRect l="1130" r="-1" b="-1"/>
          <a:stretch/>
        </p:blipFill>
        <p:spPr>
          <a:xfrm>
            <a:off x="4981575" y="735286"/>
            <a:ext cx="6495042" cy="5419642"/>
          </a:xfrm>
          <a:prstGeom prst="rect">
            <a:avLst/>
          </a:prstGeom>
        </p:spPr>
      </p:pic>
      <p:sp>
        <p:nvSpPr>
          <p:cNvPr id="2" name="Title 1">
            <a:extLst>
              <a:ext uri="{FF2B5EF4-FFF2-40B4-BE49-F238E27FC236}">
                <a16:creationId xmlns:a16="http://schemas.microsoft.com/office/drawing/2014/main" id="{34D41E41-3319-5B44-ACA4-E18A4BE4C902}"/>
              </a:ext>
            </a:extLst>
          </p:cNvPr>
          <p:cNvSpPr>
            <a:spLocks noGrp="1"/>
          </p:cNvSpPr>
          <p:nvPr>
            <p:ph type="title"/>
          </p:nvPr>
        </p:nvSpPr>
        <p:spPr>
          <a:xfrm>
            <a:off x="704088" y="914400"/>
            <a:ext cx="3799763" cy="1473200"/>
          </a:xfrm>
        </p:spPr>
        <p:txBody>
          <a:bodyPr>
            <a:normAutofit/>
          </a:bodyPr>
          <a:lstStyle/>
          <a:p>
            <a:r>
              <a:rPr lang="en-US" sz="3600"/>
              <a:t>Marketing</a:t>
            </a:r>
          </a:p>
        </p:txBody>
      </p:sp>
      <p:sp>
        <p:nvSpPr>
          <p:cNvPr id="3" name="Content Placeholder 2">
            <a:extLst>
              <a:ext uri="{FF2B5EF4-FFF2-40B4-BE49-F238E27FC236}">
                <a16:creationId xmlns:a16="http://schemas.microsoft.com/office/drawing/2014/main" id="{05E7000F-3052-1D4F-A367-1A91E5C304E6}"/>
              </a:ext>
            </a:extLst>
          </p:cNvPr>
          <p:cNvSpPr>
            <a:spLocks noGrp="1"/>
          </p:cNvSpPr>
          <p:nvPr>
            <p:ph idx="1"/>
          </p:nvPr>
        </p:nvSpPr>
        <p:spPr>
          <a:xfrm>
            <a:off x="704088" y="2387600"/>
            <a:ext cx="3799763" cy="3767328"/>
          </a:xfrm>
        </p:spPr>
        <p:txBody>
          <a:bodyPr>
            <a:normAutofit fontScale="92500" lnSpcReduction="20000"/>
          </a:bodyPr>
          <a:lstStyle/>
          <a:p>
            <a:r>
              <a:rPr lang="en-US" dirty="0"/>
              <a:t>Facebook post</a:t>
            </a:r>
          </a:p>
          <a:p>
            <a:r>
              <a:rPr lang="en-US" dirty="0"/>
              <a:t>When posting we will also use hashtags such as: #</a:t>
            </a:r>
            <a:r>
              <a:rPr lang="en-US" dirty="0" err="1"/>
              <a:t>EcoSweep</a:t>
            </a:r>
            <a:r>
              <a:rPr lang="en-US" dirty="0"/>
              <a:t> #</a:t>
            </a:r>
            <a:r>
              <a:rPr lang="en-US" dirty="0" err="1"/>
              <a:t>GreenCleaning</a:t>
            </a:r>
            <a:r>
              <a:rPr lang="en-US" dirty="0"/>
              <a:t> #</a:t>
            </a:r>
            <a:r>
              <a:rPr lang="en-US" dirty="0" err="1"/>
              <a:t>EcoFriendly</a:t>
            </a:r>
            <a:r>
              <a:rPr lang="en-US" dirty="0"/>
              <a:t> #</a:t>
            </a:r>
            <a:r>
              <a:rPr lang="en-US" dirty="0" err="1"/>
              <a:t>HealthyHome</a:t>
            </a:r>
            <a:r>
              <a:rPr lang="en-US" dirty="0"/>
              <a:t> #</a:t>
            </a:r>
            <a:r>
              <a:rPr lang="en-US" dirty="0" err="1"/>
              <a:t>SustainableLiving</a:t>
            </a:r>
            <a:r>
              <a:rPr lang="en-US" dirty="0"/>
              <a:t>. </a:t>
            </a:r>
          </a:p>
          <a:p>
            <a:r>
              <a:rPr lang="en-US" dirty="0"/>
              <a:t>These ensure that the brand is found through “specific searches” (Duran, 2017) which helps increase by “10%” (Word Of Mouth Marketing team , 2024)  in audience engagement.</a:t>
            </a:r>
          </a:p>
          <a:p>
            <a:endParaRPr lang="en-US" dirty="0"/>
          </a:p>
          <a:p>
            <a:endParaRPr lang="en-US" dirty="0"/>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969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 shot of a screen shot of a screen shot of a screen shot of a screen shot of a screen shot of a screen shot of a screen shot of a screen shot of a screen shot&#10;&#10;Description automatically generated">
            <a:extLst>
              <a:ext uri="{FF2B5EF4-FFF2-40B4-BE49-F238E27FC236}">
                <a16:creationId xmlns:a16="http://schemas.microsoft.com/office/drawing/2014/main" id="{DAADC825-C158-F34A-A34F-7B854633F4E2}"/>
              </a:ext>
            </a:extLst>
          </p:cNvPr>
          <p:cNvPicPr>
            <a:picLocks noChangeAspect="1"/>
          </p:cNvPicPr>
          <p:nvPr/>
        </p:nvPicPr>
        <p:blipFill>
          <a:blip r:embed="rId2"/>
          <a:srcRect t="9795" r="1" b="1"/>
          <a:stretch/>
        </p:blipFill>
        <p:spPr>
          <a:xfrm>
            <a:off x="20" y="10"/>
            <a:ext cx="6044164" cy="6857990"/>
          </a:xfrm>
          <a:prstGeom prst="rect">
            <a:avLst/>
          </a:prstGeom>
        </p:spPr>
      </p:pic>
      <p:sp>
        <p:nvSpPr>
          <p:cNvPr id="2" name="Title 1">
            <a:extLst>
              <a:ext uri="{FF2B5EF4-FFF2-40B4-BE49-F238E27FC236}">
                <a16:creationId xmlns:a16="http://schemas.microsoft.com/office/drawing/2014/main" id="{54F4E706-B80A-DA46-8654-82619D3B5E73}"/>
              </a:ext>
            </a:extLst>
          </p:cNvPr>
          <p:cNvSpPr>
            <a:spLocks noGrp="1"/>
          </p:cNvSpPr>
          <p:nvPr>
            <p:ph type="title"/>
          </p:nvPr>
        </p:nvSpPr>
        <p:spPr>
          <a:xfrm>
            <a:off x="6696186" y="909637"/>
            <a:ext cx="4800600" cy="1307592"/>
          </a:xfrm>
        </p:spPr>
        <p:txBody>
          <a:bodyPr>
            <a:normAutofit/>
          </a:bodyPr>
          <a:lstStyle/>
          <a:p>
            <a:r>
              <a:rPr lang="en-US" dirty="0"/>
              <a:t>marketing</a:t>
            </a:r>
          </a:p>
        </p:txBody>
      </p:sp>
      <p:sp>
        <p:nvSpPr>
          <p:cNvPr id="3" name="Content Placeholder 2">
            <a:extLst>
              <a:ext uri="{FF2B5EF4-FFF2-40B4-BE49-F238E27FC236}">
                <a16:creationId xmlns:a16="http://schemas.microsoft.com/office/drawing/2014/main" id="{FC1A8BF0-B756-9547-9ACC-CF729D64A968}"/>
              </a:ext>
            </a:extLst>
          </p:cNvPr>
          <p:cNvSpPr>
            <a:spLocks noGrp="1"/>
          </p:cNvSpPr>
          <p:nvPr>
            <p:ph idx="1"/>
          </p:nvPr>
        </p:nvSpPr>
        <p:spPr>
          <a:xfrm>
            <a:off x="6696186" y="2221992"/>
            <a:ext cx="4800600" cy="3739896"/>
          </a:xfrm>
        </p:spPr>
        <p:txBody>
          <a:bodyPr>
            <a:normAutofit fontScale="92500" lnSpcReduction="10000"/>
          </a:bodyPr>
          <a:lstStyle/>
          <a:p>
            <a:r>
              <a:rPr lang="en-US" dirty="0"/>
              <a:t>Instagram post</a:t>
            </a:r>
          </a:p>
          <a:p>
            <a:r>
              <a:rPr lang="en-US" dirty="0"/>
              <a:t>It is important to encourage people to follow us to increase “credibility and trust”. (Ray, 2023) People often think that having a lot of followers means you are popular and have a lot of power, which can make other people like you or your brand.</a:t>
            </a:r>
          </a:p>
          <a:p>
            <a:r>
              <a:rPr lang="en-US" dirty="0"/>
              <a:t>It is also important for people to follow us as it helps “find new customers and drive repeat business”. (</a:t>
            </a:r>
            <a:r>
              <a:rPr lang="en-US" dirty="0" err="1"/>
              <a:t>Kuligowsi</a:t>
            </a:r>
            <a:r>
              <a:rPr lang="en-US" dirty="0"/>
              <a:t>, 2024)</a:t>
            </a:r>
          </a:p>
          <a:p>
            <a:endParaRPr lang="en-US" dirty="0"/>
          </a:p>
          <a:p>
            <a:endParaRPr lang="en-US" dirty="0"/>
          </a:p>
          <a:p>
            <a:endParaRPr lang="en-US" dirty="0"/>
          </a:p>
        </p:txBody>
      </p:sp>
      <p:cxnSp>
        <p:nvCxnSpPr>
          <p:cNvPr id="17" name="Straight Connector 11">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3">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3676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0FD7-1F95-5A4F-9193-D21E4DA72DCD}"/>
              </a:ext>
            </a:extLst>
          </p:cNvPr>
          <p:cNvSpPr>
            <a:spLocks noGrp="1"/>
          </p:cNvSpPr>
          <p:nvPr>
            <p:ph type="title"/>
          </p:nvPr>
        </p:nvSpPr>
        <p:spPr/>
        <p:txBody>
          <a:bodyPr/>
          <a:lstStyle/>
          <a:p>
            <a:r>
              <a:rPr lang="en-US" dirty="0"/>
              <a:t>Why we should be chosen  </a:t>
            </a:r>
          </a:p>
        </p:txBody>
      </p:sp>
      <p:sp>
        <p:nvSpPr>
          <p:cNvPr id="3" name="Content Placeholder 2">
            <a:extLst>
              <a:ext uri="{FF2B5EF4-FFF2-40B4-BE49-F238E27FC236}">
                <a16:creationId xmlns:a16="http://schemas.microsoft.com/office/drawing/2014/main" id="{CE99E2B6-46A3-664E-B62F-77FF85B61A20}"/>
              </a:ext>
            </a:extLst>
          </p:cNvPr>
          <p:cNvSpPr>
            <a:spLocks noGrp="1"/>
          </p:cNvSpPr>
          <p:nvPr>
            <p:ph idx="1"/>
          </p:nvPr>
        </p:nvSpPr>
        <p:spPr/>
        <p:txBody>
          <a:bodyPr/>
          <a:lstStyle/>
          <a:p>
            <a:r>
              <a:rPr lang="en-US" dirty="0"/>
              <a:t>An investment as big as yours would help me generate more jobs for mothers all across London. Since it is a tough time with jobs because there are not many companies which will take mothers on, this is because if the child is sick then the mother stays at home also which can create an uncomfortable situation for normal employers. However, at </a:t>
            </a:r>
            <a:r>
              <a:rPr lang="en-US" dirty="0" err="1"/>
              <a:t>EcoSweep</a:t>
            </a:r>
            <a:r>
              <a:rPr lang="en-US" dirty="0"/>
              <a:t> we understand, and we encourage mothers to take good care of our future generations. At the moment only “31%” (</a:t>
            </a:r>
            <a:r>
              <a:rPr lang="en-US" dirty="0" err="1"/>
              <a:t>totaljobs</a:t>
            </a:r>
            <a:r>
              <a:rPr lang="en-US" dirty="0"/>
              <a:t> team, 2023) of mothers have access to flexible working within London.</a:t>
            </a:r>
          </a:p>
          <a:p>
            <a:endParaRPr lang="en-US" dirty="0"/>
          </a:p>
        </p:txBody>
      </p:sp>
    </p:spTree>
    <p:extLst>
      <p:ext uri="{BB962C8B-B14F-4D97-AF65-F5344CB8AC3E}">
        <p14:creationId xmlns:p14="http://schemas.microsoft.com/office/powerpoint/2010/main" val="2557573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26813-8710-4741-824B-DF388098F2F4}"/>
              </a:ext>
            </a:extLst>
          </p:cNvPr>
          <p:cNvSpPr>
            <a:spLocks noGrp="1"/>
          </p:cNvSpPr>
          <p:nvPr>
            <p:ph type="title"/>
          </p:nvPr>
        </p:nvSpPr>
        <p:spPr/>
        <p:txBody>
          <a:bodyPr/>
          <a:lstStyle/>
          <a:p>
            <a:r>
              <a:rPr lang="en-US" dirty="0"/>
              <a:t>references</a:t>
            </a:r>
          </a:p>
        </p:txBody>
      </p:sp>
      <p:sp>
        <p:nvSpPr>
          <p:cNvPr id="4" name="Rectangle 1">
            <a:extLst>
              <a:ext uri="{FF2B5EF4-FFF2-40B4-BE49-F238E27FC236}">
                <a16:creationId xmlns:a16="http://schemas.microsoft.com/office/drawing/2014/main" id="{4C05B3E4-F6EC-7D43-BFE8-480870702A9D}"/>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Amishra, S., 2025.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5 Reasons Why Mayfair and Hampstead Homes Need Professional Cleaning Services.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https://poppies.co.uk/mayfairandhampstead/5-reasons-why-mayfair-and-hampstead-homes-need-professional-cleaning-services/</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22 02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BizCover team, 2022.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How to legally protect your cleaning business: 6 tips to help you shine.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https://www.bizcover.com.au/legally-protect-cleaning-business/</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20 02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Duran, A., 2017.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How To Effectively Use Hashtags To Grow Your Business Following.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https://www.forbes.com/sites/forbescommunicationscouncil/2017/12/28/how-to-effectively-use-hashtags-to-grow-your-business-following/</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28 02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Half, R., 2024.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14 Effective Employee Retention Strategies.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https://www.roberthalf.com/us/en/insights/management-tips/effective-employee-retention-strategies#toc10</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28 02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Kuligowsi, K., 2024.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12 Reasons to Use Instagram for Your Business.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https://www.business.com/articles/10-reasons-to-use-instagram-for-business/</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01 03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Ray, D., 2023.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Why you should increase your Instagram following?.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https://www.linkedin.com/pulse/why-you-should-increase-your-instagram-following-duranta-ray-puxqc/</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01 03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Selleo team, 2025.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Do You Need Payroll Software? Essential Guide for Small Businesses.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https://selleo.com/blog/do-you-need-payroll-software</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01 03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ST-CYR-LEROUX, É., 2024.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Flexible workplaces: Good or bad for employee retention?.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https://nouvelles.umontreal.ca/en/article/2024/08/08/flexible-workplaces-good-or-bad-for-employee-retention/</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02 03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totaljobs team, 2023.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One in Ten Working Mums Quit Jobs Due to Childcare Pressures.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https://www.totaljobs.com/media-centre/one-in-ten-working-mums-quit-jobs-due-to-childcare-pressures</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28 02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Word Of Mouth Marketing team , 2024. </a:t>
            </a:r>
            <a:r>
              <a:rPr kumimoji="0" lang="en-US" altLang="en-US" sz="1000" b="0" i="1" u="none" strike="noStrike" cap="none" normalizeH="0" baseline="0">
                <a:ln>
                  <a:noFill/>
                </a:ln>
                <a:solidFill>
                  <a:schemeClr val="tx1"/>
                </a:solidFill>
                <a:effectLst/>
                <a:latin typeface="Arial" panose="020B0604020202020204" pitchFamily="34" charset="0"/>
                <a:ea typeface="Times New Roman" panose="02020603050405020304" pitchFamily="18" charset="0"/>
              </a:rPr>
              <a:t>Does Hashtags Increase Your Organic Reach?. </a:t>
            </a: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[Online] </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Available at: </a:t>
            </a:r>
            <a:r>
              <a:rPr kumimoji="0" lang="en-US" altLang="en-US" sz="1000" b="0" i="0" u="sng" strike="noStrike" cap="none" normalizeH="0" baseline="0">
                <a:ln>
                  <a:noFill/>
                </a:ln>
                <a:solidFill>
                  <a:schemeClr val="tx1"/>
                </a:solidFill>
                <a:effectLst/>
                <a:latin typeface="Arial" panose="020B0604020202020204" pitchFamily="34" charset="0"/>
                <a:ea typeface="Times New Roman" panose="02020603050405020304" pitchFamily="18" charset="0"/>
              </a:rPr>
              <a:t>https://www.linkedin.com/pulse/does-hashtags-increase-your-organic-reach-designedbycarla-xfqce/</a:t>
            </a:r>
            <a:b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[Accessed 01 03 2025].</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6181885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6251</TotalTime>
  <Words>1339</Words>
  <Application>Microsoft Office PowerPoint</Application>
  <PresentationFormat>Widescreen</PresentationFormat>
  <Paragraphs>47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Calisto MT</vt:lpstr>
      <vt:lpstr>Univers Condensed</vt:lpstr>
      <vt:lpstr>ChronicleVTI</vt:lpstr>
      <vt:lpstr>EcoSweep </vt:lpstr>
      <vt:lpstr>INTRODUCTION TO ECOSWEEP</vt:lpstr>
      <vt:lpstr>Legal structure and location</vt:lpstr>
      <vt:lpstr>PowerPoint Presentation</vt:lpstr>
      <vt:lpstr>OUR HRM STRATEGY</vt:lpstr>
      <vt:lpstr>Financial forecast</vt:lpstr>
      <vt:lpstr>Marketing</vt:lpstr>
      <vt:lpstr>Marketing</vt:lpstr>
      <vt:lpstr>Marketing</vt:lpstr>
      <vt:lpstr>marketing</vt:lpstr>
      <vt:lpstr>Why we should be chosen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EcoSweep</dc:title>
  <dc:creator>ioanamariaalexandra29@outlook.com</dc:creator>
  <cp:lastModifiedBy>Back.Office - HIEX Cardiff Bay</cp:lastModifiedBy>
  <cp:revision>3</cp:revision>
  <dcterms:created xsi:type="dcterms:W3CDTF">2025-02-26T22:33:06Z</dcterms:created>
  <dcterms:modified xsi:type="dcterms:W3CDTF">2025-03-21T18:00:02Z</dcterms:modified>
</cp:coreProperties>
</file>