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79" r:id="rId1"/>
  </p:sldMasterIdLst>
  <p:notesMasterIdLst>
    <p:notesMasterId r:id="rId23"/>
  </p:notesMasterIdLst>
  <p:sldIdLst>
    <p:sldId id="278" r:id="rId2"/>
    <p:sldId id="279" r:id="rId3"/>
    <p:sldId id="256" r:id="rId4"/>
    <p:sldId id="280" r:id="rId5"/>
    <p:sldId id="257" r:id="rId6"/>
    <p:sldId id="283" r:id="rId7"/>
    <p:sldId id="268" r:id="rId8"/>
    <p:sldId id="269" r:id="rId9"/>
    <p:sldId id="270" r:id="rId10"/>
    <p:sldId id="275" r:id="rId11"/>
    <p:sldId id="282" r:id="rId12"/>
    <p:sldId id="264" r:id="rId13"/>
    <p:sldId id="277" r:id="rId14"/>
    <p:sldId id="266" r:id="rId15"/>
    <p:sldId id="267" r:id="rId16"/>
    <p:sldId id="276" r:id="rId17"/>
    <p:sldId id="272" r:id="rId18"/>
    <p:sldId id="273" r:id="rId19"/>
    <p:sldId id="281" r:id="rId20"/>
    <p:sldId id="285"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28" autoAdjust="0"/>
    <p:restoredTop sz="94660"/>
  </p:normalViewPr>
  <p:slideViewPr>
    <p:cSldViewPr snapToGrid="0">
      <p:cViewPr varScale="1">
        <p:scale>
          <a:sx n="81" d="100"/>
          <a:sy n="81" d="100"/>
        </p:scale>
        <p:origin x="504"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5" Type="http://schemas.openxmlformats.org/officeDocument/2006/relationships/image" Target="../media/image1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 Id="rId14" Type="http://schemas.openxmlformats.org/officeDocument/2006/relationships/image" Target="../media/image15.svg"/></Relationships>
</file>

<file path=ppt/diagrams/_rels/data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4.png"/><Relationship Id="rId2" Type="http://schemas.openxmlformats.org/officeDocument/2006/relationships/image" Target="../media/image29.svg"/><Relationship Id="rId1" Type="http://schemas.openxmlformats.org/officeDocument/2006/relationships/image" Target="../media/image28.png"/><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13" Type="http://schemas.openxmlformats.org/officeDocument/2006/relationships/image" Target="../media/image14.png"/><Relationship Id="rId3" Type="http://schemas.openxmlformats.org/officeDocument/2006/relationships/image" Target="../media/image4.png"/><Relationship Id="rId7" Type="http://schemas.openxmlformats.org/officeDocument/2006/relationships/image" Target="../media/image20.png"/><Relationship Id="rId12" Type="http://schemas.openxmlformats.org/officeDocument/2006/relationships/image" Target="../media/image13.svg"/><Relationship Id="rId2" Type="http://schemas.openxmlformats.org/officeDocument/2006/relationships/image" Target="../media/image3.svg"/><Relationship Id="rId16" Type="http://schemas.openxmlformats.org/officeDocument/2006/relationships/image" Target="../media/image17.svg"/><Relationship Id="rId1" Type="http://schemas.openxmlformats.org/officeDocument/2006/relationships/image" Target="../media/image18.png"/><Relationship Id="rId6" Type="http://schemas.openxmlformats.org/officeDocument/2006/relationships/image" Target="../media/image7.svg"/><Relationship Id="rId11" Type="http://schemas.openxmlformats.org/officeDocument/2006/relationships/image" Target="../media/image22.png"/><Relationship Id="rId5" Type="http://schemas.openxmlformats.org/officeDocument/2006/relationships/image" Target="../media/image19.png"/><Relationship Id="rId15" Type="http://schemas.openxmlformats.org/officeDocument/2006/relationships/image" Target="../media/image23.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21.png"/><Relationship Id="rId1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0.png"/><Relationship Id="rId7" Type="http://schemas.openxmlformats.org/officeDocument/2006/relationships/image" Target="../media/image38.png"/><Relationship Id="rId2" Type="http://schemas.openxmlformats.org/officeDocument/2006/relationships/image" Target="../media/image29.svg"/><Relationship Id="rId1" Type="http://schemas.openxmlformats.org/officeDocument/2006/relationships/image" Target="../media/image36.png"/><Relationship Id="rId6" Type="http://schemas.openxmlformats.org/officeDocument/2006/relationships/image" Target="../media/image33.svg"/><Relationship Id="rId5" Type="http://schemas.openxmlformats.org/officeDocument/2006/relationships/image" Target="../media/image37.png"/><Relationship Id="rId4" Type="http://schemas.openxmlformats.org/officeDocument/2006/relationships/image" Target="../media/image31.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2E2371A-27F4-4C63-931B-5BA4F5E820AA}"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1AA1C59-B027-4828-AFE8-A56E6A88DEEA}">
      <dgm:prSet/>
      <dgm:spPr/>
      <dgm:t>
        <a:bodyPr/>
        <a:lstStyle/>
        <a:p>
          <a:pPr>
            <a:defRPr cap="all"/>
          </a:pPr>
          <a:r>
            <a:rPr lang="en-GB" dirty="0"/>
            <a:t>Introduction. </a:t>
          </a:r>
          <a:endParaRPr lang="en-US" dirty="0"/>
        </a:p>
      </dgm:t>
    </dgm:pt>
    <dgm:pt modelId="{BA2179AC-8069-4E0B-8F20-32AC3F362DDE}" type="parTrans" cxnId="{9A0F6009-98D2-4FBA-92AE-8714DCB824DD}">
      <dgm:prSet/>
      <dgm:spPr/>
      <dgm:t>
        <a:bodyPr/>
        <a:lstStyle/>
        <a:p>
          <a:endParaRPr lang="en-US"/>
        </a:p>
      </dgm:t>
    </dgm:pt>
    <dgm:pt modelId="{75E5FE28-6F67-47E8-8865-97632B3DA463}" type="sibTrans" cxnId="{9A0F6009-98D2-4FBA-92AE-8714DCB824DD}">
      <dgm:prSet/>
      <dgm:spPr/>
      <dgm:t>
        <a:bodyPr/>
        <a:lstStyle/>
        <a:p>
          <a:endParaRPr lang="en-US"/>
        </a:p>
      </dgm:t>
    </dgm:pt>
    <dgm:pt modelId="{3A8A953C-96CB-441C-9BF7-202E7F2BC4D9}">
      <dgm:prSet/>
      <dgm:spPr/>
      <dgm:t>
        <a:bodyPr/>
        <a:lstStyle/>
        <a:p>
          <a:pPr>
            <a:defRPr cap="all"/>
          </a:pPr>
          <a:r>
            <a:rPr lang="en-GB" dirty="0"/>
            <a:t>Background of the organization. 	</a:t>
          </a:r>
          <a:endParaRPr lang="en-US" dirty="0"/>
        </a:p>
      </dgm:t>
    </dgm:pt>
    <dgm:pt modelId="{FD1387DB-BB7A-4C69-82F0-79ED6C9D8440}" type="parTrans" cxnId="{B757208E-1097-4B41-9CB6-713372C03852}">
      <dgm:prSet/>
      <dgm:spPr/>
      <dgm:t>
        <a:bodyPr/>
        <a:lstStyle/>
        <a:p>
          <a:endParaRPr lang="en-US"/>
        </a:p>
      </dgm:t>
    </dgm:pt>
    <dgm:pt modelId="{CD6C33EF-FF06-495E-A8C8-89828D09D5F7}" type="sibTrans" cxnId="{B757208E-1097-4B41-9CB6-713372C03852}">
      <dgm:prSet/>
      <dgm:spPr/>
      <dgm:t>
        <a:bodyPr/>
        <a:lstStyle/>
        <a:p>
          <a:endParaRPr lang="en-US"/>
        </a:p>
      </dgm:t>
    </dgm:pt>
    <dgm:pt modelId="{A486FB62-DE1E-46A8-B82E-78E25493A725}">
      <dgm:prSet/>
      <dgm:spPr/>
      <dgm:t>
        <a:bodyPr/>
        <a:lstStyle/>
        <a:p>
          <a:pPr>
            <a:defRPr cap="all"/>
          </a:pPr>
          <a:r>
            <a:rPr lang="en-GB" dirty="0"/>
            <a:t>Challenges before introducing modern technology.</a:t>
          </a:r>
          <a:endParaRPr lang="en-US" dirty="0"/>
        </a:p>
      </dgm:t>
    </dgm:pt>
    <dgm:pt modelId="{DC517366-BB7B-4940-898A-D0CC3AB9475B}" type="parTrans" cxnId="{D9FA8155-3D3B-4342-912C-BBE33A09775F}">
      <dgm:prSet/>
      <dgm:spPr/>
      <dgm:t>
        <a:bodyPr/>
        <a:lstStyle/>
        <a:p>
          <a:endParaRPr lang="en-US"/>
        </a:p>
      </dgm:t>
    </dgm:pt>
    <dgm:pt modelId="{67304ED6-D478-4F58-A6A8-D69D78DB01D9}" type="sibTrans" cxnId="{D9FA8155-3D3B-4342-912C-BBE33A09775F}">
      <dgm:prSet/>
      <dgm:spPr/>
      <dgm:t>
        <a:bodyPr/>
        <a:lstStyle/>
        <a:p>
          <a:endParaRPr lang="en-US"/>
        </a:p>
      </dgm:t>
    </dgm:pt>
    <dgm:pt modelId="{3234DA84-8A1B-4818-A1D0-C092C8B7B583}">
      <dgm:prSet/>
      <dgm:spPr/>
      <dgm:t>
        <a:bodyPr/>
        <a:lstStyle/>
        <a:p>
          <a:pPr>
            <a:defRPr cap="all"/>
          </a:pPr>
          <a:r>
            <a:rPr lang="en-GB" dirty="0"/>
            <a:t>Insights of the modern technology introduced.</a:t>
          </a:r>
          <a:endParaRPr lang="en-US" dirty="0"/>
        </a:p>
      </dgm:t>
    </dgm:pt>
    <dgm:pt modelId="{2DDD5AFE-6D2B-4775-946F-0C33D1246AF0}" type="parTrans" cxnId="{5A37DF89-34C5-4398-A06A-215E8E3A6263}">
      <dgm:prSet/>
      <dgm:spPr/>
      <dgm:t>
        <a:bodyPr/>
        <a:lstStyle/>
        <a:p>
          <a:endParaRPr lang="en-US"/>
        </a:p>
      </dgm:t>
    </dgm:pt>
    <dgm:pt modelId="{BFC1D5CE-2F05-4E94-882A-15C597A1A850}" type="sibTrans" cxnId="{5A37DF89-34C5-4398-A06A-215E8E3A6263}">
      <dgm:prSet/>
      <dgm:spPr/>
      <dgm:t>
        <a:bodyPr/>
        <a:lstStyle/>
        <a:p>
          <a:endParaRPr lang="en-US"/>
        </a:p>
      </dgm:t>
    </dgm:pt>
    <dgm:pt modelId="{1E85C9D2-F214-437C-BD42-50A29E09BB51}">
      <dgm:prSet/>
      <dgm:spPr/>
      <dgm:t>
        <a:bodyPr/>
        <a:lstStyle/>
        <a:p>
          <a:pPr>
            <a:defRPr cap="all"/>
          </a:pPr>
          <a:r>
            <a:rPr lang="en-GB" dirty="0"/>
            <a:t>Impact of the modern technology introduced.</a:t>
          </a:r>
          <a:endParaRPr lang="en-US" dirty="0"/>
        </a:p>
      </dgm:t>
    </dgm:pt>
    <dgm:pt modelId="{A0ED7107-8711-4B2A-B3C0-E743A22C033A}" type="parTrans" cxnId="{3485BF46-8EE9-4135-8B47-CBA7D4B48131}">
      <dgm:prSet/>
      <dgm:spPr/>
      <dgm:t>
        <a:bodyPr/>
        <a:lstStyle/>
        <a:p>
          <a:endParaRPr lang="en-US"/>
        </a:p>
      </dgm:t>
    </dgm:pt>
    <dgm:pt modelId="{E437DE4A-2B14-427B-A8AB-D7AA2061DC79}" type="sibTrans" cxnId="{3485BF46-8EE9-4135-8B47-CBA7D4B48131}">
      <dgm:prSet/>
      <dgm:spPr/>
      <dgm:t>
        <a:bodyPr/>
        <a:lstStyle/>
        <a:p>
          <a:endParaRPr lang="en-US"/>
        </a:p>
      </dgm:t>
    </dgm:pt>
    <dgm:pt modelId="{4324206A-79F9-49A4-BD64-B255E98B9F79}">
      <dgm:prSet/>
      <dgm:spPr/>
      <dgm:t>
        <a:bodyPr/>
        <a:lstStyle/>
        <a:p>
          <a:pPr>
            <a:defRPr cap="all"/>
          </a:pPr>
          <a:r>
            <a:rPr lang="en-GB" dirty="0"/>
            <a:t>Lessons drawn from the case study.</a:t>
          </a:r>
          <a:endParaRPr lang="en-US" dirty="0"/>
        </a:p>
      </dgm:t>
    </dgm:pt>
    <dgm:pt modelId="{C750EF69-3D5D-4606-9202-5F300E4D8F92}" type="parTrans" cxnId="{1CD741C5-BC2B-477D-8C38-8BB6DBB3FBA0}">
      <dgm:prSet/>
      <dgm:spPr/>
      <dgm:t>
        <a:bodyPr/>
        <a:lstStyle/>
        <a:p>
          <a:endParaRPr lang="en-US"/>
        </a:p>
      </dgm:t>
    </dgm:pt>
    <dgm:pt modelId="{E7E1B377-D828-43A4-B832-17729DF47AE4}" type="sibTrans" cxnId="{1CD741C5-BC2B-477D-8C38-8BB6DBB3FBA0}">
      <dgm:prSet/>
      <dgm:spPr/>
      <dgm:t>
        <a:bodyPr/>
        <a:lstStyle/>
        <a:p>
          <a:endParaRPr lang="en-US"/>
        </a:p>
      </dgm:t>
    </dgm:pt>
    <dgm:pt modelId="{47929062-B550-46AD-97BD-CDB3D5712129}">
      <dgm:prSet/>
      <dgm:spPr/>
      <dgm:t>
        <a:bodyPr/>
        <a:lstStyle/>
        <a:p>
          <a:pPr>
            <a:defRPr cap="all"/>
          </a:pPr>
          <a:r>
            <a:rPr lang="en-GB" dirty="0"/>
            <a:t>Conclusions &amp; References.</a:t>
          </a:r>
          <a:endParaRPr lang="en-US" dirty="0"/>
        </a:p>
      </dgm:t>
    </dgm:pt>
    <dgm:pt modelId="{4653AB91-0155-4147-A6AC-FB38D6F508B1}" type="parTrans" cxnId="{EA53C287-A752-4945-B531-06481616A8D3}">
      <dgm:prSet/>
      <dgm:spPr/>
      <dgm:t>
        <a:bodyPr/>
        <a:lstStyle/>
        <a:p>
          <a:endParaRPr lang="en-US"/>
        </a:p>
      </dgm:t>
    </dgm:pt>
    <dgm:pt modelId="{E7E74867-EB21-40C2-B7EC-463B46E220AA}" type="sibTrans" cxnId="{EA53C287-A752-4945-B531-06481616A8D3}">
      <dgm:prSet/>
      <dgm:spPr/>
      <dgm:t>
        <a:bodyPr/>
        <a:lstStyle/>
        <a:p>
          <a:endParaRPr lang="en-US"/>
        </a:p>
      </dgm:t>
    </dgm:pt>
    <dgm:pt modelId="{909B1B79-6F2B-4C94-8DBA-C0DC75B9724F}">
      <dgm:prSet/>
      <dgm:spPr/>
      <dgm:t>
        <a:bodyPr/>
        <a:lstStyle/>
        <a:p>
          <a:pPr>
            <a:defRPr cap="all"/>
          </a:pPr>
          <a:r>
            <a:rPr lang="en-GB" dirty="0"/>
            <a:t>Questions and Answers.</a:t>
          </a:r>
          <a:endParaRPr lang="en-US" dirty="0"/>
        </a:p>
      </dgm:t>
    </dgm:pt>
    <dgm:pt modelId="{41AD981F-1327-491C-97FE-8625F1657C2A}" type="parTrans" cxnId="{75AF1654-7825-4191-A9D5-0FEDB8248D80}">
      <dgm:prSet/>
      <dgm:spPr/>
      <dgm:t>
        <a:bodyPr/>
        <a:lstStyle/>
        <a:p>
          <a:endParaRPr lang="en-US"/>
        </a:p>
      </dgm:t>
    </dgm:pt>
    <dgm:pt modelId="{29FCEAC8-C1F7-4D42-BCBE-FA547351D702}" type="sibTrans" cxnId="{75AF1654-7825-4191-A9D5-0FEDB8248D80}">
      <dgm:prSet/>
      <dgm:spPr/>
      <dgm:t>
        <a:bodyPr/>
        <a:lstStyle/>
        <a:p>
          <a:endParaRPr lang="en-US"/>
        </a:p>
      </dgm:t>
    </dgm:pt>
    <dgm:pt modelId="{A9C02B83-6A79-410D-AF2B-2758B3463ACE}" type="pres">
      <dgm:prSet presAssocID="{02E2371A-27F4-4C63-931B-5BA4F5E820AA}" presName="root" presStyleCnt="0">
        <dgm:presLayoutVars>
          <dgm:dir/>
          <dgm:resizeHandles val="exact"/>
        </dgm:presLayoutVars>
      </dgm:prSet>
      <dgm:spPr/>
    </dgm:pt>
    <dgm:pt modelId="{25D8BB23-A926-45F1-BF07-83750E0C7B5A}" type="pres">
      <dgm:prSet presAssocID="{21AA1C59-B027-4828-AFE8-A56E6A88DEEA}" presName="compNode" presStyleCnt="0"/>
      <dgm:spPr/>
    </dgm:pt>
    <dgm:pt modelId="{0B5CBCE2-A6B3-485A-9FC1-5DF1E5A5B891}" type="pres">
      <dgm:prSet presAssocID="{21AA1C59-B027-4828-AFE8-A56E6A88DEEA}" presName="iconBgRect" presStyleLbl="bgShp" presStyleIdx="0" presStyleCnt="8"/>
      <dgm:spPr/>
    </dgm:pt>
    <dgm:pt modelId="{8B2FF032-861C-4B72-BBD9-CC5D4D4533D3}" type="pres">
      <dgm:prSet presAssocID="{21AA1C59-B027-4828-AFE8-A56E6A88DEEA}" presName="iconRect" presStyleLbl="node1" presStyleIdx="0" presStyleCnt="8"/>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7842D230-90BE-4534-B282-AA570D6F2814}" type="pres">
      <dgm:prSet presAssocID="{21AA1C59-B027-4828-AFE8-A56E6A88DEEA}" presName="spaceRect" presStyleCnt="0"/>
      <dgm:spPr/>
    </dgm:pt>
    <dgm:pt modelId="{1C423C61-097D-492E-9898-E75292830F83}" type="pres">
      <dgm:prSet presAssocID="{21AA1C59-B027-4828-AFE8-A56E6A88DEEA}" presName="textRect" presStyleLbl="revTx" presStyleIdx="0" presStyleCnt="8">
        <dgm:presLayoutVars>
          <dgm:chMax val="1"/>
          <dgm:chPref val="1"/>
        </dgm:presLayoutVars>
      </dgm:prSet>
      <dgm:spPr/>
    </dgm:pt>
    <dgm:pt modelId="{F58F654D-5024-4E87-A7B1-7FB8F800EE13}" type="pres">
      <dgm:prSet presAssocID="{75E5FE28-6F67-47E8-8865-97632B3DA463}" presName="sibTrans" presStyleCnt="0"/>
      <dgm:spPr/>
    </dgm:pt>
    <dgm:pt modelId="{CFE9B592-F9A7-4848-B302-0F2A41B67E53}" type="pres">
      <dgm:prSet presAssocID="{3A8A953C-96CB-441C-9BF7-202E7F2BC4D9}" presName="compNode" presStyleCnt="0"/>
      <dgm:spPr/>
    </dgm:pt>
    <dgm:pt modelId="{CD86F731-3D0C-4D5D-9DE4-9D832CF8F50D}" type="pres">
      <dgm:prSet presAssocID="{3A8A953C-96CB-441C-9BF7-202E7F2BC4D9}" presName="iconBgRect" presStyleLbl="bgShp" presStyleIdx="1" presStyleCnt="8"/>
      <dgm:spPr/>
    </dgm:pt>
    <dgm:pt modelId="{29493E05-8A69-4374-A6AB-3CA845C27C2D}" type="pres">
      <dgm:prSet presAssocID="{3A8A953C-96CB-441C-9BF7-202E7F2BC4D9}" presName="iconRect" presStyleLbl="node1" presStyleIdx="1" presStyleCnt="8"/>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8731393F-A01F-49A8-BA93-31DB8E9ECFC4}" type="pres">
      <dgm:prSet presAssocID="{3A8A953C-96CB-441C-9BF7-202E7F2BC4D9}" presName="spaceRect" presStyleCnt="0"/>
      <dgm:spPr/>
    </dgm:pt>
    <dgm:pt modelId="{9AC25012-DA2F-4C78-8124-57350D43C8B2}" type="pres">
      <dgm:prSet presAssocID="{3A8A953C-96CB-441C-9BF7-202E7F2BC4D9}" presName="textRect" presStyleLbl="revTx" presStyleIdx="1" presStyleCnt="8">
        <dgm:presLayoutVars>
          <dgm:chMax val="1"/>
          <dgm:chPref val="1"/>
        </dgm:presLayoutVars>
      </dgm:prSet>
      <dgm:spPr/>
    </dgm:pt>
    <dgm:pt modelId="{82200426-B151-409A-9588-7CACD2B9FB9E}" type="pres">
      <dgm:prSet presAssocID="{CD6C33EF-FF06-495E-A8C8-89828D09D5F7}" presName="sibTrans" presStyleCnt="0"/>
      <dgm:spPr/>
    </dgm:pt>
    <dgm:pt modelId="{66DD2FCE-ACE4-44F1-9CC1-E23DA35B8D4B}" type="pres">
      <dgm:prSet presAssocID="{A486FB62-DE1E-46A8-B82E-78E25493A725}" presName="compNode" presStyleCnt="0"/>
      <dgm:spPr/>
    </dgm:pt>
    <dgm:pt modelId="{6B4E5F09-F01A-4AD8-9E20-BAB9685EDB25}" type="pres">
      <dgm:prSet presAssocID="{A486FB62-DE1E-46A8-B82E-78E25493A725}" presName="iconBgRect" presStyleLbl="bgShp" presStyleIdx="2" presStyleCnt="8"/>
      <dgm:spPr/>
    </dgm:pt>
    <dgm:pt modelId="{88867243-98DD-4F37-811D-279D12E7A41E}" type="pres">
      <dgm:prSet presAssocID="{A486FB62-DE1E-46A8-B82E-78E25493A725}" presName="iconRect" presStyleLbl="node1" presStyleIdx="2" presStyleCnt="8"/>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cessor"/>
        </a:ext>
      </dgm:extLst>
    </dgm:pt>
    <dgm:pt modelId="{9E7B765C-0341-4C68-86BC-C4DA73D68DAA}" type="pres">
      <dgm:prSet presAssocID="{A486FB62-DE1E-46A8-B82E-78E25493A725}" presName="spaceRect" presStyleCnt="0"/>
      <dgm:spPr/>
    </dgm:pt>
    <dgm:pt modelId="{38AA9476-0AB3-431D-8AF3-61774513E116}" type="pres">
      <dgm:prSet presAssocID="{A486FB62-DE1E-46A8-B82E-78E25493A725}" presName="textRect" presStyleLbl="revTx" presStyleIdx="2" presStyleCnt="8">
        <dgm:presLayoutVars>
          <dgm:chMax val="1"/>
          <dgm:chPref val="1"/>
        </dgm:presLayoutVars>
      </dgm:prSet>
      <dgm:spPr/>
    </dgm:pt>
    <dgm:pt modelId="{D5A929C5-9689-4C0C-A847-8E2C93E41BE3}" type="pres">
      <dgm:prSet presAssocID="{67304ED6-D478-4F58-A6A8-D69D78DB01D9}" presName="sibTrans" presStyleCnt="0"/>
      <dgm:spPr/>
    </dgm:pt>
    <dgm:pt modelId="{F40A9D30-654C-42BD-8D0F-B386164135B7}" type="pres">
      <dgm:prSet presAssocID="{3234DA84-8A1B-4818-A1D0-C092C8B7B583}" presName="compNode" presStyleCnt="0"/>
      <dgm:spPr/>
    </dgm:pt>
    <dgm:pt modelId="{5E2C321A-96BB-4732-BE79-C298CE57DB66}" type="pres">
      <dgm:prSet presAssocID="{3234DA84-8A1B-4818-A1D0-C092C8B7B583}" presName="iconBgRect" presStyleLbl="bgShp" presStyleIdx="3" presStyleCnt="8"/>
      <dgm:spPr/>
    </dgm:pt>
    <dgm:pt modelId="{FB1D7D38-A69F-4017-BFE5-BBFE966FD6F3}" type="pres">
      <dgm:prSet presAssocID="{3234DA84-8A1B-4818-A1D0-C092C8B7B583}" presName="iconRect" presStyleLbl="node1" presStyleIdx="3" presStyleCnt="8"/>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bulb"/>
        </a:ext>
      </dgm:extLst>
    </dgm:pt>
    <dgm:pt modelId="{D7995D14-2B6F-45FC-BA95-5092BC598E18}" type="pres">
      <dgm:prSet presAssocID="{3234DA84-8A1B-4818-A1D0-C092C8B7B583}" presName="spaceRect" presStyleCnt="0"/>
      <dgm:spPr/>
    </dgm:pt>
    <dgm:pt modelId="{9061BE07-D0D5-4245-BE73-C413870EE1A0}" type="pres">
      <dgm:prSet presAssocID="{3234DA84-8A1B-4818-A1D0-C092C8B7B583}" presName="textRect" presStyleLbl="revTx" presStyleIdx="3" presStyleCnt="8">
        <dgm:presLayoutVars>
          <dgm:chMax val="1"/>
          <dgm:chPref val="1"/>
        </dgm:presLayoutVars>
      </dgm:prSet>
      <dgm:spPr/>
    </dgm:pt>
    <dgm:pt modelId="{E8013800-CDA7-4ED4-85BA-4D63FB9236AB}" type="pres">
      <dgm:prSet presAssocID="{BFC1D5CE-2F05-4E94-882A-15C597A1A850}" presName="sibTrans" presStyleCnt="0"/>
      <dgm:spPr/>
    </dgm:pt>
    <dgm:pt modelId="{1BB7B3DD-A15B-4948-A36D-637B182547FA}" type="pres">
      <dgm:prSet presAssocID="{1E85C9D2-F214-437C-BD42-50A29E09BB51}" presName="compNode" presStyleCnt="0"/>
      <dgm:spPr/>
    </dgm:pt>
    <dgm:pt modelId="{1963A5AA-44DB-431F-8319-72DD375AAE0B}" type="pres">
      <dgm:prSet presAssocID="{1E85C9D2-F214-437C-BD42-50A29E09BB51}" presName="iconBgRect" presStyleLbl="bgShp" presStyleIdx="4" presStyleCnt="8"/>
      <dgm:spPr/>
    </dgm:pt>
    <dgm:pt modelId="{2B36FC13-0D4F-4C55-A277-3B8A31FAF4AC}" type="pres">
      <dgm:prSet presAssocID="{1E85C9D2-F214-437C-BD42-50A29E09BB51}" presName="iconRect" presStyleLbl="node1" presStyleIdx="4" presStyleCnt="8"/>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omputer"/>
        </a:ext>
      </dgm:extLst>
    </dgm:pt>
    <dgm:pt modelId="{44BAC2C5-9DD2-46FB-B106-56EA0F3B31F7}" type="pres">
      <dgm:prSet presAssocID="{1E85C9D2-F214-437C-BD42-50A29E09BB51}" presName="spaceRect" presStyleCnt="0"/>
      <dgm:spPr/>
    </dgm:pt>
    <dgm:pt modelId="{1E97C1D6-FA82-404B-8331-6AE1ABF29A9D}" type="pres">
      <dgm:prSet presAssocID="{1E85C9D2-F214-437C-BD42-50A29E09BB51}" presName="textRect" presStyleLbl="revTx" presStyleIdx="4" presStyleCnt="8">
        <dgm:presLayoutVars>
          <dgm:chMax val="1"/>
          <dgm:chPref val="1"/>
        </dgm:presLayoutVars>
      </dgm:prSet>
      <dgm:spPr/>
    </dgm:pt>
    <dgm:pt modelId="{3A7B4A16-9137-4BA4-AD75-EAAC24490BCB}" type="pres">
      <dgm:prSet presAssocID="{E437DE4A-2B14-427B-A8AB-D7AA2061DC79}" presName="sibTrans" presStyleCnt="0"/>
      <dgm:spPr/>
    </dgm:pt>
    <dgm:pt modelId="{41A9E266-F6D7-43E3-A4A3-81F0B00DC37C}" type="pres">
      <dgm:prSet presAssocID="{4324206A-79F9-49A4-BD64-B255E98B9F79}" presName="compNode" presStyleCnt="0"/>
      <dgm:spPr/>
    </dgm:pt>
    <dgm:pt modelId="{428EE468-D5A4-4FE1-87E7-02862CE839BE}" type="pres">
      <dgm:prSet presAssocID="{4324206A-79F9-49A4-BD64-B255E98B9F79}" presName="iconBgRect" presStyleLbl="bgShp" presStyleIdx="5" presStyleCnt="8"/>
      <dgm:spPr/>
    </dgm:pt>
    <dgm:pt modelId="{B92545EF-FD07-496D-90AF-5EF8479C53B7}" type="pres">
      <dgm:prSet presAssocID="{4324206A-79F9-49A4-BD64-B255E98B9F79}" presName="iconRect" presStyleLbl="node1" presStyleIdx="5" presStyleCnt="8"/>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oks"/>
        </a:ext>
      </dgm:extLst>
    </dgm:pt>
    <dgm:pt modelId="{94B450B0-F9F5-48DC-B6A6-362F6AD21C53}" type="pres">
      <dgm:prSet presAssocID="{4324206A-79F9-49A4-BD64-B255E98B9F79}" presName="spaceRect" presStyleCnt="0"/>
      <dgm:spPr/>
    </dgm:pt>
    <dgm:pt modelId="{BD3DA227-2F51-47C0-88F2-7DA05EE9C774}" type="pres">
      <dgm:prSet presAssocID="{4324206A-79F9-49A4-BD64-B255E98B9F79}" presName="textRect" presStyleLbl="revTx" presStyleIdx="5" presStyleCnt="8">
        <dgm:presLayoutVars>
          <dgm:chMax val="1"/>
          <dgm:chPref val="1"/>
        </dgm:presLayoutVars>
      </dgm:prSet>
      <dgm:spPr/>
    </dgm:pt>
    <dgm:pt modelId="{0368FE68-CB03-40E5-A81F-88C0A944941D}" type="pres">
      <dgm:prSet presAssocID="{E7E1B377-D828-43A4-B832-17729DF47AE4}" presName="sibTrans" presStyleCnt="0"/>
      <dgm:spPr/>
    </dgm:pt>
    <dgm:pt modelId="{572A8A81-A70D-4E2A-B67E-B1FACEA6B28F}" type="pres">
      <dgm:prSet presAssocID="{47929062-B550-46AD-97BD-CDB3D5712129}" presName="compNode" presStyleCnt="0"/>
      <dgm:spPr/>
    </dgm:pt>
    <dgm:pt modelId="{68DAD0E5-55B5-4EE7-BD2A-2D54877C678F}" type="pres">
      <dgm:prSet presAssocID="{47929062-B550-46AD-97BD-CDB3D5712129}" presName="iconBgRect" presStyleLbl="bgShp" presStyleIdx="6" presStyleCnt="8"/>
      <dgm:spPr/>
    </dgm:pt>
    <dgm:pt modelId="{CCFE0403-78CF-4C9A-BB74-D3A8C4F6B15C}" type="pres">
      <dgm:prSet presAssocID="{47929062-B550-46AD-97BD-CDB3D5712129}" presName="iconRect" presStyleLbl="node1" presStyleIdx="6" presStyleCnt="8"/>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List"/>
        </a:ext>
      </dgm:extLst>
    </dgm:pt>
    <dgm:pt modelId="{901525C8-E666-4543-A0DE-AC5083A1D014}" type="pres">
      <dgm:prSet presAssocID="{47929062-B550-46AD-97BD-CDB3D5712129}" presName="spaceRect" presStyleCnt="0"/>
      <dgm:spPr/>
    </dgm:pt>
    <dgm:pt modelId="{0C971D93-0AB6-475E-B09A-97774F8D36A5}" type="pres">
      <dgm:prSet presAssocID="{47929062-B550-46AD-97BD-CDB3D5712129}" presName="textRect" presStyleLbl="revTx" presStyleIdx="6" presStyleCnt="8">
        <dgm:presLayoutVars>
          <dgm:chMax val="1"/>
          <dgm:chPref val="1"/>
        </dgm:presLayoutVars>
      </dgm:prSet>
      <dgm:spPr/>
    </dgm:pt>
    <dgm:pt modelId="{DFACD87D-C69B-4C92-A020-3332EFFD8845}" type="pres">
      <dgm:prSet presAssocID="{E7E74867-EB21-40C2-B7EC-463B46E220AA}" presName="sibTrans" presStyleCnt="0"/>
      <dgm:spPr/>
    </dgm:pt>
    <dgm:pt modelId="{A7CF736E-A3B6-42B4-90E0-979B4C14AEF9}" type="pres">
      <dgm:prSet presAssocID="{909B1B79-6F2B-4C94-8DBA-C0DC75B9724F}" presName="compNode" presStyleCnt="0"/>
      <dgm:spPr/>
    </dgm:pt>
    <dgm:pt modelId="{10DC8ED3-7141-462D-A763-0B22069D4737}" type="pres">
      <dgm:prSet presAssocID="{909B1B79-6F2B-4C94-8DBA-C0DC75B9724F}" presName="iconBgRect" presStyleLbl="bgShp" presStyleIdx="7" presStyleCnt="8"/>
      <dgm:spPr/>
    </dgm:pt>
    <dgm:pt modelId="{B7368275-41AA-48F7-8629-7FB215521CD9}" type="pres">
      <dgm:prSet presAssocID="{909B1B79-6F2B-4C94-8DBA-C0DC75B9724F}" presName="iconRect" presStyleLbl="node1" presStyleIdx="7" presStyleCnt="8"/>
      <dgm:spPr>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a:noFill/>
        </a:ln>
      </dgm:spPr>
      <dgm:extLst>
        <a:ext uri="{E40237B7-FDA0-4F09-8148-C483321AD2D9}">
          <dgm14:cNvPr xmlns:dgm14="http://schemas.microsoft.com/office/drawing/2010/diagram" id="0" name="" descr="Questions"/>
        </a:ext>
      </dgm:extLst>
    </dgm:pt>
    <dgm:pt modelId="{07E1CE1A-3E89-4827-9D46-5E31765C3093}" type="pres">
      <dgm:prSet presAssocID="{909B1B79-6F2B-4C94-8DBA-C0DC75B9724F}" presName="spaceRect" presStyleCnt="0"/>
      <dgm:spPr/>
    </dgm:pt>
    <dgm:pt modelId="{0B3D95DB-3E05-4F50-A660-AA9E08CB3C85}" type="pres">
      <dgm:prSet presAssocID="{909B1B79-6F2B-4C94-8DBA-C0DC75B9724F}" presName="textRect" presStyleLbl="revTx" presStyleIdx="7" presStyleCnt="8">
        <dgm:presLayoutVars>
          <dgm:chMax val="1"/>
          <dgm:chPref val="1"/>
        </dgm:presLayoutVars>
      </dgm:prSet>
      <dgm:spPr/>
    </dgm:pt>
  </dgm:ptLst>
  <dgm:cxnLst>
    <dgm:cxn modelId="{1BF39103-5456-4C6B-9C27-19807D9C37D4}" type="presOf" srcId="{A486FB62-DE1E-46A8-B82E-78E25493A725}" destId="{38AA9476-0AB3-431D-8AF3-61774513E116}" srcOrd="0" destOrd="0" presId="urn:microsoft.com/office/officeart/2018/5/layout/IconCircleLabelList"/>
    <dgm:cxn modelId="{9A0F6009-98D2-4FBA-92AE-8714DCB824DD}" srcId="{02E2371A-27F4-4C63-931B-5BA4F5E820AA}" destId="{21AA1C59-B027-4828-AFE8-A56E6A88DEEA}" srcOrd="0" destOrd="0" parTransId="{BA2179AC-8069-4E0B-8F20-32AC3F362DDE}" sibTransId="{75E5FE28-6F67-47E8-8865-97632B3DA463}"/>
    <dgm:cxn modelId="{DFDF4426-F48D-4A59-ACD0-3CCABCEEC7A9}" type="presOf" srcId="{02E2371A-27F4-4C63-931B-5BA4F5E820AA}" destId="{A9C02B83-6A79-410D-AF2B-2758B3463ACE}" srcOrd="0" destOrd="0" presId="urn:microsoft.com/office/officeart/2018/5/layout/IconCircleLabelList"/>
    <dgm:cxn modelId="{3485BF46-8EE9-4135-8B47-CBA7D4B48131}" srcId="{02E2371A-27F4-4C63-931B-5BA4F5E820AA}" destId="{1E85C9D2-F214-437C-BD42-50A29E09BB51}" srcOrd="4" destOrd="0" parTransId="{A0ED7107-8711-4B2A-B3C0-E743A22C033A}" sibTransId="{E437DE4A-2B14-427B-A8AB-D7AA2061DC79}"/>
    <dgm:cxn modelId="{E82BF147-7053-4499-A07B-27BA6DA757AF}" type="presOf" srcId="{1E85C9D2-F214-437C-BD42-50A29E09BB51}" destId="{1E97C1D6-FA82-404B-8331-6AE1ABF29A9D}" srcOrd="0" destOrd="0" presId="urn:microsoft.com/office/officeart/2018/5/layout/IconCircleLabelList"/>
    <dgm:cxn modelId="{BA6C3149-56A7-41B9-ACFD-5776E5EACEA3}" type="presOf" srcId="{47929062-B550-46AD-97BD-CDB3D5712129}" destId="{0C971D93-0AB6-475E-B09A-97774F8D36A5}" srcOrd="0" destOrd="0" presId="urn:microsoft.com/office/officeart/2018/5/layout/IconCircleLabelList"/>
    <dgm:cxn modelId="{75AF1654-7825-4191-A9D5-0FEDB8248D80}" srcId="{02E2371A-27F4-4C63-931B-5BA4F5E820AA}" destId="{909B1B79-6F2B-4C94-8DBA-C0DC75B9724F}" srcOrd="7" destOrd="0" parTransId="{41AD981F-1327-491C-97FE-8625F1657C2A}" sibTransId="{29FCEAC8-C1F7-4D42-BCBE-FA547351D702}"/>
    <dgm:cxn modelId="{D9FA8155-3D3B-4342-912C-BBE33A09775F}" srcId="{02E2371A-27F4-4C63-931B-5BA4F5E820AA}" destId="{A486FB62-DE1E-46A8-B82E-78E25493A725}" srcOrd="2" destOrd="0" parTransId="{DC517366-BB7B-4940-898A-D0CC3AB9475B}" sibTransId="{67304ED6-D478-4F58-A6A8-D69D78DB01D9}"/>
    <dgm:cxn modelId="{EA53C287-A752-4945-B531-06481616A8D3}" srcId="{02E2371A-27F4-4C63-931B-5BA4F5E820AA}" destId="{47929062-B550-46AD-97BD-CDB3D5712129}" srcOrd="6" destOrd="0" parTransId="{4653AB91-0155-4147-A6AC-FB38D6F508B1}" sibTransId="{E7E74867-EB21-40C2-B7EC-463B46E220AA}"/>
    <dgm:cxn modelId="{5A37DF89-34C5-4398-A06A-215E8E3A6263}" srcId="{02E2371A-27F4-4C63-931B-5BA4F5E820AA}" destId="{3234DA84-8A1B-4818-A1D0-C092C8B7B583}" srcOrd="3" destOrd="0" parTransId="{2DDD5AFE-6D2B-4775-946F-0C33D1246AF0}" sibTransId="{BFC1D5CE-2F05-4E94-882A-15C597A1A850}"/>
    <dgm:cxn modelId="{E2D71D8A-3095-4A7C-9D1F-A926F1458FA1}" type="presOf" srcId="{4324206A-79F9-49A4-BD64-B255E98B9F79}" destId="{BD3DA227-2F51-47C0-88F2-7DA05EE9C774}" srcOrd="0" destOrd="0" presId="urn:microsoft.com/office/officeart/2018/5/layout/IconCircleLabelList"/>
    <dgm:cxn modelId="{B757208E-1097-4B41-9CB6-713372C03852}" srcId="{02E2371A-27F4-4C63-931B-5BA4F5E820AA}" destId="{3A8A953C-96CB-441C-9BF7-202E7F2BC4D9}" srcOrd="1" destOrd="0" parTransId="{FD1387DB-BB7A-4C69-82F0-79ED6C9D8440}" sibTransId="{CD6C33EF-FF06-495E-A8C8-89828D09D5F7}"/>
    <dgm:cxn modelId="{6708F691-24C5-443A-ADE8-4CCBC100C88A}" type="presOf" srcId="{3234DA84-8A1B-4818-A1D0-C092C8B7B583}" destId="{9061BE07-D0D5-4245-BE73-C413870EE1A0}" srcOrd="0" destOrd="0" presId="urn:microsoft.com/office/officeart/2018/5/layout/IconCircleLabelList"/>
    <dgm:cxn modelId="{92CADBB7-088B-42C7-89D7-0A28F49B7427}" type="presOf" srcId="{21AA1C59-B027-4828-AFE8-A56E6A88DEEA}" destId="{1C423C61-097D-492E-9898-E75292830F83}" srcOrd="0" destOrd="0" presId="urn:microsoft.com/office/officeart/2018/5/layout/IconCircleLabelList"/>
    <dgm:cxn modelId="{A9EE51B8-2E26-4233-BB3C-743E94B58294}" type="presOf" srcId="{909B1B79-6F2B-4C94-8DBA-C0DC75B9724F}" destId="{0B3D95DB-3E05-4F50-A660-AA9E08CB3C85}" srcOrd="0" destOrd="0" presId="urn:microsoft.com/office/officeart/2018/5/layout/IconCircleLabelList"/>
    <dgm:cxn modelId="{1CD741C5-BC2B-477D-8C38-8BB6DBB3FBA0}" srcId="{02E2371A-27F4-4C63-931B-5BA4F5E820AA}" destId="{4324206A-79F9-49A4-BD64-B255E98B9F79}" srcOrd="5" destOrd="0" parTransId="{C750EF69-3D5D-4606-9202-5F300E4D8F92}" sibTransId="{E7E1B377-D828-43A4-B832-17729DF47AE4}"/>
    <dgm:cxn modelId="{D0159BE0-732A-42E4-AC30-85A8DE7BE45B}" type="presOf" srcId="{3A8A953C-96CB-441C-9BF7-202E7F2BC4D9}" destId="{9AC25012-DA2F-4C78-8124-57350D43C8B2}" srcOrd="0" destOrd="0" presId="urn:microsoft.com/office/officeart/2018/5/layout/IconCircleLabelList"/>
    <dgm:cxn modelId="{6BFFBF47-0AD2-40B3-8078-1EB40C33C7FD}" type="presParOf" srcId="{A9C02B83-6A79-410D-AF2B-2758B3463ACE}" destId="{25D8BB23-A926-45F1-BF07-83750E0C7B5A}" srcOrd="0" destOrd="0" presId="urn:microsoft.com/office/officeart/2018/5/layout/IconCircleLabelList"/>
    <dgm:cxn modelId="{8F2D5982-33CA-41C7-90E0-D20179953E29}" type="presParOf" srcId="{25D8BB23-A926-45F1-BF07-83750E0C7B5A}" destId="{0B5CBCE2-A6B3-485A-9FC1-5DF1E5A5B891}" srcOrd="0" destOrd="0" presId="urn:microsoft.com/office/officeart/2018/5/layout/IconCircleLabelList"/>
    <dgm:cxn modelId="{2E486204-D0D0-4424-AF57-1C4822AA314C}" type="presParOf" srcId="{25D8BB23-A926-45F1-BF07-83750E0C7B5A}" destId="{8B2FF032-861C-4B72-BBD9-CC5D4D4533D3}" srcOrd="1" destOrd="0" presId="urn:microsoft.com/office/officeart/2018/5/layout/IconCircleLabelList"/>
    <dgm:cxn modelId="{B8B927FA-65F1-437E-8316-EF3DDE128C83}" type="presParOf" srcId="{25D8BB23-A926-45F1-BF07-83750E0C7B5A}" destId="{7842D230-90BE-4534-B282-AA570D6F2814}" srcOrd="2" destOrd="0" presId="urn:microsoft.com/office/officeart/2018/5/layout/IconCircleLabelList"/>
    <dgm:cxn modelId="{39A19CCE-599F-44B1-990E-550466D86B04}" type="presParOf" srcId="{25D8BB23-A926-45F1-BF07-83750E0C7B5A}" destId="{1C423C61-097D-492E-9898-E75292830F83}" srcOrd="3" destOrd="0" presId="urn:microsoft.com/office/officeart/2018/5/layout/IconCircleLabelList"/>
    <dgm:cxn modelId="{72A169B0-C5AC-467C-8139-0B059AB17CFA}" type="presParOf" srcId="{A9C02B83-6A79-410D-AF2B-2758B3463ACE}" destId="{F58F654D-5024-4E87-A7B1-7FB8F800EE13}" srcOrd="1" destOrd="0" presId="urn:microsoft.com/office/officeart/2018/5/layout/IconCircleLabelList"/>
    <dgm:cxn modelId="{81C1982A-29BE-4F09-849E-08E86A1909F7}" type="presParOf" srcId="{A9C02B83-6A79-410D-AF2B-2758B3463ACE}" destId="{CFE9B592-F9A7-4848-B302-0F2A41B67E53}" srcOrd="2" destOrd="0" presId="urn:microsoft.com/office/officeart/2018/5/layout/IconCircleLabelList"/>
    <dgm:cxn modelId="{CBA557E2-D909-41DD-9BD6-34596B153C23}" type="presParOf" srcId="{CFE9B592-F9A7-4848-B302-0F2A41B67E53}" destId="{CD86F731-3D0C-4D5D-9DE4-9D832CF8F50D}" srcOrd="0" destOrd="0" presId="urn:microsoft.com/office/officeart/2018/5/layout/IconCircleLabelList"/>
    <dgm:cxn modelId="{7FBA9318-AB8C-4238-AC3E-003B763C494A}" type="presParOf" srcId="{CFE9B592-F9A7-4848-B302-0F2A41B67E53}" destId="{29493E05-8A69-4374-A6AB-3CA845C27C2D}" srcOrd="1" destOrd="0" presId="urn:microsoft.com/office/officeart/2018/5/layout/IconCircleLabelList"/>
    <dgm:cxn modelId="{9A827A4B-1692-457C-B1DA-FB767EE56549}" type="presParOf" srcId="{CFE9B592-F9A7-4848-B302-0F2A41B67E53}" destId="{8731393F-A01F-49A8-BA93-31DB8E9ECFC4}" srcOrd="2" destOrd="0" presId="urn:microsoft.com/office/officeart/2018/5/layout/IconCircleLabelList"/>
    <dgm:cxn modelId="{C0432B74-4FA2-49AF-8C9A-218EE91A0C6C}" type="presParOf" srcId="{CFE9B592-F9A7-4848-B302-0F2A41B67E53}" destId="{9AC25012-DA2F-4C78-8124-57350D43C8B2}" srcOrd="3" destOrd="0" presId="urn:microsoft.com/office/officeart/2018/5/layout/IconCircleLabelList"/>
    <dgm:cxn modelId="{F99B13F9-769F-450C-81C5-28D472A2EBBE}" type="presParOf" srcId="{A9C02B83-6A79-410D-AF2B-2758B3463ACE}" destId="{82200426-B151-409A-9588-7CACD2B9FB9E}" srcOrd="3" destOrd="0" presId="urn:microsoft.com/office/officeart/2018/5/layout/IconCircleLabelList"/>
    <dgm:cxn modelId="{0512488E-E939-42A1-8907-6263A36AB0A6}" type="presParOf" srcId="{A9C02B83-6A79-410D-AF2B-2758B3463ACE}" destId="{66DD2FCE-ACE4-44F1-9CC1-E23DA35B8D4B}" srcOrd="4" destOrd="0" presId="urn:microsoft.com/office/officeart/2018/5/layout/IconCircleLabelList"/>
    <dgm:cxn modelId="{A88FD4C6-E0B3-404A-8A78-2C0376245976}" type="presParOf" srcId="{66DD2FCE-ACE4-44F1-9CC1-E23DA35B8D4B}" destId="{6B4E5F09-F01A-4AD8-9E20-BAB9685EDB25}" srcOrd="0" destOrd="0" presId="urn:microsoft.com/office/officeart/2018/5/layout/IconCircleLabelList"/>
    <dgm:cxn modelId="{AA0295B0-6032-4A9D-A7AB-680ED367E1F8}" type="presParOf" srcId="{66DD2FCE-ACE4-44F1-9CC1-E23DA35B8D4B}" destId="{88867243-98DD-4F37-811D-279D12E7A41E}" srcOrd="1" destOrd="0" presId="urn:microsoft.com/office/officeart/2018/5/layout/IconCircleLabelList"/>
    <dgm:cxn modelId="{93C56E18-F856-4739-B064-B83DF20C8335}" type="presParOf" srcId="{66DD2FCE-ACE4-44F1-9CC1-E23DA35B8D4B}" destId="{9E7B765C-0341-4C68-86BC-C4DA73D68DAA}" srcOrd="2" destOrd="0" presId="urn:microsoft.com/office/officeart/2018/5/layout/IconCircleLabelList"/>
    <dgm:cxn modelId="{ABFBC6D6-ECE6-494D-83F9-9BA2A092E92C}" type="presParOf" srcId="{66DD2FCE-ACE4-44F1-9CC1-E23DA35B8D4B}" destId="{38AA9476-0AB3-431D-8AF3-61774513E116}" srcOrd="3" destOrd="0" presId="urn:microsoft.com/office/officeart/2018/5/layout/IconCircleLabelList"/>
    <dgm:cxn modelId="{6AEAC7D6-CAE9-4D6E-BD43-2652C251B717}" type="presParOf" srcId="{A9C02B83-6A79-410D-AF2B-2758B3463ACE}" destId="{D5A929C5-9689-4C0C-A847-8E2C93E41BE3}" srcOrd="5" destOrd="0" presId="urn:microsoft.com/office/officeart/2018/5/layout/IconCircleLabelList"/>
    <dgm:cxn modelId="{184ECC4E-1BC0-44DC-8A50-199B614DE97A}" type="presParOf" srcId="{A9C02B83-6A79-410D-AF2B-2758B3463ACE}" destId="{F40A9D30-654C-42BD-8D0F-B386164135B7}" srcOrd="6" destOrd="0" presId="urn:microsoft.com/office/officeart/2018/5/layout/IconCircleLabelList"/>
    <dgm:cxn modelId="{DB9CA45D-122F-45E5-A8C2-F3EBAB11BBF6}" type="presParOf" srcId="{F40A9D30-654C-42BD-8D0F-B386164135B7}" destId="{5E2C321A-96BB-4732-BE79-C298CE57DB66}" srcOrd="0" destOrd="0" presId="urn:microsoft.com/office/officeart/2018/5/layout/IconCircleLabelList"/>
    <dgm:cxn modelId="{605CD9C2-220A-4FDD-8AFD-C1678D7AAFF6}" type="presParOf" srcId="{F40A9D30-654C-42BD-8D0F-B386164135B7}" destId="{FB1D7D38-A69F-4017-BFE5-BBFE966FD6F3}" srcOrd="1" destOrd="0" presId="urn:microsoft.com/office/officeart/2018/5/layout/IconCircleLabelList"/>
    <dgm:cxn modelId="{8C3E0479-F38C-4995-908C-061E3F8E5F0C}" type="presParOf" srcId="{F40A9D30-654C-42BD-8D0F-B386164135B7}" destId="{D7995D14-2B6F-45FC-BA95-5092BC598E18}" srcOrd="2" destOrd="0" presId="urn:microsoft.com/office/officeart/2018/5/layout/IconCircleLabelList"/>
    <dgm:cxn modelId="{E942360E-88FE-4711-88B5-F1FD25A76926}" type="presParOf" srcId="{F40A9D30-654C-42BD-8D0F-B386164135B7}" destId="{9061BE07-D0D5-4245-BE73-C413870EE1A0}" srcOrd="3" destOrd="0" presId="urn:microsoft.com/office/officeart/2018/5/layout/IconCircleLabelList"/>
    <dgm:cxn modelId="{DD953981-EC36-45B8-BA71-BA67AEBCE315}" type="presParOf" srcId="{A9C02B83-6A79-410D-AF2B-2758B3463ACE}" destId="{E8013800-CDA7-4ED4-85BA-4D63FB9236AB}" srcOrd="7" destOrd="0" presId="urn:microsoft.com/office/officeart/2018/5/layout/IconCircleLabelList"/>
    <dgm:cxn modelId="{3E0BAA67-72A2-41BF-AC11-7FED9D24288E}" type="presParOf" srcId="{A9C02B83-6A79-410D-AF2B-2758B3463ACE}" destId="{1BB7B3DD-A15B-4948-A36D-637B182547FA}" srcOrd="8" destOrd="0" presId="urn:microsoft.com/office/officeart/2018/5/layout/IconCircleLabelList"/>
    <dgm:cxn modelId="{590B094B-C38E-424A-B856-C908F0919D09}" type="presParOf" srcId="{1BB7B3DD-A15B-4948-A36D-637B182547FA}" destId="{1963A5AA-44DB-431F-8319-72DD375AAE0B}" srcOrd="0" destOrd="0" presId="urn:microsoft.com/office/officeart/2018/5/layout/IconCircleLabelList"/>
    <dgm:cxn modelId="{E3962E07-3D25-48CB-8D81-C4952DDD70AF}" type="presParOf" srcId="{1BB7B3DD-A15B-4948-A36D-637B182547FA}" destId="{2B36FC13-0D4F-4C55-A277-3B8A31FAF4AC}" srcOrd="1" destOrd="0" presId="urn:microsoft.com/office/officeart/2018/5/layout/IconCircleLabelList"/>
    <dgm:cxn modelId="{8BEA7597-A122-4911-8A72-F1A900F07EDB}" type="presParOf" srcId="{1BB7B3DD-A15B-4948-A36D-637B182547FA}" destId="{44BAC2C5-9DD2-46FB-B106-56EA0F3B31F7}" srcOrd="2" destOrd="0" presId="urn:microsoft.com/office/officeart/2018/5/layout/IconCircleLabelList"/>
    <dgm:cxn modelId="{D9D6B00C-35F5-4D06-BE5A-7F93E3143876}" type="presParOf" srcId="{1BB7B3DD-A15B-4948-A36D-637B182547FA}" destId="{1E97C1D6-FA82-404B-8331-6AE1ABF29A9D}" srcOrd="3" destOrd="0" presId="urn:microsoft.com/office/officeart/2018/5/layout/IconCircleLabelList"/>
    <dgm:cxn modelId="{02303740-E0A5-4BDB-8A09-40B206FA19A1}" type="presParOf" srcId="{A9C02B83-6A79-410D-AF2B-2758B3463ACE}" destId="{3A7B4A16-9137-4BA4-AD75-EAAC24490BCB}" srcOrd="9" destOrd="0" presId="urn:microsoft.com/office/officeart/2018/5/layout/IconCircleLabelList"/>
    <dgm:cxn modelId="{A02A3B65-6AC6-473E-8006-BD16BEEFDB2D}" type="presParOf" srcId="{A9C02B83-6A79-410D-AF2B-2758B3463ACE}" destId="{41A9E266-F6D7-43E3-A4A3-81F0B00DC37C}" srcOrd="10" destOrd="0" presId="urn:microsoft.com/office/officeart/2018/5/layout/IconCircleLabelList"/>
    <dgm:cxn modelId="{6EBBD26B-B4E0-4B1C-84A0-B98408800E77}" type="presParOf" srcId="{41A9E266-F6D7-43E3-A4A3-81F0B00DC37C}" destId="{428EE468-D5A4-4FE1-87E7-02862CE839BE}" srcOrd="0" destOrd="0" presId="urn:microsoft.com/office/officeart/2018/5/layout/IconCircleLabelList"/>
    <dgm:cxn modelId="{E10FB3A3-E205-43B8-A9BD-F979045D3862}" type="presParOf" srcId="{41A9E266-F6D7-43E3-A4A3-81F0B00DC37C}" destId="{B92545EF-FD07-496D-90AF-5EF8479C53B7}" srcOrd="1" destOrd="0" presId="urn:microsoft.com/office/officeart/2018/5/layout/IconCircleLabelList"/>
    <dgm:cxn modelId="{97C63B63-40EC-4EBA-9C9B-643EF3A0C61B}" type="presParOf" srcId="{41A9E266-F6D7-43E3-A4A3-81F0B00DC37C}" destId="{94B450B0-F9F5-48DC-B6A6-362F6AD21C53}" srcOrd="2" destOrd="0" presId="urn:microsoft.com/office/officeart/2018/5/layout/IconCircleLabelList"/>
    <dgm:cxn modelId="{CA4B291A-7EDB-4E71-8E3B-7BE24BD345D4}" type="presParOf" srcId="{41A9E266-F6D7-43E3-A4A3-81F0B00DC37C}" destId="{BD3DA227-2F51-47C0-88F2-7DA05EE9C774}" srcOrd="3" destOrd="0" presId="urn:microsoft.com/office/officeart/2018/5/layout/IconCircleLabelList"/>
    <dgm:cxn modelId="{CE98AF6D-AD73-4AE3-A908-CA43FC05FEC0}" type="presParOf" srcId="{A9C02B83-6A79-410D-AF2B-2758B3463ACE}" destId="{0368FE68-CB03-40E5-A81F-88C0A944941D}" srcOrd="11" destOrd="0" presId="urn:microsoft.com/office/officeart/2018/5/layout/IconCircleLabelList"/>
    <dgm:cxn modelId="{0B34A7F5-56BC-4632-804F-99D641C8407E}" type="presParOf" srcId="{A9C02B83-6A79-410D-AF2B-2758B3463ACE}" destId="{572A8A81-A70D-4E2A-B67E-B1FACEA6B28F}" srcOrd="12" destOrd="0" presId="urn:microsoft.com/office/officeart/2018/5/layout/IconCircleLabelList"/>
    <dgm:cxn modelId="{8C055E36-EF44-48A8-B051-CB6DAD7E2F24}" type="presParOf" srcId="{572A8A81-A70D-4E2A-B67E-B1FACEA6B28F}" destId="{68DAD0E5-55B5-4EE7-BD2A-2D54877C678F}" srcOrd="0" destOrd="0" presId="urn:microsoft.com/office/officeart/2018/5/layout/IconCircleLabelList"/>
    <dgm:cxn modelId="{6DEADEDD-4BFC-4C13-AC49-9F8EED052CF2}" type="presParOf" srcId="{572A8A81-A70D-4E2A-B67E-B1FACEA6B28F}" destId="{CCFE0403-78CF-4C9A-BB74-D3A8C4F6B15C}" srcOrd="1" destOrd="0" presId="urn:microsoft.com/office/officeart/2018/5/layout/IconCircleLabelList"/>
    <dgm:cxn modelId="{41D9961A-BC5C-421A-B235-079BF04E9B22}" type="presParOf" srcId="{572A8A81-A70D-4E2A-B67E-B1FACEA6B28F}" destId="{901525C8-E666-4543-A0DE-AC5083A1D014}" srcOrd="2" destOrd="0" presId="urn:microsoft.com/office/officeart/2018/5/layout/IconCircleLabelList"/>
    <dgm:cxn modelId="{FA705E9F-82B4-4F23-8849-36787BCB57F4}" type="presParOf" srcId="{572A8A81-A70D-4E2A-B67E-B1FACEA6B28F}" destId="{0C971D93-0AB6-475E-B09A-97774F8D36A5}" srcOrd="3" destOrd="0" presId="urn:microsoft.com/office/officeart/2018/5/layout/IconCircleLabelList"/>
    <dgm:cxn modelId="{F2C67092-C52E-478D-9502-E1DCABCDBA09}" type="presParOf" srcId="{A9C02B83-6A79-410D-AF2B-2758B3463ACE}" destId="{DFACD87D-C69B-4C92-A020-3332EFFD8845}" srcOrd="13" destOrd="0" presId="urn:microsoft.com/office/officeart/2018/5/layout/IconCircleLabelList"/>
    <dgm:cxn modelId="{00C5B11B-6F19-4A8A-84A7-E6A1A8DE1264}" type="presParOf" srcId="{A9C02B83-6A79-410D-AF2B-2758B3463ACE}" destId="{A7CF736E-A3B6-42B4-90E0-979B4C14AEF9}" srcOrd="14" destOrd="0" presId="urn:microsoft.com/office/officeart/2018/5/layout/IconCircleLabelList"/>
    <dgm:cxn modelId="{27D900CB-BE10-4FDE-B0F9-D41FFA3865AA}" type="presParOf" srcId="{A7CF736E-A3B6-42B4-90E0-979B4C14AEF9}" destId="{10DC8ED3-7141-462D-A763-0B22069D4737}" srcOrd="0" destOrd="0" presId="urn:microsoft.com/office/officeart/2018/5/layout/IconCircleLabelList"/>
    <dgm:cxn modelId="{83ECBD9F-DFF9-4650-AACD-CECB158C1002}" type="presParOf" srcId="{A7CF736E-A3B6-42B4-90E0-979B4C14AEF9}" destId="{B7368275-41AA-48F7-8629-7FB215521CD9}" srcOrd="1" destOrd="0" presId="urn:microsoft.com/office/officeart/2018/5/layout/IconCircleLabelList"/>
    <dgm:cxn modelId="{6D6D4303-6BC8-4FFB-B672-D6877DC6AAE9}" type="presParOf" srcId="{A7CF736E-A3B6-42B4-90E0-979B4C14AEF9}" destId="{07E1CE1A-3E89-4827-9D46-5E31765C3093}" srcOrd="2" destOrd="0" presId="urn:microsoft.com/office/officeart/2018/5/layout/IconCircleLabelList"/>
    <dgm:cxn modelId="{7CEC516A-DC17-418E-86A0-30F98AD5C14D}" type="presParOf" srcId="{A7CF736E-A3B6-42B4-90E0-979B4C14AEF9}" destId="{0B3D95DB-3E05-4F50-A660-AA9E08CB3C8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E52D0FA-11A8-4A4D-B4E8-3C74BF6AFB0D}"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591F058B-2AEB-45CF-A0EC-E74674777764}">
      <dgm:prSet custT="1"/>
      <dgm:spPr/>
      <dgm:t>
        <a:bodyPr/>
        <a:lstStyle/>
        <a:p>
          <a:r>
            <a:rPr lang="en-GB" sz="1400" dirty="0"/>
            <a:t>ASDA group Ltd aims is to provide goods and services that are cheap and affordable to the public. Reducing packaging is one of ASDA's key objectives and they consider every option to achieve this goal</a:t>
          </a:r>
          <a:r>
            <a:rPr lang="en-GB" sz="1200" dirty="0"/>
            <a:t>. </a:t>
          </a:r>
          <a:endParaRPr lang="en-US" sz="1200" dirty="0"/>
        </a:p>
      </dgm:t>
    </dgm:pt>
    <dgm:pt modelId="{304F1C74-9BB9-4399-BE2A-EC7297C867B5}" type="parTrans" cxnId="{F862B290-BC5E-499A-BD08-6AD2F07A3538}">
      <dgm:prSet/>
      <dgm:spPr/>
      <dgm:t>
        <a:bodyPr/>
        <a:lstStyle/>
        <a:p>
          <a:endParaRPr lang="en-US"/>
        </a:p>
      </dgm:t>
    </dgm:pt>
    <dgm:pt modelId="{A17ABDC6-9409-41CD-9163-427A06B857DA}" type="sibTrans" cxnId="{F862B290-BC5E-499A-BD08-6AD2F07A3538}">
      <dgm:prSet/>
      <dgm:spPr/>
      <dgm:t>
        <a:bodyPr/>
        <a:lstStyle/>
        <a:p>
          <a:endParaRPr lang="en-US"/>
        </a:p>
      </dgm:t>
    </dgm:pt>
    <dgm:pt modelId="{69644E2D-143E-46DD-8268-0A2A108E3F22}">
      <dgm:prSet custT="1"/>
      <dgm:spPr/>
      <dgm:t>
        <a:bodyPr/>
        <a:lstStyle/>
        <a:p>
          <a:r>
            <a:rPr lang="en-GB" sz="1400" dirty="0"/>
            <a:t>It intends to increase the amount of fresh products sold loose from boxes and reduce its range of own label pre-packed products sold in its stores </a:t>
          </a:r>
          <a:r>
            <a:rPr lang="en-GB" sz="1400" b="1" dirty="0"/>
            <a:t>across</a:t>
          </a:r>
          <a:r>
            <a:rPr lang="en-GB" sz="1400" dirty="0"/>
            <a:t> the country is key objective. </a:t>
          </a:r>
          <a:endParaRPr lang="en-US" sz="1400" dirty="0"/>
        </a:p>
      </dgm:t>
    </dgm:pt>
    <dgm:pt modelId="{B6E53778-7EA0-4894-A89C-909E65B1B5EA}" type="parTrans" cxnId="{0095E2F1-FCD9-4354-8DEE-FD57ADE05668}">
      <dgm:prSet/>
      <dgm:spPr/>
      <dgm:t>
        <a:bodyPr/>
        <a:lstStyle/>
        <a:p>
          <a:endParaRPr lang="en-US"/>
        </a:p>
      </dgm:t>
    </dgm:pt>
    <dgm:pt modelId="{274B4F0A-5893-4798-BCBC-D05FA9548FD9}" type="sibTrans" cxnId="{0095E2F1-FCD9-4354-8DEE-FD57ADE05668}">
      <dgm:prSet/>
      <dgm:spPr/>
      <dgm:t>
        <a:bodyPr/>
        <a:lstStyle/>
        <a:p>
          <a:endParaRPr lang="en-US"/>
        </a:p>
      </dgm:t>
    </dgm:pt>
    <dgm:pt modelId="{233615AF-AFD3-430A-B819-789893774439}">
      <dgm:prSet custT="1"/>
      <dgm:spPr/>
      <dgm:t>
        <a:bodyPr/>
        <a:lstStyle/>
        <a:p>
          <a:r>
            <a:rPr lang="en-GB" sz="1400" dirty="0"/>
            <a:t>To offer quality products at low price is another aim of ASDA. In order to cover this aim they buy products from highly competitive supplier. They also use their own packing and brand name to reduce packaging cost.</a:t>
          </a:r>
          <a:endParaRPr lang="en-US" sz="1400" dirty="0"/>
        </a:p>
      </dgm:t>
    </dgm:pt>
    <dgm:pt modelId="{FB55E422-74FA-4ABF-9F77-872CFF36BCF7}" type="parTrans" cxnId="{CAD0740A-E3CB-49AB-AD5C-94BF7E82E5C7}">
      <dgm:prSet/>
      <dgm:spPr/>
      <dgm:t>
        <a:bodyPr/>
        <a:lstStyle/>
        <a:p>
          <a:endParaRPr lang="en-US"/>
        </a:p>
      </dgm:t>
    </dgm:pt>
    <dgm:pt modelId="{AE651971-FCF7-49F2-8C4D-8DB1D7D07641}" type="sibTrans" cxnId="{CAD0740A-E3CB-49AB-AD5C-94BF7E82E5C7}">
      <dgm:prSet/>
      <dgm:spPr/>
      <dgm:t>
        <a:bodyPr/>
        <a:lstStyle/>
        <a:p>
          <a:endParaRPr lang="en-US"/>
        </a:p>
      </dgm:t>
    </dgm:pt>
    <dgm:pt modelId="{3E31D591-2429-4331-9CD5-1CD4E9F35727}">
      <dgm:prSet custT="1"/>
      <dgm:spPr/>
      <dgm:t>
        <a:bodyPr/>
        <a:lstStyle/>
        <a:p>
          <a:r>
            <a:rPr lang="en-GB" sz="1200" b="1" dirty="0"/>
            <a:t>ASDA's mission</a:t>
          </a:r>
          <a:r>
            <a:rPr lang="en-GB" sz="1200" dirty="0"/>
            <a:t> is: 'to be Britain's best-value retailer exceeding customer needs always'. As well as having a </a:t>
          </a:r>
          <a:r>
            <a:rPr lang="en-GB" sz="1200" b="1" dirty="0"/>
            <a:t>mission</a:t>
          </a:r>
          <a:r>
            <a:rPr lang="en-GB" sz="1200" dirty="0"/>
            <a:t> statement, </a:t>
          </a:r>
          <a:r>
            <a:rPr lang="en-GB" sz="1200" b="1" dirty="0"/>
            <a:t>ASDA</a:t>
          </a:r>
          <a:r>
            <a:rPr lang="en-GB" sz="1200" dirty="0"/>
            <a:t> has a statement of purpose. This helps stakeholders to understand why the business exists. </a:t>
          </a:r>
          <a:r>
            <a:rPr lang="en-GB" sz="1200" b="1" dirty="0"/>
            <a:t>ASDA's</a:t>
          </a:r>
          <a:r>
            <a:rPr lang="en-GB" sz="1200" dirty="0"/>
            <a:t> purpose is 'To make goods and services more affordable for everyone'. </a:t>
          </a:r>
          <a:endParaRPr lang="en-US" sz="1200" dirty="0"/>
        </a:p>
      </dgm:t>
    </dgm:pt>
    <dgm:pt modelId="{77656EE6-92CD-469F-B282-30D1401C4405}" type="parTrans" cxnId="{C290168F-38D4-4A57-A5B2-2A9BD2ACF620}">
      <dgm:prSet/>
      <dgm:spPr/>
      <dgm:t>
        <a:bodyPr/>
        <a:lstStyle/>
        <a:p>
          <a:endParaRPr lang="en-US"/>
        </a:p>
      </dgm:t>
    </dgm:pt>
    <dgm:pt modelId="{333CBC21-DD88-421B-8BDC-A7BF032D0A5B}" type="sibTrans" cxnId="{C290168F-38D4-4A57-A5B2-2A9BD2ACF620}">
      <dgm:prSet/>
      <dgm:spPr/>
      <dgm:t>
        <a:bodyPr/>
        <a:lstStyle/>
        <a:p>
          <a:endParaRPr lang="en-US"/>
        </a:p>
      </dgm:t>
    </dgm:pt>
    <dgm:pt modelId="{775567FB-5571-4CE4-A7E3-D18776CAA424}" type="pres">
      <dgm:prSet presAssocID="{EE52D0FA-11A8-4A4D-B4E8-3C74BF6AFB0D}" presName="root" presStyleCnt="0">
        <dgm:presLayoutVars>
          <dgm:dir/>
          <dgm:resizeHandles val="exact"/>
        </dgm:presLayoutVars>
      </dgm:prSet>
      <dgm:spPr/>
    </dgm:pt>
    <dgm:pt modelId="{46EF960C-8640-451C-9D63-DD820F81DDCF}" type="pres">
      <dgm:prSet presAssocID="{591F058B-2AEB-45CF-A0EC-E74674777764}" presName="compNode" presStyleCnt="0"/>
      <dgm:spPr/>
    </dgm:pt>
    <dgm:pt modelId="{5A50FC9A-D806-4675-A773-D2F6E4FC9546}" type="pres">
      <dgm:prSet presAssocID="{591F058B-2AEB-45CF-A0EC-E7467477776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aptop Secure"/>
        </a:ext>
      </dgm:extLst>
    </dgm:pt>
    <dgm:pt modelId="{1AF1D999-A4D9-4AA3-8DEC-49C1123943EA}" type="pres">
      <dgm:prSet presAssocID="{591F058B-2AEB-45CF-A0EC-E74674777764}" presName="spaceRect" presStyleCnt="0"/>
      <dgm:spPr/>
    </dgm:pt>
    <dgm:pt modelId="{438CFB67-B5B5-460D-B571-F3D497679009}" type="pres">
      <dgm:prSet presAssocID="{591F058B-2AEB-45CF-A0EC-E74674777764}" presName="textRect" presStyleLbl="revTx" presStyleIdx="0" presStyleCnt="4">
        <dgm:presLayoutVars>
          <dgm:chMax val="1"/>
          <dgm:chPref val="1"/>
        </dgm:presLayoutVars>
      </dgm:prSet>
      <dgm:spPr/>
    </dgm:pt>
    <dgm:pt modelId="{6503380E-D515-4AC6-96FD-E3543D50F12B}" type="pres">
      <dgm:prSet presAssocID="{A17ABDC6-9409-41CD-9163-427A06B857DA}" presName="sibTrans" presStyleCnt="0"/>
      <dgm:spPr/>
    </dgm:pt>
    <dgm:pt modelId="{0A96A05F-4401-4B1F-89A0-C10A49AF2423}" type="pres">
      <dgm:prSet presAssocID="{69644E2D-143E-46DD-8268-0A2A108E3F22}" presName="compNode" presStyleCnt="0"/>
      <dgm:spPr/>
    </dgm:pt>
    <dgm:pt modelId="{6B1B9985-ED29-49A2-8F9A-E31331A3E8A1}" type="pres">
      <dgm:prSet presAssocID="{69644E2D-143E-46DD-8268-0A2A108E3F2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ackage"/>
        </a:ext>
      </dgm:extLst>
    </dgm:pt>
    <dgm:pt modelId="{8D785FF9-C3E1-4326-8D42-DE150C1AD9DC}" type="pres">
      <dgm:prSet presAssocID="{69644E2D-143E-46DD-8268-0A2A108E3F22}" presName="spaceRect" presStyleCnt="0"/>
      <dgm:spPr/>
    </dgm:pt>
    <dgm:pt modelId="{BAB9E163-DC3F-4DF5-95B6-B0C3B6D4E530}" type="pres">
      <dgm:prSet presAssocID="{69644E2D-143E-46DD-8268-0A2A108E3F22}" presName="textRect" presStyleLbl="revTx" presStyleIdx="1" presStyleCnt="4" custLinFactNeighborX="-1365" custLinFactNeighborY="-1535">
        <dgm:presLayoutVars>
          <dgm:chMax val="1"/>
          <dgm:chPref val="1"/>
        </dgm:presLayoutVars>
      </dgm:prSet>
      <dgm:spPr/>
    </dgm:pt>
    <dgm:pt modelId="{10E9A203-8E5D-48A1-9E24-9E477D772DF4}" type="pres">
      <dgm:prSet presAssocID="{274B4F0A-5893-4798-BCBC-D05FA9548FD9}" presName="sibTrans" presStyleCnt="0"/>
      <dgm:spPr/>
    </dgm:pt>
    <dgm:pt modelId="{A2C79C0A-8D23-45E8-99FD-11057C412ECB}" type="pres">
      <dgm:prSet presAssocID="{233615AF-AFD3-430A-B819-789893774439}" presName="compNode" presStyleCnt="0"/>
      <dgm:spPr/>
    </dgm:pt>
    <dgm:pt modelId="{ECD2EB27-FD2E-4C94-999D-BEF835F24C29}" type="pres">
      <dgm:prSet presAssocID="{233615AF-AFD3-430A-B819-78989377443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Verified Brand"/>
        </a:ext>
      </dgm:extLst>
    </dgm:pt>
    <dgm:pt modelId="{D37E2CCB-ED89-4406-AF64-C16899F9C484}" type="pres">
      <dgm:prSet presAssocID="{233615AF-AFD3-430A-B819-789893774439}" presName="spaceRect" presStyleCnt="0"/>
      <dgm:spPr/>
    </dgm:pt>
    <dgm:pt modelId="{0815BA55-6A83-4928-A198-5DDA2C0A480F}" type="pres">
      <dgm:prSet presAssocID="{233615AF-AFD3-430A-B819-789893774439}" presName="textRect" presStyleLbl="revTx" presStyleIdx="2" presStyleCnt="4">
        <dgm:presLayoutVars>
          <dgm:chMax val="1"/>
          <dgm:chPref val="1"/>
        </dgm:presLayoutVars>
      </dgm:prSet>
      <dgm:spPr/>
    </dgm:pt>
    <dgm:pt modelId="{D066CC17-4320-4E0C-B1CD-81D20BCE3F8A}" type="pres">
      <dgm:prSet presAssocID="{AE651971-FCF7-49F2-8C4D-8DB1D7D07641}" presName="sibTrans" presStyleCnt="0"/>
      <dgm:spPr/>
    </dgm:pt>
    <dgm:pt modelId="{ACD76811-C8C6-42D3-95CF-B7613C41DF8C}" type="pres">
      <dgm:prSet presAssocID="{3E31D591-2429-4331-9CD5-1CD4E9F35727}" presName="compNode" presStyleCnt="0"/>
      <dgm:spPr/>
    </dgm:pt>
    <dgm:pt modelId="{F7355A51-F656-4A70-BBC3-F59A86045959}" type="pres">
      <dgm:prSet presAssocID="{3E31D591-2429-4331-9CD5-1CD4E9F357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95BC6186-8718-4B4F-A368-5E8D6456CD39}" type="pres">
      <dgm:prSet presAssocID="{3E31D591-2429-4331-9CD5-1CD4E9F35727}" presName="spaceRect" presStyleCnt="0"/>
      <dgm:spPr/>
    </dgm:pt>
    <dgm:pt modelId="{AF98F7CD-E4D1-4340-A46A-41D899956CB0}" type="pres">
      <dgm:prSet presAssocID="{3E31D591-2429-4331-9CD5-1CD4E9F35727}" presName="textRect" presStyleLbl="revTx" presStyleIdx="3" presStyleCnt="4">
        <dgm:presLayoutVars>
          <dgm:chMax val="1"/>
          <dgm:chPref val="1"/>
        </dgm:presLayoutVars>
      </dgm:prSet>
      <dgm:spPr/>
    </dgm:pt>
  </dgm:ptLst>
  <dgm:cxnLst>
    <dgm:cxn modelId="{CAD0740A-E3CB-49AB-AD5C-94BF7E82E5C7}" srcId="{EE52D0FA-11A8-4A4D-B4E8-3C74BF6AFB0D}" destId="{233615AF-AFD3-430A-B819-789893774439}" srcOrd="2" destOrd="0" parTransId="{FB55E422-74FA-4ABF-9F77-872CFF36BCF7}" sibTransId="{AE651971-FCF7-49F2-8C4D-8DB1D7D07641}"/>
    <dgm:cxn modelId="{5D47F30B-6913-4505-B855-0CE88EB8F3FB}" type="presOf" srcId="{3E31D591-2429-4331-9CD5-1CD4E9F35727}" destId="{AF98F7CD-E4D1-4340-A46A-41D899956CB0}" srcOrd="0" destOrd="0" presId="urn:microsoft.com/office/officeart/2018/2/layout/IconLabelList"/>
    <dgm:cxn modelId="{8C762934-092D-4A9E-AFE3-050B828ACD58}" type="presOf" srcId="{233615AF-AFD3-430A-B819-789893774439}" destId="{0815BA55-6A83-4928-A198-5DDA2C0A480F}" srcOrd="0" destOrd="0" presId="urn:microsoft.com/office/officeart/2018/2/layout/IconLabelList"/>
    <dgm:cxn modelId="{9C641B82-A2B2-4693-99C4-29B4B7DED7A1}" type="presOf" srcId="{69644E2D-143E-46DD-8268-0A2A108E3F22}" destId="{BAB9E163-DC3F-4DF5-95B6-B0C3B6D4E530}" srcOrd="0" destOrd="0" presId="urn:microsoft.com/office/officeart/2018/2/layout/IconLabelList"/>
    <dgm:cxn modelId="{C290168F-38D4-4A57-A5B2-2A9BD2ACF620}" srcId="{EE52D0FA-11A8-4A4D-B4E8-3C74BF6AFB0D}" destId="{3E31D591-2429-4331-9CD5-1CD4E9F35727}" srcOrd="3" destOrd="0" parTransId="{77656EE6-92CD-469F-B282-30D1401C4405}" sibTransId="{333CBC21-DD88-421B-8BDC-A7BF032D0A5B}"/>
    <dgm:cxn modelId="{F862B290-BC5E-499A-BD08-6AD2F07A3538}" srcId="{EE52D0FA-11A8-4A4D-B4E8-3C74BF6AFB0D}" destId="{591F058B-2AEB-45CF-A0EC-E74674777764}" srcOrd="0" destOrd="0" parTransId="{304F1C74-9BB9-4399-BE2A-EC7297C867B5}" sibTransId="{A17ABDC6-9409-41CD-9163-427A06B857DA}"/>
    <dgm:cxn modelId="{1919A597-8050-4E97-A4EA-B1788FA45BBD}" type="presOf" srcId="{EE52D0FA-11A8-4A4D-B4E8-3C74BF6AFB0D}" destId="{775567FB-5571-4CE4-A7E3-D18776CAA424}" srcOrd="0" destOrd="0" presId="urn:microsoft.com/office/officeart/2018/2/layout/IconLabelList"/>
    <dgm:cxn modelId="{350931E4-5E5D-4468-9864-1EE4ECD4E56D}" type="presOf" srcId="{591F058B-2AEB-45CF-A0EC-E74674777764}" destId="{438CFB67-B5B5-460D-B571-F3D497679009}" srcOrd="0" destOrd="0" presId="urn:microsoft.com/office/officeart/2018/2/layout/IconLabelList"/>
    <dgm:cxn modelId="{0095E2F1-FCD9-4354-8DEE-FD57ADE05668}" srcId="{EE52D0FA-11A8-4A4D-B4E8-3C74BF6AFB0D}" destId="{69644E2D-143E-46DD-8268-0A2A108E3F22}" srcOrd="1" destOrd="0" parTransId="{B6E53778-7EA0-4894-A89C-909E65B1B5EA}" sibTransId="{274B4F0A-5893-4798-BCBC-D05FA9548FD9}"/>
    <dgm:cxn modelId="{B4CE173B-73AA-4DAA-ABB1-F92C907BEB04}" type="presParOf" srcId="{775567FB-5571-4CE4-A7E3-D18776CAA424}" destId="{46EF960C-8640-451C-9D63-DD820F81DDCF}" srcOrd="0" destOrd="0" presId="urn:microsoft.com/office/officeart/2018/2/layout/IconLabelList"/>
    <dgm:cxn modelId="{E95B6642-15B7-4381-A150-0DA45D08104F}" type="presParOf" srcId="{46EF960C-8640-451C-9D63-DD820F81DDCF}" destId="{5A50FC9A-D806-4675-A773-D2F6E4FC9546}" srcOrd="0" destOrd="0" presId="urn:microsoft.com/office/officeart/2018/2/layout/IconLabelList"/>
    <dgm:cxn modelId="{CA679D3F-F594-468A-84CA-DF8D86A551E1}" type="presParOf" srcId="{46EF960C-8640-451C-9D63-DD820F81DDCF}" destId="{1AF1D999-A4D9-4AA3-8DEC-49C1123943EA}" srcOrd="1" destOrd="0" presId="urn:microsoft.com/office/officeart/2018/2/layout/IconLabelList"/>
    <dgm:cxn modelId="{D1D76C38-B157-4076-A628-CBCD4BB2DD1B}" type="presParOf" srcId="{46EF960C-8640-451C-9D63-DD820F81DDCF}" destId="{438CFB67-B5B5-460D-B571-F3D497679009}" srcOrd="2" destOrd="0" presId="urn:microsoft.com/office/officeart/2018/2/layout/IconLabelList"/>
    <dgm:cxn modelId="{47309444-B043-4159-8D6A-9339846E7082}" type="presParOf" srcId="{775567FB-5571-4CE4-A7E3-D18776CAA424}" destId="{6503380E-D515-4AC6-96FD-E3543D50F12B}" srcOrd="1" destOrd="0" presId="urn:microsoft.com/office/officeart/2018/2/layout/IconLabelList"/>
    <dgm:cxn modelId="{E49A966A-2918-43EA-AA56-4277D18DCDED}" type="presParOf" srcId="{775567FB-5571-4CE4-A7E3-D18776CAA424}" destId="{0A96A05F-4401-4B1F-89A0-C10A49AF2423}" srcOrd="2" destOrd="0" presId="urn:microsoft.com/office/officeart/2018/2/layout/IconLabelList"/>
    <dgm:cxn modelId="{D4D834D6-3A51-4A13-9284-88C3162360D1}" type="presParOf" srcId="{0A96A05F-4401-4B1F-89A0-C10A49AF2423}" destId="{6B1B9985-ED29-49A2-8F9A-E31331A3E8A1}" srcOrd="0" destOrd="0" presId="urn:microsoft.com/office/officeart/2018/2/layout/IconLabelList"/>
    <dgm:cxn modelId="{F30ADA8E-3B56-48F0-9E84-4B705CCF9D3A}" type="presParOf" srcId="{0A96A05F-4401-4B1F-89A0-C10A49AF2423}" destId="{8D785FF9-C3E1-4326-8D42-DE150C1AD9DC}" srcOrd="1" destOrd="0" presId="urn:microsoft.com/office/officeart/2018/2/layout/IconLabelList"/>
    <dgm:cxn modelId="{C37AF7F1-8362-4ECA-ACCD-91B0546C39F2}" type="presParOf" srcId="{0A96A05F-4401-4B1F-89A0-C10A49AF2423}" destId="{BAB9E163-DC3F-4DF5-95B6-B0C3B6D4E530}" srcOrd="2" destOrd="0" presId="urn:microsoft.com/office/officeart/2018/2/layout/IconLabelList"/>
    <dgm:cxn modelId="{39C0FA4D-C632-4F3E-BFEB-2D8EED6825BA}" type="presParOf" srcId="{775567FB-5571-4CE4-A7E3-D18776CAA424}" destId="{10E9A203-8E5D-48A1-9E24-9E477D772DF4}" srcOrd="3" destOrd="0" presId="urn:microsoft.com/office/officeart/2018/2/layout/IconLabelList"/>
    <dgm:cxn modelId="{5CF96144-8763-4861-ADB8-3C04233D0256}" type="presParOf" srcId="{775567FB-5571-4CE4-A7E3-D18776CAA424}" destId="{A2C79C0A-8D23-45E8-99FD-11057C412ECB}" srcOrd="4" destOrd="0" presId="urn:microsoft.com/office/officeart/2018/2/layout/IconLabelList"/>
    <dgm:cxn modelId="{27380EB8-D8A8-47F9-94D2-291C671E02C9}" type="presParOf" srcId="{A2C79C0A-8D23-45E8-99FD-11057C412ECB}" destId="{ECD2EB27-FD2E-4C94-999D-BEF835F24C29}" srcOrd="0" destOrd="0" presId="urn:microsoft.com/office/officeart/2018/2/layout/IconLabelList"/>
    <dgm:cxn modelId="{C49ABDF0-C9D8-47DA-BFD8-CB9BB5870A45}" type="presParOf" srcId="{A2C79C0A-8D23-45E8-99FD-11057C412ECB}" destId="{D37E2CCB-ED89-4406-AF64-C16899F9C484}" srcOrd="1" destOrd="0" presId="urn:microsoft.com/office/officeart/2018/2/layout/IconLabelList"/>
    <dgm:cxn modelId="{EDE9308A-6C6F-47E8-9511-CEED8D05930E}" type="presParOf" srcId="{A2C79C0A-8D23-45E8-99FD-11057C412ECB}" destId="{0815BA55-6A83-4928-A198-5DDA2C0A480F}" srcOrd="2" destOrd="0" presId="urn:microsoft.com/office/officeart/2018/2/layout/IconLabelList"/>
    <dgm:cxn modelId="{192BB562-010F-4AFA-9F73-C63F75A0DB9A}" type="presParOf" srcId="{775567FB-5571-4CE4-A7E3-D18776CAA424}" destId="{D066CC17-4320-4E0C-B1CD-81D20BCE3F8A}" srcOrd="5" destOrd="0" presId="urn:microsoft.com/office/officeart/2018/2/layout/IconLabelList"/>
    <dgm:cxn modelId="{46C46EB0-84F3-4ADA-83CC-B6408EEBFA26}" type="presParOf" srcId="{775567FB-5571-4CE4-A7E3-D18776CAA424}" destId="{ACD76811-C8C6-42D3-95CF-B7613C41DF8C}" srcOrd="6" destOrd="0" presId="urn:microsoft.com/office/officeart/2018/2/layout/IconLabelList"/>
    <dgm:cxn modelId="{AC696651-CDB8-436C-8025-5710FB3DFF8B}" type="presParOf" srcId="{ACD76811-C8C6-42D3-95CF-B7613C41DF8C}" destId="{F7355A51-F656-4A70-BBC3-F59A86045959}" srcOrd="0" destOrd="0" presId="urn:microsoft.com/office/officeart/2018/2/layout/IconLabelList"/>
    <dgm:cxn modelId="{5783778E-6504-4F1C-B165-F368779B4007}" type="presParOf" srcId="{ACD76811-C8C6-42D3-95CF-B7613C41DF8C}" destId="{95BC6186-8718-4B4F-A368-5E8D6456CD39}" srcOrd="1" destOrd="0" presId="urn:microsoft.com/office/officeart/2018/2/layout/IconLabelList"/>
    <dgm:cxn modelId="{05E33574-CD52-4AC9-9F3D-DED5FA871F0C}" type="presParOf" srcId="{ACD76811-C8C6-42D3-95CF-B7613C41DF8C}" destId="{AF98F7CD-E4D1-4340-A46A-41D899956CB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CBCE2-A6B3-485A-9FC1-5DF1E5A5B891}">
      <dsp:nvSpPr>
        <dsp:cNvPr id="0" name=""/>
        <dsp:cNvSpPr/>
      </dsp:nvSpPr>
      <dsp:spPr>
        <a:xfrm>
          <a:off x="898829" y="288"/>
          <a:ext cx="1001496" cy="10014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2FF032-861C-4B72-BBD9-CC5D4D4533D3}">
      <dsp:nvSpPr>
        <dsp:cNvPr id="0" name=""/>
        <dsp:cNvSpPr/>
      </dsp:nvSpPr>
      <dsp:spPr>
        <a:xfrm>
          <a:off x="1112262" y="213721"/>
          <a:ext cx="574628" cy="57462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423C61-097D-492E-9898-E75292830F83}">
      <dsp:nvSpPr>
        <dsp:cNvPr id="0" name=""/>
        <dsp:cNvSpPr/>
      </dsp:nvSpPr>
      <dsp:spPr>
        <a:xfrm>
          <a:off x="578678"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Introduction. </a:t>
          </a:r>
          <a:endParaRPr lang="en-US" sz="1300" kern="1200" dirty="0"/>
        </a:p>
      </dsp:txBody>
      <dsp:txXfrm>
        <a:off x="578678" y="1313725"/>
        <a:ext cx="1641796" cy="656718"/>
      </dsp:txXfrm>
    </dsp:sp>
    <dsp:sp modelId="{CD86F731-3D0C-4D5D-9DE4-9D832CF8F50D}">
      <dsp:nvSpPr>
        <dsp:cNvPr id="0" name=""/>
        <dsp:cNvSpPr/>
      </dsp:nvSpPr>
      <dsp:spPr>
        <a:xfrm>
          <a:off x="2827940" y="288"/>
          <a:ext cx="1001496" cy="100149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493E05-8A69-4374-A6AB-3CA845C27C2D}">
      <dsp:nvSpPr>
        <dsp:cNvPr id="0" name=""/>
        <dsp:cNvSpPr/>
      </dsp:nvSpPr>
      <dsp:spPr>
        <a:xfrm>
          <a:off x="3041374" y="213721"/>
          <a:ext cx="574628" cy="57462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AC25012-DA2F-4C78-8124-57350D43C8B2}">
      <dsp:nvSpPr>
        <dsp:cNvPr id="0" name=""/>
        <dsp:cNvSpPr/>
      </dsp:nvSpPr>
      <dsp:spPr>
        <a:xfrm>
          <a:off x="2507790"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Background of the organization. 	</a:t>
          </a:r>
          <a:endParaRPr lang="en-US" sz="1300" kern="1200" dirty="0"/>
        </a:p>
      </dsp:txBody>
      <dsp:txXfrm>
        <a:off x="2507790" y="1313725"/>
        <a:ext cx="1641796" cy="656718"/>
      </dsp:txXfrm>
    </dsp:sp>
    <dsp:sp modelId="{6B4E5F09-F01A-4AD8-9E20-BAB9685EDB25}">
      <dsp:nvSpPr>
        <dsp:cNvPr id="0" name=""/>
        <dsp:cNvSpPr/>
      </dsp:nvSpPr>
      <dsp:spPr>
        <a:xfrm>
          <a:off x="4757051" y="288"/>
          <a:ext cx="1001496" cy="100149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867243-98DD-4F37-811D-279D12E7A41E}">
      <dsp:nvSpPr>
        <dsp:cNvPr id="0" name=""/>
        <dsp:cNvSpPr/>
      </dsp:nvSpPr>
      <dsp:spPr>
        <a:xfrm>
          <a:off x="4970485" y="213721"/>
          <a:ext cx="574628" cy="57462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AA9476-0AB3-431D-8AF3-61774513E116}">
      <dsp:nvSpPr>
        <dsp:cNvPr id="0" name=""/>
        <dsp:cNvSpPr/>
      </dsp:nvSpPr>
      <dsp:spPr>
        <a:xfrm>
          <a:off x="4436901"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Challenges before introducing modern technology.</a:t>
          </a:r>
          <a:endParaRPr lang="en-US" sz="1300" kern="1200" dirty="0"/>
        </a:p>
      </dsp:txBody>
      <dsp:txXfrm>
        <a:off x="4436901" y="1313725"/>
        <a:ext cx="1641796" cy="656718"/>
      </dsp:txXfrm>
    </dsp:sp>
    <dsp:sp modelId="{5E2C321A-96BB-4732-BE79-C298CE57DB66}">
      <dsp:nvSpPr>
        <dsp:cNvPr id="0" name=""/>
        <dsp:cNvSpPr/>
      </dsp:nvSpPr>
      <dsp:spPr>
        <a:xfrm>
          <a:off x="6686163" y="288"/>
          <a:ext cx="1001496" cy="1001496"/>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1D7D38-A69F-4017-BFE5-BBFE966FD6F3}">
      <dsp:nvSpPr>
        <dsp:cNvPr id="0" name=""/>
        <dsp:cNvSpPr/>
      </dsp:nvSpPr>
      <dsp:spPr>
        <a:xfrm>
          <a:off x="6899596" y="213721"/>
          <a:ext cx="574628" cy="57462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061BE07-D0D5-4245-BE73-C413870EE1A0}">
      <dsp:nvSpPr>
        <dsp:cNvPr id="0" name=""/>
        <dsp:cNvSpPr/>
      </dsp:nvSpPr>
      <dsp:spPr>
        <a:xfrm>
          <a:off x="6366012"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Insights of the modern technology introduced.</a:t>
          </a:r>
          <a:endParaRPr lang="en-US" sz="1300" kern="1200" dirty="0"/>
        </a:p>
      </dsp:txBody>
      <dsp:txXfrm>
        <a:off x="6366012" y="1313725"/>
        <a:ext cx="1641796" cy="656718"/>
      </dsp:txXfrm>
    </dsp:sp>
    <dsp:sp modelId="{1963A5AA-44DB-431F-8319-72DD375AAE0B}">
      <dsp:nvSpPr>
        <dsp:cNvPr id="0" name=""/>
        <dsp:cNvSpPr/>
      </dsp:nvSpPr>
      <dsp:spPr>
        <a:xfrm>
          <a:off x="8615274" y="288"/>
          <a:ext cx="1001496" cy="1001496"/>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36FC13-0D4F-4C55-A277-3B8A31FAF4AC}">
      <dsp:nvSpPr>
        <dsp:cNvPr id="0" name=""/>
        <dsp:cNvSpPr/>
      </dsp:nvSpPr>
      <dsp:spPr>
        <a:xfrm>
          <a:off x="8828708" y="213721"/>
          <a:ext cx="574628" cy="57462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E97C1D6-FA82-404B-8331-6AE1ABF29A9D}">
      <dsp:nvSpPr>
        <dsp:cNvPr id="0" name=""/>
        <dsp:cNvSpPr/>
      </dsp:nvSpPr>
      <dsp:spPr>
        <a:xfrm>
          <a:off x="8295124" y="1313725"/>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Impact of the modern technology introduced.</a:t>
          </a:r>
          <a:endParaRPr lang="en-US" sz="1300" kern="1200" dirty="0"/>
        </a:p>
      </dsp:txBody>
      <dsp:txXfrm>
        <a:off x="8295124" y="1313725"/>
        <a:ext cx="1641796" cy="656718"/>
      </dsp:txXfrm>
    </dsp:sp>
    <dsp:sp modelId="{428EE468-D5A4-4FE1-87E7-02862CE839BE}">
      <dsp:nvSpPr>
        <dsp:cNvPr id="0" name=""/>
        <dsp:cNvSpPr/>
      </dsp:nvSpPr>
      <dsp:spPr>
        <a:xfrm>
          <a:off x="2827940" y="2380893"/>
          <a:ext cx="1001496" cy="100149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2545EF-FD07-496D-90AF-5EF8479C53B7}">
      <dsp:nvSpPr>
        <dsp:cNvPr id="0" name=""/>
        <dsp:cNvSpPr/>
      </dsp:nvSpPr>
      <dsp:spPr>
        <a:xfrm>
          <a:off x="3041374" y="2594327"/>
          <a:ext cx="574628" cy="574628"/>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D3DA227-2F51-47C0-88F2-7DA05EE9C774}">
      <dsp:nvSpPr>
        <dsp:cNvPr id="0" name=""/>
        <dsp:cNvSpPr/>
      </dsp:nvSpPr>
      <dsp:spPr>
        <a:xfrm>
          <a:off x="2507790"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Lessons drawn from the case study.</a:t>
          </a:r>
          <a:endParaRPr lang="en-US" sz="1300" kern="1200" dirty="0"/>
        </a:p>
      </dsp:txBody>
      <dsp:txXfrm>
        <a:off x="2507790" y="3694331"/>
        <a:ext cx="1641796" cy="656718"/>
      </dsp:txXfrm>
    </dsp:sp>
    <dsp:sp modelId="{68DAD0E5-55B5-4EE7-BD2A-2D54877C678F}">
      <dsp:nvSpPr>
        <dsp:cNvPr id="0" name=""/>
        <dsp:cNvSpPr/>
      </dsp:nvSpPr>
      <dsp:spPr>
        <a:xfrm>
          <a:off x="4757051" y="2380893"/>
          <a:ext cx="1001496" cy="1001496"/>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FE0403-78CF-4C9A-BB74-D3A8C4F6B15C}">
      <dsp:nvSpPr>
        <dsp:cNvPr id="0" name=""/>
        <dsp:cNvSpPr/>
      </dsp:nvSpPr>
      <dsp:spPr>
        <a:xfrm>
          <a:off x="4970485" y="2594327"/>
          <a:ext cx="574628" cy="574628"/>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C971D93-0AB6-475E-B09A-97774F8D36A5}">
      <dsp:nvSpPr>
        <dsp:cNvPr id="0" name=""/>
        <dsp:cNvSpPr/>
      </dsp:nvSpPr>
      <dsp:spPr>
        <a:xfrm>
          <a:off x="4436901"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Conclusions &amp; References.</a:t>
          </a:r>
          <a:endParaRPr lang="en-US" sz="1300" kern="1200" dirty="0"/>
        </a:p>
      </dsp:txBody>
      <dsp:txXfrm>
        <a:off x="4436901" y="3694331"/>
        <a:ext cx="1641796" cy="656718"/>
      </dsp:txXfrm>
    </dsp:sp>
    <dsp:sp modelId="{10DC8ED3-7141-462D-A763-0B22069D4737}">
      <dsp:nvSpPr>
        <dsp:cNvPr id="0" name=""/>
        <dsp:cNvSpPr/>
      </dsp:nvSpPr>
      <dsp:spPr>
        <a:xfrm>
          <a:off x="6686163" y="2380893"/>
          <a:ext cx="1001496" cy="1001496"/>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368275-41AA-48F7-8629-7FB215521CD9}">
      <dsp:nvSpPr>
        <dsp:cNvPr id="0" name=""/>
        <dsp:cNvSpPr/>
      </dsp:nvSpPr>
      <dsp:spPr>
        <a:xfrm>
          <a:off x="6899596" y="2594327"/>
          <a:ext cx="574628" cy="574628"/>
        </a:xfrm>
        <a:prstGeom prst="rect">
          <a:avLst/>
        </a:prstGeom>
        <a:blipFill>
          <a:blip xmlns:r="http://schemas.openxmlformats.org/officeDocument/2006/relationships"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3D95DB-3E05-4F50-A660-AA9E08CB3C85}">
      <dsp:nvSpPr>
        <dsp:cNvPr id="0" name=""/>
        <dsp:cNvSpPr/>
      </dsp:nvSpPr>
      <dsp:spPr>
        <a:xfrm>
          <a:off x="6366012" y="3694331"/>
          <a:ext cx="1641796" cy="656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defRPr cap="all"/>
          </a:pPr>
          <a:r>
            <a:rPr lang="en-GB" sz="1300" kern="1200" dirty="0"/>
            <a:t>Questions and Answers.</a:t>
          </a:r>
          <a:endParaRPr lang="en-US" sz="1300" kern="1200" dirty="0"/>
        </a:p>
      </dsp:txBody>
      <dsp:txXfrm>
        <a:off x="6366012" y="3694331"/>
        <a:ext cx="1641796" cy="656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50FC9A-D806-4675-A773-D2F6E4FC9546}">
      <dsp:nvSpPr>
        <dsp:cNvPr id="0" name=""/>
        <dsp:cNvSpPr/>
      </dsp:nvSpPr>
      <dsp:spPr>
        <a:xfrm>
          <a:off x="1138979" y="543172"/>
          <a:ext cx="932563" cy="9325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8CFB67-B5B5-460D-B571-F3D497679009}">
      <dsp:nvSpPr>
        <dsp:cNvPr id="0" name=""/>
        <dsp:cNvSpPr/>
      </dsp:nvSpPr>
      <dsp:spPr>
        <a:xfrm>
          <a:off x="569079" y="1965539"/>
          <a:ext cx="2072362" cy="18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ASDA group Ltd aims is to provide goods and services that are cheap and affordable to the public. Reducing packaging is one of ASDA's key objectives and they consider every option to achieve this goal</a:t>
          </a:r>
          <a:r>
            <a:rPr lang="en-GB" sz="1200" kern="1200" dirty="0"/>
            <a:t>. </a:t>
          </a:r>
          <a:endParaRPr lang="en-US" sz="1200" kern="1200" dirty="0"/>
        </a:p>
      </dsp:txBody>
      <dsp:txXfrm>
        <a:off x="569079" y="1965539"/>
        <a:ext cx="2072362" cy="1842626"/>
      </dsp:txXfrm>
    </dsp:sp>
    <dsp:sp modelId="{6B1B9985-ED29-49A2-8F9A-E31331A3E8A1}">
      <dsp:nvSpPr>
        <dsp:cNvPr id="0" name=""/>
        <dsp:cNvSpPr/>
      </dsp:nvSpPr>
      <dsp:spPr>
        <a:xfrm>
          <a:off x="3574005" y="543172"/>
          <a:ext cx="932563" cy="9325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9E163-DC3F-4DF5-95B6-B0C3B6D4E530}">
      <dsp:nvSpPr>
        <dsp:cNvPr id="0" name=""/>
        <dsp:cNvSpPr/>
      </dsp:nvSpPr>
      <dsp:spPr>
        <a:xfrm>
          <a:off x="2975818" y="1937254"/>
          <a:ext cx="2072362" cy="18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It intends to increase the amount of fresh products sold loose from boxes and reduce its range of own label pre-packed products sold in its stores </a:t>
          </a:r>
          <a:r>
            <a:rPr lang="en-GB" sz="1400" b="1" kern="1200" dirty="0"/>
            <a:t>across</a:t>
          </a:r>
          <a:r>
            <a:rPr lang="en-GB" sz="1400" kern="1200" dirty="0"/>
            <a:t> the country is key objective. </a:t>
          </a:r>
          <a:endParaRPr lang="en-US" sz="1400" kern="1200" dirty="0"/>
        </a:p>
      </dsp:txBody>
      <dsp:txXfrm>
        <a:off x="2975818" y="1937254"/>
        <a:ext cx="2072362" cy="1842626"/>
      </dsp:txXfrm>
    </dsp:sp>
    <dsp:sp modelId="{ECD2EB27-FD2E-4C94-999D-BEF835F24C29}">
      <dsp:nvSpPr>
        <dsp:cNvPr id="0" name=""/>
        <dsp:cNvSpPr/>
      </dsp:nvSpPr>
      <dsp:spPr>
        <a:xfrm>
          <a:off x="6009031" y="543172"/>
          <a:ext cx="932563" cy="9325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815BA55-6A83-4928-A198-5DDA2C0A480F}">
      <dsp:nvSpPr>
        <dsp:cNvPr id="0" name=""/>
        <dsp:cNvSpPr/>
      </dsp:nvSpPr>
      <dsp:spPr>
        <a:xfrm>
          <a:off x="5439131" y="1965539"/>
          <a:ext cx="2072362" cy="18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pPr>
          <a:r>
            <a:rPr lang="en-GB" sz="1400" kern="1200" dirty="0"/>
            <a:t>To offer quality products at low price is another aim of ASDA. In order to cover this aim they buy products from highly competitive supplier. They also use their own packing and brand name to reduce packaging cost.</a:t>
          </a:r>
          <a:endParaRPr lang="en-US" sz="1400" kern="1200" dirty="0"/>
        </a:p>
      </dsp:txBody>
      <dsp:txXfrm>
        <a:off x="5439131" y="1965539"/>
        <a:ext cx="2072362" cy="1842626"/>
      </dsp:txXfrm>
    </dsp:sp>
    <dsp:sp modelId="{F7355A51-F656-4A70-BBC3-F59A86045959}">
      <dsp:nvSpPr>
        <dsp:cNvPr id="0" name=""/>
        <dsp:cNvSpPr/>
      </dsp:nvSpPr>
      <dsp:spPr>
        <a:xfrm>
          <a:off x="8444057" y="543172"/>
          <a:ext cx="932563" cy="9325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F98F7CD-E4D1-4340-A46A-41D899956CB0}">
      <dsp:nvSpPr>
        <dsp:cNvPr id="0" name=""/>
        <dsp:cNvSpPr/>
      </dsp:nvSpPr>
      <dsp:spPr>
        <a:xfrm>
          <a:off x="7874157" y="1965539"/>
          <a:ext cx="2072362" cy="18426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b="1" kern="1200" dirty="0"/>
            <a:t>ASDA's mission</a:t>
          </a:r>
          <a:r>
            <a:rPr lang="en-GB" sz="1200" kern="1200" dirty="0"/>
            <a:t> is: 'to be Britain's best-value retailer exceeding customer needs always'. As well as having a </a:t>
          </a:r>
          <a:r>
            <a:rPr lang="en-GB" sz="1200" b="1" kern="1200" dirty="0"/>
            <a:t>mission</a:t>
          </a:r>
          <a:r>
            <a:rPr lang="en-GB" sz="1200" kern="1200" dirty="0"/>
            <a:t> statement, </a:t>
          </a:r>
          <a:r>
            <a:rPr lang="en-GB" sz="1200" b="1" kern="1200" dirty="0"/>
            <a:t>ASDA</a:t>
          </a:r>
          <a:r>
            <a:rPr lang="en-GB" sz="1200" kern="1200" dirty="0"/>
            <a:t> has a statement of purpose. This helps stakeholders to understand why the business exists. </a:t>
          </a:r>
          <a:r>
            <a:rPr lang="en-GB" sz="1200" b="1" kern="1200" dirty="0"/>
            <a:t>ASDA's</a:t>
          </a:r>
          <a:r>
            <a:rPr lang="en-GB" sz="1200" kern="1200" dirty="0"/>
            <a:t> purpose is 'To make goods and services more affordable for everyone'. </a:t>
          </a:r>
          <a:endParaRPr lang="en-US" sz="1200" kern="1200" dirty="0"/>
        </a:p>
      </dsp:txBody>
      <dsp:txXfrm>
        <a:off x="7874157" y="1965539"/>
        <a:ext cx="2072362" cy="184262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225" y="685800"/>
            <a:ext cx="457222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9"/>
        <p:cNvGrpSpPr/>
        <p:nvPr/>
      </p:nvGrpSpPr>
      <p:grpSpPr>
        <a:xfrm>
          <a:off x="0" y="0"/>
          <a:ext cx="0" cy="0"/>
          <a:chOff x="0" y="0"/>
          <a:chExt cx="0" cy="0"/>
        </a:xfrm>
      </p:grpSpPr>
      <p:sp>
        <p:nvSpPr>
          <p:cNvPr id="110" name="Google Shape;110;p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11" name="Google Shape;111;p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5"/>
        <p:cNvGrpSpPr/>
        <p:nvPr/>
      </p:nvGrpSpPr>
      <p:grpSpPr>
        <a:xfrm>
          <a:off x="0" y="0"/>
          <a:ext cx="0" cy="0"/>
          <a:chOff x="0" y="0"/>
          <a:chExt cx="0" cy="0"/>
        </a:xfrm>
      </p:grpSpPr>
      <p:sp>
        <p:nvSpPr>
          <p:cNvPr id="116" name="Google Shape;116;p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17" name="Google Shape;117;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7"/>
        <p:cNvGrpSpPr/>
        <p:nvPr/>
      </p:nvGrpSpPr>
      <p:grpSpPr>
        <a:xfrm>
          <a:off x="0" y="0"/>
          <a:ext cx="0" cy="0"/>
          <a:chOff x="0" y="0"/>
          <a:chExt cx="0" cy="0"/>
        </a:xfrm>
      </p:grpSpPr>
      <p:sp>
        <p:nvSpPr>
          <p:cNvPr id="198" name="Google Shape;198;p1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99" name="Google Shape;199;p1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4"/>
        <p:cNvGrpSpPr/>
        <p:nvPr/>
      </p:nvGrpSpPr>
      <p:grpSpPr>
        <a:xfrm>
          <a:off x="0" y="0"/>
          <a:ext cx="0" cy="0"/>
          <a:chOff x="0" y="0"/>
          <a:chExt cx="0" cy="0"/>
        </a:xfrm>
      </p:grpSpPr>
      <p:sp>
        <p:nvSpPr>
          <p:cNvPr id="205" name="Google Shape;205;p1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206" name="Google Shape;206;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1"/>
        <p:cNvGrpSpPr/>
        <p:nvPr/>
      </p:nvGrpSpPr>
      <p:grpSpPr>
        <a:xfrm>
          <a:off x="0" y="0"/>
          <a:ext cx="0" cy="0"/>
          <a:chOff x="0" y="0"/>
          <a:chExt cx="0" cy="0"/>
        </a:xfrm>
      </p:grpSpPr>
      <p:sp>
        <p:nvSpPr>
          <p:cNvPr id="212" name="Google Shape;212;p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213" name="Google Shape;213;p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2"/>
        <p:cNvGrpSpPr/>
        <p:nvPr/>
      </p:nvGrpSpPr>
      <p:grpSpPr>
        <a:xfrm>
          <a:off x="0" y="0"/>
          <a:ext cx="0" cy="0"/>
          <a:chOff x="0" y="0"/>
          <a:chExt cx="0" cy="0"/>
        </a:xfrm>
      </p:grpSpPr>
      <p:sp>
        <p:nvSpPr>
          <p:cNvPr id="173" name="Google Shape;173;p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74" name="Google Shape;174;p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Google Shape;185;p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86" name="Google Shape;186;p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1"/>
        <p:cNvGrpSpPr/>
        <p:nvPr/>
      </p:nvGrpSpPr>
      <p:grpSpPr>
        <a:xfrm>
          <a:off x="0" y="0"/>
          <a:ext cx="0" cy="0"/>
          <a:chOff x="0" y="0"/>
          <a:chExt cx="0" cy="0"/>
        </a:xfrm>
      </p:grpSpPr>
      <p:sp>
        <p:nvSpPr>
          <p:cNvPr id="192" name="Google Shape;192;p1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
        <p:nvSpPr>
          <p:cNvPr id="193" name="Google Shape;193;p1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8834353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B95F3-6ADA-4E7F-8AA7-B0898FB2E8B9}"/>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2D05D2-43A8-46E6-AC48-324E090212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440686C-E848-4E40-82DF-45230F9F0D10}"/>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EA2AEFF2-2BFA-45E4-BFEC-96EEC937E7D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5F6DF9F-3ED8-4DB9-871D-23A8275E978B}"/>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117389842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E0718F-5D8B-4B81-B466-6E80E652915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4425028-5D0B-4003-B9F5-5A3196010FE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F0EE555-07BB-43EC-B530-2E4A9AC59974}"/>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DAAD7773-A9DF-4377-8F6E-C22D4454A59B}"/>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3BBCB28-4B89-48A1-A070-4CAC5C29E8BA}"/>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390918406"/>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3BD22-21C4-428C-853F-20A9887801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6E6FDA2-B2E8-479A-ACA6-29B8D11DA7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819BDB4-F72C-42DF-857C-EC34105787C6}"/>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57E13FE2-1C34-430F-A683-FAC29A0C58F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0E50DDF-F705-478E-99F8-22B6BF5F4438}"/>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1389109600"/>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4F7A5E-731D-4186-A4CE-F573B54E08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7FA90F-C15E-47CD-B576-839862086D9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0397F16-FA11-438F-9C9F-7536F5D506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F620B85-773B-455A-9A0E-F3158E9F448D}"/>
              </a:ext>
            </a:extLst>
          </p:cNvPr>
          <p:cNvSpPr>
            <a:spLocks noGrp="1"/>
          </p:cNvSpPr>
          <p:nvPr>
            <p:ph type="dt" sz="half" idx="10"/>
          </p:nvPr>
        </p:nvSpPr>
        <p:spPr/>
        <p:txBody>
          <a:bodyPr/>
          <a:lstStyle/>
          <a:p>
            <a:endParaRPr lang="en-GB" dirty="0"/>
          </a:p>
        </p:txBody>
      </p:sp>
      <p:sp>
        <p:nvSpPr>
          <p:cNvPr id="6" name="Footer Placeholder 5">
            <a:extLst>
              <a:ext uri="{FF2B5EF4-FFF2-40B4-BE49-F238E27FC236}">
                <a16:creationId xmlns:a16="http://schemas.microsoft.com/office/drawing/2014/main" id="{4D8111CE-BDF1-4338-BA34-FEC14F676F82}"/>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DEB605D-1AC1-4DF6-AE42-551C6C26E626}"/>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2665833250"/>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CB671-CA7D-4FE5-9E22-7396B4186F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416BD77-5A6B-4FA9-9B10-EE16253C4D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B5CA622-93DA-46B2-BD8F-F642DB81924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2B4789D-4A5A-46F2-9C20-CFA677C3620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229EE65-F2AA-435F-9A72-7DE368E0E91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106287C-3EBE-4E80-8480-C8FB0A3B615B}"/>
              </a:ext>
            </a:extLst>
          </p:cNvPr>
          <p:cNvSpPr>
            <a:spLocks noGrp="1"/>
          </p:cNvSpPr>
          <p:nvPr>
            <p:ph type="dt" sz="half" idx="10"/>
          </p:nvPr>
        </p:nvSpPr>
        <p:spPr/>
        <p:txBody>
          <a:bodyPr/>
          <a:lstStyle/>
          <a:p>
            <a:endParaRPr lang="en-GB" dirty="0"/>
          </a:p>
        </p:txBody>
      </p:sp>
      <p:sp>
        <p:nvSpPr>
          <p:cNvPr id="8" name="Footer Placeholder 7">
            <a:extLst>
              <a:ext uri="{FF2B5EF4-FFF2-40B4-BE49-F238E27FC236}">
                <a16:creationId xmlns:a16="http://schemas.microsoft.com/office/drawing/2014/main" id="{66785563-D859-40F6-99A1-AC61DC3E0CD8}"/>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46A8752C-AC8F-49FE-B414-FD1555BC3DC5}"/>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37515327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0DBC1-5F2F-4987-AE1A-4D0D5ECB509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31A1A77-D932-4A33-88BD-83606977B339}"/>
              </a:ext>
            </a:extLst>
          </p:cNvPr>
          <p:cNvSpPr>
            <a:spLocks noGrp="1"/>
          </p:cNvSpPr>
          <p:nvPr>
            <p:ph type="dt" sz="half" idx="10"/>
          </p:nvPr>
        </p:nvSpPr>
        <p:spPr/>
        <p:txBody>
          <a:bodyPr/>
          <a:lstStyle/>
          <a:p>
            <a:endParaRPr lang="en-GB" dirty="0"/>
          </a:p>
        </p:txBody>
      </p:sp>
      <p:sp>
        <p:nvSpPr>
          <p:cNvPr id="4" name="Footer Placeholder 3">
            <a:extLst>
              <a:ext uri="{FF2B5EF4-FFF2-40B4-BE49-F238E27FC236}">
                <a16:creationId xmlns:a16="http://schemas.microsoft.com/office/drawing/2014/main" id="{E2FD888F-3FF1-4A6E-86C0-FC0696B65799}"/>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716A1E0A-0528-407A-8356-6810EEBB094C}"/>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519367973"/>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CED5050-1C3B-4F88-9725-AEBF996A2B3B}"/>
              </a:ext>
            </a:extLst>
          </p:cNvPr>
          <p:cNvSpPr>
            <a:spLocks noGrp="1"/>
          </p:cNvSpPr>
          <p:nvPr>
            <p:ph type="dt" sz="half" idx="10"/>
          </p:nvPr>
        </p:nvSpPr>
        <p:spPr/>
        <p:txBody>
          <a:bodyPr/>
          <a:lstStyle/>
          <a:p>
            <a:endParaRPr lang="en-GB" dirty="0"/>
          </a:p>
        </p:txBody>
      </p:sp>
      <p:sp>
        <p:nvSpPr>
          <p:cNvPr id="3" name="Footer Placeholder 2">
            <a:extLst>
              <a:ext uri="{FF2B5EF4-FFF2-40B4-BE49-F238E27FC236}">
                <a16:creationId xmlns:a16="http://schemas.microsoft.com/office/drawing/2014/main" id="{B7A1FBD5-D6D8-446D-B8ED-3D9FC5716F24}"/>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12D14DEE-23C4-4C92-B763-AC5F0F3D646C}"/>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38704116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1B92D3-C875-40CF-BAC5-F38D3F8381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C34B306-9AC2-454A-9871-FA865CBEDA8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874BB32-6931-4181-83BE-FB0CECF009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280662-778B-4F4B-BCA3-4436A947DC18}"/>
              </a:ext>
            </a:extLst>
          </p:cNvPr>
          <p:cNvSpPr>
            <a:spLocks noGrp="1"/>
          </p:cNvSpPr>
          <p:nvPr>
            <p:ph type="dt" sz="half" idx="10"/>
          </p:nvPr>
        </p:nvSpPr>
        <p:spPr/>
        <p:txBody>
          <a:bodyPr/>
          <a:lstStyle/>
          <a:p>
            <a:endParaRPr lang="en-GB" dirty="0"/>
          </a:p>
        </p:txBody>
      </p:sp>
      <p:sp>
        <p:nvSpPr>
          <p:cNvPr id="6" name="Footer Placeholder 5">
            <a:extLst>
              <a:ext uri="{FF2B5EF4-FFF2-40B4-BE49-F238E27FC236}">
                <a16:creationId xmlns:a16="http://schemas.microsoft.com/office/drawing/2014/main" id="{635052AE-2939-4DC3-BF17-39B45D9ECCBC}"/>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6271DFEB-589D-459A-B1AD-3F34D33F0C3F}"/>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387713518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84554-D98A-46B2-BEA6-E2E4D96AF9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DEC1BD7-FBE4-4C8E-97A5-B5D61049B2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799E56C2-DFD0-4E68-8099-3BCF28FBA8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794EE98-45F7-4E2A-B029-B17E210DFEF7}"/>
              </a:ext>
            </a:extLst>
          </p:cNvPr>
          <p:cNvSpPr>
            <a:spLocks noGrp="1"/>
          </p:cNvSpPr>
          <p:nvPr>
            <p:ph type="dt" sz="half" idx="10"/>
          </p:nvPr>
        </p:nvSpPr>
        <p:spPr/>
        <p:txBody>
          <a:bodyPr/>
          <a:lstStyle/>
          <a:p>
            <a:endParaRPr lang="en-GB" dirty="0"/>
          </a:p>
        </p:txBody>
      </p:sp>
      <p:sp>
        <p:nvSpPr>
          <p:cNvPr id="6" name="Footer Placeholder 5">
            <a:extLst>
              <a:ext uri="{FF2B5EF4-FFF2-40B4-BE49-F238E27FC236}">
                <a16:creationId xmlns:a16="http://schemas.microsoft.com/office/drawing/2014/main" id="{481B3F6A-B84F-44AB-8748-A2A49303550D}"/>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94E81655-408B-4A18-9D70-9970105F2824}"/>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360250504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AFF94-BA37-4754-8446-47A766358FB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C928D18-C1E7-46EF-ABD3-175B8C03BC7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4A6DEEC-84E0-4AB8-B205-84D970881759}"/>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BB3FE8E5-4230-48D5-886B-166EA910FD75}"/>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7200470-3BD5-4BA4-89BE-3E4CEB8FF62E}"/>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4218616429"/>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72B98EC-D414-4A74-B0B5-D016C998628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9841B9-30F5-4119-94CD-A062F0D94F0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14DB58-C820-4E33-9D48-67AE750BCEA1}"/>
              </a:ext>
            </a:extLst>
          </p:cNvPr>
          <p:cNvSpPr>
            <a:spLocks noGrp="1"/>
          </p:cNvSpPr>
          <p:nvPr>
            <p:ph type="dt" sz="half" idx="10"/>
          </p:nvPr>
        </p:nvSpPr>
        <p:spPr/>
        <p:txBody>
          <a:bodyPr/>
          <a:lstStyle/>
          <a:p>
            <a:endParaRPr lang="en-GB" dirty="0"/>
          </a:p>
        </p:txBody>
      </p:sp>
      <p:sp>
        <p:nvSpPr>
          <p:cNvPr id="5" name="Footer Placeholder 4">
            <a:extLst>
              <a:ext uri="{FF2B5EF4-FFF2-40B4-BE49-F238E27FC236}">
                <a16:creationId xmlns:a16="http://schemas.microsoft.com/office/drawing/2014/main" id="{2626DBDA-5390-4840-8C2F-89102E3794E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54F37364-9767-48D1-A83C-1CE7B7124C2C}"/>
              </a:ext>
            </a:extLst>
          </p:cNvPr>
          <p:cNvSpPr>
            <a:spLocks noGrp="1"/>
          </p:cNvSpPr>
          <p:nvPr>
            <p:ph type="sldNum" sz="quarter" idx="12"/>
          </p:nvPr>
        </p:nvSpPr>
        <p:spPr/>
        <p:txBody>
          <a:body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2443455984"/>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Comparison">
  <p:cSld name="1_Comparison">
    <p:spTree>
      <p:nvGrpSpPr>
        <p:cNvPr id="1" name="Shape 20"/>
        <p:cNvGrpSpPr/>
        <p:nvPr/>
      </p:nvGrpSpPr>
      <p:grpSpPr>
        <a:xfrm>
          <a:off x="0" y="0"/>
          <a:ext cx="0" cy="0"/>
          <a:chOff x="0" y="0"/>
          <a:chExt cx="0" cy="0"/>
        </a:xfrm>
      </p:grpSpPr>
      <p:sp>
        <p:nvSpPr>
          <p:cNvPr id="21" name="Google Shape;21;p3"/>
          <p:cNvSpPr txBox="1">
            <a:spLocks noGrp="1"/>
          </p:cNvSpPr>
          <p:nvPr>
            <p:ph type="body" idx="1"/>
          </p:nvPr>
        </p:nvSpPr>
        <p:spPr>
          <a:xfrm>
            <a:off x="1066800" y="2048256"/>
            <a:ext cx="4754880" cy="64008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200"/>
              </a:spcBef>
              <a:spcAft>
                <a:spcPts val="0"/>
              </a:spcAft>
              <a:buSzPts val="1700"/>
              <a:buNone/>
              <a:defRPr sz="2000" b="1">
                <a:solidFill>
                  <a:srgbClr val="9E3611"/>
                </a:solidFill>
              </a:defRPr>
            </a:lvl1pPr>
            <a:lvl2pPr marL="914400" lvl="1" indent="-228600" algn="l">
              <a:lnSpc>
                <a:spcPct val="90000"/>
              </a:lnSpc>
              <a:spcBef>
                <a:spcPts val="400"/>
              </a:spcBef>
              <a:spcAft>
                <a:spcPts val="0"/>
              </a:spcAft>
              <a:buSzPts val="1700"/>
              <a:buNone/>
              <a:defRPr sz="2000" b="1"/>
            </a:lvl2pPr>
            <a:lvl3pPr marL="1371600" lvl="2" indent="-228600" algn="l">
              <a:lnSpc>
                <a:spcPct val="90000"/>
              </a:lnSpc>
              <a:spcBef>
                <a:spcPts val="400"/>
              </a:spcBef>
              <a:spcAft>
                <a:spcPts val="0"/>
              </a:spcAft>
              <a:buSzPts val="1530"/>
              <a:buNone/>
              <a:defRPr sz="1800" b="1"/>
            </a:lvl3pPr>
            <a:lvl4pPr marL="1828800" lvl="3" indent="-228600" algn="l">
              <a:lnSpc>
                <a:spcPct val="90000"/>
              </a:lnSpc>
              <a:spcBef>
                <a:spcPts val="400"/>
              </a:spcBef>
              <a:spcAft>
                <a:spcPts val="0"/>
              </a:spcAft>
              <a:buSzPts val="1360"/>
              <a:buNone/>
              <a:defRPr sz="1600" b="1"/>
            </a:lvl4pPr>
            <a:lvl5pPr marL="2286000" lvl="4" indent="-228600" algn="l">
              <a:lnSpc>
                <a:spcPct val="90000"/>
              </a:lnSpc>
              <a:spcBef>
                <a:spcPts val="400"/>
              </a:spcBef>
              <a:spcAft>
                <a:spcPts val="0"/>
              </a:spcAft>
              <a:buSzPts val="1360"/>
              <a:buNone/>
              <a:defRPr sz="1600" b="1"/>
            </a:lvl5pPr>
            <a:lvl6pPr marL="2743200" lvl="5" indent="-228600" algn="l">
              <a:lnSpc>
                <a:spcPct val="90000"/>
              </a:lnSpc>
              <a:spcBef>
                <a:spcPts val="400"/>
              </a:spcBef>
              <a:spcAft>
                <a:spcPts val="0"/>
              </a:spcAft>
              <a:buSzPts val="1360"/>
              <a:buNone/>
              <a:defRPr sz="1600" b="1"/>
            </a:lvl6pPr>
            <a:lvl7pPr marL="3200400" lvl="6" indent="-228600" algn="l">
              <a:lnSpc>
                <a:spcPct val="90000"/>
              </a:lnSpc>
              <a:spcBef>
                <a:spcPts val="400"/>
              </a:spcBef>
              <a:spcAft>
                <a:spcPts val="0"/>
              </a:spcAft>
              <a:buSzPts val="1360"/>
              <a:buNone/>
              <a:defRPr sz="1600" b="1"/>
            </a:lvl7pPr>
            <a:lvl8pPr marL="3657600" lvl="7" indent="-228600" algn="l">
              <a:lnSpc>
                <a:spcPct val="90000"/>
              </a:lnSpc>
              <a:spcBef>
                <a:spcPts val="400"/>
              </a:spcBef>
              <a:spcAft>
                <a:spcPts val="0"/>
              </a:spcAft>
              <a:buSzPts val="1360"/>
              <a:buNone/>
              <a:defRPr sz="1600" b="1"/>
            </a:lvl8pPr>
            <a:lvl9pPr marL="4114800" lvl="8" indent="-228600" algn="l">
              <a:lnSpc>
                <a:spcPct val="90000"/>
              </a:lnSpc>
              <a:spcBef>
                <a:spcPts val="400"/>
              </a:spcBef>
              <a:spcAft>
                <a:spcPts val="200"/>
              </a:spcAft>
              <a:buSzPts val="1360"/>
              <a:buNone/>
              <a:defRPr sz="1600" b="1"/>
            </a:lvl9pPr>
          </a:lstStyle>
          <a:p>
            <a:endParaRPr/>
          </a:p>
        </p:txBody>
      </p:sp>
      <p:sp>
        <p:nvSpPr>
          <p:cNvPr id="22" name="Google Shape;22;p3"/>
          <p:cNvSpPr txBox="1">
            <a:spLocks noGrp="1"/>
          </p:cNvSpPr>
          <p:nvPr>
            <p:ph type="body" idx="2"/>
          </p:nvPr>
        </p:nvSpPr>
        <p:spPr>
          <a:xfrm>
            <a:off x="1069848" y="2743200"/>
            <a:ext cx="4754880" cy="3291840"/>
          </a:xfrm>
          <a:prstGeom prst="rect">
            <a:avLst/>
          </a:prstGeom>
          <a:noFill/>
          <a:ln>
            <a:noFill/>
          </a:ln>
        </p:spPr>
        <p:txBody>
          <a:bodyPr spcFirstLastPara="1" wrap="square" lIns="91425" tIns="45700" rIns="91425" bIns="45700" anchor="t" anchorCtr="0">
            <a:noAutofit/>
          </a:bodyPr>
          <a:lstStyle>
            <a:lvl1pPr marL="457200" lvl="0" indent="-336550" algn="l">
              <a:lnSpc>
                <a:spcPct val="90000"/>
              </a:lnSpc>
              <a:spcBef>
                <a:spcPts val="1200"/>
              </a:spcBef>
              <a:spcAft>
                <a:spcPts val="0"/>
              </a:spcAft>
              <a:buSzPts val="1700"/>
              <a:buChar char="▪"/>
              <a:defRPr sz="2000"/>
            </a:lvl1pPr>
            <a:lvl2pPr marL="914400" lvl="1" indent="-325755" algn="l">
              <a:lnSpc>
                <a:spcPct val="90000"/>
              </a:lnSpc>
              <a:spcBef>
                <a:spcPts val="400"/>
              </a:spcBef>
              <a:spcAft>
                <a:spcPts val="0"/>
              </a:spcAft>
              <a:buSzPts val="1530"/>
              <a:buChar char="▪"/>
              <a:defRPr sz="1800"/>
            </a:lvl2pPr>
            <a:lvl3pPr marL="1371600" lvl="2" indent="-314960" algn="l">
              <a:lnSpc>
                <a:spcPct val="90000"/>
              </a:lnSpc>
              <a:spcBef>
                <a:spcPts val="400"/>
              </a:spcBef>
              <a:spcAft>
                <a:spcPts val="0"/>
              </a:spcAft>
              <a:buSzPts val="1360"/>
              <a:buChar char="▪"/>
              <a:defRPr sz="1600"/>
            </a:lvl3pPr>
            <a:lvl4pPr marL="1828800" lvl="3" indent="-314960" algn="l">
              <a:lnSpc>
                <a:spcPct val="90000"/>
              </a:lnSpc>
              <a:spcBef>
                <a:spcPts val="400"/>
              </a:spcBef>
              <a:spcAft>
                <a:spcPts val="0"/>
              </a:spcAft>
              <a:buSzPts val="1360"/>
              <a:buChar char="▪"/>
              <a:defRPr sz="1600"/>
            </a:lvl4pPr>
            <a:lvl5pPr marL="2286000" lvl="4" indent="-314960" algn="l">
              <a:lnSpc>
                <a:spcPct val="90000"/>
              </a:lnSpc>
              <a:spcBef>
                <a:spcPts val="400"/>
              </a:spcBef>
              <a:spcAft>
                <a:spcPts val="0"/>
              </a:spcAft>
              <a:buSzPts val="1360"/>
              <a:buChar char="▪"/>
              <a:defRPr sz="1600"/>
            </a:lvl5pPr>
            <a:lvl6pPr marL="2743200" lvl="5" indent="-314960" algn="l">
              <a:lnSpc>
                <a:spcPct val="90000"/>
              </a:lnSpc>
              <a:spcBef>
                <a:spcPts val="400"/>
              </a:spcBef>
              <a:spcAft>
                <a:spcPts val="0"/>
              </a:spcAft>
              <a:buSzPts val="1360"/>
              <a:buChar char="▪"/>
              <a:defRPr sz="1600"/>
            </a:lvl6pPr>
            <a:lvl7pPr marL="3200400" lvl="6" indent="-314960" algn="l">
              <a:lnSpc>
                <a:spcPct val="90000"/>
              </a:lnSpc>
              <a:spcBef>
                <a:spcPts val="400"/>
              </a:spcBef>
              <a:spcAft>
                <a:spcPts val="0"/>
              </a:spcAft>
              <a:buSzPts val="1360"/>
              <a:buChar char="▪"/>
              <a:defRPr sz="1600"/>
            </a:lvl7pPr>
            <a:lvl8pPr marL="3657600" lvl="7" indent="-314959" algn="l">
              <a:lnSpc>
                <a:spcPct val="90000"/>
              </a:lnSpc>
              <a:spcBef>
                <a:spcPts val="400"/>
              </a:spcBef>
              <a:spcAft>
                <a:spcPts val="0"/>
              </a:spcAft>
              <a:buSzPts val="1360"/>
              <a:buChar char="▪"/>
              <a:defRPr sz="1600"/>
            </a:lvl8pPr>
            <a:lvl9pPr marL="4114800" lvl="8" indent="-314959" algn="l">
              <a:lnSpc>
                <a:spcPct val="90000"/>
              </a:lnSpc>
              <a:spcBef>
                <a:spcPts val="400"/>
              </a:spcBef>
              <a:spcAft>
                <a:spcPts val="200"/>
              </a:spcAft>
              <a:buSzPts val="1360"/>
              <a:buChar char="▪"/>
              <a:defRPr sz="1600"/>
            </a:lvl9pPr>
          </a:lstStyle>
          <a:p>
            <a:endParaRPr/>
          </a:p>
        </p:txBody>
      </p:sp>
      <p:sp>
        <p:nvSpPr>
          <p:cNvPr id="23" name="Google Shape;23;p3"/>
          <p:cNvSpPr txBox="1">
            <a:spLocks noGrp="1"/>
          </p:cNvSpPr>
          <p:nvPr>
            <p:ph type="body" idx="3"/>
          </p:nvPr>
        </p:nvSpPr>
        <p:spPr>
          <a:xfrm>
            <a:off x="6364224" y="2048256"/>
            <a:ext cx="4754880" cy="640080"/>
          </a:xfrm>
          <a:prstGeom prst="rect">
            <a:avLst/>
          </a:prstGeom>
          <a:noFill/>
          <a:ln>
            <a:noFill/>
          </a:ln>
        </p:spPr>
        <p:txBody>
          <a:bodyPr spcFirstLastPara="1" wrap="square" lIns="91425" tIns="45700" rIns="91425" bIns="45700" anchor="ctr" anchorCtr="0">
            <a:noAutofit/>
          </a:bodyPr>
          <a:lstStyle>
            <a:lvl1pPr marL="457200" lvl="0" indent="-228600" algn="l">
              <a:lnSpc>
                <a:spcPct val="90000"/>
              </a:lnSpc>
              <a:spcBef>
                <a:spcPts val="1200"/>
              </a:spcBef>
              <a:spcAft>
                <a:spcPts val="0"/>
              </a:spcAft>
              <a:buSzPts val="1700"/>
              <a:buNone/>
              <a:defRPr sz="2000" b="1">
                <a:solidFill>
                  <a:srgbClr val="9E3611"/>
                </a:solidFill>
              </a:defRPr>
            </a:lvl1pPr>
            <a:lvl2pPr marL="914400" lvl="1" indent="-228600" algn="l">
              <a:lnSpc>
                <a:spcPct val="90000"/>
              </a:lnSpc>
              <a:spcBef>
                <a:spcPts val="400"/>
              </a:spcBef>
              <a:spcAft>
                <a:spcPts val="0"/>
              </a:spcAft>
              <a:buSzPts val="1700"/>
              <a:buNone/>
              <a:defRPr sz="2000" b="1"/>
            </a:lvl2pPr>
            <a:lvl3pPr marL="1371600" lvl="2" indent="-228600" algn="l">
              <a:lnSpc>
                <a:spcPct val="90000"/>
              </a:lnSpc>
              <a:spcBef>
                <a:spcPts val="400"/>
              </a:spcBef>
              <a:spcAft>
                <a:spcPts val="0"/>
              </a:spcAft>
              <a:buSzPts val="1530"/>
              <a:buNone/>
              <a:defRPr sz="1800" b="1"/>
            </a:lvl3pPr>
            <a:lvl4pPr marL="1828800" lvl="3" indent="-228600" algn="l">
              <a:lnSpc>
                <a:spcPct val="90000"/>
              </a:lnSpc>
              <a:spcBef>
                <a:spcPts val="400"/>
              </a:spcBef>
              <a:spcAft>
                <a:spcPts val="0"/>
              </a:spcAft>
              <a:buSzPts val="1360"/>
              <a:buNone/>
              <a:defRPr sz="1600" b="1"/>
            </a:lvl4pPr>
            <a:lvl5pPr marL="2286000" lvl="4" indent="-228600" algn="l">
              <a:lnSpc>
                <a:spcPct val="90000"/>
              </a:lnSpc>
              <a:spcBef>
                <a:spcPts val="400"/>
              </a:spcBef>
              <a:spcAft>
                <a:spcPts val="0"/>
              </a:spcAft>
              <a:buSzPts val="1360"/>
              <a:buNone/>
              <a:defRPr sz="1600" b="1"/>
            </a:lvl5pPr>
            <a:lvl6pPr marL="2743200" lvl="5" indent="-228600" algn="l">
              <a:lnSpc>
                <a:spcPct val="90000"/>
              </a:lnSpc>
              <a:spcBef>
                <a:spcPts val="400"/>
              </a:spcBef>
              <a:spcAft>
                <a:spcPts val="0"/>
              </a:spcAft>
              <a:buSzPts val="1360"/>
              <a:buNone/>
              <a:defRPr sz="1600" b="1"/>
            </a:lvl6pPr>
            <a:lvl7pPr marL="3200400" lvl="6" indent="-228600" algn="l">
              <a:lnSpc>
                <a:spcPct val="90000"/>
              </a:lnSpc>
              <a:spcBef>
                <a:spcPts val="400"/>
              </a:spcBef>
              <a:spcAft>
                <a:spcPts val="0"/>
              </a:spcAft>
              <a:buSzPts val="1360"/>
              <a:buNone/>
              <a:defRPr sz="1600" b="1"/>
            </a:lvl7pPr>
            <a:lvl8pPr marL="3657600" lvl="7" indent="-228600" algn="l">
              <a:lnSpc>
                <a:spcPct val="90000"/>
              </a:lnSpc>
              <a:spcBef>
                <a:spcPts val="400"/>
              </a:spcBef>
              <a:spcAft>
                <a:spcPts val="0"/>
              </a:spcAft>
              <a:buSzPts val="1360"/>
              <a:buNone/>
              <a:defRPr sz="1600" b="1"/>
            </a:lvl8pPr>
            <a:lvl9pPr marL="4114800" lvl="8" indent="-228600" algn="l">
              <a:lnSpc>
                <a:spcPct val="90000"/>
              </a:lnSpc>
              <a:spcBef>
                <a:spcPts val="400"/>
              </a:spcBef>
              <a:spcAft>
                <a:spcPts val="200"/>
              </a:spcAft>
              <a:buSzPts val="1360"/>
              <a:buNone/>
              <a:defRPr sz="1600" b="1"/>
            </a:lvl9pPr>
          </a:lstStyle>
          <a:p>
            <a:endParaRPr/>
          </a:p>
        </p:txBody>
      </p:sp>
      <p:sp>
        <p:nvSpPr>
          <p:cNvPr id="24" name="Google Shape;24;p3"/>
          <p:cNvSpPr txBox="1">
            <a:spLocks noGrp="1"/>
          </p:cNvSpPr>
          <p:nvPr>
            <p:ph type="body" idx="4"/>
          </p:nvPr>
        </p:nvSpPr>
        <p:spPr>
          <a:xfrm>
            <a:off x="6364224" y="2743200"/>
            <a:ext cx="4754880" cy="3291840"/>
          </a:xfrm>
          <a:prstGeom prst="rect">
            <a:avLst/>
          </a:prstGeom>
          <a:noFill/>
          <a:ln>
            <a:noFill/>
          </a:ln>
        </p:spPr>
        <p:txBody>
          <a:bodyPr spcFirstLastPara="1" wrap="square" lIns="91425" tIns="45700" rIns="91425" bIns="45700" anchor="t" anchorCtr="0">
            <a:noAutofit/>
          </a:bodyPr>
          <a:lstStyle>
            <a:lvl1pPr marL="457200" lvl="0" indent="-336550" algn="l">
              <a:lnSpc>
                <a:spcPct val="90000"/>
              </a:lnSpc>
              <a:spcBef>
                <a:spcPts val="1200"/>
              </a:spcBef>
              <a:spcAft>
                <a:spcPts val="0"/>
              </a:spcAft>
              <a:buSzPts val="1700"/>
              <a:buChar char="▪"/>
              <a:defRPr sz="2000"/>
            </a:lvl1pPr>
            <a:lvl2pPr marL="914400" lvl="1" indent="-325755" algn="l">
              <a:lnSpc>
                <a:spcPct val="90000"/>
              </a:lnSpc>
              <a:spcBef>
                <a:spcPts val="400"/>
              </a:spcBef>
              <a:spcAft>
                <a:spcPts val="0"/>
              </a:spcAft>
              <a:buSzPts val="1530"/>
              <a:buChar char="▪"/>
              <a:defRPr sz="1800"/>
            </a:lvl2pPr>
            <a:lvl3pPr marL="1371600" lvl="2" indent="-314960" algn="l">
              <a:lnSpc>
                <a:spcPct val="90000"/>
              </a:lnSpc>
              <a:spcBef>
                <a:spcPts val="400"/>
              </a:spcBef>
              <a:spcAft>
                <a:spcPts val="0"/>
              </a:spcAft>
              <a:buSzPts val="1360"/>
              <a:buChar char="▪"/>
              <a:defRPr sz="1600"/>
            </a:lvl3pPr>
            <a:lvl4pPr marL="1828800" lvl="3" indent="-314960" algn="l">
              <a:lnSpc>
                <a:spcPct val="90000"/>
              </a:lnSpc>
              <a:spcBef>
                <a:spcPts val="400"/>
              </a:spcBef>
              <a:spcAft>
                <a:spcPts val="0"/>
              </a:spcAft>
              <a:buSzPts val="1360"/>
              <a:buChar char="▪"/>
              <a:defRPr sz="1600"/>
            </a:lvl4pPr>
            <a:lvl5pPr marL="2286000" lvl="4" indent="-314960" algn="l">
              <a:lnSpc>
                <a:spcPct val="90000"/>
              </a:lnSpc>
              <a:spcBef>
                <a:spcPts val="400"/>
              </a:spcBef>
              <a:spcAft>
                <a:spcPts val="0"/>
              </a:spcAft>
              <a:buSzPts val="1360"/>
              <a:buChar char="▪"/>
              <a:defRPr sz="1600"/>
            </a:lvl5pPr>
            <a:lvl6pPr marL="2743200" lvl="5" indent="-314960" algn="l">
              <a:lnSpc>
                <a:spcPct val="90000"/>
              </a:lnSpc>
              <a:spcBef>
                <a:spcPts val="400"/>
              </a:spcBef>
              <a:spcAft>
                <a:spcPts val="0"/>
              </a:spcAft>
              <a:buSzPts val="1360"/>
              <a:buChar char="▪"/>
              <a:defRPr sz="1600"/>
            </a:lvl6pPr>
            <a:lvl7pPr marL="3200400" lvl="6" indent="-314960" algn="l">
              <a:lnSpc>
                <a:spcPct val="90000"/>
              </a:lnSpc>
              <a:spcBef>
                <a:spcPts val="400"/>
              </a:spcBef>
              <a:spcAft>
                <a:spcPts val="0"/>
              </a:spcAft>
              <a:buSzPts val="1360"/>
              <a:buChar char="▪"/>
              <a:defRPr sz="1600"/>
            </a:lvl7pPr>
            <a:lvl8pPr marL="3657600" lvl="7" indent="-314959" algn="l">
              <a:lnSpc>
                <a:spcPct val="90000"/>
              </a:lnSpc>
              <a:spcBef>
                <a:spcPts val="400"/>
              </a:spcBef>
              <a:spcAft>
                <a:spcPts val="0"/>
              </a:spcAft>
              <a:buSzPts val="1360"/>
              <a:buChar char="▪"/>
              <a:defRPr sz="1600"/>
            </a:lvl8pPr>
            <a:lvl9pPr marL="4114800" lvl="8" indent="-314959" algn="l">
              <a:lnSpc>
                <a:spcPct val="90000"/>
              </a:lnSpc>
              <a:spcBef>
                <a:spcPts val="400"/>
              </a:spcBef>
              <a:spcAft>
                <a:spcPts val="200"/>
              </a:spcAft>
              <a:buSzPts val="1360"/>
              <a:buChar char="▪"/>
              <a:defRPr sz="1600"/>
            </a:lvl9pPr>
          </a:lstStyle>
          <a:p>
            <a:endParaRPr/>
          </a:p>
        </p:txBody>
      </p:sp>
      <p:sp>
        <p:nvSpPr>
          <p:cNvPr id="25" name="Google Shape;25;p3"/>
          <p:cNvSpPr txBox="1">
            <a:spLocks noGrp="1"/>
          </p:cNvSpPr>
          <p:nvPr>
            <p:ph type="dt" idx="10"/>
          </p:nvPr>
        </p:nvSpPr>
        <p:spPr>
          <a:xfrm>
            <a:off x="7964424" y="6272784"/>
            <a:ext cx="3273552" cy="365125"/>
          </a:xfrm>
          <a:prstGeom prst="rect">
            <a:avLst/>
          </a:prstGeom>
          <a:noFill/>
          <a:ln>
            <a:noFill/>
          </a:ln>
        </p:spPr>
        <p:txBody>
          <a:bodyPr spcFirstLastPara="1" wrap="square" lIns="91425" tIns="45700" rIns="91425" bIns="45700" anchor="ctr"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6" name="Google Shape;26;p3"/>
          <p:cNvSpPr txBox="1">
            <a:spLocks noGrp="1"/>
          </p:cNvSpPr>
          <p:nvPr>
            <p:ph type="ftr" idx="11"/>
          </p:nvPr>
        </p:nvSpPr>
        <p:spPr>
          <a:xfrm>
            <a:off x="1088136" y="6272784"/>
            <a:ext cx="6327648" cy="365125"/>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dirty="0"/>
          </a:p>
        </p:txBody>
      </p:sp>
      <p:sp>
        <p:nvSpPr>
          <p:cNvPr id="27" name="Google Shape;27;p3"/>
          <p:cNvSpPr txBox="1">
            <a:spLocks noGrp="1"/>
          </p:cNvSpPr>
          <p:nvPr>
            <p:ph type="sldNum" idx="12"/>
          </p:nvPr>
        </p:nvSpPr>
        <p:spPr>
          <a:xfrm>
            <a:off x="11311128" y="6272784"/>
            <a:ext cx="640080" cy="365125"/>
          </a:xfrm>
          <a:prstGeom prst="rect">
            <a:avLst/>
          </a:prstGeom>
          <a:noFill/>
          <a:ln>
            <a:noFill/>
          </a:ln>
        </p:spPr>
        <p:txBody>
          <a:bodyPr spcFirstLastPara="1" wrap="square" lIns="91425" tIns="45700" rIns="91425" bIns="45700" anchor="ctr" anchorCtr="0">
            <a:noAutofit/>
          </a:bodyPr>
          <a:lstStyle>
            <a:lvl1pPr marL="0" lvl="0" indent="0" algn="ctr">
              <a:spcBef>
                <a:spcPts val="0"/>
              </a:spcBef>
              <a:buNone/>
              <a:defRPr/>
            </a:lvl1pPr>
            <a:lvl2pPr marL="0" lvl="1" indent="0" algn="ctr">
              <a:spcBef>
                <a:spcPts val="0"/>
              </a:spcBef>
              <a:buNone/>
              <a:defRPr/>
            </a:lvl2pPr>
            <a:lvl3pPr marL="0" lvl="2" indent="0" algn="ctr">
              <a:spcBef>
                <a:spcPts val="0"/>
              </a:spcBef>
              <a:buNone/>
              <a:defRPr/>
            </a:lvl3pPr>
            <a:lvl4pPr marL="0" lvl="3" indent="0" algn="ctr">
              <a:spcBef>
                <a:spcPts val="0"/>
              </a:spcBef>
              <a:buNone/>
              <a:defRPr/>
            </a:lvl4pPr>
            <a:lvl5pPr marL="0" lvl="4" indent="0" algn="ctr">
              <a:spcBef>
                <a:spcPts val="0"/>
              </a:spcBef>
              <a:buNone/>
              <a:defRPr/>
            </a:lvl5pPr>
            <a:lvl6pPr marL="0" lvl="5" indent="0" algn="ctr">
              <a:spcBef>
                <a:spcPts val="0"/>
              </a:spcBef>
              <a:buNone/>
              <a:defRPr/>
            </a:lvl6pPr>
            <a:lvl7pPr marL="0" lvl="6" indent="0" algn="ctr">
              <a:spcBef>
                <a:spcPts val="0"/>
              </a:spcBef>
              <a:buNone/>
              <a:defRPr/>
            </a:lvl7pPr>
            <a:lvl8pPr marL="0" lvl="7" indent="0" algn="ctr">
              <a:spcBef>
                <a:spcPts val="0"/>
              </a:spcBef>
              <a:buNone/>
              <a:defRPr/>
            </a:lvl8pPr>
            <a:lvl9pPr marL="0" lvl="8" indent="0" algn="ctr">
              <a:spcBef>
                <a:spcPts val="0"/>
              </a:spcBef>
              <a:buNone/>
              <a:defRPr/>
            </a:lvl9pPr>
          </a:lstStyle>
          <a:p>
            <a:pPr marL="0" lvl="0" indent="0" algn="ctr" rtl="0">
              <a:spcBef>
                <a:spcPts val="0"/>
              </a:spcBef>
              <a:spcAft>
                <a:spcPts val="0"/>
              </a:spcAft>
              <a:buNone/>
            </a:pPr>
            <a:fld id="{00000000-1234-1234-1234-123412341234}" type="slidenum">
              <a:rPr lang="en-GB"/>
              <a:t>‹#›</a:t>
            </a:fld>
            <a:endParaRPr dirty="0"/>
          </a:p>
        </p:txBody>
      </p:sp>
      <p:sp>
        <p:nvSpPr>
          <p:cNvPr id="28" name="Google Shape;28;p3"/>
          <p:cNvSpPr txBox="1">
            <a:spLocks noGrp="1"/>
          </p:cNvSpPr>
          <p:nvPr>
            <p:ph type="title"/>
          </p:nvPr>
        </p:nvSpPr>
        <p:spPr>
          <a:xfrm>
            <a:off x="1069848" y="484632"/>
            <a:ext cx="10058400" cy="1609344"/>
          </a:xfrm>
          <a:prstGeom prst="rect">
            <a:avLst/>
          </a:prstGeom>
          <a:noFill/>
          <a:ln>
            <a:noFill/>
          </a:ln>
        </p:spPr>
        <p:txBody>
          <a:bodyPr spcFirstLastPara="1" wrap="square" lIns="91425" tIns="45700" rIns="91425" bIns="45700" anchor="ctr" anchorCtr="0">
            <a:noAutofit/>
          </a:bodyPr>
          <a:lstStyle>
            <a:lvl1pPr lvl="0" algn="l">
              <a:lnSpc>
                <a:spcPct val="90000"/>
              </a:lnSpc>
              <a:spcBef>
                <a:spcPts val="0"/>
              </a:spcBef>
              <a:spcAft>
                <a:spcPts val="0"/>
              </a:spcAft>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extLst>
      <p:ext uri="{BB962C8B-B14F-4D97-AF65-F5344CB8AC3E}">
        <p14:creationId xmlns:p14="http://schemas.microsoft.com/office/powerpoint/2010/main" val="41638637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3BC290F-8802-4D34-9E65-3C45E4436DA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DBACC60-7634-492D-AFF0-DD5B249592E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4C333F9-B397-4CD2-B9A4-DD9EF12731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dirty="0"/>
          </a:p>
        </p:txBody>
      </p:sp>
      <p:sp>
        <p:nvSpPr>
          <p:cNvPr id="5" name="Footer Placeholder 4">
            <a:extLst>
              <a:ext uri="{FF2B5EF4-FFF2-40B4-BE49-F238E27FC236}">
                <a16:creationId xmlns:a16="http://schemas.microsoft.com/office/drawing/2014/main" id="{C53B695E-35AD-4ABA-8946-12DDD7E8998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E68C7DC-1ACD-4DA2-BCBE-FAAA78B1391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marL="0" lvl="0" indent="0" algn="ctr" rtl="0">
              <a:spcBef>
                <a:spcPts val="0"/>
              </a:spcBef>
              <a:spcAft>
                <a:spcPts val="0"/>
              </a:spcAft>
              <a:buNone/>
            </a:pPr>
            <a:fld id="{00000000-1234-1234-1234-123412341234}" type="slidenum">
              <a:rPr lang="en-GB" smtClean="0"/>
              <a:t>‹#›</a:t>
            </a:fld>
            <a:endParaRPr lang="en-GB" dirty="0"/>
          </a:p>
        </p:txBody>
      </p:sp>
    </p:spTree>
    <p:extLst>
      <p:ext uri="{BB962C8B-B14F-4D97-AF65-F5344CB8AC3E}">
        <p14:creationId xmlns:p14="http://schemas.microsoft.com/office/powerpoint/2010/main" val="140740641"/>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85" r:id="rId6"/>
    <p:sldLayoutId id="2147483686" r:id="rId7"/>
    <p:sldLayoutId id="2147483687" r:id="rId8"/>
    <p:sldLayoutId id="2147483688" r:id="rId9"/>
    <p:sldLayoutId id="2147483689" r:id="rId10"/>
    <p:sldLayoutId id="2147483690" r:id="rId11"/>
    <p:sldLayoutId id="2147483691" r:id="rId12"/>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4.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7.jp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1000logos.net/asda-logo/" TargetMode="Externa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3.tiff"/><Relationship Id="rId2" Type="http://schemas.openxmlformats.org/officeDocument/2006/relationships/image" Target="../media/image42.tiff"/><Relationship Id="rId1" Type="http://schemas.openxmlformats.org/officeDocument/2006/relationships/slideLayout" Target="../slideLayouts/slideLayout12.xml"/><Relationship Id="rId4" Type="http://schemas.openxmlformats.org/officeDocument/2006/relationships/image" Target="../media/image44.png"/></Relationships>
</file>

<file path=ppt/slides/_rels/slide11.xml.rels><?xml version="1.0" encoding="UTF-8" standalone="yes"?>
<Relationships xmlns="http://schemas.openxmlformats.org/package/2006/relationships"><Relationship Id="rId3" Type="http://schemas.openxmlformats.org/officeDocument/2006/relationships/image" Target="../media/image46.tiff"/><Relationship Id="rId2" Type="http://schemas.openxmlformats.org/officeDocument/2006/relationships/image" Target="../media/image45.tiff"/><Relationship Id="rId1" Type="http://schemas.openxmlformats.org/officeDocument/2006/relationships/slideLayout" Target="../slideLayouts/slideLayout6.xml"/><Relationship Id="rId4" Type="http://schemas.openxmlformats.org/officeDocument/2006/relationships/image" Target="../media/image47.png"/></Relationships>
</file>

<file path=ppt/slides/_rels/slide12.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1.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hatnextbook.com/wordpress/tag/action/" TargetMode="External"/></Relationships>
</file>

<file path=ppt/slides/_rels/slide1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guides.lib.udel.edu/c.php?g=727414&amp;p=5251067" TargetMode="External"/><Relationship Id="rId7" Type="http://schemas.openxmlformats.org/officeDocument/2006/relationships/hyperlink" Target="https://corporate.asda.com/our-story/our-history"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progressivegrocer.com/what-expect-grocery-technology-2019" TargetMode="External"/><Relationship Id="rId5" Type="http://schemas.openxmlformats.org/officeDocument/2006/relationships/hyperlink" Target="https://whisk.com/blog/grocery-shopping-innovations/" TargetMode="External"/><Relationship Id="rId4" Type="http://schemas.openxmlformats.org/officeDocument/2006/relationships/hyperlink" Target="https://www.essentialretail.com/features/big-four-asda-six-ways-retail/"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qmayor.com/opinion/personas-mayores-tics/" TargetMode="External"/><Relationship Id="rId2" Type="http://schemas.openxmlformats.org/officeDocument/2006/relationships/hyperlink" Target="https://www.theguardian.com/business/2018/may/31/asda-profits-fell-by-10-in-2017" TargetMode="External"/><Relationship Id="rId1" Type="http://schemas.openxmlformats.org/officeDocument/2006/relationships/slideLayout" Target="../slideLayouts/slideLayout7.xml"/><Relationship Id="rId6" Type="http://schemas.openxmlformats.org/officeDocument/2006/relationships/hyperlink" Target="http://howtolaunch.com/howtolaunch/wp-content/uploads/Structure-Toward-Growth.png" TargetMode="External"/><Relationship Id="rId5" Type="http://schemas.openxmlformats.org/officeDocument/2006/relationships/hyperlink" Target="https://beyourownanswer.files.wordpress.com/2014/04/action-reaction.jpg" TargetMode="External"/><Relationship Id="rId4" Type="http://schemas.openxmlformats.org/officeDocument/2006/relationships/hyperlink" Target="https://www.dailymail.co.uk/news/article-3069562"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theguardian.com/business/2018/may/31/asda-profits-fell-by-10-in-2017" TargetMode="External"/><Relationship Id="rId7" Type="http://schemas.openxmlformats.org/officeDocument/2006/relationships/hyperlink" Target="http://www.diarionorte.com/article/174762/ya-son-90-los-sancionados-por-incumplir-la-ley-de-tiempo-de-espera" TargetMode="External"/><Relationship Id="rId2" Type="http://schemas.openxmlformats.org/officeDocument/2006/relationships/hyperlink" Target="https://cdn2.hubspot.net/hubfs/3029586/Blog/Imported_Blog_Media/Logo-Timeline-1.png" TargetMode="External"/><Relationship Id="rId1" Type="http://schemas.openxmlformats.org/officeDocument/2006/relationships/slideLayout" Target="../slideLayouts/slideLayout7.xml"/><Relationship Id="rId6" Type="http://schemas.openxmlformats.org/officeDocument/2006/relationships/hyperlink" Target="http://btecbusinessstudies.blogspot.com/2013/03/asdas-aim-and-objective.html" TargetMode="External"/><Relationship Id="rId5" Type="http://schemas.openxmlformats.org/officeDocument/2006/relationships/hyperlink" Target="https://www.asda.com/about" TargetMode="External"/><Relationship Id="rId4" Type="http://schemas.openxmlformats.org/officeDocument/2006/relationships/hyperlink" Target="https://lilinhaangel.com/wp-content/uploads/2014/05/Asda-Direct3-600x389.jp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ncr.com/retail/food-drug-mass-merchandise/ncr-self-checkout/fastlane-selfserv-checkout-hardware/ncr-selfserv-90" TargetMode="External"/><Relationship Id="rId2" Type="http://schemas.openxmlformats.org/officeDocument/2006/relationships/hyperlink" Target="https://www.theguardian.com/business/2018/may/31/asda-profits-fell-by-10-in-2017" TargetMode="External"/><Relationship Id="rId1" Type="http://schemas.openxmlformats.org/officeDocument/2006/relationships/slideLayout" Target="../slideLayouts/slideLayout7.xml"/><Relationship Id="rId5" Type="http://schemas.openxmlformats.org/officeDocument/2006/relationships/hyperlink" Target="https://www.chron.com/neighborhood/champions-klein/news/article/Sprouts-Farmers-Market-opens-doors-in-Spring-9379127.php" TargetMode="External"/><Relationship Id="rId4" Type="http://schemas.openxmlformats.org/officeDocument/2006/relationships/hyperlink" Target="https://www.yorkshiredad.co.uk/2018/12/scan-go-at-asda-in-glasshoughton-ad.html"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slideshare.net/Annaberdeen/strategies-to-learn-grammar-56625088" TargetMode="External"/><Relationship Id="rId2" Type="http://schemas.openxmlformats.org/officeDocument/2006/relationships/image" Target="../media/image53.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4ED74-3C8E-498E-9A0F-EFEDD124A751}"/>
              </a:ext>
            </a:extLst>
          </p:cNvPr>
          <p:cNvSpPr>
            <a:spLocks noGrp="1"/>
          </p:cNvSpPr>
          <p:nvPr>
            <p:ph type="title"/>
          </p:nvPr>
        </p:nvSpPr>
        <p:spPr>
          <a:xfrm>
            <a:off x="621541" y="5256733"/>
            <a:ext cx="11300460" cy="1341755"/>
          </a:xfrm>
          <a:effectLst>
            <a:glow rad="139700">
              <a:schemeClr val="accent6">
                <a:satMod val="175000"/>
                <a:alpha val="40000"/>
              </a:schemeClr>
            </a:glow>
            <a:outerShdw blurRad="50800" dist="38100" dir="18900000" algn="bl" rotWithShape="0">
              <a:prstClr val="black">
                <a:alpha val="40000"/>
              </a:prstClr>
            </a:outerShdw>
          </a:effectLst>
        </p:spPr>
        <p:txBody>
          <a:bodyPr>
            <a:normAutofit fontScale="90000"/>
          </a:bodyPr>
          <a:lstStyle/>
          <a:p>
            <a:pPr lvl="0" algn="ctr">
              <a:spcBef>
                <a:spcPts val="1000"/>
              </a:spcBef>
            </a:pPr>
            <a:r>
              <a:rPr lang="en-GB" sz="2000" u="sng" dirty="0">
                <a:solidFill>
                  <a:prstClr val="black"/>
                </a:solidFill>
                <a:latin typeface="Calibri" panose="020F0502020204030204"/>
                <a:ea typeface="+mn-ea"/>
                <a:cs typeface="+mn-cs"/>
              </a:rPr>
              <a:t>CODE:  BMSW4003</a:t>
            </a:r>
            <a:br>
              <a:rPr lang="en-GB" sz="2000" u="sng" dirty="0">
                <a:solidFill>
                  <a:prstClr val="black"/>
                </a:solidFill>
                <a:latin typeface="Calibri" panose="020F0502020204030204"/>
                <a:ea typeface="+mn-ea"/>
                <a:cs typeface="+mn-cs"/>
              </a:rPr>
            </a:br>
            <a:r>
              <a:rPr lang="en-GB" sz="2000" u="sng" dirty="0">
                <a:solidFill>
                  <a:prstClr val="black"/>
                </a:solidFill>
                <a:latin typeface="Calibri" panose="020F0502020204030204"/>
                <a:ea typeface="+mn-ea"/>
                <a:cs typeface="+mn-cs"/>
              </a:rPr>
              <a:t>MODULE : Digital Skills and Research Methods </a:t>
            </a:r>
            <a:br>
              <a:rPr lang="en-GB" sz="2000" u="sng" dirty="0">
                <a:solidFill>
                  <a:prstClr val="black"/>
                </a:solidFill>
                <a:latin typeface="Calibri" panose="020F0502020204030204"/>
                <a:ea typeface="+mn-ea"/>
                <a:cs typeface="+mn-cs"/>
              </a:rPr>
            </a:br>
            <a:r>
              <a:rPr lang="en-GB" sz="2000" dirty="0">
                <a:solidFill>
                  <a:prstClr val="black"/>
                </a:solidFill>
                <a:latin typeface="Calibri" panose="020F0502020204030204"/>
                <a:ea typeface="+mn-ea"/>
                <a:cs typeface="+mn-cs"/>
              </a:rPr>
              <a:t>Lecturer: Modak Koushik</a:t>
            </a:r>
            <a:br>
              <a:rPr lang="en-GB" sz="2000" dirty="0">
                <a:solidFill>
                  <a:prstClr val="black"/>
                </a:solidFill>
                <a:latin typeface="Calibri" panose="020F0502020204030204"/>
                <a:ea typeface="+mn-ea"/>
                <a:cs typeface="+mn-cs"/>
              </a:rPr>
            </a:br>
            <a:br>
              <a:rPr lang="en-GB" sz="2000" dirty="0">
                <a:solidFill>
                  <a:prstClr val="black"/>
                </a:solidFill>
                <a:latin typeface="Calibri" panose="020F0502020204030204"/>
                <a:ea typeface="+mn-ea"/>
                <a:cs typeface="+mn-cs"/>
              </a:rPr>
            </a:br>
            <a:r>
              <a:rPr lang="en-GB" sz="2800" b="1" dirty="0">
                <a:solidFill>
                  <a:prstClr val="black"/>
                </a:solidFill>
                <a:latin typeface="Calibri" panose="020F0502020204030204"/>
                <a:ea typeface="+mn-ea"/>
                <a:cs typeface="+mn-cs"/>
              </a:rPr>
              <a:t>Thursday, 19 December 2019</a:t>
            </a:r>
            <a:endParaRPr lang="en-GB" sz="2000" dirty="0">
              <a:solidFill>
                <a:srgbClr val="92D050"/>
              </a:solidFill>
            </a:endParaRPr>
          </a:p>
        </p:txBody>
      </p:sp>
      <p:sp>
        <p:nvSpPr>
          <p:cNvPr id="3" name="Content Placeholder 2">
            <a:extLst>
              <a:ext uri="{FF2B5EF4-FFF2-40B4-BE49-F238E27FC236}">
                <a16:creationId xmlns:a16="http://schemas.microsoft.com/office/drawing/2014/main" id="{57AC13D4-4438-4284-9C94-63276E87D581}"/>
              </a:ext>
            </a:extLst>
          </p:cNvPr>
          <p:cNvSpPr>
            <a:spLocks noGrp="1"/>
          </p:cNvSpPr>
          <p:nvPr>
            <p:ph idx="1"/>
          </p:nvPr>
        </p:nvSpPr>
        <p:spPr>
          <a:xfrm>
            <a:off x="508262" y="365125"/>
            <a:ext cx="10351416" cy="3660120"/>
          </a:xfrm>
          <a:effectLst>
            <a:outerShdw blurRad="50800" dist="38100" dir="16200000" rotWithShape="0">
              <a:prstClr val="black">
                <a:alpha val="40000"/>
              </a:prstClr>
            </a:outerShdw>
          </a:effectLst>
        </p:spPr>
        <p:txBody>
          <a:bodyPr>
            <a:normAutofit lnSpcReduction="10000"/>
          </a:bodyPr>
          <a:lstStyle/>
          <a:p>
            <a:pPr marL="0" indent="0" algn="ctr">
              <a:buNone/>
            </a:pPr>
            <a:r>
              <a:rPr lang="en-GB" sz="4000" dirty="0">
                <a:solidFill>
                  <a:srgbClr val="92D050"/>
                </a:solidFill>
                <a:latin typeface="Calibri Light" panose="020F0302020204030204"/>
                <a:ea typeface="+mj-ea"/>
                <a:cs typeface="+mj-cs"/>
              </a:rPr>
              <a:t>ASDA</a:t>
            </a:r>
            <a:br>
              <a:rPr lang="en-GB" sz="4000" dirty="0">
                <a:solidFill>
                  <a:srgbClr val="92D050"/>
                </a:solidFill>
                <a:latin typeface="Calibri Light" panose="020F0302020204030204"/>
                <a:ea typeface="+mj-ea"/>
                <a:cs typeface="+mj-cs"/>
              </a:rPr>
            </a:br>
            <a:r>
              <a:rPr lang="en-GB" sz="4000" dirty="0">
                <a:solidFill>
                  <a:srgbClr val="92D050"/>
                </a:solidFill>
                <a:latin typeface="Calibri Light" panose="020F0302020204030204"/>
                <a:ea typeface="+mj-ea"/>
                <a:cs typeface="+mj-cs"/>
              </a:rPr>
              <a:t> GROUP 8</a:t>
            </a:r>
            <a:endParaRPr lang="en-GB" sz="4000" u="sng" dirty="0"/>
          </a:p>
          <a:p>
            <a:pPr marL="0" indent="0">
              <a:buNone/>
            </a:pPr>
            <a:endParaRPr lang="en-GB" sz="1600" u="sng" dirty="0"/>
          </a:p>
          <a:p>
            <a:pPr marL="0" indent="0">
              <a:buNone/>
            </a:pPr>
            <a:r>
              <a:rPr lang="en-GB" sz="1600" u="sng" dirty="0"/>
              <a:t>Students</a:t>
            </a:r>
            <a:endParaRPr lang="en-GB" sz="1600" dirty="0"/>
          </a:p>
          <a:p>
            <a:r>
              <a:rPr lang="en-GB" sz="1600" dirty="0">
                <a:solidFill>
                  <a:srgbClr val="FF0000"/>
                </a:solidFill>
              </a:rPr>
              <a:t>Johanna Zambrano		1906500 			</a:t>
            </a:r>
          </a:p>
          <a:p>
            <a:r>
              <a:rPr lang="en-GB" sz="1600" dirty="0"/>
              <a:t>Dayana Sanchez		1908347    </a:t>
            </a:r>
          </a:p>
          <a:p>
            <a:r>
              <a:rPr lang="en-GB" sz="1600" dirty="0"/>
              <a:t>Jhon Salcedo		1909111</a:t>
            </a:r>
          </a:p>
          <a:p>
            <a:r>
              <a:rPr lang="en-GB" sz="1600" dirty="0"/>
              <a:t>Anthony Portaro 		1906501</a:t>
            </a:r>
          </a:p>
          <a:p>
            <a:r>
              <a:rPr lang="en-GB" sz="1600" dirty="0"/>
              <a:t>Valentina Mitroi		1906808</a:t>
            </a:r>
          </a:p>
          <a:p>
            <a:pPr marL="0" indent="0">
              <a:buNone/>
            </a:pPr>
            <a:r>
              <a:rPr lang="en-GB" sz="1600" dirty="0"/>
              <a:t>						</a:t>
            </a:r>
          </a:p>
        </p:txBody>
      </p:sp>
      <p:pic>
        <p:nvPicPr>
          <p:cNvPr id="4" name="Picture 3">
            <a:extLst>
              <a:ext uri="{FF2B5EF4-FFF2-40B4-BE49-F238E27FC236}">
                <a16:creationId xmlns:a16="http://schemas.microsoft.com/office/drawing/2014/main" id="{A11750D7-C117-4837-A212-518DAD796E07}"/>
              </a:ext>
            </a:extLst>
          </p:cNvPr>
          <p:cNvPicPr>
            <a:picLocks noChangeAspect="1"/>
          </p:cNvPicPr>
          <p:nvPr/>
        </p:nvPicPr>
        <p:blipFill>
          <a:blip r:embed="rId2"/>
          <a:stretch>
            <a:fillRect/>
          </a:stretch>
        </p:blipFill>
        <p:spPr>
          <a:xfrm>
            <a:off x="5414997" y="4188561"/>
            <a:ext cx="1713548" cy="685854"/>
          </a:xfrm>
          <a:prstGeom prst="rect">
            <a:avLst/>
          </a:prstGeom>
        </p:spPr>
      </p:pic>
    </p:spTree>
    <p:extLst>
      <p:ext uri="{BB962C8B-B14F-4D97-AF65-F5344CB8AC3E}">
        <p14:creationId xmlns:p14="http://schemas.microsoft.com/office/powerpoint/2010/main" val="24576183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61651F-FF84-41A4-85BF-24847AF6401A}"/>
              </a:ext>
            </a:extLst>
          </p:cNvPr>
          <p:cNvSpPr>
            <a:spLocks noGrp="1"/>
          </p:cNvSpPr>
          <p:nvPr>
            <p:ph type="title"/>
          </p:nvPr>
        </p:nvSpPr>
        <p:spPr>
          <a:xfrm>
            <a:off x="838200" y="365125"/>
            <a:ext cx="10515600" cy="1325563"/>
          </a:xfrm>
        </p:spPr>
        <p:txBody>
          <a:bodyPr>
            <a:normAutofit/>
          </a:bodyPr>
          <a:lstStyle/>
          <a:p>
            <a:r>
              <a:rPr lang="en-GB" dirty="0"/>
              <a:t>TOPICS</a:t>
            </a:r>
          </a:p>
        </p:txBody>
      </p:sp>
      <p:graphicFrame>
        <p:nvGraphicFramePr>
          <p:cNvPr id="7" name="Content Placeholder 2">
            <a:extLst>
              <a:ext uri="{FF2B5EF4-FFF2-40B4-BE49-F238E27FC236}">
                <a16:creationId xmlns:a16="http://schemas.microsoft.com/office/drawing/2014/main" id="{1BAAF47E-26D1-431F-8012-CC28ED3D506B}"/>
              </a:ext>
            </a:extLst>
          </p:cNvPr>
          <p:cNvGraphicFramePr>
            <a:graphicFrameLocks noGrp="1"/>
          </p:cNvGraphicFramePr>
          <p:nvPr>
            <p:ph idx="1"/>
            <p:extLst>
              <p:ext uri="{D42A27DB-BD31-4B8C-83A1-F6EECF244321}">
                <p14:modId xmlns:p14="http://schemas.microsoft.com/office/powerpoint/2010/main" val="328278620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360611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3000"/>
                <a:satMod val="150000"/>
                <a:shade val="98000"/>
                <a:lumMod val="102000"/>
              </a:schemeClr>
            </a:gs>
            <a:gs pos="50000">
              <a:schemeClr val="bg1">
                <a:tint val="98000"/>
                <a:satMod val="130000"/>
                <a:shade val="90000"/>
                <a:lumMod val="103000"/>
              </a:schemeClr>
            </a:gs>
            <a:gs pos="100000">
              <a:schemeClr val="bg1">
                <a:shade val="63000"/>
                <a:satMod val="120000"/>
              </a:schemeClr>
            </a:gs>
          </a:gsLst>
          <a:lin ang="5400000" scaled="0"/>
        </a:gradFill>
        <a:effectLst/>
      </p:bgPr>
    </p:bg>
    <p:spTree>
      <p:nvGrpSpPr>
        <p:cNvPr id="1" name="Shape 112"/>
        <p:cNvGrpSpPr/>
        <p:nvPr/>
      </p:nvGrpSpPr>
      <p:grpSpPr>
        <a:xfrm>
          <a:off x="0" y="0"/>
          <a:ext cx="0" cy="0"/>
          <a:chOff x="0" y="0"/>
          <a:chExt cx="0" cy="0"/>
        </a:xfrm>
      </p:grpSpPr>
      <p:sp useBgFill="1">
        <p:nvSpPr>
          <p:cNvPr id="129" name="Rectangle 118">
            <a:extLst>
              <a:ext uri="{FF2B5EF4-FFF2-40B4-BE49-F238E27FC236}">
                <a16:creationId xmlns:a16="http://schemas.microsoft.com/office/drawing/2014/main" id="{A2509F26-B5DC-4BA7-B476-4CB044237A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Impact" panose="020B0806030902050204"/>
              <a:ea typeface="+mn-ea"/>
              <a:cs typeface="+mn-cs"/>
            </a:endParaRPr>
          </a:p>
        </p:txBody>
      </p:sp>
      <p:sp>
        <p:nvSpPr>
          <p:cNvPr id="130" name="Rectangle 120">
            <a:extLst>
              <a:ext uri="{FF2B5EF4-FFF2-40B4-BE49-F238E27FC236}">
                <a16:creationId xmlns:a16="http://schemas.microsoft.com/office/drawing/2014/main" id="{DB103EB1-B135-4526-B883-33228FC27F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480000">
            <a:off x="815340" y="683404"/>
            <a:ext cx="10561320" cy="5404104"/>
          </a:xfrm>
          <a:prstGeom prst="rect">
            <a:avLst/>
          </a:prstGeom>
          <a:solidFill>
            <a:srgbClr val="FFFFFF"/>
          </a:solidFill>
          <a:ln w="3175" cap="sq" cmpd="thinThick">
            <a:solidFill>
              <a:srgbClr val="DDDDDD"/>
            </a:solidFill>
            <a:miter lim="800000"/>
          </a:ln>
          <a:effectLst>
            <a:outerShdw blurRad="266700" dist="114300" dir="2700000" algn="t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Impact" panose="020B0806030902050204"/>
              <a:ea typeface="+mn-ea"/>
              <a:cs typeface="+mn-cs"/>
            </a:endParaRPr>
          </a:p>
        </p:txBody>
      </p:sp>
      <p:pic>
        <p:nvPicPr>
          <p:cNvPr id="113" name="Google Shape;113;p14" descr="Imagen relacionada"/>
          <p:cNvPicPr preferRelativeResize="0"/>
          <p:nvPr/>
        </p:nvPicPr>
        <p:blipFill rotWithShape="1">
          <a:blip r:embed="rId3"/>
          <a:srcRect t="5792" r="1" b="1"/>
          <a:stretch/>
        </p:blipFill>
        <p:spPr>
          <a:xfrm rot="21480000">
            <a:off x="1137837" y="1003258"/>
            <a:ext cx="9916327" cy="4764396"/>
          </a:xfrm>
          <a:prstGeom prst="rect">
            <a:avLst/>
          </a:prstGeom>
          <a:noFill/>
        </p:spPr>
      </p:pic>
      <p:pic>
        <p:nvPicPr>
          <p:cNvPr id="114" name="Google Shape;114;p14"/>
          <p:cNvPicPr preferRelativeResize="0"/>
          <p:nvPr/>
        </p:nvPicPr>
        <p:blipFill rotWithShape="1">
          <a:blip r:embed="rId4">
            <a:alphaModFix/>
          </a:blip>
          <a:srcRect/>
          <a:stretch/>
        </p:blipFill>
        <p:spPr>
          <a:xfrm>
            <a:off x="11588427" y="6115050"/>
            <a:ext cx="406400" cy="406400"/>
          </a:xfrm>
          <a:prstGeom prst="rect">
            <a:avLst/>
          </a:prstGeom>
          <a:noFill/>
          <a:ln>
            <a:noFill/>
          </a:ln>
        </p:spPr>
      </p:pic>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13"/>
                                        </p:tgtEl>
                                        <p:attrNameLst>
                                          <p:attrName>style.visibility</p:attrName>
                                        </p:attrNameLst>
                                      </p:cBhvr>
                                      <p:to>
                                        <p:strVal val="visible"/>
                                      </p:to>
                                    </p:set>
                                    <p:animEffect transition="in" filter="fade">
                                      <p:cBhvr>
                                        <p:cTn id="7" dur="500"/>
                                        <p:tgtEl>
                                          <p:spTgt spid="1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E483E-134F-45E6-B92D-590B11370634}"/>
              </a:ext>
            </a:extLst>
          </p:cNvPr>
          <p:cNvSpPr>
            <a:spLocks noGrp="1"/>
          </p:cNvSpPr>
          <p:nvPr>
            <p:ph type="title"/>
          </p:nvPr>
        </p:nvSpPr>
        <p:spPr>
          <a:xfrm>
            <a:off x="655320" y="365125"/>
            <a:ext cx="5120114" cy="1265712"/>
          </a:xfrm>
        </p:spPr>
        <p:txBody>
          <a:bodyPr>
            <a:normAutofit/>
          </a:bodyPr>
          <a:lstStyle/>
          <a:p>
            <a:pPr algn="ctr"/>
            <a:r>
              <a:rPr lang="en-GB" sz="4000" dirty="0">
                <a:solidFill>
                  <a:srgbClr val="92D050"/>
                </a:solidFill>
              </a:rPr>
              <a:t>INTRODUCTION</a:t>
            </a:r>
            <a:r>
              <a:rPr lang="en-GB" sz="4000" dirty="0"/>
              <a:t> </a:t>
            </a:r>
          </a:p>
        </p:txBody>
      </p:sp>
      <p:cxnSp>
        <p:nvCxnSpPr>
          <p:cNvPr id="14" name="Straight Arrow Connector 13">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3A5A427-ED24-475A-8838-B11FB6ABBBFA}"/>
              </a:ext>
            </a:extLst>
          </p:cNvPr>
          <p:cNvSpPr>
            <a:spLocks noGrp="1"/>
          </p:cNvSpPr>
          <p:nvPr>
            <p:ph idx="1"/>
          </p:nvPr>
        </p:nvSpPr>
        <p:spPr>
          <a:xfrm>
            <a:off x="655320" y="2559799"/>
            <a:ext cx="5120113" cy="3790201"/>
          </a:xfrm>
        </p:spPr>
        <p:txBody>
          <a:bodyPr>
            <a:normAutofit lnSpcReduction="10000"/>
          </a:bodyPr>
          <a:lstStyle/>
          <a:p>
            <a:pPr marL="0" indent="0">
              <a:buNone/>
            </a:pPr>
            <a:endParaRPr lang="en-GB" sz="1100" dirty="0"/>
          </a:p>
          <a:p>
            <a:pPr marL="0" indent="0">
              <a:buNone/>
            </a:pPr>
            <a:r>
              <a:rPr lang="en-GB" sz="1600" b="1" dirty="0"/>
              <a:t>In our presentation we want to focus on the evolution of the company involving technology. We will start by presenting the advantages and disadvantages of choosing to expand the business on the online platforms and how is that affecting the business and the customers.</a:t>
            </a:r>
          </a:p>
          <a:p>
            <a:pPr marL="0" indent="0">
              <a:buNone/>
            </a:pPr>
            <a:r>
              <a:rPr lang="en-GB" sz="1600" b="1" dirty="0"/>
              <a:t> Also this project wants to introduce a new technology designed to make shopping a more enjoyable and easy experience called scan and go. Nevertheless this project aims to present the differences between the traditional and the modern  technology and also to inform you about the importance of modern technology and the consequences of not using it. </a:t>
            </a:r>
          </a:p>
          <a:p>
            <a:pPr marL="0" indent="0">
              <a:buNone/>
            </a:pPr>
            <a:r>
              <a:rPr lang="en-GB" sz="1600" b="1" dirty="0"/>
              <a:t>In the end we want to present a list o challenges that might occur when introducing a new technology and how that can affect the business and the customers.</a:t>
            </a:r>
          </a:p>
          <a:p>
            <a:endParaRPr lang="en-GB" sz="1100" dirty="0"/>
          </a:p>
        </p:txBody>
      </p:sp>
      <p:pic>
        <p:nvPicPr>
          <p:cNvPr id="5" name="Picture 4">
            <a:extLst>
              <a:ext uri="{FF2B5EF4-FFF2-40B4-BE49-F238E27FC236}">
                <a16:creationId xmlns:a16="http://schemas.microsoft.com/office/drawing/2014/main" id="{394F239B-82A9-4839-839C-AEB786CC2066}"/>
              </a:ext>
            </a:extLst>
          </p:cNvPr>
          <p:cNvPicPr>
            <a:picLocks noChangeAspect="1"/>
          </p:cNvPicPr>
          <p:nvPr/>
        </p:nvPicPr>
        <p:blipFill rotWithShape="1">
          <a:blip r:embed="rId2"/>
          <a:srcRect l="38554" r="-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extLst>
      <p:ext uri="{BB962C8B-B14F-4D97-AF65-F5344CB8AC3E}">
        <p14:creationId xmlns:p14="http://schemas.microsoft.com/office/powerpoint/2010/main" val="14924629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18"/>
        <p:cNvGrpSpPr/>
        <p:nvPr/>
      </p:nvGrpSpPr>
      <p:grpSpPr>
        <a:xfrm>
          <a:off x="0" y="0"/>
          <a:ext cx="0" cy="0"/>
          <a:chOff x="0" y="0"/>
          <a:chExt cx="0" cy="0"/>
        </a:xfrm>
      </p:grpSpPr>
      <p:sp>
        <p:nvSpPr>
          <p:cNvPr id="146" name="Rectangle 124">
            <a:extLst>
              <a:ext uri="{FF2B5EF4-FFF2-40B4-BE49-F238E27FC236}">
                <a16:creationId xmlns:a16="http://schemas.microsoft.com/office/drawing/2014/main" id="{56C20283-73E0-40EC-8AD8-057F581F64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7" name="Freeform 28">
            <a:extLst>
              <a:ext uri="{FF2B5EF4-FFF2-40B4-BE49-F238E27FC236}">
                <a16:creationId xmlns:a16="http://schemas.microsoft.com/office/drawing/2014/main" id="{3FCC729B-E528-40C3-82D3-BA4375575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8" name="Freeform 26">
            <a:extLst>
              <a:ext uri="{FF2B5EF4-FFF2-40B4-BE49-F238E27FC236}">
                <a16:creationId xmlns:a16="http://schemas.microsoft.com/office/drawing/2014/main" id="{58F1FB8D-1842-4A04-998D-6CF047AB27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19" name="Google Shape;119;p15"/>
          <p:cNvSpPr txBox="1">
            <a:spLocks noGrp="1"/>
          </p:cNvSpPr>
          <p:nvPr>
            <p:ph type="title"/>
          </p:nvPr>
        </p:nvSpPr>
        <p:spPr>
          <a:xfrm>
            <a:off x="4384039" y="365125"/>
            <a:ext cx="7164493" cy="1325563"/>
          </a:xfrm>
          <a:prstGeom prst="rect">
            <a:avLst/>
          </a:prstGeom>
        </p:spPr>
        <p:txBody>
          <a:bodyPr spcFirstLastPara="1" lIns="91425" tIns="45700" rIns="91425" bIns="45700" anchorCtr="0">
            <a:normAutofit/>
          </a:bodyPr>
          <a:lstStyle/>
          <a:p>
            <a:pPr marL="0" lvl="0" indent="0" algn="ctr" rtl="0">
              <a:spcBef>
                <a:spcPts val="0"/>
              </a:spcBef>
              <a:spcAft>
                <a:spcPts val="0"/>
              </a:spcAft>
              <a:buSzPts val="5400"/>
              <a:buFont typeface="Rockwell"/>
              <a:buNone/>
            </a:pPr>
            <a:r>
              <a:rPr lang="en-GB" dirty="0">
                <a:latin typeface="Aldhabi" panose="01000000000000000000" pitchFamily="2" charset="-78"/>
                <a:cs typeface="Aldhabi" panose="01000000000000000000" pitchFamily="2" charset="-78"/>
              </a:rPr>
              <a:t>BACKGROUND OF THE ORGANIZATION  </a:t>
            </a:r>
          </a:p>
        </p:txBody>
      </p:sp>
      <p:pic>
        <p:nvPicPr>
          <p:cNvPr id="5" name="Picture 4" descr="A screenshot of a cell phone&#10;&#10;Description automatically generated">
            <a:extLst>
              <a:ext uri="{FF2B5EF4-FFF2-40B4-BE49-F238E27FC236}">
                <a16:creationId xmlns:a16="http://schemas.microsoft.com/office/drawing/2014/main" id="{C65F4DE6-8776-45DF-A98A-898999FEED72}"/>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80060" y="1246621"/>
            <a:ext cx="3425957" cy="4364276"/>
          </a:xfrm>
          <a:prstGeom prst="rect">
            <a:avLst/>
          </a:prstGeom>
        </p:spPr>
      </p:pic>
      <p:sp>
        <p:nvSpPr>
          <p:cNvPr id="120" name="Google Shape;120;p15"/>
          <p:cNvSpPr txBox="1">
            <a:spLocks noGrp="1"/>
          </p:cNvSpPr>
          <p:nvPr>
            <p:ph idx="1"/>
          </p:nvPr>
        </p:nvSpPr>
        <p:spPr>
          <a:xfrm>
            <a:off x="4387515" y="2022601"/>
            <a:ext cx="7161017" cy="4154361"/>
          </a:xfrm>
          <a:prstGeom prst="rect">
            <a:avLst/>
          </a:prstGeom>
        </p:spPr>
        <p:txBody>
          <a:bodyPr spcFirstLastPara="1" lIns="91425" tIns="45700" rIns="91425" bIns="45700" anchorCtr="0">
            <a:normAutofit fontScale="55000" lnSpcReduction="20000"/>
          </a:bodyPr>
          <a:lstStyle/>
          <a:p>
            <a:r>
              <a:rPr lang="en-GB" sz="2900" b="1" dirty="0"/>
              <a:t>In the beginning</a:t>
            </a:r>
          </a:p>
          <a:p>
            <a:br>
              <a:rPr lang="en-GB" sz="2900" dirty="0"/>
            </a:br>
            <a:r>
              <a:rPr lang="en-GB" sz="2900" dirty="0"/>
              <a:t>The Asquith family (W.R. Asquith) ran a butcher’s shop in Knottingly, West Yorkshire, which was eventually expanded to seven shops. The two sons of W.R. Asquith, Peter and Fred, were actively involved in the family business and were later to become co-founders of Asda.</a:t>
            </a:r>
          </a:p>
          <a:p>
            <a:r>
              <a:rPr lang="en-GB" sz="2900" b="1" dirty="0"/>
              <a:t>Introducing Asda</a:t>
            </a:r>
            <a:br>
              <a:rPr lang="en-GB" sz="2900" dirty="0"/>
            </a:br>
            <a:endParaRPr lang="en-GB" sz="2900" dirty="0"/>
          </a:p>
          <a:p>
            <a:r>
              <a:rPr lang="en-GB" sz="2900" b="1" dirty="0"/>
              <a:t>1965</a:t>
            </a:r>
            <a:br>
              <a:rPr lang="en-GB" sz="2900" dirty="0"/>
            </a:br>
            <a:r>
              <a:rPr lang="en-GB" sz="2900" dirty="0"/>
              <a:t>Peter Asquith built his first new supermarket from scratch, next to a large car park, knowing that cars would change the way people shop. Queens soon expanded to form a chain of self-service supermarkets. It was around this time that Peter Asquith was also looking for a company to take over his in-store butchery operation, so he made contact with Noel Stockdale at Associated Dairies. It was the beginning of a fantastic retail partnership.</a:t>
            </a:r>
          </a:p>
          <a:p>
            <a:r>
              <a:rPr lang="en-GB" sz="2900" dirty="0"/>
              <a:t>On the 3rd May 1965, Asda was born.</a:t>
            </a:r>
          </a:p>
          <a:p>
            <a:r>
              <a:rPr lang="en-GB" sz="2900" dirty="0"/>
              <a:t>ASquith + DAiries = the birth </a:t>
            </a:r>
            <a:r>
              <a:rPr lang="en-GB" sz="2900"/>
              <a:t>of ASDA (ASDA, 2019)</a:t>
            </a:r>
            <a:endParaRPr lang="en-GB" sz="2900" dirty="0"/>
          </a:p>
          <a:p>
            <a:pPr marL="182880" lvl="0" indent="-74929">
              <a:spcBef>
                <a:spcPts val="0"/>
              </a:spcBef>
              <a:spcAft>
                <a:spcPts val="600"/>
              </a:spcAft>
              <a:buSzPts val="1700"/>
              <a:buNone/>
            </a:pPr>
            <a:endParaRPr lang="en-GB" sz="2000" dirty="0">
              <a:latin typeface="Rockwell" panose="02060603020205020403" pitchFamily="18" charset="0"/>
            </a:endParaRPr>
          </a:p>
        </p:txBody>
      </p:sp>
    </p:spTree>
  </p:cSld>
  <p:clrMapOvr>
    <a:overrideClrMapping bg1="dk1" tx1="lt1" bg2="dk2" tx2="lt2" accent1="accent1" accent2="accent2" accent3="accent3" accent4="accent4" accent5="accent5" accent6="accent6" hlink="hlink" folHlink="folHlink"/>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D1A7E5-60E4-4F55-9EBC-FF453047123A}"/>
              </a:ext>
            </a:extLst>
          </p:cNvPr>
          <p:cNvSpPr>
            <a:spLocks noGrp="1"/>
          </p:cNvSpPr>
          <p:nvPr>
            <p:ph type="title"/>
          </p:nvPr>
        </p:nvSpPr>
        <p:spPr>
          <a:xfrm>
            <a:off x="838200" y="365125"/>
            <a:ext cx="10515600" cy="1325563"/>
          </a:xfrm>
        </p:spPr>
        <p:txBody>
          <a:bodyPr>
            <a:normAutofit/>
          </a:bodyPr>
          <a:lstStyle/>
          <a:p>
            <a:r>
              <a:rPr lang="en-GB" b="1" u="sng" dirty="0"/>
              <a:t>Aims &amp;</a:t>
            </a:r>
            <a:r>
              <a:rPr lang="en-GB" u="sng" dirty="0"/>
              <a:t> </a:t>
            </a:r>
            <a:r>
              <a:rPr lang="en-GB" b="1" u="sng" dirty="0"/>
              <a:t>Objectives</a:t>
            </a:r>
            <a:r>
              <a:rPr lang="en-GB" dirty="0"/>
              <a:t> </a:t>
            </a:r>
            <a:br>
              <a:rPr lang="en-GB" dirty="0"/>
            </a:br>
            <a:endParaRPr lang="en-GB" dirty="0"/>
          </a:p>
        </p:txBody>
      </p:sp>
      <p:graphicFrame>
        <p:nvGraphicFramePr>
          <p:cNvPr id="5" name="Content Placeholder 2">
            <a:extLst>
              <a:ext uri="{FF2B5EF4-FFF2-40B4-BE49-F238E27FC236}">
                <a16:creationId xmlns:a16="http://schemas.microsoft.com/office/drawing/2014/main" id="{F38D3E42-1F04-47A6-B559-9CB733E21CC9}"/>
              </a:ext>
            </a:extLst>
          </p:cNvPr>
          <p:cNvGraphicFramePr>
            <a:graphicFrameLocks noGrp="1"/>
          </p:cNvGraphicFramePr>
          <p:nvPr>
            <p:ph idx="1"/>
            <p:extLst>
              <p:ext uri="{D42A27DB-BD31-4B8C-83A1-F6EECF244321}">
                <p14:modId xmlns:p14="http://schemas.microsoft.com/office/powerpoint/2010/main" val="2990917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96298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00"/>
        <p:cNvGrpSpPr/>
        <p:nvPr/>
      </p:nvGrpSpPr>
      <p:grpSpPr>
        <a:xfrm>
          <a:off x="0" y="0"/>
          <a:ext cx="0" cy="0"/>
          <a:chOff x="0" y="0"/>
          <a:chExt cx="0" cy="0"/>
        </a:xfrm>
      </p:grpSpPr>
      <p:sp useBgFill="1">
        <p:nvSpPr>
          <p:cNvPr id="205" name="Rectangle 79">
            <a:extLst>
              <a:ext uri="{FF2B5EF4-FFF2-40B4-BE49-F238E27FC236}">
                <a16:creationId xmlns:a16="http://schemas.microsoft.com/office/drawing/2014/main" id="{79CC44B5-53F9-4F03-9EEB-4C3C821A6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6" name="Freeform: Shape 81">
            <a:extLst>
              <a:ext uri="{FF2B5EF4-FFF2-40B4-BE49-F238E27FC236}">
                <a16:creationId xmlns:a16="http://schemas.microsoft.com/office/drawing/2014/main" id="{1A3688C8-DFCE-4CCD-BCF0-5FB239E507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30410"/>
            <a:ext cx="7005134" cy="4827590"/>
          </a:xfrm>
          <a:custGeom>
            <a:avLst/>
            <a:gdLst>
              <a:gd name="connsiteX0" fmla="*/ 1974535 w 7005134"/>
              <a:gd name="connsiteY0" fmla="*/ 0 h 4827590"/>
              <a:gd name="connsiteX1" fmla="*/ 7003848 w 7005134"/>
              <a:gd name="connsiteY1" fmla="*/ 4776721 h 4827590"/>
              <a:gd name="connsiteX2" fmla="*/ 7005134 w 7005134"/>
              <a:gd name="connsiteY2" fmla="*/ 4827590 h 4827590"/>
              <a:gd name="connsiteX3" fmla="*/ 0 w 7005134"/>
              <a:gd name="connsiteY3" fmla="*/ 4827590 h 4827590"/>
              <a:gd name="connsiteX4" fmla="*/ 0 w 7005134"/>
              <a:gd name="connsiteY4" fmla="*/ 402231 h 4827590"/>
              <a:gd name="connsiteX5" fmla="*/ 14349 w 7005134"/>
              <a:gd name="connsiteY5" fmla="*/ 395744 h 4827590"/>
              <a:gd name="connsiteX6" fmla="*/ 1974535 w 7005134"/>
              <a:gd name="connsiteY6" fmla="*/ 0 h 4827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05134" h="4827590">
                <a:moveTo>
                  <a:pt x="1974535" y="0"/>
                </a:moveTo>
                <a:cubicBezTo>
                  <a:pt x="4668853" y="0"/>
                  <a:pt x="6868971" y="2115921"/>
                  <a:pt x="7003848" y="4776721"/>
                </a:cubicBezTo>
                <a:lnTo>
                  <a:pt x="7005134" y="4827590"/>
                </a:lnTo>
                <a:lnTo>
                  <a:pt x="0" y="4827590"/>
                </a:lnTo>
                <a:lnTo>
                  <a:pt x="0" y="402231"/>
                </a:lnTo>
                <a:lnTo>
                  <a:pt x="14349" y="395744"/>
                </a:lnTo>
                <a:cubicBezTo>
                  <a:pt x="616832" y="140915"/>
                  <a:pt x="1279227" y="0"/>
                  <a:pt x="1974535" y="0"/>
                </a:cubicBezTo>
                <a:close/>
              </a:path>
            </a:pathLst>
          </a:cu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1" name="Google Shape;201;p26"/>
          <p:cNvSpPr txBox="1">
            <a:spLocks noGrp="1"/>
          </p:cNvSpPr>
          <p:nvPr>
            <p:ph type="ctrTitle"/>
          </p:nvPr>
        </p:nvSpPr>
        <p:spPr>
          <a:xfrm>
            <a:off x="822960" y="218122"/>
            <a:ext cx="6339840" cy="2606357"/>
          </a:xfrm>
          <a:prstGeom prst="rect">
            <a:avLst/>
          </a:prstGeom>
        </p:spPr>
        <p:txBody>
          <a:bodyPr spcFirstLastPara="1" lIns="91425" tIns="45700" rIns="91425" bIns="45700" anchorCtr="0">
            <a:normAutofit/>
          </a:bodyPr>
          <a:lstStyle/>
          <a:p>
            <a:pPr marL="0" lvl="0" indent="0" rtl="0">
              <a:spcBef>
                <a:spcPts val="0"/>
              </a:spcBef>
              <a:spcAft>
                <a:spcPts val="0"/>
              </a:spcAft>
              <a:buClr>
                <a:srgbClr val="92D050"/>
              </a:buClr>
              <a:buSzPts val="4000"/>
              <a:buFont typeface="Rockwell"/>
              <a:buNone/>
            </a:pPr>
            <a:r>
              <a:rPr lang="en-GB" sz="4400" dirty="0">
                <a:solidFill>
                  <a:srgbClr val="92D050"/>
                </a:solidFill>
                <a:latin typeface="Aldhabi" panose="01000000000000000000" pitchFamily="2" charset="-78"/>
                <a:cs typeface="Aldhabi" panose="01000000000000000000" pitchFamily="2" charset="-78"/>
              </a:rPr>
              <a:t>CHALLENGES BEFORE INTRODUCING MODERN TECHNOLOGY</a:t>
            </a:r>
            <a:br>
              <a:rPr lang="en-GB" sz="2600" dirty="0"/>
            </a:br>
            <a:br>
              <a:rPr lang="en-GB" sz="2600" dirty="0"/>
            </a:br>
            <a:endParaRPr lang="en-GB" sz="2600" dirty="0"/>
          </a:p>
        </p:txBody>
      </p:sp>
      <p:sp>
        <p:nvSpPr>
          <p:cNvPr id="202" name="Google Shape;202;p26"/>
          <p:cNvSpPr txBox="1">
            <a:spLocks noGrp="1"/>
          </p:cNvSpPr>
          <p:nvPr>
            <p:ph type="subTitle" idx="1"/>
          </p:nvPr>
        </p:nvSpPr>
        <p:spPr>
          <a:xfrm>
            <a:off x="1158240" y="4700588"/>
            <a:ext cx="6339840" cy="1655762"/>
          </a:xfrm>
          <a:prstGeom prst="rect">
            <a:avLst/>
          </a:prstGeom>
        </p:spPr>
        <p:txBody>
          <a:bodyPr spcFirstLastPara="1" lIns="91425" tIns="45700" rIns="91425" bIns="45700" anchorCtr="0">
            <a:noAutofit/>
          </a:bodyPr>
          <a:lstStyle/>
          <a:p>
            <a:pPr marL="0" lvl="0" indent="0" algn="l" rtl="0">
              <a:spcBef>
                <a:spcPts val="0"/>
              </a:spcBef>
              <a:spcAft>
                <a:spcPts val="600"/>
              </a:spcAft>
              <a:buSzPts val="1190"/>
              <a:buNone/>
            </a:pPr>
            <a:r>
              <a:rPr lang="en-GB" sz="2000" dirty="0">
                <a:latin typeface="Rockwell" panose="02060603020205020403" pitchFamily="18" charset="0"/>
              </a:rPr>
              <a:t>Nowadays the supermarkets have evolved jointly to the new technologies with things like auto service machine, mobile payments, online platform for delivering or lately the system shop and go but before implanting all of these they have  to deal with the possible problems which can appear. </a:t>
            </a:r>
          </a:p>
        </p:txBody>
      </p:sp>
      <p:cxnSp>
        <p:nvCxnSpPr>
          <p:cNvPr id="207" name="Straight Connector 83">
            <a:extLst>
              <a:ext uri="{FF2B5EF4-FFF2-40B4-BE49-F238E27FC236}">
                <a16:creationId xmlns:a16="http://schemas.microsoft.com/office/drawing/2014/main" id="{D598FBE3-48D2-40A2-B7E6-F485834C821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72540" y="4450080"/>
            <a:ext cx="1234440" cy="0"/>
          </a:xfrm>
          <a:prstGeom prst="line">
            <a:avLst/>
          </a:prstGeom>
          <a:ln w="508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203" name="Google Shape;203;p26" descr="A close up of a logo&#10;&#10;Description automatically generated"/>
          <p:cNvPicPr preferRelativeResize="0"/>
          <p:nvPr/>
        </p:nvPicPr>
        <p:blipFill rotWithShape="1">
          <a:blip r:embed="rId3"/>
          <a:srcRect l="5568" r="7928" b="-4"/>
          <a:stretch/>
        </p:blipFill>
        <p:spPr>
          <a:xfrm rot="20012648">
            <a:off x="8134348" y="1005839"/>
            <a:ext cx="3444236" cy="3444236"/>
          </a:xfrm>
          <a:custGeom>
            <a:avLst/>
            <a:gdLst>
              <a:gd name="connsiteX0" fmla="*/ 1722118 w 3444236"/>
              <a:gd name="connsiteY0" fmla="*/ 0 h 3444236"/>
              <a:gd name="connsiteX1" fmla="*/ 3444236 w 3444236"/>
              <a:gd name="connsiteY1" fmla="*/ 1722118 h 3444236"/>
              <a:gd name="connsiteX2" fmla="*/ 1722118 w 3444236"/>
              <a:gd name="connsiteY2" fmla="*/ 3444236 h 3444236"/>
              <a:gd name="connsiteX3" fmla="*/ 0 w 3444236"/>
              <a:gd name="connsiteY3" fmla="*/ 1722118 h 3444236"/>
              <a:gd name="connsiteX4" fmla="*/ 1722118 w 3444236"/>
              <a:gd name="connsiteY4" fmla="*/ 0 h 34442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4236" h="3444236">
                <a:moveTo>
                  <a:pt x="1722118" y="0"/>
                </a:moveTo>
                <a:cubicBezTo>
                  <a:pt x="2673218" y="0"/>
                  <a:pt x="3444236" y="771018"/>
                  <a:pt x="3444236" y="1722118"/>
                </a:cubicBezTo>
                <a:cubicBezTo>
                  <a:pt x="3444236" y="2673218"/>
                  <a:pt x="2673218" y="3444236"/>
                  <a:pt x="1722118" y="3444236"/>
                </a:cubicBezTo>
                <a:cubicBezTo>
                  <a:pt x="771018" y="3444236"/>
                  <a:pt x="0" y="2673218"/>
                  <a:pt x="0" y="1722118"/>
                </a:cubicBezTo>
                <a:cubicBezTo>
                  <a:pt x="0" y="771018"/>
                  <a:pt x="771018" y="0"/>
                  <a:pt x="1722118" y="0"/>
                </a:cubicBezTo>
                <a:close/>
              </a:path>
            </a:pathLst>
          </a:custGeom>
          <a:noFill/>
        </p:spPr>
      </p:pic>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3"/>
                                        </p:tgtEl>
                                        <p:attrNameLst>
                                          <p:attrName>style.visibility</p:attrName>
                                        </p:attrNameLst>
                                      </p:cBhvr>
                                      <p:to>
                                        <p:strVal val="visible"/>
                                      </p:to>
                                    </p:set>
                                    <p:animEffect transition="in" filter="fade">
                                      <p:cBhvr>
                                        <p:cTn id="7" dur="500"/>
                                        <p:tgtEl>
                                          <p:spTgt spid="203"/>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01"/>
                                        </p:tgtEl>
                                        <p:attrNameLst>
                                          <p:attrName>style.visibility</p:attrName>
                                        </p:attrNameLst>
                                      </p:cBhvr>
                                      <p:to>
                                        <p:strVal val="visible"/>
                                      </p:to>
                                    </p:set>
                                    <p:animEffect transition="in" filter="fade">
                                      <p:cBhvr>
                                        <p:cTn id="11" dur="500"/>
                                        <p:tgtEl>
                                          <p:spTgt spid="201"/>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02">
                                            <p:txEl>
                                              <p:pRg st="0" end="0"/>
                                            </p:txEl>
                                          </p:spTgt>
                                        </p:tgtEl>
                                        <p:attrNameLst>
                                          <p:attrName>style.visibility</p:attrName>
                                        </p:attrNameLst>
                                      </p:cBhvr>
                                      <p:to>
                                        <p:strVal val="visible"/>
                                      </p:to>
                                    </p:set>
                                    <p:animEffect transition="in" filter="fade">
                                      <p:cBhvr>
                                        <p:cTn id="15" dur="500"/>
                                        <p:tgtEl>
                                          <p:spTgt spid="20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207"/>
        <p:cNvGrpSpPr/>
        <p:nvPr/>
      </p:nvGrpSpPr>
      <p:grpSpPr>
        <a:xfrm>
          <a:off x="0" y="0"/>
          <a:ext cx="0" cy="0"/>
          <a:chOff x="0" y="0"/>
          <a:chExt cx="0" cy="0"/>
        </a:xfrm>
      </p:grpSpPr>
      <p:sp>
        <p:nvSpPr>
          <p:cNvPr id="209" name="Google Shape;209;p27"/>
          <p:cNvSpPr txBox="1">
            <a:spLocks noGrp="1"/>
          </p:cNvSpPr>
          <p:nvPr>
            <p:ph type="title"/>
          </p:nvPr>
        </p:nvSpPr>
        <p:spPr>
          <a:xfrm>
            <a:off x="655320" y="365125"/>
            <a:ext cx="5120114" cy="1692794"/>
          </a:xfrm>
          <a:prstGeom prst="rect">
            <a:avLst/>
          </a:prstGeom>
        </p:spPr>
        <p:txBody>
          <a:bodyPr spcFirstLastPara="1" lIns="91425" tIns="45700" rIns="91425" bIns="45700" anchorCtr="0">
            <a:normAutofit/>
          </a:bodyPr>
          <a:lstStyle/>
          <a:p>
            <a:pPr marL="0" lvl="0" indent="0" rtl="0">
              <a:spcBef>
                <a:spcPts val="0"/>
              </a:spcBef>
              <a:spcAft>
                <a:spcPts val="0"/>
              </a:spcAft>
              <a:buClr>
                <a:srgbClr val="92D050"/>
              </a:buClr>
              <a:buSzPts val="3600"/>
              <a:buFont typeface="Rockwell"/>
              <a:buNone/>
            </a:pPr>
            <a:r>
              <a:rPr lang="en-GB" dirty="0">
                <a:latin typeface="Aldhabi" panose="01000000000000000000" pitchFamily="2" charset="-78"/>
                <a:cs typeface="Aldhabi" panose="01000000000000000000" pitchFamily="2" charset="-78"/>
              </a:rPr>
              <a:t>LIST OF CHALLENGES</a:t>
            </a:r>
          </a:p>
        </p:txBody>
      </p:sp>
      <p:cxnSp>
        <p:nvCxnSpPr>
          <p:cNvPr id="87" name="Straight Arrow Connector 86">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210" name="Google Shape;210;p27"/>
          <p:cNvSpPr txBox="1">
            <a:spLocks noGrp="1"/>
          </p:cNvSpPr>
          <p:nvPr>
            <p:ph idx="1"/>
          </p:nvPr>
        </p:nvSpPr>
        <p:spPr>
          <a:xfrm>
            <a:off x="655321" y="2575034"/>
            <a:ext cx="5120113" cy="3462228"/>
          </a:xfrm>
          <a:prstGeom prst="rect">
            <a:avLst/>
          </a:prstGeom>
        </p:spPr>
        <p:txBody>
          <a:bodyPr spcFirstLastPara="1" lIns="91425" tIns="45700" rIns="91425" bIns="45700" anchorCtr="0">
            <a:normAutofit/>
          </a:bodyPr>
          <a:lstStyle/>
          <a:p>
            <a:pPr marL="182880" lvl="0" indent="-85724" rtl="0">
              <a:spcBef>
                <a:spcPts val="1200"/>
              </a:spcBef>
              <a:spcAft>
                <a:spcPts val="0"/>
              </a:spcAft>
              <a:buSzPts val="1530"/>
              <a:buNone/>
            </a:pPr>
            <a:endParaRPr lang="en-GB" sz="1800" b="1" dirty="0"/>
          </a:p>
          <a:p>
            <a:pPr marL="182880" lvl="0" indent="-182880" rtl="0">
              <a:spcBef>
                <a:spcPts val="1200"/>
              </a:spcBef>
              <a:spcAft>
                <a:spcPts val="0"/>
              </a:spcAft>
              <a:buSzPts val="1530"/>
              <a:buChar char="▪"/>
            </a:pPr>
            <a:r>
              <a:rPr lang="en-GB" sz="1800" b="1" u="sng" dirty="0">
                <a:latin typeface="Rockwell" panose="02060603020205020403" pitchFamily="18" charset="0"/>
              </a:rPr>
              <a:t>Customer teaching </a:t>
            </a:r>
            <a:r>
              <a:rPr lang="en-GB" sz="1800" b="1" dirty="0">
                <a:latin typeface="Rockwell" panose="02060603020205020403" pitchFamily="18" charset="0"/>
              </a:rPr>
              <a:t>: </a:t>
            </a:r>
            <a:r>
              <a:rPr lang="en-GB" sz="1800" dirty="0">
                <a:latin typeface="Rockwell" panose="02060603020205020403" pitchFamily="18" charset="0"/>
              </a:rPr>
              <a:t> At start the most of customer won’t feel safe trying to use new things by themselves, therefore they will skip anything which are not accustomed so an employee must be instructed for help customers and encourage them to try to use these new machines. </a:t>
            </a:r>
          </a:p>
        </p:txBody>
      </p:sp>
      <p:pic>
        <p:nvPicPr>
          <p:cNvPr id="208" name="Google Shape;208;p27" descr="A group of people standing in a room&#10;&#10;Description automatically generated"/>
          <p:cNvPicPr preferRelativeResize="0"/>
          <p:nvPr/>
        </p:nvPicPr>
        <p:blipFill rotWithShape="1">
          <a:blip r:embed="rId3"/>
          <a:srcRect l="20312" r="20311" b="-1"/>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p:spPr>
      </p:pic>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08"/>
                                        </p:tgtEl>
                                        <p:attrNameLst>
                                          <p:attrName>style.visibility</p:attrName>
                                        </p:attrNameLst>
                                      </p:cBhvr>
                                      <p:to>
                                        <p:strVal val="visible"/>
                                      </p:to>
                                    </p:set>
                                    <p:animEffect transition="in" filter="fade">
                                      <p:cBhvr>
                                        <p:cTn id="7" dur="500"/>
                                        <p:tgtEl>
                                          <p:spTgt spid="208"/>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09"/>
                                        </p:tgtEl>
                                        <p:attrNameLst>
                                          <p:attrName>style.visibility</p:attrName>
                                        </p:attrNameLst>
                                      </p:cBhvr>
                                      <p:to>
                                        <p:strVal val="visible"/>
                                      </p:to>
                                    </p:set>
                                    <p:animEffect transition="in" filter="fade">
                                      <p:cBhvr>
                                        <p:cTn id="11" dur="500"/>
                                        <p:tgtEl>
                                          <p:spTgt spid="20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14"/>
        <p:cNvGrpSpPr/>
        <p:nvPr/>
      </p:nvGrpSpPr>
      <p:grpSpPr>
        <a:xfrm>
          <a:off x="0" y="0"/>
          <a:ext cx="0" cy="0"/>
          <a:chOff x="0" y="0"/>
          <a:chExt cx="0" cy="0"/>
        </a:xfrm>
      </p:grpSpPr>
      <p:sp>
        <p:nvSpPr>
          <p:cNvPr id="215" name="Google Shape;215;p28"/>
          <p:cNvSpPr txBox="1">
            <a:spLocks noGrp="1"/>
          </p:cNvSpPr>
          <p:nvPr>
            <p:ph idx="1"/>
          </p:nvPr>
        </p:nvSpPr>
        <p:spPr>
          <a:xfrm>
            <a:off x="655321" y="1625600"/>
            <a:ext cx="5120113" cy="4411662"/>
          </a:xfrm>
          <a:prstGeom prst="rect">
            <a:avLst/>
          </a:prstGeom>
          <a:noFill/>
          <a:ln>
            <a:noFill/>
          </a:ln>
        </p:spPr>
        <p:txBody>
          <a:bodyPr spcFirstLastPara="1" wrap="square" lIns="91425" tIns="45700" rIns="91425" bIns="45700" anchor="t" anchorCtr="0">
            <a:noAutofit/>
          </a:bodyPr>
          <a:lstStyle/>
          <a:p>
            <a:pPr marL="182880" lvl="0" indent="-182880" algn="ctr" rtl="0">
              <a:lnSpc>
                <a:spcPct val="90000"/>
              </a:lnSpc>
              <a:spcBef>
                <a:spcPts val="0"/>
              </a:spcBef>
              <a:spcAft>
                <a:spcPts val="0"/>
              </a:spcAft>
              <a:buSzPts val="1530"/>
              <a:buChar char="▪"/>
            </a:pPr>
            <a:r>
              <a:rPr lang="en-GB" sz="2000" b="1" u="sng" dirty="0">
                <a:latin typeface="Rockwell" panose="02060603020205020403" pitchFamily="18" charset="0"/>
              </a:rPr>
              <a:t>Employees Teaching</a:t>
            </a:r>
            <a:r>
              <a:rPr lang="en-GB" sz="2000" b="1" dirty="0">
                <a:latin typeface="Rockwell" panose="02060603020205020403" pitchFamily="18" charset="0"/>
              </a:rPr>
              <a:t>:  </a:t>
            </a:r>
            <a:r>
              <a:rPr lang="en-GB" sz="2000" dirty="0">
                <a:latin typeface="Rockwell" panose="02060603020205020403" pitchFamily="18" charset="0"/>
              </a:rPr>
              <a:t>It is very probable that some employees or the most of them haven’t used the new technologies so that they will receive a special training to learn how to use them.</a:t>
            </a:r>
          </a:p>
          <a:p>
            <a:pPr marL="182880" lvl="0" indent="-182880" algn="ctr" rtl="0">
              <a:lnSpc>
                <a:spcPct val="90000"/>
              </a:lnSpc>
              <a:spcBef>
                <a:spcPts val="1200"/>
              </a:spcBef>
              <a:spcAft>
                <a:spcPts val="0"/>
              </a:spcAft>
              <a:buSzPts val="1530"/>
              <a:buChar char="▪"/>
            </a:pPr>
            <a:r>
              <a:rPr lang="en-GB" sz="2000" b="1" u="sng" dirty="0">
                <a:latin typeface="Rockwell" panose="02060603020205020403" pitchFamily="18" charset="0"/>
              </a:rPr>
              <a:t>Online Platform</a:t>
            </a:r>
            <a:r>
              <a:rPr lang="en-GB" sz="2000" b="1" dirty="0">
                <a:latin typeface="Rockwell" panose="02060603020205020403" pitchFamily="18" charset="0"/>
              </a:rPr>
              <a:t>: </a:t>
            </a:r>
            <a:r>
              <a:rPr lang="en-GB" sz="2000" dirty="0">
                <a:latin typeface="Rockwell" panose="02060603020205020403" pitchFamily="18" charset="0"/>
              </a:rPr>
              <a:t>Have an online platform is almost an obligation in these times but this kind of business in a particular  have option for buying and delivering online  for customers who could make mistakes there must be an online support which can help them to solve their problems.</a:t>
            </a: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a:p>
            <a:pPr marL="182880" lvl="0" indent="-182880" algn="ctr" rtl="0">
              <a:lnSpc>
                <a:spcPct val="90000"/>
              </a:lnSpc>
              <a:spcBef>
                <a:spcPts val="1200"/>
              </a:spcBef>
              <a:spcAft>
                <a:spcPts val="0"/>
              </a:spcAft>
              <a:buSzPts val="1530"/>
              <a:buChar char="▪"/>
            </a:pPr>
            <a:endParaRPr lang="en-GB" sz="2000" dirty="0">
              <a:latin typeface="Rockwell" panose="02060603020205020403" pitchFamily="18" charset="0"/>
            </a:endParaRPr>
          </a:p>
        </p:txBody>
      </p:sp>
      <p:pic>
        <p:nvPicPr>
          <p:cNvPr id="216" name="Google Shape;216;p28" descr="A screenshot of a cell phone&#10;&#10;Description automatically generated"/>
          <p:cNvPicPr preferRelativeResize="0"/>
          <p:nvPr/>
        </p:nvPicPr>
        <p:blipFill rotWithShape="1">
          <a:blip r:embed="rId3">
            <a:alphaModFix/>
          </a:blip>
          <a:srcRect l="26284" r="14110" b="1"/>
          <a:stretch/>
        </p:blipFill>
        <p:spPr>
          <a:xfrm>
            <a:off x="5878849" y="10"/>
            <a:ext cx="6313150" cy="6857987"/>
          </a:xfrm>
          <a:custGeom>
            <a:avLst/>
            <a:gdLst/>
            <a:ahLst/>
            <a:cxnLst/>
            <a:rect l="l" t="t" r="r" b="b"/>
            <a:pathLst>
              <a:path w="6313150" h="6857997" extrusionOk="0">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a:noFill/>
          <a:ln>
            <a:noFill/>
          </a:ln>
        </p:spPr>
      </p:pic>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216"/>
                                        </p:tgtEl>
                                        <p:attrNameLst>
                                          <p:attrName>style.visibility</p:attrName>
                                        </p:attrNameLst>
                                      </p:cBhvr>
                                      <p:to>
                                        <p:strVal val="visible"/>
                                      </p:to>
                                    </p:set>
                                    <p:animEffect transition="in" filter="fade">
                                      <p:cBhvr>
                                        <p:cTn id="7" dur="500"/>
                                        <p:tgtEl>
                                          <p:spTgt spid="216"/>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215">
                                            <p:txEl>
                                              <p:pRg st="0" end="0"/>
                                            </p:txEl>
                                          </p:spTgt>
                                        </p:tgtEl>
                                        <p:attrNameLst>
                                          <p:attrName>style.visibility</p:attrName>
                                        </p:attrNameLst>
                                      </p:cBhvr>
                                      <p:to>
                                        <p:strVal val="visible"/>
                                      </p:to>
                                    </p:set>
                                    <p:animEffect transition="in" filter="fade">
                                      <p:cBhvr>
                                        <p:cTn id="11" dur="500"/>
                                        <p:tgtEl>
                                          <p:spTgt spid="215">
                                            <p:txEl>
                                              <p:pRg st="0" end="0"/>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215">
                                            <p:txEl>
                                              <p:pRg st="1" end="1"/>
                                            </p:txEl>
                                          </p:spTgt>
                                        </p:tgtEl>
                                        <p:attrNameLst>
                                          <p:attrName>style.visibility</p:attrName>
                                        </p:attrNameLst>
                                      </p:cBhvr>
                                      <p:to>
                                        <p:strVal val="visible"/>
                                      </p:to>
                                    </p:set>
                                    <p:animEffect transition="in" filter="fade">
                                      <p:cBhvr>
                                        <p:cTn id="15" dur="500"/>
                                        <p:tgtEl>
                                          <p:spTgt spid="21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602B71B-CEFE-4542-9FE9-F939AE9822C2}"/>
              </a:ext>
            </a:extLst>
          </p:cNvPr>
          <p:cNvPicPr>
            <a:picLocks noChangeAspect="1"/>
          </p:cNvPicPr>
          <p:nvPr/>
        </p:nvPicPr>
        <p:blipFill>
          <a:blip r:embed="rId2"/>
          <a:stretch>
            <a:fillRect/>
          </a:stretch>
        </p:blipFill>
        <p:spPr>
          <a:xfrm>
            <a:off x="0" y="3217788"/>
            <a:ext cx="3862079" cy="3420079"/>
          </a:xfrm>
          <a:prstGeom prst="rect">
            <a:avLst/>
          </a:prstGeom>
        </p:spPr>
      </p:pic>
      <p:sp>
        <p:nvSpPr>
          <p:cNvPr id="3" name="Text Placeholder 2">
            <a:extLst>
              <a:ext uri="{FF2B5EF4-FFF2-40B4-BE49-F238E27FC236}">
                <a16:creationId xmlns:a16="http://schemas.microsoft.com/office/drawing/2014/main" id="{CC802E08-2BC3-2942-867C-F17CA37E3BA8}"/>
              </a:ext>
            </a:extLst>
          </p:cNvPr>
          <p:cNvSpPr>
            <a:spLocks noGrp="1"/>
          </p:cNvSpPr>
          <p:nvPr>
            <p:ph type="body" idx="2"/>
          </p:nvPr>
        </p:nvSpPr>
        <p:spPr>
          <a:xfrm>
            <a:off x="1310180" y="4136252"/>
            <a:ext cx="4751833" cy="1828798"/>
          </a:xfrm>
        </p:spPr>
        <p:txBody>
          <a:bodyPr/>
          <a:lstStyle/>
          <a:p>
            <a:pPr marL="120650" indent="0">
              <a:buNone/>
            </a:pPr>
            <a:endParaRPr lang="en-GB" dirty="0">
              <a:latin typeface="Rockwell" panose="02060603020205020403" pitchFamily="18" charset="0"/>
            </a:endParaRPr>
          </a:p>
          <a:p>
            <a:pPr marL="120650" indent="0">
              <a:buNone/>
            </a:pPr>
            <a:endParaRPr lang="en-US" dirty="0"/>
          </a:p>
        </p:txBody>
      </p:sp>
      <p:sp>
        <p:nvSpPr>
          <p:cNvPr id="14" name="Google Shape;148;p19">
            <a:extLst>
              <a:ext uri="{FF2B5EF4-FFF2-40B4-BE49-F238E27FC236}">
                <a16:creationId xmlns:a16="http://schemas.microsoft.com/office/drawing/2014/main" id="{3C6B1504-2697-4545-A946-5A7758834625}"/>
              </a:ext>
            </a:extLst>
          </p:cNvPr>
          <p:cNvSpPr txBox="1">
            <a:spLocks noGrp="1"/>
          </p:cNvSpPr>
          <p:nvPr>
            <p:ph type="title"/>
          </p:nvPr>
        </p:nvSpPr>
        <p:spPr>
          <a:xfrm>
            <a:off x="1066800" y="411078"/>
            <a:ext cx="10058400" cy="963744"/>
          </a:xfrm>
          <a:prstGeom prst="rect">
            <a:avLst/>
          </a:prstGeom>
          <a:noFill/>
          <a:ln>
            <a:noFill/>
          </a:ln>
        </p:spPr>
        <p:txBody>
          <a:bodyPr spcFirstLastPara="1" wrap="square" lIns="91425" tIns="45700" rIns="91425" bIns="45700" anchor="t" anchorCtr="0">
            <a:noAutofit/>
          </a:bodyPr>
          <a:lstStyle/>
          <a:p>
            <a:pPr lvl="0" algn="ctr"/>
            <a:r>
              <a:rPr lang="en-GB" sz="5400" dirty="0">
                <a:latin typeface="Aldhabi" panose="01000000000000000000" pitchFamily="2" charset="-78"/>
                <a:ea typeface="Rockwell"/>
                <a:cs typeface="Aldhabi" panose="01000000000000000000" pitchFamily="2" charset="-78"/>
                <a:sym typeface="Rockwell"/>
              </a:rPr>
              <a:t>BEFORE INTRODUCING MODERN</a:t>
            </a:r>
            <a:r>
              <a:rPr lang="en-GB" sz="5400" b="0" i="0" u="none" strike="noStrike" cap="none" dirty="0">
                <a:latin typeface="Rockwell"/>
                <a:ea typeface="Rockwell"/>
                <a:cs typeface="Rockwell"/>
                <a:sym typeface="Rockwell"/>
              </a:rPr>
              <a:t> </a:t>
            </a:r>
            <a:r>
              <a:rPr lang="en-GB" sz="5400" b="0" i="0" u="none" strike="noStrike" cap="none" dirty="0">
                <a:latin typeface="Aldhabi" panose="01000000000000000000" pitchFamily="2" charset="-78"/>
                <a:ea typeface="Rockwell"/>
                <a:cs typeface="Aldhabi" panose="01000000000000000000" pitchFamily="2" charset="-78"/>
                <a:sym typeface="Rockwell"/>
              </a:rPr>
              <a:t>TECHNOLOGY</a:t>
            </a:r>
            <a:endParaRPr sz="5400" dirty="0">
              <a:latin typeface="Aldhabi" panose="01000000000000000000" pitchFamily="2" charset="-78"/>
              <a:cs typeface="Aldhabi" panose="01000000000000000000" pitchFamily="2" charset="-78"/>
            </a:endParaRPr>
          </a:p>
        </p:txBody>
      </p:sp>
      <p:pic>
        <p:nvPicPr>
          <p:cNvPr id="12" name="Picture 11">
            <a:extLst>
              <a:ext uri="{FF2B5EF4-FFF2-40B4-BE49-F238E27FC236}">
                <a16:creationId xmlns:a16="http://schemas.microsoft.com/office/drawing/2014/main" id="{87B5DCC7-3044-554C-815F-B0E8366C30E6}"/>
              </a:ext>
            </a:extLst>
          </p:cNvPr>
          <p:cNvPicPr>
            <a:picLocks noChangeAspect="1"/>
          </p:cNvPicPr>
          <p:nvPr/>
        </p:nvPicPr>
        <p:blipFill>
          <a:blip r:embed="rId3"/>
          <a:stretch>
            <a:fillRect/>
          </a:stretch>
        </p:blipFill>
        <p:spPr>
          <a:xfrm>
            <a:off x="7603068" y="3217788"/>
            <a:ext cx="4588932" cy="3420078"/>
          </a:xfrm>
          <a:prstGeom prst="rect">
            <a:avLst/>
          </a:prstGeom>
        </p:spPr>
      </p:pic>
      <p:sp>
        <p:nvSpPr>
          <p:cNvPr id="11" name="Text Placeholder 10">
            <a:extLst>
              <a:ext uri="{FF2B5EF4-FFF2-40B4-BE49-F238E27FC236}">
                <a16:creationId xmlns:a16="http://schemas.microsoft.com/office/drawing/2014/main" id="{E3D28947-F8F5-A449-BE3B-31911891271E}"/>
              </a:ext>
            </a:extLst>
          </p:cNvPr>
          <p:cNvSpPr>
            <a:spLocks noGrp="1"/>
          </p:cNvSpPr>
          <p:nvPr>
            <p:ph type="body" idx="4"/>
          </p:nvPr>
        </p:nvSpPr>
        <p:spPr>
          <a:xfrm>
            <a:off x="1307133" y="1603130"/>
            <a:ext cx="4754880" cy="1155426"/>
          </a:xfrm>
        </p:spPr>
        <p:txBody>
          <a:bodyPr anchor="ctr"/>
          <a:lstStyle/>
          <a:p>
            <a:r>
              <a:rPr lang="en-US" b="1" dirty="0"/>
              <a:t>Long waits</a:t>
            </a:r>
          </a:p>
          <a:p>
            <a:r>
              <a:rPr lang="en-US" b="1" dirty="0"/>
              <a:t>Longest Schedules</a:t>
            </a:r>
          </a:p>
          <a:p>
            <a:r>
              <a:rPr lang="en-US" b="1" dirty="0"/>
              <a:t>Inventory</a:t>
            </a:r>
          </a:p>
        </p:txBody>
      </p:sp>
      <p:pic>
        <p:nvPicPr>
          <p:cNvPr id="2" name="Picture 1">
            <a:extLst>
              <a:ext uri="{FF2B5EF4-FFF2-40B4-BE49-F238E27FC236}">
                <a16:creationId xmlns:a16="http://schemas.microsoft.com/office/drawing/2014/main" id="{744207E0-FB87-40D6-A842-9CB6ADDDAB24}"/>
              </a:ext>
            </a:extLst>
          </p:cNvPr>
          <p:cNvPicPr>
            <a:picLocks noChangeAspect="1"/>
          </p:cNvPicPr>
          <p:nvPr/>
        </p:nvPicPr>
        <p:blipFill>
          <a:blip r:embed="rId4"/>
          <a:stretch>
            <a:fillRect/>
          </a:stretch>
        </p:blipFill>
        <p:spPr>
          <a:xfrm>
            <a:off x="3862078" y="3227510"/>
            <a:ext cx="3740989" cy="3410356"/>
          </a:xfrm>
          <a:prstGeom prst="rect">
            <a:avLst/>
          </a:prstGeom>
        </p:spPr>
      </p:pic>
    </p:spTree>
    <p:extLst>
      <p:ext uri="{BB962C8B-B14F-4D97-AF65-F5344CB8AC3E}">
        <p14:creationId xmlns:p14="http://schemas.microsoft.com/office/powerpoint/2010/main" val="36522023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1E2E0AFE-704B-4CB8-AB9D-D44727875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36883" y="321176"/>
            <a:ext cx="5759117" cy="5896743"/>
          </a:xfrm>
          <a:prstGeom prst="rect">
            <a:avLst/>
          </a:prstGeom>
          <a:solidFill>
            <a:schemeClr val="tx1">
              <a:alpha val="15000"/>
            </a:schemeClr>
          </a:solidFill>
          <a:ln w="127000" cap="sq" cmpd="thinThick">
            <a:solidFill>
              <a:schemeClr val="tx1">
                <a:alpha val="1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5DF0C64-A7B4-F240-A428-D2EB5528FF22}"/>
              </a:ext>
            </a:extLst>
          </p:cNvPr>
          <p:cNvSpPr>
            <a:spLocks noGrp="1"/>
          </p:cNvSpPr>
          <p:nvPr>
            <p:ph type="title"/>
          </p:nvPr>
        </p:nvSpPr>
        <p:spPr>
          <a:xfrm>
            <a:off x="821516" y="640263"/>
            <a:ext cx="4911826" cy="1344975"/>
          </a:xfrm>
        </p:spPr>
        <p:txBody>
          <a:bodyPr vert="horz" lIns="91440" tIns="45720" rIns="91440" bIns="45720" rtlCol="0" anchor="ctr">
            <a:normAutofit/>
          </a:bodyPr>
          <a:lstStyle/>
          <a:p>
            <a:pPr algn="ctr"/>
            <a:r>
              <a:rPr lang="en-US" sz="4000" b="1" dirty="0"/>
              <a:t>Insights</a:t>
            </a:r>
            <a:r>
              <a:rPr lang="en-US" sz="4000" b="1" dirty="0">
                <a:solidFill>
                  <a:srgbClr val="92D050"/>
                </a:solidFill>
              </a:rPr>
              <a:t> </a:t>
            </a:r>
            <a:r>
              <a:rPr lang="en-US" sz="4000" b="1" dirty="0"/>
              <a:t>of the Modern Technology</a:t>
            </a:r>
          </a:p>
        </p:txBody>
      </p:sp>
      <p:sp>
        <p:nvSpPr>
          <p:cNvPr id="21" name="TextBox 20">
            <a:extLst>
              <a:ext uri="{FF2B5EF4-FFF2-40B4-BE49-F238E27FC236}">
                <a16:creationId xmlns:a16="http://schemas.microsoft.com/office/drawing/2014/main" id="{BE7C9F53-734C-1E4C-B406-EB0F3E837D87}"/>
              </a:ext>
            </a:extLst>
          </p:cNvPr>
          <p:cNvSpPr txBox="1"/>
          <p:nvPr/>
        </p:nvSpPr>
        <p:spPr>
          <a:xfrm>
            <a:off x="821515" y="2121762"/>
            <a:ext cx="4911827" cy="3626917"/>
          </a:xfrm>
          <a:prstGeom prst="rect">
            <a:avLst/>
          </a:prstGeom>
        </p:spPr>
        <p:txBody>
          <a:bodyPr vert="horz" lIns="91440" tIns="45720" rIns="91440" bIns="45720" rtlCol="0">
            <a:normAutofit/>
          </a:bodyPr>
          <a:lstStyle/>
          <a:p>
            <a:pPr marL="342900" indent="-228600">
              <a:lnSpc>
                <a:spcPct val="90000"/>
              </a:lnSpc>
              <a:spcAft>
                <a:spcPts val="600"/>
              </a:spcAft>
              <a:buFont typeface="Arial" panose="020B0604020202020204" pitchFamily="34" charset="0"/>
              <a:buChar char="•"/>
            </a:pPr>
            <a:r>
              <a:rPr lang="en-US" sz="2400" dirty="0"/>
              <a:t>Make easy your life.</a:t>
            </a:r>
          </a:p>
          <a:p>
            <a:pPr marL="114300">
              <a:lnSpc>
                <a:spcPct val="90000"/>
              </a:lnSpc>
              <a:spcAft>
                <a:spcPts val="600"/>
              </a:spcAft>
            </a:pPr>
            <a:endParaRPr lang="en-US" sz="2400" dirty="0"/>
          </a:p>
          <a:p>
            <a:pPr marL="285750" indent="-228600">
              <a:lnSpc>
                <a:spcPct val="90000"/>
              </a:lnSpc>
              <a:spcAft>
                <a:spcPts val="600"/>
              </a:spcAft>
              <a:buFont typeface="Arial" panose="020B0604020202020204" pitchFamily="34" charset="0"/>
              <a:buChar char="•"/>
            </a:pPr>
            <a:r>
              <a:rPr lang="en-US" sz="2400" dirty="0"/>
              <a:t>Help to the environment.</a:t>
            </a:r>
          </a:p>
          <a:p>
            <a:pPr marL="57150">
              <a:lnSpc>
                <a:spcPct val="90000"/>
              </a:lnSpc>
              <a:spcAft>
                <a:spcPts val="600"/>
              </a:spcAft>
            </a:pPr>
            <a:endParaRPr lang="en-US" sz="2400" dirty="0"/>
          </a:p>
          <a:p>
            <a:pPr marL="285750" indent="-228600">
              <a:lnSpc>
                <a:spcPct val="90000"/>
              </a:lnSpc>
              <a:spcAft>
                <a:spcPts val="600"/>
              </a:spcAft>
              <a:buFont typeface="Arial" panose="020B0604020202020204" pitchFamily="34" charset="0"/>
              <a:buChar char="•"/>
            </a:pPr>
            <a:r>
              <a:rPr lang="en-US" sz="2400" dirty="0"/>
              <a:t>Facilitates in the calculation of the inventory.</a:t>
            </a:r>
          </a:p>
        </p:txBody>
      </p:sp>
      <p:pic>
        <p:nvPicPr>
          <p:cNvPr id="20" name="Picture 19">
            <a:extLst>
              <a:ext uri="{FF2B5EF4-FFF2-40B4-BE49-F238E27FC236}">
                <a16:creationId xmlns:a16="http://schemas.microsoft.com/office/drawing/2014/main" id="{F3A474A0-19B7-474F-8CAB-A5B943187500}"/>
              </a:ext>
            </a:extLst>
          </p:cNvPr>
          <p:cNvPicPr>
            <a:picLocks noChangeAspect="1"/>
          </p:cNvPicPr>
          <p:nvPr/>
        </p:nvPicPr>
        <p:blipFill>
          <a:blip r:embed="rId2"/>
          <a:stretch>
            <a:fillRect/>
          </a:stretch>
        </p:blipFill>
        <p:spPr>
          <a:xfrm>
            <a:off x="6960908" y="321176"/>
            <a:ext cx="1511394" cy="1820955"/>
          </a:xfrm>
          <a:prstGeom prst="rect">
            <a:avLst/>
          </a:prstGeom>
        </p:spPr>
      </p:pic>
      <p:pic>
        <p:nvPicPr>
          <p:cNvPr id="18" name="Picture 17">
            <a:extLst>
              <a:ext uri="{FF2B5EF4-FFF2-40B4-BE49-F238E27FC236}">
                <a16:creationId xmlns:a16="http://schemas.microsoft.com/office/drawing/2014/main" id="{CF71974F-C579-C04D-BF0D-B7EE6C657017}"/>
              </a:ext>
            </a:extLst>
          </p:cNvPr>
          <p:cNvPicPr>
            <a:picLocks noChangeAspect="1"/>
          </p:cNvPicPr>
          <p:nvPr/>
        </p:nvPicPr>
        <p:blipFill>
          <a:blip r:embed="rId3"/>
          <a:stretch>
            <a:fillRect/>
          </a:stretch>
        </p:blipFill>
        <p:spPr>
          <a:xfrm>
            <a:off x="9562433" y="458193"/>
            <a:ext cx="2063305" cy="1547478"/>
          </a:xfrm>
          <a:prstGeom prst="rect">
            <a:avLst/>
          </a:prstGeom>
        </p:spPr>
      </p:pic>
      <p:pic>
        <p:nvPicPr>
          <p:cNvPr id="5" name="Picture 4">
            <a:extLst>
              <a:ext uri="{FF2B5EF4-FFF2-40B4-BE49-F238E27FC236}">
                <a16:creationId xmlns:a16="http://schemas.microsoft.com/office/drawing/2014/main" id="{3CE9C455-CCDD-4A4D-A421-437592A0A8D5}"/>
              </a:ext>
            </a:extLst>
          </p:cNvPr>
          <p:cNvPicPr>
            <a:picLocks noChangeAspect="1"/>
          </p:cNvPicPr>
          <p:nvPr/>
        </p:nvPicPr>
        <p:blipFill>
          <a:blip r:embed="rId4"/>
          <a:stretch>
            <a:fillRect/>
          </a:stretch>
        </p:blipFill>
        <p:spPr>
          <a:xfrm>
            <a:off x="6753057" y="2918328"/>
            <a:ext cx="4804579" cy="2822690"/>
          </a:xfrm>
          <a:prstGeom prst="rect">
            <a:avLst/>
          </a:prstGeom>
        </p:spPr>
      </p:pic>
      <p:sp>
        <p:nvSpPr>
          <p:cNvPr id="22" name="TextBox 21">
            <a:extLst>
              <a:ext uri="{FF2B5EF4-FFF2-40B4-BE49-F238E27FC236}">
                <a16:creationId xmlns:a16="http://schemas.microsoft.com/office/drawing/2014/main" id="{A54C0287-84F2-1745-91DB-ACBA8B9237E7}"/>
              </a:ext>
            </a:extLst>
          </p:cNvPr>
          <p:cNvSpPr txBox="1"/>
          <p:nvPr/>
        </p:nvSpPr>
        <p:spPr>
          <a:xfrm>
            <a:off x="6753057" y="5741018"/>
            <a:ext cx="4804579" cy="369332"/>
          </a:xfrm>
          <a:prstGeom prst="rect">
            <a:avLst/>
          </a:prstGeom>
          <a:noFill/>
        </p:spPr>
        <p:txBody>
          <a:bodyPr wrap="square" rtlCol="0">
            <a:normAutofit/>
          </a:bodyPr>
          <a:lstStyle/>
          <a:p>
            <a:pPr algn="ctr">
              <a:spcAft>
                <a:spcPts val="600"/>
              </a:spcAft>
            </a:pPr>
            <a:r>
              <a:rPr lang="en-US" sz="1600" b="1" dirty="0"/>
              <a:t>CLICK &amp; COLLECT / DELIVERY</a:t>
            </a:r>
          </a:p>
        </p:txBody>
      </p:sp>
      <p:sp>
        <p:nvSpPr>
          <p:cNvPr id="23" name="TextBox 22">
            <a:extLst>
              <a:ext uri="{FF2B5EF4-FFF2-40B4-BE49-F238E27FC236}">
                <a16:creationId xmlns:a16="http://schemas.microsoft.com/office/drawing/2014/main" id="{3448C9FE-76BF-E143-8A73-273A96548601}"/>
              </a:ext>
            </a:extLst>
          </p:cNvPr>
          <p:cNvSpPr txBox="1"/>
          <p:nvPr/>
        </p:nvSpPr>
        <p:spPr>
          <a:xfrm>
            <a:off x="6960908" y="2142131"/>
            <a:ext cx="1511394" cy="369332"/>
          </a:xfrm>
          <a:prstGeom prst="rect">
            <a:avLst/>
          </a:prstGeom>
          <a:noFill/>
        </p:spPr>
        <p:txBody>
          <a:bodyPr wrap="square" rtlCol="0">
            <a:normAutofit/>
          </a:bodyPr>
          <a:lstStyle/>
          <a:p>
            <a:pPr algn="ctr">
              <a:spcAft>
                <a:spcPts val="600"/>
              </a:spcAft>
            </a:pPr>
            <a:r>
              <a:rPr lang="en-US" sz="1600" b="1" dirty="0"/>
              <a:t>SELF SERVICE</a:t>
            </a:r>
          </a:p>
        </p:txBody>
      </p:sp>
      <p:sp>
        <p:nvSpPr>
          <p:cNvPr id="24" name="TextBox 23">
            <a:extLst>
              <a:ext uri="{FF2B5EF4-FFF2-40B4-BE49-F238E27FC236}">
                <a16:creationId xmlns:a16="http://schemas.microsoft.com/office/drawing/2014/main" id="{1BF375AE-2547-534E-8835-C8CE632875BF}"/>
              </a:ext>
            </a:extLst>
          </p:cNvPr>
          <p:cNvSpPr txBox="1"/>
          <p:nvPr/>
        </p:nvSpPr>
        <p:spPr>
          <a:xfrm>
            <a:off x="9562433" y="2005671"/>
            <a:ext cx="2063305" cy="369332"/>
          </a:xfrm>
          <a:prstGeom prst="rect">
            <a:avLst/>
          </a:prstGeom>
          <a:noFill/>
        </p:spPr>
        <p:txBody>
          <a:bodyPr wrap="square" rtlCol="0">
            <a:normAutofit/>
          </a:bodyPr>
          <a:lstStyle/>
          <a:p>
            <a:pPr algn="ctr">
              <a:spcAft>
                <a:spcPts val="600"/>
              </a:spcAft>
            </a:pPr>
            <a:r>
              <a:rPr lang="en-US" sz="1600" b="1" dirty="0"/>
              <a:t>SCAN &amp; GO</a:t>
            </a:r>
          </a:p>
        </p:txBody>
      </p:sp>
    </p:spTree>
    <p:extLst>
      <p:ext uri="{BB962C8B-B14F-4D97-AF65-F5344CB8AC3E}">
        <p14:creationId xmlns:p14="http://schemas.microsoft.com/office/powerpoint/2010/main" val="9308880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75"/>
        <p:cNvGrpSpPr/>
        <p:nvPr/>
      </p:nvGrpSpPr>
      <p:grpSpPr>
        <a:xfrm>
          <a:off x="0" y="0"/>
          <a:ext cx="0" cy="0"/>
          <a:chOff x="0" y="0"/>
          <a:chExt cx="0" cy="0"/>
        </a:xfrm>
      </p:grpSpPr>
      <p:sp>
        <p:nvSpPr>
          <p:cNvPr id="176" name="Google Shape;176;p22"/>
          <p:cNvSpPr txBox="1">
            <a:spLocks noGrp="1"/>
          </p:cNvSpPr>
          <p:nvPr>
            <p:ph type="title"/>
          </p:nvPr>
        </p:nvSpPr>
        <p:spPr>
          <a:xfrm>
            <a:off x="655320" y="335942"/>
            <a:ext cx="5120114" cy="1692794"/>
          </a:xfrm>
          <a:prstGeom prst="rect">
            <a:avLst/>
          </a:prstGeom>
        </p:spPr>
        <p:txBody>
          <a:bodyPr spcFirstLastPara="1" vert="horz" lIns="91440" tIns="45720" rIns="91440" bIns="45720" rtlCol="0" anchor="ctr" anchorCtr="0">
            <a:normAutofit/>
          </a:bodyPr>
          <a:lstStyle/>
          <a:p>
            <a:pPr marL="0" lvl="0" indent="0" algn="ctr">
              <a:spcAft>
                <a:spcPts val="0"/>
              </a:spcAft>
              <a:buClr>
                <a:srgbClr val="92D050"/>
              </a:buClr>
              <a:buSzPts val="5400"/>
            </a:pPr>
            <a:r>
              <a:rPr lang="en-US" sz="4100" u="sng" dirty="0"/>
              <a:t>LESSON DRAWN FROM THE CASE STUDY</a:t>
            </a:r>
          </a:p>
        </p:txBody>
      </p:sp>
      <p:cxnSp>
        <p:nvCxnSpPr>
          <p:cNvPr id="182" name="Straight Arrow Connector 181">
            <a:extLst>
              <a:ext uri="{FF2B5EF4-FFF2-40B4-BE49-F238E27FC236}">
                <a16:creationId xmlns:a16="http://schemas.microsoft.com/office/drawing/2014/main" id="{E4A809D5-3600-46D4-A466-67F2349A54F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5320" y="2316480"/>
            <a:ext cx="4572000" cy="0"/>
          </a:xfrm>
          <a:prstGeom prst="straightConnector1">
            <a:avLst/>
          </a:prstGeom>
          <a:ln w="19050" cap="sq">
            <a:solidFill>
              <a:schemeClr val="tx1"/>
            </a:solidFill>
            <a:tailEnd type="none"/>
          </a:ln>
        </p:spPr>
        <p:style>
          <a:lnRef idx="1">
            <a:schemeClr val="accent1"/>
          </a:lnRef>
          <a:fillRef idx="0">
            <a:schemeClr val="accent1"/>
          </a:fillRef>
          <a:effectRef idx="0">
            <a:schemeClr val="accent1"/>
          </a:effectRef>
          <a:fontRef idx="minor">
            <a:schemeClr val="tx1"/>
          </a:fontRef>
        </p:style>
      </p:cxnSp>
      <p:sp>
        <p:nvSpPr>
          <p:cNvPr id="177" name="Google Shape;177;p22"/>
          <p:cNvSpPr txBox="1"/>
          <p:nvPr/>
        </p:nvSpPr>
        <p:spPr>
          <a:xfrm>
            <a:off x="655321" y="2604217"/>
            <a:ext cx="5120113" cy="3462228"/>
          </a:xfrm>
          <a:prstGeom prst="rect">
            <a:avLst/>
          </a:prstGeom>
        </p:spPr>
        <p:txBody>
          <a:bodyPr spcFirstLastPara="1" vert="horz" lIns="91440" tIns="45720" rIns="91440" bIns="45720" rtlCol="0" anchorCtr="0">
            <a:normAutofit/>
          </a:bodyPr>
          <a:lstStyle/>
          <a:p>
            <a:pPr marR="0" lvl="0" indent="-228600" algn="ctr">
              <a:lnSpc>
                <a:spcPct val="90000"/>
              </a:lnSpc>
              <a:spcBef>
                <a:spcPts val="0"/>
              </a:spcBef>
              <a:spcAft>
                <a:spcPts val="0"/>
              </a:spcAft>
              <a:buClr>
                <a:srgbClr val="9E3611"/>
              </a:buClr>
              <a:buSzPts val="1870"/>
              <a:buFont typeface="Arial" panose="020B0604020202020204" pitchFamily="34" charset="0"/>
              <a:buChar char="•"/>
            </a:pPr>
            <a:r>
              <a:rPr lang="en-US" u="sng" dirty="0">
                <a:solidFill>
                  <a:srgbClr val="92D050"/>
                </a:solidFill>
              </a:rPr>
              <a:t>DIFFERENCES BETWEEN TRADITIONAL AND MODERN TECHNOLOGY</a:t>
            </a:r>
            <a:endParaRPr lang="en-US" u="sng" dirty="0">
              <a:solidFill>
                <a:srgbClr val="92D050"/>
              </a:solidFill>
              <a:sym typeface="Rockwell"/>
            </a:endParaRPr>
          </a:p>
          <a:p>
            <a:pPr marR="0" lvl="0" indent="-228600" algn="ctr">
              <a:lnSpc>
                <a:spcPct val="90000"/>
              </a:lnSpc>
              <a:spcBef>
                <a:spcPts val="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gn="ctr">
              <a:lnSpc>
                <a:spcPct val="90000"/>
              </a:lnSpc>
              <a:spcBef>
                <a:spcPts val="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0"/>
              </a:spcBef>
              <a:spcAft>
                <a:spcPts val="0"/>
              </a:spcAft>
              <a:buClr>
                <a:srgbClr val="9E3611"/>
              </a:buClr>
              <a:buSzPts val="1870"/>
              <a:buFont typeface="Arial" panose="020B0604020202020204" pitchFamily="34" charset="0"/>
              <a:buChar char="•"/>
            </a:pPr>
            <a:r>
              <a:rPr lang="en-US" dirty="0">
                <a:sym typeface="Rockwell"/>
              </a:rPr>
              <a:t>Traditional technology is very limited, unlike modern technology, which is more efficient and wider.</a:t>
            </a:r>
            <a:endParaRPr lang="en-US" dirty="0"/>
          </a:p>
          <a:p>
            <a:pPr marL="2971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r>
              <a:rPr lang="en-US" dirty="0">
                <a:sym typeface="Rockwell"/>
              </a:rPr>
              <a:t>The implementation of new technologies has allowed Asda to reach many points, that  years ago.</a:t>
            </a: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a:p>
            <a:pPr marL="182880" marR="0" lvl="0" indent="-228600">
              <a:lnSpc>
                <a:spcPct val="90000"/>
              </a:lnSpc>
              <a:spcBef>
                <a:spcPts val="1200"/>
              </a:spcBef>
              <a:spcAft>
                <a:spcPts val="0"/>
              </a:spcAft>
              <a:buClr>
                <a:srgbClr val="9E3611"/>
              </a:buClr>
              <a:buSzPts val="1870"/>
              <a:buFont typeface="Arial" panose="020B0604020202020204" pitchFamily="34" charset="0"/>
              <a:buChar char="•"/>
            </a:pPr>
            <a:endParaRPr lang="en-US" dirty="0">
              <a:sym typeface="Rockwell"/>
            </a:endParaRPr>
          </a:p>
        </p:txBody>
      </p:sp>
      <p:pic>
        <p:nvPicPr>
          <p:cNvPr id="6" name="Picture 5">
            <a:extLst>
              <a:ext uri="{FF2B5EF4-FFF2-40B4-BE49-F238E27FC236}">
                <a16:creationId xmlns:a16="http://schemas.microsoft.com/office/drawing/2014/main" id="{0BDDD113-7958-497A-8051-2E5EC7D76CE7}"/>
              </a:ext>
            </a:extLst>
          </p:cNvPr>
          <p:cNvPicPr>
            <a:picLocks noChangeAspect="1"/>
          </p:cNvPicPr>
          <p:nvPr/>
        </p:nvPicPr>
        <p:blipFill rotWithShape="1">
          <a:blip r:embed="rId3"/>
          <a:srcRect l="14930" r="17178" b="-2"/>
          <a:stretch/>
        </p:blipFill>
        <p:spPr>
          <a:xfrm>
            <a:off x="5878849" y="10"/>
            <a:ext cx="6313150" cy="6857987"/>
          </a:xfrm>
          <a:custGeom>
            <a:avLst/>
            <a:gdLst>
              <a:gd name="connsiteX0" fmla="*/ 65565 w 6313150"/>
              <a:gd name="connsiteY0" fmla="*/ 0 h 6857997"/>
              <a:gd name="connsiteX1" fmla="*/ 6313150 w 6313150"/>
              <a:gd name="connsiteY1" fmla="*/ 0 h 6857997"/>
              <a:gd name="connsiteX2" fmla="*/ 6313150 w 6313150"/>
              <a:gd name="connsiteY2" fmla="*/ 6857997 h 6857997"/>
              <a:gd name="connsiteX3" fmla="*/ 3293946 w 6313150"/>
              <a:gd name="connsiteY3" fmla="*/ 6857997 h 6857997"/>
              <a:gd name="connsiteX4" fmla="*/ 3235857 w 6313150"/>
              <a:gd name="connsiteY4" fmla="*/ 6823061 h 6857997"/>
              <a:gd name="connsiteX5" fmla="*/ 0 w 6313150"/>
              <a:gd name="connsiteY5" fmla="*/ 951803 h 6857997"/>
              <a:gd name="connsiteX6" fmla="*/ 31536 w 6313150"/>
              <a:gd name="connsiteY6" fmla="*/ 285771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13150" h="6857997">
                <a:moveTo>
                  <a:pt x="65565" y="0"/>
                </a:moveTo>
                <a:lnTo>
                  <a:pt x="6313150" y="0"/>
                </a:lnTo>
                <a:lnTo>
                  <a:pt x="6313150" y="6857997"/>
                </a:lnTo>
                <a:lnTo>
                  <a:pt x="3293946" y="6857997"/>
                </a:lnTo>
                <a:lnTo>
                  <a:pt x="3235857" y="6823061"/>
                </a:lnTo>
                <a:cubicBezTo>
                  <a:pt x="1291240" y="5592803"/>
                  <a:pt x="0" y="3423096"/>
                  <a:pt x="0" y="951803"/>
                </a:cubicBezTo>
                <a:cubicBezTo>
                  <a:pt x="0" y="727140"/>
                  <a:pt x="10673" y="504970"/>
                  <a:pt x="31536" y="285771"/>
                </a:cubicBezTo>
                <a:close/>
              </a:path>
            </a:pathLst>
          </a:custGeom>
        </p:spPr>
      </p:pic>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6"/>
                                        </p:tgtEl>
                                        <p:attrNameLst>
                                          <p:attrName>style.visibility</p:attrName>
                                        </p:attrNameLst>
                                      </p:cBhvr>
                                      <p:to>
                                        <p:strVal val="visible"/>
                                      </p:to>
                                    </p:set>
                                    <p:animEffect transition="in" filter="fade">
                                      <p:cBhvr>
                                        <p:cTn id="7" dur="500"/>
                                        <p:tgtEl>
                                          <p:spTgt spid="176"/>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77">
                                            <p:txEl>
                                              <p:pRg st="3" end="3"/>
                                            </p:txEl>
                                          </p:spTgt>
                                        </p:tgtEl>
                                        <p:attrNameLst>
                                          <p:attrName>style.visibility</p:attrName>
                                        </p:attrNameLst>
                                      </p:cBhvr>
                                      <p:to>
                                        <p:strVal val="visible"/>
                                      </p:to>
                                    </p:set>
                                    <p:animEffect transition="in" filter="fade">
                                      <p:cBhvr>
                                        <p:cTn id="11" dur="500"/>
                                        <p:tgtEl>
                                          <p:spTgt spid="177">
                                            <p:txEl>
                                              <p:pRg st="3" end="3"/>
                                            </p:txEl>
                                          </p:spTgt>
                                        </p:tgtEl>
                                      </p:cBhvr>
                                    </p:animEffect>
                                  </p:childTnLst>
                                </p:cTn>
                              </p:par>
                            </p:childTnLst>
                          </p:cTn>
                        </p:par>
                        <p:par>
                          <p:cTn id="12" fill="hold">
                            <p:stCondLst>
                              <p:cond delay="1000"/>
                            </p:stCondLst>
                            <p:childTnLst>
                              <p:par>
                                <p:cTn id="13" presetID="10" presetClass="entr" presetSubtype="0" fill="hold" nodeType="afterEffect">
                                  <p:stCondLst>
                                    <p:cond delay="0"/>
                                  </p:stCondLst>
                                  <p:childTnLst>
                                    <p:set>
                                      <p:cBhvr>
                                        <p:cTn id="14" dur="1" fill="hold">
                                          <p:stCondLst>
                                            <p:cond delay="0"/>
                                          </p:stCondLst>
                                        </p:cTn>
                                        <p:tgtEl>
                                          <p:spTgt spid="177">
                                            <p:txEl>
                                              <p:pRg st="0" end="0"/>
                                            </p:txEl>
                                          </p:spTgt>
                                        </p:tgtEl>
                                        <p:attrNameLst>
                                          <p:attrName>style.visibility</p:attrName>
                                        </p:attrNameLst>
                                      </p:cBhvr>
                                      <p:to>
                                        <p:strVal val="visible"/>
                                      </p:to>
                                    </p:set>
                                    <p:animEffect transition="in" filter="fade">
                                      <p:cBhvr>
                                        <p:cTn id="15" dur="500"/>
                                        <p:tgtEl>
                                          <p:spTgt spid="177">
                                            <p:txEl>
                                              <p:pRg st="0" end="0"/>
                                            </p:txEl>
                                          </p:spTgt>
                                        </p:tgtEl>
                                      </p:cBhvr>
                                    </p:animEffect>
                                  </p:childTnLst>
                                </p:cTn>
                              </p:par>
                            </p:childTnLst>
                          </p:cTn>
                        </p:par>
                        <p:par>
                          <p:cTn id="16" fill="hold">
                            <p:stCondLst>
                              <p:cond delay="1500"/>
                            </p:stCondLst>
                            <p:childTnLst>
                              <p:par>
                                <p:cTn id="17" presetID="10" presetClass="entr" presetSubtype="0" fill="hold" nodeType="afterEffect">
                                  <p:stCondLst>
                                    <p:cond delay="0"/>
                                  </p:stCondLst>
                                  <p:childTnLst>
                                    <p:set>
                                      <p:cBhvr>
                                        <p:cTn id="18" dur="1" fill="hold">
                                          <p:stCondLst>
                                            <p:cond delay="0"/>
                                          </p:stCondLst>
                                        </p:cTn>
                                        <p:tgtEl>
                                          <p:spTgt spid="177">
                                            <p:txEl>
                                              <p:pRg st="5" end="5"/>
                                            </p:txEl>
                                          </p:spTgt>
                                        </p:tgtEl>
                                        <p:attrNameLst>
                                          <p:attrName>style.visibility</p:attrName>
                                        </p:attrNameLst>
                                      </p:cBhvr>
                                      <p:to>
                                        <p:strVal val="visible"/>
                                      </p:to>
                                    </p:set>
                                    <p:animEffect transition="in" filter="fade">
                                      <p:cBhvr>
                                        <p:cTn id="19" dur="500"/>
                                        <p:tgtEl>
                                          <p:spTgt spid="17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9DA1B-82B4-4062-BD9E-99B7144D4CC7}"/>
              </a:ext>
            </a:extLst>
          </p:cNvPr>
          <p:cNvSpPr>
            <a:spLocks noGrp="1"/>
          </p:cNvSpPr>
          <p:nvPr>
            <p:ph type="title"/>
          </p:nvPr>
        </p:nvSpPr>
        <p:spPr>
          <a:xfrm>
            <a:off x="4965430" y="629268"/>
            <a:ext cx="6586491" cy="1286160"/>
          </a:xfrm>
        </p:spPr>
        <p:txBody>
          <a:bodyPr anchor="b">
            <a:normAutofit/>
          </a:bodyPr>
          <a:lstStyle/>
          <a:p>
            <a:pPr algn="ctr"/>
            <a:r>
              <a:rPr lang="en-GB" sz="4100" dirty="0"/>
              <a:t>POSITIVE AND NEGATIVE IMPACTS </a:t>
            </a:r>
          </a:p>
        </p:txBody>
      </p:sp>
      <p:pic>
        <p:nvPicPr>
          <p:cNvPr id="8" name="Picture 4">
            <a:extLst>
              <a:ext uri="{FF2B5EF4-FFF2-40B4-BE49-F238E27FC236}">
                <a16:creationId xmlns:a16="http://schemas.microsoft.com/office/drawing/2014/main" id="{E4CD85B2-2278-4E24-8181-696051A5D8A1}"/>
              </a:ext>
            </a:extLst>
          </p:cNvPr>
          <p:cNvPicPr>
            <a:picLocks noChangeAspect="1"/>
          </p:cNvPicPr>
          <p:nvPr/>
        </p:nvPicPr>
        <p:blipFill rotWithShape="1">
          <a:blip r:embed="rId2"/>
          <a:srcRect l="51640" r="6789"/>
          <a:stretch/>
        </p:blipFill>
        <p:spPr>
          <a:xfrm>
            <a:off x="20" y="10"/>
            <a:ext cx="4635571" cy="6857990"/>
          </a:xfrm>
          <a:prstGeom prst="rect">
            <a:avLst/>
          </a:prstGeom>
          <a:effectLst/>
        </p:spPr>
      </p:pic>
      <p:cxnSp>
        <p:nvCxnSpPr>
          <p:cNvPr id="16" name="Straight Connector 1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F5E735"/>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3091D99-2607-4B3C-B19D-C7DB10FC179E}"/>
              </a:ext>
            </a:extLst>
          </p:cNvPr>
          <p:cNvSpPr>
            <a:spLocks noGrp="1"/>
          </p:cNvSpPr>
          <p:nvPr>
            <p:ph idx="1"/>
          </p:nvPr>
        </p:nvSpPr>
        <p:spPr>
          <a:xfrm>
            <a:off x="4965431" y="2438400"/>
            <a:ext cx="6586489" cy="3785419"/>
          </a:xfrm>
        </p:spPr>
        <p:txBody>
          <a:bodyPr>
            <a:normAutofit/>
          </a:bodyPr>
          <a:lstStyle/>
          <a:p>
            <a:pPr marL="182880" lvl="0" indent="-182880">
              <a:spcBef>
                <a:spcPts val="0"/>
              </a:spcBef>
              <a:buSzPts val="1700"/>
              <a:buFont typeface="Arial" panose="020B0604020202020204" pitchFamily="34" charset="0"/>
              <a:buChar char="▪"/>
            </a:pPr>
            <a:r>
              <a:rPr lang="en-GB" sz="2000" dirty="0">
                <a:latin typeface="Rockwell" panose="02060603020205020403" pitchFamily="18" charset="0"/>
              </a:rPr>
              <a:t>Improves quality of life</a:t>
            </a:r>
          </a:p>
          <a:p>
            <a:pPr marL="182880" lvl="0" indent="-182880">
              <a:spcBef>
                <a:spcPts val="1200"/>
              </a:spcBef>
              <a:buSzPts val="1700"/>
              <a:buFont typeface="Arial" panose="020B0604020202020204" pitchFamily="34" charset="0"/>
              <a:buChar char="▪"/>
            </a:pPr>
            <a:r>
              <a:rPr lang="en-GB" sz="2000" dirty="0">
                <a:latin typeface="Rockwell" panose="02060603020205020403" pitchFamily="18" charset="0"/>
              </a:rPr>
              <a:t>Ease of communication</a:t>
            </a:r>
          </a:p>
          <a:p>
            <a:pPr marL="182880" lvl="0" indent="-182880">
              <a:spcBef>
                <a:spcPts val="1200"/>
              </a:spcBef>
              <a:buSzPts val="1700"/>
              <a:buFont typeface="Arial" panose="020B0604020202020204" pitchFamily="34" charset="0"/>
              <a:buChar char="▪"/>
            </a:pPr>
            <a:r>
              <a:rPr lang="en-GB" sz="2000" dirty="0">
                <a:latin typeface="Rockwell" panose="02060603020205020403" pitchFamily="18" charset="0"/>
              </a:rPr>
              <a:t>Access to information</a:t>
            </a:r>
          </a:p>
          <a:p>
            <a:pPr marL="182880" lvl="0" indent="-182880">
              <a:spcBef>
                <a:spcPts val="1200"/>
              </a:spcBef>
              <a:buSzPts val="1700"/>
              <a:buFont typeface="Arial" panose="020B0604020202020204" pitchFamily="34" charset="0"/>
              <a:buChar char="▪"/>
            </a:pPr>
            <a:r>
              <a:rPr lang="en-GB" sz="2000" dirty="0">
                <a:latin typeface="Rockwell" panose="02060603020205020403" pitchFamily="18" charset="0"/>
              </a:rPr>
              <a:t>Improve the quality of education</a:t>
            </a:r>
          </a:p>
          <a:p>
            <a:pPr marL="182880" lvl="0" indent="-182880">
              <a:spcBef>
                <a:spcPts val="1200"/>
              </a:spcBef>
              <a:buSzPts val="1700"/>
              <a:buFont typeface="Arial" panose="020B0604020202020204" pitchFamily="34" charset="0"/>
              <a:buChar char="▪"/>
            </a:pPr>
            <a:r>
              <a:rPr lang="en-GB" sz="2000" dirty="0">
                <a:latin typeface="Rockwell" panose="02060603020205020403" pitchFamily="18" charset="0"/>
              </a:rPr>
              <a:t>The closure of small business</a:t>
            </a:r>
          </a:p>
          <a:p>
            <a:pPr marL="182880" lvl="0" indent="-182880">
              <a:spcBef>
                <a:spcPts val="1200"/>
              </a:spcBef>
              <a:buSzPts val="1700"/>
              <a:buFont typeface="Arial" panose="020B0604020202020204" pitchFamily="34" charset="0"/>
              <a:buChar char="▪"/>
            </a:pPr>
            <a:r>
              <a:rPr lang="en-GB" sz="2000" dirty="0">
                <a:latin typeface="Rockwell" panose="02060603020205020403" pitchFamily="18" charset="0"/>
              </a:rPr>
              <a:t>Jobs decrease</a:t>
            </a:r>
          </a:p>
          <a:p>
            <a:pPr marL="182880" lvl="0" indent="-182880">
              <a:spcBef>
                <a:spcPts val="1200"/>
              </a:spcBef>
              <a:buSzPts val="1700"/>
              <a:buFont typeface="Arial" panose="020B0604020202020204" pitchFamily="34" charset="0"/>
              <a:buChar char="▪"/>
            </a:pPr>
            <a:r>
              <a:rPr lang="en-GB" sz="2000" dirty="0">
                <a:latin typeface="Rockwell" panose="02060603020205020403" pitchFamily="18" charset="0"/>
              </a:rPr>
              <a:t>Lower value of human workers </a:t>
            </a:r>
          </a:p>
          <a:p>
            <a:pPr marL="182880" lvl="0" indent="-182880">
              <a:spcBef>
                <a:spcPts val="1200"/>
              </a:spcBef>
              <a:buSzPts val="1700"/>
              <a:buFont typeface="Arial" panose="020B0604020202020204" pitchFamily="34" charset="0"/>
              <a:buChar char="▪"/>
            </a:pPr>
            <a:r>
              <a:rPr lang="en-GB" sz="2000" dirty="0">
                <a:latin typeface="Rockwell" panose="02060603020205020403" pitchFamily="18" charset="0"/>
              </a:rPr>
              <a:t>Environmental pollution </a:t>
            </a:r>
          </a:p>
          <a:p>
            <a:pPr marL="182880" lvl="0" indent="-182880">
              <a:spcBef>
                <a:spcPts val="1200"/>
              </a:spcBef>
              <a:buSzPts val="1700"/>
              <a:buFont typeface="Arial" panose="020B0604020202020204" pitchFamily="34" charset="0"/>
              <a:buChar char="▪"/>
            </a:pPr>
            <a:r>
              <a:rPr lang="en-GB" sz="2000" dirty="0">
                <a:latin typeface="Rockwell" panose="02060603020205020403" pitchFamily="18" charset="0"/>
              </a:rPr>
              <a:t>Violation of personal and social security.</a:t>
            </a:r>
          </a:p>
          <a:p>
            <a:pPr marL="0" indent="0">
              <a:buNone/>
            </a:pPr>
            <a:endParaRPr lang="en-GB" sz="2000" dirty="0"/>
          </a:p>
        </p:txBody>
      </p:sp>
    </p:spTree>
    <p:extLst>
      <p:ext uri="{BB962C8B-B14F-4D97-AF65-F5344CB8AC3E}">
        <p14:creationId xmlns:p14="http://schemas.microsoft.com/office/powerpoint/2010/main" val="15959570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87"/>
        <p:cNvGrpSpPr/>
        <p:nvPr/>
      </p:nvGrpSpPr>
      <p:grpSpPr>
        <a:xfrm>
          <a:off x="0" y="0"/>
          <a:ext cx="0" cy="0"/>
          <a:chOff x="0" y="0"/>
          <a:chExt cx="0" cy="0"/>
        </a:xfrm>
      </p:grpSpPr>
      <p:sp>
        <p:nvSpPr>
          <p:cNvPr id="188" name="Google Shape;188;p24"/>
          <p:cNvSpPr txBox="1">
            <a:spLocks noGrp="1"/>
          </p:cNvSpPr>
          <p:nvPr>
            <p:ph type="title"/>
          </p:nvPr>
        </p:nvSpPr>
        <p:spPr>
          <a:xfrm>
            <a:off x="838200" y="365125"/>
            <a:ext cx="10515600" cy="1325563"/>
          </a:xfrm>
          <a:prstGeom prst="rect">
            <a:avLst/>
          </a:prstGeom>
        </p:spPr>
        <p:txBody>
          <a:bodyPr spcFirstLastPara="1" lIns="91425" tIns="45700" rIns="91425" bIns="45700" anchorCtr="0">
            <a:noAutofit/>
          </a:bodyPr>
          <a:lstStyle/>
          <a:p>
            <a:pPr marL="0" lvl="0" indent="0" algn="ctr" rtl="0">
              <a:spcBef>
                <a:spcPts val="0"/>
              </a:spcBef>
              <a:spcAft>
                <a:spcPts val="0"/>
              </a:spcAft>
              <a:buClr>
                <a:srgbClr val="92D050"/>
              </a:buClr>
              <a:buSzPts val="4000"/>
              <a:buFont typeface="Rockwell"/>
              <a:buNone/>
            </a:pPr>
            <a:r>
              <a:rPr lang="en-GB" sz="4800" dirty="0">
                <a:latin typeface="Aldhabi" panose="01000000000000000000" pitchFamily="2" charset="-78"/>
                <a:cs typeface="Aldhabi" panose="01000000000000000000" pitchFamily="2" charset="-78"/>
              </a:rPr>
              <a:t>WHY MODERN TECHNOLOGY IS IMPORTANT FOR THE ORGANIZATION?</a:t>
            </a:r>
          </a:p>
        </p:txBody>
      </p:sp>
      <p:sp>
        <p:nvSpPr>
          <p:cNvPr id="189" name="Google Shape;189;p24"/>
          <p:cNvSpPr txBox="1">
            <a:spLocks noGrp="1"/>
          </p:cNvSpPr>
          <p:nvPr>
            <p:ph idx="1"/>
          </p:nvPr>
        </p:nvSpPr>
        <p:spPr>
          <a:xfrm>
            <a:off x="838200" y="1825625"/>
            <a:ext cx="3797807" cy="4351338"/>
          </a:xfrm>
          <a:prstGeom prst="rect">
            <a:avLst/>
          </a:prstGeom>
        </p:spPr>
        <p:txBody>
          <a:bodyPr spcFirstLastPara="1" lIns="91425" tIns="45700" rIns="91425" bIns="45700" anchorCtr="0">
            <a:normAutofit lnSpcReduction="10000"/>
          </a:bodyPr>
          <a:lstStyle/>
          <a:p>
            <a:pPr marL="182880" lvl="0" indent="-74929" rtl="0">
              <a:spcBef>
                <a:spcPts val="0"/>
              </a:spcBef>
              <a:spcAft>
                <a:spcPts val="0"/>
              </a:spcAft>
              <a:buSzPts val="1700"/>
              <a:buNone/>
            </a:pPr>
            <a:endParaRPr lang="en-GB" sz="2000" dirty="0"/>
          </a:p>
          <a:p>
            <a:pPr marL="182880" lvl="0" indent="-182880" rtl="0">
              <a:spcBef>
                <a:spcPts val="1200"/>
              </a:spcBef>
              <a:spcAft>
                <a:spcPts val="0"/>
              </a:spcAft>
              <a:buClr>
                <a:srgbClr val="993300"/>
              </a:buClr>
              <a:buSzPts val="1700"/>
              <a:buFont typeface="Noto Sans Symbols"/>
              <a:buChar char="▪"/>
            </a:pPr>
            <a:r>
              <a:rPr lang="en-GB" sz="2000" dirty="0">
                <a:latin typeface="Rockwell" panose="02060603020205020403" pitchFamily="18" charset="0"/>
              </a:rPr>
              <a:t>Keep employers engaged.</a:t>
            </a:r>
          </a:p>
          <a:p>
            <a:pPr marL="0" lvl="0" indent="0" rtl="0">
              <a:spcBef>
                <a:spcPts val="1200"/>
              </a:spcBef>
              <a:spcAft>
                <a:spcPts val="0"/>
              </a:spcAft>
              <a:buClr>
                <a:srgbClr val="993300"/>
              </a:buClr>
              <a:buSzPts val="1700"/>
              <a:buNone/>
            </a:pPr>
            <a:endParaRPr lang="en-GB" sz="2000" dirty="0">
              <a:latin typeface="Rockwell" panose="02060603020205020403" pitchFamily="18" charset="0"/>
            </a:endParaRPr>
          </a:p>
          <a:p>
            <a:pPr marL="182880" lvl="0" indent="-182880" rtl="0">
              <a:spcBef>
                <a:spcPts val="1200"/>
              </a:spcBef>
              <a:spcAft>
                <a:spcPts val="0"/>
              </a:spcAft>
              <a:buClr>
                <a:srgbClr val="993300"/>
              </a:buClr>
              <a:buSzPts val="1700"/>
              <a:buFont typeface="Noto Sans Symbols"/>
              <a:buChar char="▪"/>
            </a:pPr>
            <a:r>
              <a:rPr lang="en-GB" sz="2000" dirty="0">
                <a:latin typeface="Rockwell" panose="02060603020205020403" pitchFamily="18" charset="0"/>
              </a:rPr>
              <a:t>Encourages collaboration between co-workers.</a:t>
            </a:r>
          </a:p>
          <a:p>
            <a:pPr marL="0" lvl="0" indent="0" rtl="0">
              <a:spcBef>
                <a:spcPts val="1200"/>
              </a:spcBef>
              <a:spcAft>
                <a:spcPts val="0"/>
              </a:spcAft>
              <a:buClr>
                <a:srgbClr val="993300"/>
              </a:buClr>
              <a:buSzPts val="1700"/>
              <a:buNone/>
            </a:pPr>
            <a:endParaRPr lang="en-GB" sz="2000" dirty="0">
              <a:latin typeface="Rockwell" panose="02060603020205020403" pitchFamily="18" charset="0"/>
            </a:endParaRPr>
          </a:p>
          <a:p>
            <a:pPr marL="182880" lvl="0" indent="-182880" rtl="0">
              <a:spcBef>
                <a:spcPts val="1200"/>
              </a:spcBef>
              <a:spcAft>
                <a:spcPts val="0"/>
              </a:spcAft>
              <a:buClr>
                <a:srgbClr val="993300"/>
              </a:buClr>
              <a:buSzPts val="1700"/>
              <a:buFont typeface="Noto Sans Symbols"/>
              <a:buChar char="▪"/>
            </a:pPr>
            <a:r>
              <a:rPr lang="en-GB" sz="2000" dirty="0">
                <a:latin typeface="Rockwell" panose="02060603020205020403" pitchFamily="18" charset="0"/>
              </a:rPr>
              <a:t>Improves communication. </a:t>
            </a:r>
          </a:p>
          <a:p>
            <a:pPr marL="0" lvl="0" indent="0" rtl="0">
              <a:spcBef>
                <a:spcPts val="1200"/>
              </a:spcBef>
              <a:spcAft>
                <a:spcPts val="0"/>
              </a:spcAft>
              <a:buClr>
                <a:srgbClr val="993300"/>
              </a:buClr>
              <a:buSzPts val="1700"/>
              <a:buNone/>
            </a:pPr>
            <a:endParaRPr lang="en-GB" sz="2000" dirty="0">
              <a:latin typeface="Rockwell" panose="02060603020205020403" pitchFamily="18" charset="0"/>
            </a:endParaRPr>
          </a:p>
          <a:p>
            <a:pPr marL="182880" lvl="0" indent="-182880" rtl="0">
              <a:spcBef>
                <a:spcPts val="1200"/>
              </a:spcBef>
              <a:spcAft>
                <a:spcPts val="0"/>
              </a:spcAft>
              <a:buClr>
                <a:srgbClr val="993300"/>
              </a:buClr>
              <a:buSzPts val="1700"/>
              <a:buFont typeface="Noto Sans Symbols"/>
              <a:buChar char="▪"/>
            </a:pPr>
            <a:r>
              <a:rPr lang="en-GB" sz="2000" dirty="0">
                <a:latin typeface="Rockwell" panose="02060603020205020403" pitchFamily="18" charset="0"/>
              </a:rPr>
              <a:t>Reduce cost, Increase profits.</a:t>
            </a:r>
          </a:p>
          <a:p>
            <a:pPr marL="0" lvl="0" indent="0" rtl="0">
              <a:spcBef>
                <a:spcPts val="1200"/>
              </a:spcBef>
              <a:spcAft>
                <a:spcPts val="0"/>
              </a:spcAft>
              <a:buClr>
                <a:srgbClr val="993300"/>
              </a:buClr>
              <a:buSzPts val="1700"/>
              <a:buNone/>
            </a:pPr>
            <a:endParaRPr lang="en-GB" sz="2000" dirty="0">
              <a:latin typeface="Rockwell" panose="02060603020205020403" pitchFamily="18" charset="0"/>
            </a:endParaRPr>
          </a:p>
          <a:p>
            <a:pPr marL="182880" lvl="0" indent="-182880" rtl="0">
              <a:spcBef>
                <a:spcPts val="1200"/>
              </a:spcBef>
              <a:spcAft>
                <a:spcPts val="0"/>
              </a:spcAft>
              <a:buClr>
                <a:srgbClr val="993300"/>
              </a:buClr>
              <a:buSzPts val="1700"/>
              <a:buFont typeface="Noto Sans Symbols"/>
              <a:buChar char="▪"/>
            </a:pPr>
            <a:r>
              <a:rPr lang="en-GB" sz="2000" dirty="0">
                <a:latin typeface="Rockwell" panose="02060603020205020403" pitchFamily="18" charset="0"/>
              </a:rPr>
              <a:t>Increase sales.</a:t>
            </a:r>
          </a:p>
          <a:p>
            <a:pPr marL="182880" lvl="0" indent="-74929" rtl="0">
              <a:spcBef>
                <a:spcPts val="1200"/>
              </a:spcBef>
              <a:spcAft>
                <a:spcPts val="0"/>
              </a:spcAft>
              <a:buSzPts val="1700"/>
              <a:buNone/>
            </a:pPr>
            <a:endParaRPr lang="en-GB" sz="2000" dirty="0"/>
          </a:p>
        </p:txBody>
      </p:sp>
      <p:pic>
        <p:nvPicPr>
          <p:cNvPr id="190" name="Google Shape;190;p24" descr="A sign on the side of a building&#10;&#10;Description automatically generated"/>
          <p:cNvPicPr preferRelativeResize="0"/>
          <p:nvPr/>
        </p:nvPicPr>
        <p:blipFill rotWithShape="1">
          <a:blip r:embed="rId3"/>
          <a:srcRect l="7404" r="2880" b="2"/>
          <a:stretch/>
        </p:blipFill>
        <p:spPr>
          <a:xfrm>
            <a:off x="5120640" y="1904281"/>
            <a:ext cx="6233160" cy="4272681"/>
          </a:xfrm>
          <a:prstGeom prst="rect">
            <a:avLst/>
          </a:prstGeom>
          <a:noFill/>
        </p:spPr>
      </p:pic>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88"/>
                                        </p:tgtEl>
                                        <p:attrNameLst>
                                          <p:attrName>style.visibility</p:attrName>
                                        </p:attrNameLst>
                                      </p:cBhvr>
                                      <p:to>
                                        <p:strVal val="visible"/>
                                      </p:to>
                                    </p:set>
                                    <p:animEffect transition="in" filter="fade">
                                      <p:cBhvr>
                                        <p:cTn id="7" dur="500"/>
                                        <p:tgtEl>
                                          <p:spTgt spid="188"/>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90"/>
                                        </p:tgtEl>
                                        <p:attrNameLst>
                                          <p:attrName>style.visibility</p:attrName>
                                        </p:attrNameLst>
                                      </p:cBhvr>
                                      <p:to>
                                        <p:strVal val="visible"/>
                                      </p:to>
                                    </p:set>
                                    <p:animEffect transition="in" filter="fade">
                                      <p:cBhvr>
                                        <p:cTn id="11" dur="500"/>
                                        <p:tgtEl>
                                          <p:spTgt spid="1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Shape 194"/>
        <p:cNvGrpSpPr/>
        <p:nvPr/>
      </p:nvGrpSpPr>
      <p:grpSpPr>
        <a:xfrm>
          <a:off x="0" y="0"/>
          <a:ext cx="0" cy="0"/>
          <a:chOff x="0" y="0"/>
          <a:chExt cx="0" cy="0"/>
        </a:xfrm>
      </p:grpSpPr>
      <p:sp>
        <p:nvSpPr>
          <p:cNvPr id="195" name="Google Shape;195;p25"/>
          <p:cNvSpPr txBox="1">
            <a:spLocks noGrp="1"/>
          </p:cNvSpPr>
          <p:nvPr>
            <p:ph type="title"/>
          </p:nvPr>
        </p:nvSpPr>
        <p:spPr>
          <a:xfrm>
            <a:off x="838200" y="365125"/>
            <a:ext cx="10515600" cy="1325563"/>
          </a:xfrm>
          <a:prstGeom prst="rect">
            <a:avLst/>
          </a:prstGeom>
        </p:spPr>
        <p:txBody>
          <a:bodyPr spcFirstLastPara="1" lIns="91425" tIns="45700" rIns="91425" bIns="45700" anchorCtr="0">
            <a:normAutofit/>
          </a:bodyPr>
          <a:lstStyle/>
          <a:p>
            <a:pPr marL="0" lvl="0" indent="0" algn="ctr" rtl="0">
              <a:spcBef>
                <a:spcPts val="0"/>
              </a:spcBef>
              <a:spcAft>
                <a:spcPts val="0"/>
              </a:spcAft>
              <a:buClr>
                <a:srgbClr val="92D050"/>
              </a:buClr>
              <a:buSzPts val="4000"/>
              <a:buFont typeface="Rockwell"/>
              <a:buNone/>
            </a:pPr>
            <a:r>
              <a:rPr lang="en-GB" sz="4800" dirty="0">
                <a:latin typeface="Aldhabi" panose="01000000000000000000" pitchFamily="2" charset="-78"/>
                <a:cs typeface="Aldhabi" panose="01000000000000000000" pitchFamily="2" charset="-78"/>
              </a:rPr>
              <a:t>CONSEQUENCES OF NOT USING </a:t>
            </a:r>
          </a:p>
        </p:txBody>
      </p:sp>
      <p:sp>
        <p:nvSpPr>
          <p:cNvPr id="196" name="Google Shape;196;p25"/>
          <p:cNvSpPr txBox="1">
            <a:spLocks noGrp="1"/>
          </p:cNvSpPr>
          <p:nvPr>
            <p:ph idx="1"/>
          </p:nvPr>
        </p:nvSpPr>
        <p:spPr>
          <a:xfrm>
            <a:off x="838200" y="1825625"/>
            <a:ext cx="3797807" cy="4351338"/>
          </a:xfrm>
          <a:prstGeom prst="rect">
            <a:avLst/>
          </a:prstGeom>
        </p:spPr>
        <p:txBody>
          <a:bodyPr spcFirstLastPara="1" lIns="91425" tIns="45700" rIns="91425" bIns="45700" anchorCtr="0">
            <a:normAutofit/>
          </a:bodyPr>
          <a:lstStyle/>
          <a:p>
            <a:pPr marL="182880" lvl="0" indent="-182880" rtl="0">
              <a:spcBef>
                <a:spcPts val="0"/>
              </a:spcBef>
              <a:spcAft>
                <a:spcPts val="600"/>
              </a:spcAft>
              <a:buSzPts val="1700"/>
              <a:buChar char="▪"/>
            </a:pPr>
            <a:endParaRPr lang="en-GB" sz="2000" dirty="0"/>
          </a:p>
          <a:p>
            <a:pPr marL="182880" lvl="0" indent="-182880" rtl="0">
              <a:spcBef>
                <a:spcPts val="0"/>
              </a:spcBef>
              <a:spcAft>
                <a:spcPts val="600"/>
              </a:spcAft>
              <a:buSzPts val="1700"/>
              <a:buChar char="▪"/>
            </a:pPr>
            <a:endParaRPr lang="en-GB" sz="2000" dirty="0"/>
          </a:p>
          <a:p>
            <a:pPr marL="182880" lvl="0" indent="-182880" rtl="0">
              <a:spcBef>
                <a:spcPts val="0"/>
              </a:spcBef>
              <a:spcAft>
                <a:spcPts val="600"/>
              </a:spcAft>
              <a:buSzPts val="1700"/>
              <a:buChar char="▪"/>
            </a:pPr>
            <a:r>
              <a:rPr lang="en-GB" sz="2000" dirty="0">
                <a:latin typeface="Rockwell" panose="02060603020205020403" pitchFamily="18" charset="0"/>
              </a:rPr>
              <a:t>The main disadvantage or consequence of not using modern technology, is to put the business in a lower position compared to the retailers of the competition that are kept up-to-date in leading edge technology, which can lead to huge short-term losses.</a:t>
            </a:r>
          </a:p>
        </p:txBody>
      </p:sp>
      <p:pic>
        <p:nvPicPr>
          <p:cNvPr id="7" name="Picture 6" descr="A drawing of a cartoon character&#10;&#10;Description automatically generated">
            <a:extLst>
              <a:ext uri="{FF2B5EF4-FFF2-40B4-BE49-F238E27FC236}">
                <a16:creationId xmlns:a16="http://schemas.microsoft.com/office/drawing/2014/main" id="{B1DA2375-B038-4FE5-89B8-FCF45D8FD519}"/>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2126" r="499" b="3"/>
          <a:stretch/>
        </p:blipFill>
        <p:spPr>
          <a:xfrm>
            <a:off x="5120640" y="1904281"/>
            <a:ext cx="6233160" cy="4272681"/>
          </a:xfrm>
          <a:prstGeom prst="rect">
            <a:avLst/>
          </a:prstGeom>
        </p:spPr>
      </p:pic>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95"/>
                                        </p:tgtEl>
                                        <p:attrNameLst>
                                          <p:attrName>style.visibility</p:attrName>
                                        </p:attrNameLst>
                                      </p:cBhvr>
                                      <p:to>
                                        <p:strVal val="visible"/>
                                      </p:to>
                                    </p:set>
                                    <p:animEffect transition="in" filter="fade">
                                      <p:cBhvr>
                                        <p:cTn id="7" dur="500"/>
                                        <p:tgtEl>
                                          <p:spTgt spid="195"/>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196">
                                            <p:txEl>
                                              <p:pRg st="2" end="2"/>
                                            </p:txEl>
                                          </p:spTgt>
                                        </p:tgtEl>
                                        <p:attrNameLst>
                                          <p:attrName>style.visibility</p:attrName>
                                        </p:attrNameLst>
                                      </p:cBhvr>
                                      <p:to>
                                        <p:strVal val="visible"/>
                                      </p:to>
                                    </p:set>
                                    <p:animEffect transition="in" filter="fade">
                                      <p:cBhvr>
                                        <p:cTn id="11" dur="500"/>
                                        <p:tgtEl>
                                          <p:spTgt spid="196">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E03C0-264F-4799-8700-131E22DDB833}"/>
              </a:ext>
            </a:extLst>
          </p:cNvPr>
          <p:cNvSpPr>
            <a:spLocks noGrp="1"/>
          </p:cNvSpPr>
          <p:nvPr>
            <p:ph type="title"/>
          </p:nvPr>
        </p:nvSpPr>
        <p:spPr>
          <a:xfrm>
            <a:off x="4965430" y="629268"/>
            <a:ext cx="6586491" cy="1286160"/>
          </a:xfrm>
          <a:effectLst>
            <a:outerShdw blurRad="50800" dist="38100" dir="13500000" algn="br" rotWithShape="0">
              <a:prstClr val="black">
                <a:alpha val="40000"/>
              </a:prstClr>
            </a:outerShdw>
          </a:effectLst>
        </p:spPr>
        <p:style>
          <a:lnRef idx="2">
            <a:schemeClr val="accent6"/>
          </a:lnRef>
          <a:fillRef idx="1">
            <a:schemeClr val="lt1"/>
          </a:fillRef>
          <a:effectRef idx="0">
            <a:schemeClr val="accent6"/>
          </a:effectRef>
          <a:fontRef idx="minor">
            <a:schemeClr val="dk1"/>
          </a:fontRef>
        </p:style>
        <p:txBody>
          <a:bodyPr anchor="b">
            <a:normAutofit/>
          </a:bodyPr>
          <a:lstStyle/>
          <a:p>
            <a:pPr algn="ctr"/>
            <a:r>
              <a:rPr lang="en-GB" sz="4000" dirty="0">
                <a:solidFill>
                  <a:srgbClr val="92D050"/>
                </a:solidFill>
              </a:rPr>
              <a:t>CONCLUSION</a:t>
            </a:r>
          </a:p>
        </p:txBody>
      </p:sp>
      <p:pic>
        <p:nvPicPr>
          <p:cNvPr id="7" name="Picture 4">
            <a:extLst>
              <a:ext uri="{FF2B5EF4-FFF2-40B4-BE49-F238E27FC236}">
                <a16:creationId xmlns:a16="http://schemas.microsoft.com/office/drawing/2014/main" id="{C7794508-A851-441E-9948-7859F95BB9BD}"/>
              </a:ext>
            </a:extLst>
          </p:cNvPr>
          <p:cNvPicPr>
            <a:picLocks noChangeAspect="1"/>
          </p:cNvPicPr>
          <p:nvPr/>
        </p:nvPicPr>
        <p:blipFill rotWithShape="1">
          <a:blip r:embed="rId2"/>
          <a:srcRect l="24380" r="30501" b="-1"/>
          <a:stretch/>
        </p:blipFill>
        <p:spPr>
          <a:xfrm>
            <a:off x="20" y="10"/>
            <a:ext cx="4635571" cy="6857990"/>
          </a:xfrm>
          <a:prstGeom prst="rect">
            <a:avLst/>
          </a:prstGeom>
          <a:effectLst/>
        </p:spPr>
      </p:pic>
      <p:cxnSp>
        <p:nvCxnSpPr>
          <p:cNvPr id="9" name="Straight Connector 8">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11" name="Content Placeholder 2">
            <a:extLst>
              <a:ext uri="{FF2B5EF4-FFF2-40B4-BE49-F238E27FC236}">
                <a16:creationId xmlns:a16="http://schemas.microsoft.com/office/drawing/2014/main" id="{8FC1C81E-88D0-47E4-B6ED-816DB441F433}"/>
              </a:ext>
            </a:extLst>
          </p:cNvPr>
          <p:cNvSpPr>
            <a:spLocks noGrp="1"/>
          </p:cNvSpPr>
          <p:nvPr>
            <p:ph idx="1"/>
          </p:nvPr>
        </p:nvSpPr>
        <p:spPr>
          <a:xfrm>
            <a:off x="4965431" y="2438400"/>
            <a:ext cx="6586489" cy="3785419"/>
          </a:xfrm>
        </p:spPr>
        <p:txBody>
          <a:bodyPr>
            <a:normAutofit fontScale="85000" lnSpcReduction="10000"/>
          </a:bodyPr>
          <a:lstStyle/>
          <a:p>
            <a:pPr marL="0" indent="0">
              <a:spcAft>
                <a:spcPts val="800"/>
              </a:spcAft>
              <a:buNone/>
            </a:pPr>
            <a:endParaRPr lang="en-GB" sz="1300" dirty="0">
              <a:latin typeface="Calibri" panose="020F0502020204030204" pitchFamily="34" charset="0"/>
              <a:ea typeface="Times New Roman" panose="02020603050405020304" pitchFamily="18" charset="0"/>
              <a:cs typeface="Times New Roman" panose="02020603050405020304" pitchFamily="18" charset="0"/>
            </a:endParaRPr>
          </a:p>
          <a:p>
            <a:pPr marL="0" indent="0" algn="ctr">
              <a:spcAft>
                <a:spcPts val="800"/>
              </a:spcAft>
              <a:buNone/>
            </a:pPr>
            <a:r>
              <a:rPr lang="en-GB" sz="1600" dirty="0">
                <a:latin typeface="Calibri" panose="020F0502020204030204" pitchFamily="34" charset="0"/>
                <a:ea typeface="Times New Roman" panose="02020603050405020304" pitchFamily="18" charset="0"/>
                <a:cs typeface="Times New Roman" panose="02020603050405020304" pitchFamily="18" charset="0"/>
              </a:rPr>
              <a:t>After analysing the consequences of bringing technology into your business and </a:t>
            </a:r>
          </a:p>
          <a:p>
            <a:pPr marL="0" indent="0" algn="ctr">
              <a:spcAft>
                <a:spcPts val="800"/>
              </a:spcAft>
              <a:buNone/>
            </a:pPr>
            <a:r>
              <a:rPr lang="en-GB" sz="1600" dirty="0">
                <a:latin typeface="Calibri" panose="020F0502020204030204" pitchFamily="34" charset="0"/>
                <a:ea typeface="Times New Roman" panose="02020603050405020304" pitchFamily="18" charset="0"/>
                <a:cs typeface="Times New Roman" panose="02020603050405020304" pitchFamily="18" charset="0"/>
              </a:rPr>
              <a:t>looking at the examples we believe that modern technology brings positives </a:t>
            </a:r>
          </a:p>
          <a:p>
            <a:pPr marL="0" indent="0" algn="ctr">
              <a:spcAft>
                <a:spcPts val="800"/>
              </a:spcAft>
              <a:buNone/>
            </a:pPr>
            <a:r>
              <a:rPr lang="en-GB" sz="1600" dirty="0">
                <a:latin typeface="Calibri" panose="020F0502020204030204" pitchFamily="34" charset="0"/>
                <a:ea typeface="Times New Roman" panose="02020603050405020304" pitchFamily="18" charset="0"/>
                <a:cs typeface="Times New Roman" panose="02020603050405020304" pitchFamily="18" charset="0"/>
              </a:rPr>
              <a:t>outcomes and it’s benefic for the business even if in the beginning it might seem like </a:t>
            </a:r>
          </a:p>
          <a:p>
            <a:pPr marL="0" indent="0" algn="ctr">
              <a:spcAft>
                <a:spcPts val="800"/>
              </a:spcAft>
              <a:buNone/>
            </a:pPr>
            <a:r>
              <a:rPr lang="en-GB" sz="1600" dirty="0">
                <a:latin typeface="Calibri" panose="020F0502020204030204" pitchFamily="34" charset="0"/>
                <a:ea typeface="Times New Roman" panose="02020603050405020304" pitchFamily="18" charset="0"/>
                <a:cs typeface="Times New Roman" panose="02020603050405020304" pitchFamily="18" charset="0"/>
              </a:rPr>
              <a:t>a challenge, in the long run it’s proven to save the company money and be more efficient.</a:t>
            </a:r>
          </a:p>
          <a:p>
            <a:pPr marL="0" indent="0" algn="ctr">
              <a:spcAft>
                <a:spcPts val="800"/>
              </a:spcAft>
              <a:buNone/>
            </a:pPr>
            <a:r>
              <a:rPr lang="en-GB" sz="1600" dirty="0">
                <a:latin typeface="Calibri" panose="020F0502020204030204" pitchFamily="34" charset="0"/>
                <a:ea typeface="Times New Roman" panose="02020603050405020304" pitchFamily="18" charset="0"/>
                <a:cs typeface="Times New Roman" panose="02020603050405020304" pitchFamily="18" charset="0"/>
              </a:rPr>
              <a:t> As presented, we believe that </a:t>
            </a:r>
            <a:r>
              <a:rPr lang="en-GB" sz="1600" dirty="0">
                <a:solidFill>
                  <a:srgbClr val="92D050"/>
                </a:solidFill>
                <a:latin typeface="Calibri" panose="020F0502020204030204" pitchFamily="34" charset="0"/>
                <a:ea typeface="Times New Roman" panose="02020603050405020304" pitchFamily="18" charset="0"/>
                <a:cs typeface="Times New Roman" panose="02020603050405020304" pitchFamily="18" charset="0"/>
              </a:rPr>
              <a:t>ASDA</a:t>
            </a:r>
            <a:r>
              <a:rPr lang="en-GB" sz="1600" dirty="0">
                <a:latin typeface="Calibri" panose="020F0502020204030204" pitchFamily="34" charset="0"/>
                <a:ea typeface="Times New Roman" panose="02020603050405020304" pitchFamily="18" charset="0"/>
                <a:cs typeface="Times New Roman" panose="02020603050405020304" pitchFamily="18" charset="0"/>
              </a:rPr>
              <a:t> introduced the new technological changes </a:t>
            </a:r>
          </a:p>
          <a:p>
            <a:pPr marL="0" indent="0" algn="ctr">
              <a:spcAft>
                <a:spcPts val="800"/>
              </a:spcAft>
              <a:buNone/>
            </a:pPr>
            <a:r>
              <a:rPr lang="en-GB" sz="1600" dirty="0">
                <a:latin typeface="Calibri" panose="020F0502020204030204" pitchFamily="34" charset="0"/>
                <a:ea typeface="Times New Roman" panose="02020603050405020304" pitchFamily="18" charset="0"/>
                <a:cs typeface="Times New Roman" panose="02020603050405020304" pitchFamily="18" charset="0"/>
              </a:rPr>
              <a:t>successfully since the beginning and that’s one of the reasons why the business </a:t>
            </a:r>
          </a:p>
          <a:p>
            <a:pPr marL="0" indent="0" algn="ctr">
              <a:spcAft>
                <a:spcPts val="800"/>
              </a:spcAft>
              <a:buNone/>
            </a:pPr>
            <a:r>
              <a:rPr lang="en-GB" sz="1600" dirty="0">
                <a:latin typeface="Calibri" panose="020F0502020204030204" pitchFamily="34" charset="0"/>
                <a:ea typeface="Times New Roman" panose="02020603050405020304" pitchFamily="18" charset="0"/>
                <a:cs typeface="Times New Roman" panose="02020603050405020304" pitchFamily="18" charset="0"/>
              </a:rPr>
              <a:t>thrived for so many years and manage to expand, becoming a nationally recognised </a:t>
            </a:r>
          </a:p>
          <a:p>
            <a:pPr marL="0" indent="0" algn="ctr">
              <a:spcAft>
                <a:spcPts val="800"/>
              </a:spcAft>
              <a:buNone/>
            </a:pPr>
            <a:r>
              <a:rPr lang="en-GB" sz="1600" dirty="0">
                <a:latin typeface="Calibri" panose="020F0502020204030204" pitchFamily="34" charset="0"/>
                <a:ea typeface="Times New Roman" panose="02020603050405020304" pitchFamily="18" charset="0"/>
                <a:cs typeface="Times New Roman" panose="02020603050405020304" pitchFamily="18" charset="0"/>
              </a:rPr>
              <a:t>brand.</a:t>
            </a:r>
          </a:p>
          <a:p>
            <a:endParaRPr lang="en-GB" sz="1300" dirty="0"/>
          </a:p>
        </p:txBody>
      </p:sp>
    </p:spTree>
    <p:extLst>
      <p:ext uri="{BB962C8B-B14F-4D97-AF65-F5344CB8AC3E}">
        <p14:creationId xmlns:p14="http://schemas.microsoft.com/office/powerpoint/2010/main" val="23394857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80C7E7-6FBB-439B-85E5-761B2C279BE5}"/>
              </a:ext>
            </a:extLst>
          </p:cNvPr>
          <p:cNvSpPr>
            <a:spLocks noGrp="1"/>
          </p:cNvSpPr>
          <p:nvPr>
            <p:ph type="title"/>
          </p:nvPr>
        </p:nvSpPr>
        <p:spPr>
          <a:xfrm>
            <a:off x="965033" y="914672"/>
            <a:ext cx="3494362" cy="4930246"/>
          </a:xfrm>
        </p:spPr>
        <p:txBody>
          <a:bodyPr>
            <a:normAutofit/>
          </a:bodyPr>
          <a:lstStyle/>
          <a:p>
            <a:pPr algn="r"/>
            <a:r>
              <a:rPr lang="en-GB" dirty="0">
                <a:solidFill>
                  <a:schemeClr val="accent1"/>
                </a:solidFill>
                <a:latin typeface="Aldhabi" panose="01000000000000000000" pitchFamily="2" charset="-78"/>
                <a:cs typeface="Aldhabi" panose="01000000000000000000" pitchFamily="2" charset="-78"/>
              </a:rPr>
              <a:t>REFERENCES</a:t>
            </a:r>
          </a:p>
        </p:txBody>
      </p:sp>
      <p:cxnSp>
        <p:nvCxnSpPr>
          <p:cNvPr id="10" name="Straight Connector 9">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9CB19CE-153A-47B5-86C2-1C66CD6EF34E}"/>
              </a:ext>
            </a:extLst>
          </p:cNvPr>
          <p:cNvSpPr>
            <a:spLocks noGrp="1"/>
          </p:cNvSpPr>
          <p:nvPr>
            <p:ph idx="1"/>
          </p:nvPr>
        </p:nvSpPr>
        <p:spPr>
          <a:xfrm>
            <a:off x="4976031" y="782425"/>
            <a:ext cx="6377769" cy="5111698"/>
          </a:xfrm>
        </p:spPr>
        <p:txBody>
          <a:bodyPr anchor="ctr">
            <a:normAutofit fontScale="70000" lnSpcReduction="20000"/>
          </a:bodyPr>
          <a:lstStyle/>
          <a:p>
            <a:pPr marL="0" indent="0">
              <a:buNone/>
            </a:pPr>
            <a:endParaRPr lang="en-GB" sz="2400" dirty="0"/>
          </a:p>
          <a:p>
            <a:r>
              <a:rPr lang="en-GB" sz="2400" dirty="0"/>
              <a:t>University of Delaware (2019) </a:t>
            </a:r>
            <a:r>
              <a:rPr lang="en-GB" sz="2400" i="1" dirty="0"/>
              <a:t>Current Marketing Situation [Online]</a:t>
            </a:r>
            <a:r>
              <a:rPr lang="en-GB" sz="2400" dirty="0"/>
              <a:t> Available at: </a:t>
            </a:r>
            <a:r>
              <a:rPr lang="en-GB" sz="2400" dirty="0">
                <a:hlinkClick r:id="rId3"/>
              </a:rPr>
              <a:t>https://guides.lib.udel.edu/c.php?g=727414&amp;p=5251067</a:t>
            </a:r>
            <a:r>
              <a:rPr lang="en-GB" sz="2400" dirty="0"/>
              <a:t>  (Accesed:25th November 2019)</a:t>
            </a:r>
          </a:p>
          <a:p>
            <a:r>
              <a:rPr lang="en-GB" sz="2400" dirty="0"/>
              <a:t>civilengineersforum.com</a:t>
            </a:r>
          </a:p>
          <a:p>
            <a:r>
              <a:rPr lang="en-GB" sz="2400" dirty="0"/>
              <a:t>https://www.business.qld.gov.au/running-business/it/cloud-computing /explained</a:t>
            </a:r>
          </a:p>
          <a:p>
            <a:r>
              <a:rPr lang="en-GB" sz="2400" dirty="0"/>
              <a:t>Davis G. (2018) </a:t>
            </a:r>
            <a:r>
              <a:rPr lang="en-US" sz="2400" i="1" dirty="0"/>
              <a:t>Big Four Grocers Under The Microscope: Six ways Asda is tackling retail technology   [ Online] </a:t>
            </a:r>
            <a:r>
              <a:rPr lang="en-US" sz="2400" dirty="0"/>
              <a:t>Available at:</a:t>
            </a:r>
            <a:r>
              <a:rPr lang="en-US" sz="2400" i="1" dirty="0"/>
              <a:t> </a:t>
            </a:r>
            <a:r>
              <a:rPr lang="en-GB" sz="2400" dirty="0">
                <a:hlinkClick r:id="rId4"/>
              </a:rPr>
              <a:t>https://www.essentialretail.com/features/big-four-asda-six-ways-retail/</a:t>
            </a:r>
            <a:r>
              <a:rPr lang="en-GB" sz="2400" dirty="0"/>
              <a:t> (Accessed: 20</a:t>
            </a:r>
            <a:r>
              <a:rPr lang="en-GB" sz="2400" baseline="30000" dirty="0"/>
              <a:t>th</a:t>
            </a:r>
            <a:r>
              <a:rPr lang="en-GB" sz="2400" dirty="0"/>
              <a:t> November 2019).</a:t>
            </a:r>
          </a:p>
          <a:p>
            <a:r>
              <a:rPr lang="en-GB" sz="2400" dirty="0"/>
              <a:t>Whisk (2019) </a:t>
            </a:r>
            <a:r>
              <a:rPr lang="en-US" sz="2400" i="1" dirty="0"/>
              <a:t>12 Exciting Innovations About To Change Grocery Retail [ Online] </a:t>
            </a:r>
            <a:r>
              <a:rPr lang="en-US" sz="2400" dirty="0"/>
              <a:t>Available at: </a:t>
            </a:r>
            <a:r>
              <a:rPr lang="en-GB" sz="2400" dirty="0">
                <a:hlinkClick r:id="rId5"/>
              </a:rPr>
              <a:t>https://whisk.com/blog/grocery-shopping-innovations/</a:t>
            </a:r>
            <a:r>
              <a:rPr lang="en-GB" sz="2400" dirty="0"/>
              <a:t> (Accessed: 15</a:t>
            </a:r>
            <a:r>
              <a:rPr lang="en-GB" sz="2400" baseline="30000" dirty="0"/>
              <a:t>th</a:t>
            </a:r>
            <a:r>
              <a:rPr lang="en-GB" sz="2400" dirty="0"/>
              <a:t> November 2019)</a:t>
            </a:r>
          </a:p>
          <a:p>
            <a:r>
              <a:rPr lang="es-ES" sz="2400" dirty="0"/>
              <a:t>EnsembleIQ (2018) </a:t>
            </a:r>
            <a:r>
              <a:rPr lang="en-US" sz="2400" i="1" dirty="0"/>
              <a:t>What to Expect in Grocery Technology in 2019 [Online] </a:t>
            </a:r>
            <a:r>
              <a:rPr lang="en-US" sz="2400" dirty="0"/>
              <a:t>Available at:</a:t>
            </a:r>
            <a:r>
              <a:rPr lang="en-US" dirty="0"/>
              <a:t> </a:t>
            </a:r>
            <a:r>
              <a:rPr lang="en-GB" sz="2400" dirty="0">
                <a:hlinkClick r:id="rId6"/>
              </a:rPr>
              <a:t>https://progressivegrocer.com/what-expect-grocery-technology-2019</a:t>
            </a:r>
            <a:r>
              <a:rPr lang="en-GB" sz="2400" dirty="0"/>
              <a:t> (Accessed: 17</a:t>
            </a:r>
            <a:r>
              <a:rPr lang="en-GB" sz="2400" baseline="30000" dirty="0"/>
              <a:t>th</a:t>
            </a:r>
            <a:r>
              <a:rPr lang="en-GB" sz="2400" dirty="0"/>
              <a:t> November 2019)</a:t>
            </a:r>
          </a:p>
          <a:p>
            <a:r>
              <a:rPr lang="en-GB" sz="2400" dirty="0"/>
              <a:t>ASDA (2018</a:t>
            </a:r>
            <a:r>
              <a:rPr lang="en-GB" sz="2400" i="1" dirty="0"/>
              <a:t>) </a:t>
            </a:r>
            <a:r>
              <a:rPr lang="es-ES" i="1" dirty="0"/>
              <a:t>Our History  [Online] </a:t>
            </a:r>
            <a:r>
              <a:rPr lang="es-ES" dirty="0"/>
              <a:t>Available at: </a:t>
            </a:r>
            <a:r>
              <a:rPr lang="en-GB" sz="2400" dirty="0">
                <a:hlinkClick r:id="rId7"/>
              </a:rPr>
              <a:t>https://corporate.asda.com/our-story/our-history</a:t>
            </a:r>
            <a:r>
              <a:rPr lang="en-GB" sz="2400" dirty="0"/>
              <a:t>  (Accessed: 17</a:t>
            </a:r>
            <a:r>
              <a:rPr lang="en-GB" sz="2400" baseline="30000" dirty="0"/>
              <a:t>th</a:t>
            </a:r>
            <a:r>
              <a:rPr lang="en-GB" sz="2400" dirty="0"/>
              <a:t> November 2019)</a:t>
            </a:r>
          </a:p>
        </p:txBody>
      </p:sp>
    </p:spTree>
    <p:extLst>
      <p:ext uri="{BB962C8B-B14F-4D97-AF65-F5344CB8AC3E}">
        <p14:creationId xmlns:p14="http://schemas.microsoft.com/office/powerpoint/2010/main" val="4701466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A50D705-E279-4C96-8739-2216DB365A74}"/>
              </a:ext>
            </a:extLst>
          </p:cNvPr>
          <p:cNvSpPr txBox="1"/>
          <p:nvPr/>
        </p:nvSpPr>
        <p:spPr>
          <a:xfrm>
            <a:off x="4963729" y="963877"/>
            <a:ext cx="6377769" cy="4930246"/>
          </a:xfrm>
          <a:prstGeom prst="rect">
            <a:avLst/>
          </a:prstGeom>
        </p:spPr>
        <p:txBody>
          <a:bodyPr vert="horz" lIns="91440" tIns="45720" rIns="91440" bIns="45720" rtlCol="0" anchor="ctr">
            <a:normAutofit fontScale="85000" lnSpcReduction="10000"/>
          </a:bodyPr>
          <a:lstStyle/>
          <a:p>
            <a:pPr indent="-228600">
              <a:lnSpc>
                <a:spcPct val="90000"/>
              </a:lnSpc>
              <a:buFont typeface="Arial" panose="020B0604020202020204" pitchFamily="34" charset="0"/>
              <a:buChar char="•"/>
            </a:pPr>
            <a:endParaRPr lang="en-US" sz="2000" dirty="0"/>
          </a:p>
          <a:p>
            <a:pPr indent="-228600">
              <a:lnSpc>
                <a:spcPct val="90000"/>
              </a:lnSpc>
              <a:buFont typeface="Arial" panose="020B0604020202020204" pitchFamily="34" charset="0"/>
              <a:buChar char="•"/>
            </a:pPr>
            <a:endParaRPr lang="en-US" sz="2000" dirty="0"/>
          </a:p>
          <a:p>
            <a:pPr marL="228600" lvl="0" indent="-228600">
              <a:lnSpc>
                <a:spcPct val="90000"/>
              </a:lnSpc>
              <a:spcBef>
                <a:spcPts val="1000"/>
              </a:spcBef>
              <a:buFont typeface="Arial" panose="020B0604020202020204" pitchFamily="34" charset="0"/>
              <a:buChar char="•"/>
            </a:pPr>
            <a:endParaRPr lang="en-US" sz="2000" dirty="0"/>
          </a:p>
          <a:p>
            <a:pPr marL="228600" lvl="0" indent="-228600">
              <a:lnSpc>
                <a:spcPct val="90000"/>
              </a:lnSpc>
              <a:spcBef>
                <a:spcPts val="1000"/>
              </a:spcBef>
              <a:buFont typeface="Arial" panose="020B0604020202020204" pitchFamily="34" charset="0"/>
              <a:buChar char="•"/>
            </a:pPr>
            <a:endParaRPr lang="en-US" sz="2000" dirty="0"/>
          </a:p>
          <a:p>
            <a:pPr marL="228600" indent="-228600">
              <a:lnSpc>
                <a:spcPct val="90000"/>
              </a:lnSpc>
              <a:spcBef>
                <a:spcPts val="1000"/>
              </a:spcBef>
              <a:buFont typeface="Arial" panose="020B0604020202020204" pitchFamily="34" charset="0"/>
              <a:buChar char="•"/>
            </a:pPr>
            <a:r>
              <a:rPr lang="en-US" dirty="0"/>
              <a:t>Wood Z. (2018)</a:t>
            </a:r>
            <a:r>
              <a:rPr lang="en-US" sz="2000" dirty="0"/>
              <a:t> </a:t>
            </a:r>
            <a:r>
              <a:rPr lang="en-US" i="1" dirty="0"/>
              <a:t>Asda profits fell by 10% last year after price cuts [Online] </a:t>
            </a:r>
            <a:r>
              <a:rPr lang="en-US" dirty="0"/>
              <a:t>Available at: </a:t>
            </a:r>
            <a:r>
              <a:rPr lang="en-US" sz="2000" dirty="0">
                <a:hlinkClick r:id="rId2"/>
              </a:rPr>
              <a:t>https://www.theguardian.com/business/2018/may/31/asda-profits-fell-by-10-in-2017</a:t>
            </a:r>
            <a:r>
              <a:rPr lang="en-US" sz="2000" dirty="0"/>
              <a:t> (</a:t>
            </a:r>
            <a:r>
              <a:rPr lang="en-GB" sz="2000" dirty="0"/>
              <a:t>Accessed: 19</a:t>
            </a:r>
            <a:r>
              <a:rPr lang="en-GB" sz="2000" baseline="30000" dirty="0"/>
              <a:t>th</a:t>
            </a:r>
            <a:r>
              <a:rPr lang="en-GB" sz="2000" dirty="0"/>
              <a:t> November 2019)</a:t>
            </a:r>
            <a:endParaRPr lang="en-US" sz="2000" dirty="0"/>
          </a:p>
          <a:p>
            <a:pPr marL="228600" indent="-228600">
              <a:lnSpc>
                <a:spcPct val="90000"/>
              </a:lnSpc>
              <a:spcBef>
                <a:spcPts val="1000"/>
              </a:spcBef>
              <a:buFont typeface="Arial" panose="020B0604020202020204" pitchFamily="34" charset="0"/>
              <a:buChar char="•"/>
            </a:pPr>
            <a:r>
              <a:rPr lang="en-US" sz="1900" dirty="0"/>
              <a:t>Qmayor (2017) </a:t>
            </a:r>
            <a:r>
              <a:rPr lang="es-ES" i="1" dirty="0"/>
              <a:t>Las personas mayores y el uso de la nueva tecnología [Online] </a:t>
            </a:r>
            <a:r>
              <a:rPr lang="es-ES" dirty="0"/>
              <a:t>Available at:</a:t>
            </a:r>
            <a:r>
              <a:rPr lang="es-ES" b="1" dirty="0"/>
              <a:t> </a:t>
            </a:r>
            <a:r>
              <a:rPr lang="en-US" sz="2000" dirty="0">
                <a:hlinkClick r:id="rId3"/>
              </a:rPr>
              <a:t>https://www.qmayor.com/opinion/personas-mayores-tics/</a:t>
            </a:r>
            <a:r>
              <a:rPr lang="en-US" sz="2000" dirty="0"/>
              <a:t> </a:t>
            </a:r>
            <a:r>
              <a:rPr lang="en-US" sz="1900" dirty="0"/>
              <a:t>(</a:t>
            </a:r>
            <a:r>
              <a:rPr lang="en-GB" sz="1900" dirty="0"/>
              <a:t>Accessed: 21</a:t>
            </a:r>
            <a:r>
              <a:rPr lang="en-GB" sz="1900" baseline="30000" dirty="0"/>
              <a:t>th</a:t>
            </a:r>
            <a:r>
              <a:rPr lang="en-GB" sz="1900" dirty="0"/>
              <a:t> November 2019)</a:t>
            </a:r>
            <a:endParaRPr lang="en-US" sz="1900" dirty="0"/>
          </a:p>
          <a:p>
            <a:pPr marL="228600" indent="-228600">
              <a:lnSpc>
                <a:spcPct val="90000"/>
              </a:lnSpc>
              <a:spcBef>
                <a:spcPts val="1000"/>
              </a:spcBef>
              <a:buFont typeface="Arial" panose="020B0604020202020204" pitchFamily="34" charset="0"/>
              <a:buChar char="•"/>
            </a:pPr>
            <a:r>
              <a:rPr lang="en-US" sz="2000" dirty="0"/>
              <a:t>Murray J. (2015) </a:t>
            </a:r>
            <a:r>
              <a:rPr lang="en-US" sz="2000" i="1" dirty="0"/>
              <a:t>I loathe this self-service plague [Online] </a:t>
            </a:r>
            <a:r>
              <a:rPr lang="en-US" sz="2000" dirty="0"/>
              <a:t>Available at: </a:t>
            </a:r>
            <a:r>
              <a:rPr lang="en-US" sz="2000" dirty="0">
                <a:hlinkClick r:id="rId4"/>
              </a:rPr>
              <a:t>https://www.dailymail.co.uk/news/article-3069562</a:t>
            </a:r>
            <a:r>
              <a:rPr lang="en-US" sz="2000" dirty="0"/>
              <a:t> (</a:t>
            </a:r>
            <a:r>
              <a:rPr lang="en-GB" sz="2000" dirty="0"/>
              <a:t>Accessed: 23</a:t>
            </a:r>
            <a:r>
              <a:rPr lang="en-GB" sz="2000" baseline="30000" dirty="0"/>
              <a:t>th</a:t>
            </a:r>
            <a:r>
              <a:rPr lang="en-GB" sz="2000" dirty="0"/>
              <a:t> November 2019)</a:t>
            </a:r>
            <a:endParaRPr lang="en-US" sz="2000" dirty="0"/>
          </a:p>
          <a:p>
            <a:pPr marL="228600" lvl="0" indent="-228600">
              <a:lnSpc>
                <a:spcPct val="90000"/>
              </a:lnSpc>
              <a:spcBef>
                <a:spcPts val="1000"/>
              </a:spcBef>
              <a:buFont typeface="Arial" panose="020B0604020202020204" pitchFamily="34" charset="0"/>
              <a:buChar char="•"/>
            </a:pPr>
            <a:r>
              <a:rPr lang="en-US" sz="2000" dirty="0">
                <a:hlinkClick r:id="rId5"/>
              </a:rPr>
              <a:t>https://beyourownanswer.files.wordpress.com/2014/04/action-reaction.jpg</a:t>
            </a:r>
            <a:endParaRPr lang="en-US" sz="2000" dirty="0"/>
          </a:p>
          <a:p>
            <a:pPr lvl="0">
              <a:lnSpc>
                <a:spcPct val="90000"/>
              </a:lnSpc>
              <a:spcBef>
                <a:spcPts val="1000"/>
              </a:spcBef>
            </a:pPr>
            <a:endParaRPr lang="en-US" sz="2000" dirty="0"/>
          </a:p>
          <a:p>
            <a:pPr indent="-228600">
              <a:lnSpc>
                <a:spcPct val="90000"/>
              </a:lnSpc>
              <a:buFont typeface="Arial" panose="020B0604020202020204" pitchFamily="34" charset="0"/>
              <a:buChar char="•"/>
            </a:pPr>
            <a:r>
              <a:rPr lang="en-US" sz="2000" dirty="0">
                <a:hlinkClick r:id="rId6"/>
              </a:rPr>
              <a:t>http://howtolaunch.com/howtolaunch/wp-content/uploads/Structure-Toward-Growth.png</a:t>
            </a:r>
            <a:endParaRPr lang="en-US" sz="2000" dirty="0"/>
          </a:p>
          <a:p>
            <a:pPr>
              <a:lnSpc>
                <a:spcPct val="90000"/>
              </a:lnSpc>
            </a:pPr>
            <a:endParaRPr lang="en-US" sz="2000" dirty="0"/>
          </a:p>
          <a:p>
            <a:pPr>
              <a:lnSpc>
                <a:spcPct val="90000"/>
              </a:lnSpc>
            </a:pPr>
            <a:endParaRPr lang="en-US" sz="2400" dirty="0"/>
          </a:p>
          <a:p>
            <a:pPr>
              <a:lnSpc>
                <a:spcPct val="90000"/>
              </a:lnSpc>
            </a:pPr>
            <a:endParaRPr lang="en-US" sz="2400" dirty="0"/>
          </a:p>
          <a:p>
            <a:pPr>
              <a:lnSpc>
                <a:spcPct val="90000"/>
              </a:lnSpc>
            </a:pPr>
            <a:endParaRPr lang="en-US" sz="2400" dirty="0"/>
          </a:p>
          <a:p>
            <a:pPr>
              <a:lnSpc>
                <a:spcPct val="90000"/>
              </a:lnSpc>
            </a:pPr>
            <a:endParaRPr lang="en-US" sz="2400" dirty="0"/>
          </a:p>
          <a:p>
            <a:pPr indent="-228600">
              <a:lnSpc>
                <a:spcPct val="90000"/>
              </a:lnSpc>
              <a:buFont typeface="Arial" panose="020B0604020202020204" pitchFamily="34" charset="0"/>
              <a:buChar char="•"/>
            </a:pPr>
            <a:endParaRPr lang="en-US" sz="2400" dirty="0"/>
          </a:p>
          <a:p>
            <a:pPr indent="-228600">
              <a:lnSpc>
                <a:spcPct val="90000"/>
              </a:lnSpc>
              <a:buFont typeface="Arial" panose="020B0604020202020204" pitchFamily="34" charset="0"/>
              <a:buChar char="•"/>
            </a:pPr>
            <a:endParaRPr lang="en-US" sz="2400" dirty="0"/>
          </a:p>
          <a:p>
            <a:pPr indent="-228600">
              <a:lnSpc>
                <a:spcPct val="90000"/>
              </a:lnSpc>
              <a:buFont typeface="Arial" panose="020B0604020202020204" pitchFamily="34" charset="0"/>
              <a:buChar char="•"/>
            </a:pPr>
            <a:endParaRPr lang="en-US" sz="2400" dirty="0"/>
          </a:p>
        </p:txBody>
      </p:sp>
    </p:spTree>
    <p:extLst>
      <p:ext uri="{BB962C8B-B14F-4D97-AF65-F5344CB8AC3E}">
        <p14:creationId xmlns:p14="http://schemas.microsoft.com/office/powerpoint/2010/main" val="41141470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A50D705-E279-4C96-8739-2216DB365A74}"/>
              </a:ext>
            </a:extLst>
          </p:cNvPr>
          <p:cNvSpPr txBox="1"/>
          <p:nvPr/>
        </p:nvSpPr>
        <p:spPr>
          <a:xfrm>
            <a:off x="4654296" y="480767"/>
            <a:ext cx="6377769" cy="5413356"/>
          </a:xfrm>
          <a:prstGeom prst="rect">
            <a:avLst/>
          </a:prstGeom>
        </p:spPr>
        <p:txBody>
          <a:bodyPr vert="horz" lIns="91440" tIns="45720" rIns="91440" bIns="45720" rtlCol="0" anchor="ctr">
            <a:normAutofit lnSpcReduction="10000"/>
          </a:bodyPr>
          <a:lstStyle/>
          <a:p>
            <a:pPr indent="-228600">
              <a:lnSpc>
                <a:spcPct val="90000"/>
              </a:lnSpc>
              <a:buFont typeface="Arial" panose="020B0604020202020204" pitchFamily="34" charset="0"/>
              <a:buChar char="•"/>
            </a:pPr>
            <a:endParaRPr lang="en-US" sz="2000" dirty="0">
              <a:hlinkClick r:id="rId2"/>
            </a:endParaRPr>
          </a:p>
          <a:p>
            <a:pPr indent="-228600">
              <a:lnSpc>
                <a:spcPct val="90000"/>
              </a:lnSpc>
              <a:buFont typeface="Arial" panose="020B0604020202020204" pitchFamily="34" charset="0"/>
              <a:buChar char="•"/>
            </a:pPr>
            <a:endParaRPr lang="en-US" sz="2000" dirty="0">
              <a:hlinkClick r:id="rId2"/>
            </a:endParaRPr>
          </a:p>
          <a:p>
            <a:pPr indent="-228600">
              <a:lnSpc>
                <a:spcPct val="90000"/>
              </a:lnSpc>
              <a:buFont typeface="Arial" panose="020B0604020202020204" pitchFamily="34" charset="0"/>
              <a:buChar char="•"/>
            </a:pPr>
            <a:r>
              <a:rPr lang="en-US" sz="2000" dirty="0">
                <a:hlinkClick r:id="rId2"/>
              </a:rPr>
              <a:t>https://cdn2.hubspot.net/hubfs/3029586/Blog/Imported_Blog_Media/Logo-Timeline-1.png</a:t>
            </a:r>
            <a:endParaRPr lang="en-US" sz="2000" dirty="0">
              <a:hlinkClick r:id="rId3"/>
            </a:endParaRPr>
          </a:p>
          <a:p>
            <a:pPr marL="342900" lvl="0" indent="-342900">
              <a:lnSpc>
                <a:spcPct val="90000"/>
              </a:lnSpc>
              <a:spcBef>
                <a:spcPts val="1000"/>
              </a:spcBef>
              <a:buFont typeface="Arial" panose="020B0604020202020204" pitchFamily="34" charset="0"/>
              <a:buChar char="•"/>
            </a:pPr>
            <a:r>
              <a:rPr lang="en-US" sz="2000" dirty="0">
                <a:hlinkClick r:id="rId4"/>
              </a:rPr>
              <a:t>https://lilinhaangel.com/wp-content/uploads/2014/05/Asda-Direct3-600x389.jpg</a:t>
            </a:r>
            <a:endParaRPr lang="en-US" sz="2000" dirty="0"/>
          </a:p>
          <a:p>
            <a:pPr marL="342900" indent="-342900">
              <a:lnSpc>
                <a:spcPct val="90000"/>
              </a:lnSpc>
              <a:buFont typeface="Arial" panose="020B0604020202020204" pitchFamily="34" charset="0"/>
              <a:buChar char="•"/>
            </a:pPr>
            <a:r>
              <a:rPr lang="en-US" sz="2000" dirty="0"/>
              <a:t>ASDA (2019) </a:t>
            </a:r>
            <a:r>
              <a:rPr lang="es-ES" sz="2000" i="1" dirty="0"/>
              <a:t>About Asda</a:t>
            </a:r>
            <a:r>
              <a:rPr lang="es-ES" sz="2000" dirty="0"/>
              <a:t>  [Online] Available at: </a:t>
            </a:r>
            <a:r>
              <a:rPr lang="en-US" sz="2000" dirty="0">
                <a:hlinkClick r:id="rId5"/>
              </a:rPr>
              <a:t>https://www.asda.com/about</a:t>
            </a:r>
            <a:r>
              <a:rPr lang="en-US" sz="2000" dirty="0"/>
              <a:t> (</a:t>
            </a:r>
            <a:r>
              <a:rPr lang="en-GB" sz="2000" dirty="0"/>
              <a:t>Accessed: 13</a:t>
            </a:r>
            <a:r>
              <a:rPr lang="en-GB" sz="2000" baseline="30000" dirty="0"/>
              <a:t>th</a:t>
            </a:r>
            <a:r>
              <a:rPr lang="en-GB" sz="2000" dirty="0"/>
              <a:t> November 2019)</a:t>
            </a:r>
          </a:p>
          <a:p>
            <a:pPr marL="342900" indent="-342900">
              <a:lnSpc>
                <a:spcPct val="90000"/>
              </a:lnSpc>
              <a:buFont typeface="Arial" panose="020B0604020202020204" pitchFamily="34" charset="0"/>
              <a:buChar char="•"/>
            </a:pPr>
            <a:endParaRPr lang="en-US" sz="2000" dirty="0"/>
          </a:p>
          <a:p>
            <a:pPr marL="285750" indent="-285750">
              <a:lnSpc>
                <a:spcPct val="90000"/>
              </a:lnSpc>
              <a:buFont typeface="Arial" panose="020B0604020202020204" pitchFamily="34" charset="0"/>
              <a:buChar char="•"/>
            </a:pPr>
            <a:r>
              <a:rPr lang="en-GB" sz="2000" dirty="0"/>
              <a:t>Blogger (2013)</a:t>
            </a:r>
            <a:r>
              <a:rPr lang="es-ES" sz="2000" i="1" dirty="0"/>
              <a:t>ASDA's Aim and Objective  [Online] </a:t>
            </a:r>
            <a:r>
              <a:rPr lang="es-ES" sz="2000" dirty="0"/>
              <a:t>Available at:</a:t>
            </a:r>
            <a:r>
              <a:rPr lang="es-ES" sz="2000" i="1" dirty="0"/>
              <a:t> </a:t>
            </a:r>
            <a:r>
              <a:rPr lang="en-GB" sz="2000" u="sng" dirty="0">
                <a:solidFill>
                  <a:srgbClr val="0000FF"/>
                </a:solidFill>
                <a:latin typeface="Calibri" panose="020F0502020204030204" pitchFamily="34"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http://btecbusinessstudies.blogspot.com/2013/03/asdas-aim-and-objective.html</a:t>
            </a:r>
            <a:r>
              <a:rPr lang="en-GB" sz="2000" u="sng" dirty="0">
                <a:solidFill>
                  <a:srgbClr val="0000FF"/>
                </a:solidFill>
                <a:latin typeface="Calibri" panose="020F0502020204030204" pitchFamily="34" charset="0"/>
                <a:ea typeface="Times New Roman" panose="02020603050405020304" pitchFamily="18" charset="0"/>
                <a:cs typeface="Times New Roman" panose="02020603050405020304" pitchFamily="18" charset="0"/>
              </a:rPr>
              <a:t> </a:t>
            </a:r>
            <a:r>
              <a:rPr lang="en-US" sz="2000" dirty="0"/>
              <a:t>(</a:t>
            </a:r>
            <a:r>
              <a:rPr lang="en-GB" sz="2000" dirty="0"/>
              <a:t>Accessed: 15</a:t>
            </a:r>
            <a:r>
              <a:rPr lang="en-GB" sz="2000" baseline="30000" dirty="0"/>
              <a:t>th</a:t>
            </a:r>
            <a:r>
              <a:rPr lang="en-GB" sz="2000" dirty="0"/>
              <a:t> November 2019)</a:t>
            </a:r>
          </a:p>
          <a:p>
            <a:pPr marL="342900" indent="-342900">
              <a:lnSpc>
                <a:spcPct val="90000"/>
              </a:lnSpc>
              <a:buFont typeface="Arial" panose="020B0604020202020204" pitchFamily="34" charset="0"/>
              <a:buChar char="•"/>
            </a:pPr>
            <a:endParaRPr lang="en-GB" sz="2000" u="sng" dirty="0">
              <a:solidFill>
                <a:srgbClr val="0000FF"/>
              </a:solidFill>
              <a:latin typeface="Calibri" panose="020F0502020204030204" pitchFamily="34" charset="0"/>
              <a:ea typeface="Times New Roman" panose="02020603050405020304" pitchFamily="18" charset="0"/>
              <a:cs typeface="Times New Roman" panose="02020603050405020304" pitchFamily="18" charset="0"/>
            </a:endParaRPr>
          </a:p>
          <a:p>
            <a:pPr marL="342900" indent="-342900">
              <a:lnSpc>
                <a:spcPct val="90000"/>
              </a:lnSpc>
              <a:buFont typeface="Arial" panose="020B0604020202020204" pitchFamily="34" charset="0"/>
              <a:buChar char="•"/>
            </a:pPr>
            <a:r>
              <a:rPr lang="en-US" sz="2000" dirty="0"/>
              <a:t>Diario Norte (2019) </a:t>
            </a:r>
            <a:r>
              <a:rPr lang="es-ES" sz="2000" i="1" dirty="0"/>
              <a:t>Ya son 90 los sancionados por incumplir la ley de tiempo de espera [Online] </a:t>
            </a:r>
            <a:r>
              <a:rPr lang="es-ES" sz="2000" dirty="0"/>
              <a:t>Available at: </a:t>
            </a:r>
            <a:r>
              <a:rPr lang="en-US" sz="2000" dirty="0">
                <a:hlinkClick r:id="rId7"/>
              </a:rPr>
              <a:t>http://www.diarionorte.com/article/174762/ya-son-90-los-sancionados-por-incumplir-la-ley-de-tiempo-de-espera</a:t>
            </a:r>
            <a:r>
              <a:rPr lang="en-US" sz="2000" dirty="0"/>
              <a:t> (</a:t>
            </a:r>
            <a:r>
              <a:rPr lang="en-GB" sz="2000" dirty="0"/>
              <a:t>Accessed: 24</a:t>
            </a:r>
            <a:r>
              <a:rPr lang="en-GB" sz="2000" baseline="30000" dirty="0"/>
              <a:t>th</a:t>
            </a:r>
            <a:r>
              <a:rPr lang="en-GB" sz="2000" dirty="0"/>
              <a:t> November 2019)</a:t>
            </a:r>
          </a:p>
          <a:p>
            <a:pPr marL="342900" indent="-342900">
              <a:lnSpc>
                <a:spcPct val="90000"/>
              </a:lnSpc>
              <a:buFont typeface="Arial" panose="020B0604020202020204" pitchFamily="34" charset="0"/>
              <a:buChar char="•"/>
            </a:pPr>
            <a:endParaRPr lang="en-US" sz="2200" dirty="0"/>
          </a:p>
          <a:p>
            <a:pPr marL="342900" indent="-342900">
              <a:lnSpc>
                <a:spcPct val="90000"/>
              </a:lnSpc>
              <a:buFont typeface="Arial" panose="020B0604020202020204" pitchFamily="34" charset="0"/>
              <a:buChar char="•"/>
            </a:pPr>
            <a:endParaRPr lang="en-US" sz="2200" dirty="0"/>
          </a:p>
          <a:p>
            <a:pPr indent="-228600">
              <a:lnSpc>
                <a:spcPct val="90000"/>
              </a:lnSpc>
              <a:buFont typeface="Arial" panose="020B0604020202020204" pitchFamily="34" charset="0"/>
              <a:buChar char="•"/>
            </a:pPr>
            <a:endParaRPr lang="en-US" sz="2400" dirty="0"/>
          </a:p>
        </p:txBody>
      </p:sp>
    </p:spTree>
    <p:extLst>
      <p:ext uri="{BB962C8B-B14F-4D97-AF65-F5344CB8AC3E}">
        <p14:creationId xmlns:p14="http://schemas.microsoft.com/office/powerpoint/2010/main" val="28923916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8D70B121-56F4-4848-B38B-182089D909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321564" y="320040"/>
            <a:ext cx="11548872" cy="6217920"/>
          </a:xfrm>
          <a:prstGeom prst="rect">
            <a:avLst/>
          </a:prstGeom>
          <a:solidFill>
            <a:schemeClr val="tx1">
              <a:alpha val="8000"/>
            </a:schemeClr>
          </a:solidFill>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6" name="Straight Connector 15">
            <a:extLst>
              <a:ext uri="{FF2B5EF4-FFF2-40B4-BE49-F238E27FC236}">
                <a16:creationId xmlns:a16="http://schemas.microsoft.com/office/drawing/2014/main" id="{2D72A2C9-F3CA-4216-8BAD-FA4C970C3C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2057400"/>
            <a:ext cx="0" cy="274320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0A50D705-E279-4C96-8739-2216DB365A74}"/>
              </a:ext>
            </a:extLst>
          </p:cNvPr>
          <p:cNvSpPr txBox="1"/>
          <p:nvPr/>
        </p:nvSpPr>
        <p:spPr>
          <a:xfrm>
            <a:off x="4654296" y="963877"/>
            <a:ext cx="6377769" cy="4930246"/>
          </a:xfrm>
          <a:prstGeom prst="rect">
            <a:avLst/>
          </a:prstGeom>
        </p:spPr>
        <p:txBody>
          <a:bodyPr vert="horz" lIns="91440" tIns="45720" rIns="91440" bIns="45720" rtlCol="0" anchor="ctr">
            <a:normAutofit fontScale="92500" lnSpcReduction="10000"/>
          </a:bodyPr>
          <a:lstStyle/>
          <a:p>
            <a:pPr indent="-228600">
              <a:lnSpc>
                <a:spcPct val="90000"/>
              </a:lnSpc>
              <a:buFont typeface="Arial" panose="020B0604020202020204" pitchFamily="34" charset="0"/>
              <a:buChar char="•"/>
            </a:pPr>
            <a:endParaRPr lang="en-US" sz="2400" dirty="0">
              <a:hlinkClick r:id="rId2"/>
            </a:endParaRPr>
          </a:p>
          <a:p>
            <a:pPr indent="-228600">
              <a:lnSpc>
                <a:spcPct val="90000"/>
              </a:lnSpc>
              <a:buFont typeface="Arial" panose="020B0604020202020204" pitchFamily="34" charset="0"/>
              <a:buChar char="•"/>
            </a:pPr>
            <a:endParaRPr lang="en-US" sz="2400" dirty="0">
              <a:hlinkClick r:id="rId2"/>
            </a:endParaRPr>
          </a:p>
          <a:p>
            <a:pPr marL="114300" lvl="0">
              <a:lnSpc>
                <a:spcPct val="90000"/>
              </a:lnSpc>
              <a:spcBef>
                <a:spcPts val="1000"/>
              </a:spcBef>
            </a:pPr>
            <a:endParaRPr lang="en-US" sz="1700" dirty="0"/>
          </a:p>
          <a:p>
            <a:pPr marL="342900" indent="-342900">
              <a:lnSpc>
                <a:spcPct val="90000"/>
              </a:lnSpc>
              <a:buFont typeface="Arial" panose="020B0604020202020204" pitchFamily="34" charset="0"/>
              <a:buChar char="•"/>
            </a:pPr>
            <a:r>
              <a:rPr lang="es-ES" sz="1700" dirty="0"/>
              <a:t>NCR (2019) </a:t>
            </a:r>
            <a:r>
              <a:rPr lang="es-ES" sz="1700" i="1" dirty="0"/>
              <a:t>NCR SelfServ</a:t>
            </a:r>
            <a:r>
              <a:rPr lang="es-ES" sz="1700" i="1" baseline="30000" dirty="0"/>
              <a:t>TM  </a:t>
            </a:r>
            <a:r>
              <a:rPr lang="es-ES" sz="1700" i="1" dirty="0"/>
              <a:t>90 [Online]</a:t>
            </a:r>
            <a:r>
              <a:rPr lang="es-ES" sz="1700" dirty="0"/>
              <a:t> Available at: </a:t>
            </a:r>
            <a:r>
              <a:rPr lang="en-US" sz="1700" dirty="0">
                <a:hlinkClick r:id="rId3"/>
              </a:rPr>
              <a:t>https://www.ncr.com/retail/food-drug-mass-merchandise/ncr-self-checkout/fastlane-selfserv-checkout-hardware/ncr-selfserv-90</a:t>
            </a:r>
            <a:r>
              <a:rPr lang="en-US" sz="1700" dirty="0"/>
              <a:t> (</a:t>
            </a:r>
            <a:r>
              <a:rPr lang="en-GB" sz="1700" dirty="0"/>
              <a:t>Accessed: 17</a:t>
            </a:r>
            <a:r>
              <a:rPr lang="en-GB" sz="1700" baseline="30000" dirty="0"/>
              <a:t>th</a:t>
            </a:r>
            <a:r>
              <a:rPr lang="en-GB" sz="1700" dirty="0"/>
              <a:t> November 2019)</a:t>
            </a:r>
          </a:p>
          <a:p>
            <a:pPr marL="342900" indent="-342900">
              <a:lnSpc>
                <a:spcPct val="90000"/>
              </a:lnSpc>
              <a:buFont typeface="Arial" panose="020B0604020202020204" pitchFamily="34" charset="0"/>
              <a:buChar char="•"/>
            </a:pPr>
            <a:endParaRPr lang="en-US" sz="2400" dirty="0"/>
          </a:p>
          <a:p>
            <a:pPr marL="342900" indent="-342900">
              <a:lnSpc>
                <a:spcPct val="90000"/>
              </a:lnSpc>
              <a:buFont typeface="Arial" panose="020B0604020202020204" pitchFamily="34" charset="0"/>
              <a:buChar char="•"/>
            </a:pPr>
            <a:r>
              <a:rPr lang="en-US" dirty="0"/>
              <a:t>Young K. (2015) </a:t>
            </a:r>
            <a:r>
              <a:rPr lang="en-US" i="1" dirty="0"/>
              <a:t>SCAN &amp; GO AT ASDA IN GLASSHOUGHTON [Online] </a:t>
            </a:r>
            <a:r>
              <a:rPr lang="en-US" dirty="0"/>
              <a:t>Available at: </a:t>
            </a:r>
            <a:r>
              <a:rPr lang="en-US" sz="2400" dirty="0">
                <a:hlinkClick r:id="rId4"/>
              </a:rPr>
              <a:t>https://www.yorkshiredad.co.uk/2018/12/scan-go-at-asda-in-glasshoughton-ad.html</a:t>
            </a:r>
            <a:r>
              <a:rPr lang="en-US" sz="2400" dirty="0"/>
              <a:t> </a:t>
            </a:r>
            <a:r>
              <a:rPr lang="en-US" sz="1700" dirty="0"/>
              <a:t>(</a:t>
            </a:r>
            <a:r>
              <a:rPr lang="en-GB" sz="1700" dirty="0"/>
              <a:t>Accessed: 22</a:t>
            </a:r>
            <a:r>
              <a:rPr lang="en-GB" sz="1700" baseline="30000" dirty="0"/>
              <a:t>th</a:t>
            </a:r>
            <a:r>
              <a:rPr lang="en-GB" sz="1700" dirty="0"/>
              <a:t> November 2019)</a:t>
            </a:r>
          </a:p>
          <a:p>
            <a:pPr marL="342900" indent="-342900">
              <a:lnSpc>
                <a:spcPct val="90000"/>
              </a:lnSpc>
              <a:buFont typeface="Arial" panose="020B0604020202020204" pitchFamily="34" charset="0"/>
              <a:buChar char="•"/>
            </a:pPr>
            <a:endParaRPr lang="en-US" sz="2400" dirty="0"/>
          </a:p>
          <a:p>
            <a:pPr marL="342900" indent="-342900">
              <a:lnSpc>
                <a:spcPct val="90000"/>
              </a:lnSpc>
              <a:buFont typeface="Arial" panose="020B0604020202020204" pitchFamily="34" charset="0"/>
              <a:buChar char="•"/>
            </a:pPr>
            <a:r>
              <a:rPr lang="en-GB" dirty="0"/>
              <a:t>Bailey M. (2013) </a:t>
            </a:r>
            <a:r>
              <a:rPr lang="en-US" i="1" dirty="0"/>
              <a:t>Sprouts Farmers Market opens doors in Spring Cypres</a:t>
            </a:r>
            <a:r>
              <a:rPr lang="en-US" dirty="0"/>
              <a:t>s [Online] Available at: </a:t>
            </a:r>
            <a:r>
              <a:rPr lang="en-GB" u="sng" dirty="0">
                <a:hlinkClick r:id="rId5"/>
              </a:rPr>
              <a:t>https://www.chron.com/neighborhood/champions-klein/news/article/Sprouts-Farmers-Market-opens-doors-in-Spring-9379127.php</a:t>
            </a:r>
            <a:r>
              <a:rPr lang="en-GB" u="sng" dirty="0"/>
              <a:t> </a:t>
            </a:r>
            <a:r>
              <a:rPr lang="en-US" dirty="0"/>
              <a:t>(</a:t>
            </a:r>
            <a:r>
              <a:rPr lang="en-GB" dirty="0"/>
              <a:t>Accessed: 27</a:t>
            </a:r>
            <a:r>
              <a:rPr lang="en-GB" baseline="30000" dirty="0"/>
              <a:t>th</a:t>
            </a:r>
            <a:r>
              <a:rPr lang="en-GB" dirty="0"/>
              <a:t> November 2019)</a:t>
            </a:r>
          </a:p>
          <a:p>
            <a:pPr marL="342900" indent="-342900">
              <a:lnSpc>
                <a:spcPct val="90000"/>
              </a:lnSpc>
              <a:buFont typeface="Arial" panose="020B0604020202020204" pitchFamily="34" charset="0"/>
              <a:buChar char="•"/>
            </a:pPr>
            <a:endParaRPr lang="en-US" sz="2400" dirty="0"/>
          </a:p>
          <a:p>
            <a:pPr marL="457200" lvl="0" indent="-342900">
              <a:lnSpc>
                <a:spcPct val="90000"/>
              </a:lnSpc>
              <a:spcBef>
                <a:spcPts val="1000"/>
              </a:spcBef>
              <a:buFont typeface="Arial" panose="020B0604020202020204" pitchFamily="34" charset="0"/>
              <a:buChar char="•"/>
            </a:pPr>
            <a:endParaRPr lang="en-US" sz="2200" dirty="0"/>
          </a:p>
          <a:p>
            <a:pPr marL="457200" lvl="0" indent="-342900">
              <a:lnSpc>
                <a:spcPct val="90000"/>
              </a:lnSpc>
              <a:spcBef>
                <a:spcPts val="1000"/>
              </a:spcBef>
              <a:buFont typeface="Arial" panose="020B0604020202020204" pitchFamily="34" charset="0"/>
              <a:buChar char="•"/>
            </a:pPr>
            <a:endParaRPr lang="en-US" sz="2200" dirty="0"/>
          </a:p>
          <a:p>
            <a:pPr indent="-228600">
              <a:lnSpc>
                <a:spcPct val="90000"/>
              </a:lnSpc>
              <a:buFont typeface="Arial" panose="020B0604020202020204" pitchFamily="34" charset="0"/>
              <a:buChar char="•"/>
            </a:pPr>
            <a:endParaRPr lang="en-US" sz="2400" dirty="0"/>
          </a:p>
        </p:txBody>
      </p:sp>
    </p:spTree>
    <p:extLst>
      <p:ext uri="{BB962C8B-B14F-4D97-AF65-F5344CB8AC3E}">
        <p14:creationId xmlns:p14="http://schemas.microsoft.com/office/powerpoint/2010/main" val="11467405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Freeform: Shape 9">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009304" cy="68580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5" name="Picture 4" descr="A screenshot of a cell phone&#10;&#10;Description automatically generated">
            <a:extLst>
              <a:ext uri="{FF2B5EF4-FFF2-40B4-BE49-F238E27FC236}">
                <a16:creationId xmlns:a16="http://schemas.microsoft.com/office/drawing/2014/main" id="{E26DD49C-EBC6-4708-A7BE-DCB5685745A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75546" y="965201"/>
            <a:ext cx="6548757" cy="4911568"/>
          </a:xfrm>
          <a:prstGeom prst="rect">
            <a:avLst/>
          </a:prstGeom>
        </p:spPr>
      </p:pic>
    </p:spTree>
    <p:extLst>
      <p:ext uri="{BB962C8B-B14F-4D97-AF65-F5344CB8AC3E}">
        <p14:creationId xmlns:p14="http://schemas.microsoft.com/office/powerpoint/2010/main" val="29924035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TotalTime>
  <Words>1713</Words>
  <Application>Microsoft Office PowerPoint</Application>
  <PresentationFormat>Widescreen</PresentationFormat>
  <Paragraphs>207</Paragraphs>
  <Slides>21</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Aldhabi</vt:lpstr>
      <vt:lpstr>Arial</vt:lpstr>
      <vt:lpstr>Calibri</vt:lpstr>
      <vt:lpstr>Calibri Light</vt:lpstr>
      <vt:lpstr>Impact</vt:lpstr>
      <vt:lpstr>Noto Sans Symbols</vt:lpstr>
      <vt:lpstr>Rockwell</vt:lpstr>
      <vt:lpstr>Office Theme</vt:lpstr>
      <vt:lpstr>CODE:  BMSW4003 MODULE : Digital Skills and Research Methods  Lecturer: Modak Koushik  Thursday, 19 December 2019</vt:lpstr>
      <vt:lpstr>TOPICS</vt:lpstr>
      <vt:lpstr>PowerPoint Presentation</vt:lpstr>
      <vt:lpstr>INTRODUCTION </vt:lpstr>
      <vt:lpstr>BACKGROUND OF THE ORGANIZATION  </vt:lpstr>
      <vt:lpstr>Aims &amp; Objectives  </vt:lpstr>
      <vt:lpstr>CHALLENGES BEFORE INTRODUCING MODERN TECHNOLOGY  </vt:lpstr>
      <vt:lpstr>LIST OF CHALLENGES</vt:lpstr>
      <vt:lpstr>PowerPoint Presentation</vt:lpstr>
      <vt:lpstr>BEFORE INTRODUCING MODERN TECHNOLOGY</vt:lpstr>
      <vt:lpstr>Insights of the Modern Technology</vt:lpstr>
      <vt:lpstr>LESSON DRAWN FROM THE CASE STUDY</vt:lpstr>
      <vt:lpstr>POSITIVE AND NEGATIVE IMPACTS </vt:lpstr>
      <vt:lpstr>WHY MODERN TECHNOLOGY IS IMPORTANT FOR THE ORGANIZATION?</vt:lpstr>
      <vt:lpstr>CONSEQUENCES OF NOT USING </vt:lpstr>
      <vt:lpstr>CONCLUSION</vt:lpstr>
      <vt:lpstr>REFERENCES</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CODE:  BMSW4003 MODULE : Digital Skills and Research Methods  Lecturer: Modak Koushik  Thursday, 19 December 2019</dc:title>
  <dc:creator>johanna zambrano cepeda</dc:creator>
  <cp:lastModifiedBy>johanna zambrano cepeda</cp:lastModifiedBy>
  <cp:revision>15</cp:revision>
  <dcterms:created xsi:type="dcterms:W3CDTF">2019-12-19T14:34:05Z</dcterms:created>
  <dcterms:modified xsi:type="dcterms:W3CDTF">2019-12-19T23:31:05Z</dcterms:modified>
</cp:coreProperties>
</file>