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6" r:id="rId11"/>
    <p:sldId id="264" r:id="rId12"/>
    <p:sldId id="271" r:id="rId13"/>
    <p:sldId id="267"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29CA5-1A75-4C84-91A2-272B63426590}" v="2" dt="2023-07-05T16:53:46.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64" y="3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E2AB52-235E-404D-837E-EC7AE50F79F9}" type="datetimeFigureOut">
              <a:rPr lang="en-IN" smtClean="0"/>
              <a:t>10-07-2023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0201B-1099-497C-BE4F-42260F391CFE}" type="slidenum">
              <a:rPr lang="en-IN" smtClean="0"/>
              <a:t>‹#›</a:t>
            </a:fld>
            <a:endParaRPr lang="en-IN"/>
          </a:p>
        </p:txBody>
      </p:sp>
    </p:spTree>
    <p:extLst>
      <p:ext uri="{BB962C8B-B14F-4D97-AF65-F5344CB8AC3E}">
        <p14:creationId xmlns:p14="http://schemas.microsoft.com/office/powerpoint/2010/main" val="1676419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B50201B-1099-497C-BE4F-42260F391CFE}" type="slidenum">
              <a:rPr lang="en-IN" smtClean="0"/>
              <a:t>11</a:t>
            </a:fld>
            <a:endParaRPr lang="en-IN"/>
          </a:p>
        </p:txBody>
      </p:sp>
    </p:spTree>
    <p:extLst>
      <p:ext uri="{BB962C8B-B14F-4D97-AF65-F5344CB8AC3E}">
        <p14:creationId xmlns:p14="http://schemas.microsoft.com/office/powerpoint/2010/main" val="3807361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A641A51B-7ADD-4232-9ED4-6EAC7EC300AF}"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37766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960476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4447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24510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56C87F-0206-418D-843A-8B2C8108DC2C}" type="datetimeFigureOut">
              <a:rPr lang="en-IN" smtClean="0"/>
              <a:t>10-07-2023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187761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56C87F-0206-418D-843A-8B2C8108DC2C}" type="datetimeFigureOut">
              <a:rPr lang="en-IN" smtClean="0"/>
              <a:t>10-07-2023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546662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56C87F-0206-418D-843A-8B2C8108DC2C}" type="datetimeFigureOut">
              <a:rPr lang="en-IN" smtClean="0"/>
              <a:t>10-07-2023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30689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210654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239203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52921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15976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8956C87F-0206-418D-843A-8B2C8108DC2C}" type="datetimeFigureOut">
              <a:rPr lang="en-IN" smtClean="0"/>
              <a:t>10-07-2023</a:t>
            </a:fld>
            <a:endParaRPr lang="en-IN"/>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IN"/>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A641A51B-7ADD-4232-9ED4-6EAC7EC300AF}" type="slidenum">
              <a:rPr lang="en-IN" smtClean="0"/>
              <a:t>‹#›</a:t>
            </a:fld>
            <a:endParaRPr lang="en-IN"/>
          </a:p>
        </p:txBody>
      </p:sp>
    </p:spTree>
    <p:extLst>
      <p:ext uri="{BB962C8B-B14F-4D97-AF65-F5344CB8AC3E}">
        <p14:creationId xmlns:p14="http://schemas.microsoft.com/office/powerpoint/2010/main" val="4103270453"/>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human%20resources" TargetMode="External"/><Relationship Id="rId2" Type="http://schemas.openxmlformats.org/officeDocument/2006/relationships/image" Target="../media/image1.1"/><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stevec77/3038821753/"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flickr.com/photos/jimmy_macdonald/15186878030" TargetMode="External"/><Relationship Id="rId5" Type="http://schemas.openxmlformats.org/officeDocument/2006/relationships/image" Target="../media/image5.jpg"/><Relationship Id="rId4" Type="http://schemas.openxmlformats.org/officeDocument/2006/relationships/hyperlink" Target="https://commons.wikimedia.org/wiki/File:Japanese_Red_Cross_Nagoya_Daini_hospital.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17995DA-DD52-4BE4-77A7-1079C88466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830102" y="3392"/>
            <a:ext cx="10281859" cy="6858000"/>
          </a:xfrm>
          <a:prstGeom prst="rect">
            <a:avLst/>
          </a:prstGeom>
        </p:spPr>
      </p:pic>
      <p:sp>
        <p:nvSpPr>
          <p:cNvPr id="2" name="Title 1">
            <a:extLst>
              <a:ext uri="{FF2B5EF4-FFF2-40B4-BE49-F238E27FC236}">
                <a16:creationId xmlns:a16="http://schemas.microsoft.com/office/drawing/2014/main" id="{43400858-426C-C940-C57D-0A260DB0D95B}"/>
              </a:ext>
            </a:extLst>
          </p:cNvPr>
          <p:cNvSpPr>
            <a:spLocks noGrp="1"/>
          </p:cNvSpPr>
          <p:nvPr>
            <p:ph type="ctrTitle"/>
          </p:nvPr>
        </p:nvSpPr>
        <p:spPr>
          <a:xfrm>
            <a:off x="957072" y="72218"/>
            <a:ext cx="6948063" cy="3105125"/>
          </a:xfrm>
        </p:spPr>
        <p:txBody>
          <a:bodyPr>
            <a:normAutofit/>
          </a:bodyPr>
          <a:lstStyle/>
          <a:p>
            <a:r>
              <a:rPr lang="en-US" sz="6000" dirty="0">
                <a:solidFill>
                  <a:schemeClr val="bg1"/>
                </a:solidFill>
              </a:rPr>
              <a:t>HR Strategies In Public and Private Sector</a:t>
            </a:r>
            <a:endParaRPr lang="en-IN" sz="6000" dirty="0">
              <a:solidFill>
                <a:schemeClr val="bg1"/>
              </a:solidFill>
            </a:endParaRPr>
          </a:p>
        </p:txBody>
      </p:sp>
      <p:sp>
        <p:nvSpPr>
          <p:cNvPr id="3" name="Subtitle 2">
            <a:extLst>
              <a:ext uri="{FF2B5EF4-FFF2-40B4-BE49-F238E27FC236}">
                <a16:creationId xmlns:a16="http://schemas.microsoft.com/office/drawing/2014/main" id="{3990DEA6-29D8-312E-25AD-7E917A104587}"/>
              </a:ext>
            </a:extLst>
          </p:cNvPr>
          <p:cNvSpPr>
            <a:spLocks noGrp="1"/>
          </p:cNvSpPr>
          <p:nvPr>
            <p:ph type="subTitle" idx="1"/>
          </p:nvPr>
        </p:nvSpPr>
        <p:spPr>
          <a:xfrm>
            <a:off x="1080039" y="3208363"/>
            <a:ext cx="9418320" cy="1691640"/>
          </a:xfrm>
        </p:spPr>
        <p:txBody>
          <a:bodyPr/>
          <a:lstStyle/>
          <a:p>
            <a:r>
              <a:rPr lang="en-US" dirty="0">
                <a:solidFill>
                  <a:schemeClr val="bg1"/>
                </a:solidFill>
              </a:rPr>
              <a:t>Aman Gyani</a:t>
            </a:r>
          </a:p>
          <a:p>
            <a:endParaRPr lang="en-IN" dirty="0"/>
          </a:p>
        </p:txBody>
      </p:sp>
    </p:spTree>
    <p:extLst>
      <p:ext uri="{BB962C8B-B14F-4D97-AF65-F5344CB8AC3E}">
        <p14:creationId xmlns:p14="http://schemas.microsoft.com/office/powerpoint/2010/main" val="1537626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A681-7FE3-0F88-2493-5C63668A4229}"/>
              </a:ext>
            </a:extLst>
          </p:cNvPr>
          <p:cNvSpPr>
            <a:spLocks noGrp="1"/>
          </p:cNvSpPr>
          <p:nvPr>
            <p:ph type="title"/>
          </p:nvPr>
        </p:nvSpPr>
        <p:spPr/>
        <p:txBody>
          <a:bodyPr/>
          <a:lstStyle/>
          <a:p>
            <a:r>
              <a:rPr lang="en-US" dirty="0"/>
              <a:t>Table of Content</a:t>
            </a:r>
            <a:endParaRPr lang="en-IN" dirty="0"/>
          </a:p>
        </p:txBody>
      </p:sp>
      <p:sp>
        <p:nvSpPr>
          <p:cNvPr id="3" name="Content Placeholder 2">
            <a:extLst>
              <a:ext uri="{FF2B5EF4-FFF2-40B4-BE49-F238E27FC236}">
                <a16:creationId xmlns:a16="http://schemas.microsoft.com/office/drawing/2014/main" id="{1CEB77D8-AC5B-FEF7-7E82-4E50B9F487AD}"/>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IN" dirty="0"/>
              <a:t>Cover Page</a:t>
            </a:r>
          </a:p>
          <a:p>
            <a:pPr>
              <a:buFont typeface="Wingdings" panose="05000000000000000000" pitchFamily="2" charset="2"/>
              <a:buChar char="Ø"/>
            </a:pPr>
            <a:r>
              <a:rPr lang="en-IN" dirty="0"/>
              <a:t>Content</a:t>
            </a:r>
          </a:p>
          <a:p>
            <a:pPr>
              <a:buFont typeface="Wingdings" panose="05000000000000000000" pitchFamily="2" charset="2"/>
              <a:buChar char="Ø"/>
            </a:pPr>
            <a:r>
              <a:rPr lang="en-US" dirty="0"/>
              <a:t>Private Sector Company – TESCO</a:t>
            </a:r>
          </a:p>
          <a:p>
            <a:pPr>
              <a:buFont typeface="Wingdings" panose="05000000000000000000" pitchFamily="2" charset="2"/>
              <a:buChar char="Ø"/>
            </a:pPr>
            <a:r>
              <a:rPr lang="en-US" dirty="0"/>
              <a:t>Public Sector Company NHS</a:t>
            </a:r>
          </a:p>
          <a:p>
            <a:pPr>
              <a:buFont typeface="Wingdings" panose="05000000000000000000" pitchFamily="2" charset="2"/>
              <a:buChar char="Ø"/>
            </a:pPr>
            <a:r>
              <a:rPr lang="en-US" dirty="0"/>
              <a:t>HR Strategy and Impact </a:t>
            </a:r>
          </a:p>
          <a:p>
            <a:pPr>
              <a:buFont typeface="Wingdings" panose="05000000000000000000" pitchFamily="2" charset="2"/>
              <a:buChar char="Ø"/>
            </a:pPr>
            <a:r>
              <a:rPr lang="en-US" dirty="0"/>
              <a:t>NHS Strategy And Impact</a:t>
            </a:r>
          </a:p>
          <a:p>
            <a:pPr>
              <a:buFont typeface="Wingdings" panose="05000000000000000000" pitchFamily="2" charset="2"/>
              <a:buChar char="Ø"/>
            </a:pPr>
            <a:r>
              <a:rPr lang="en-US" dirty="0"/>
              <a:t>Competitors of TESCO and NHS</a:t>
            </a:r>
          </a:p>
          <a:p>
            <a:pPr>
              <a:buFont typeface="Wingdings" panose="05000000000000000000" pitchFamily="2" charset="2"/>
              <a:buChar char="Ø"/>
            </a:pPr>
            <a:r>
              <a:rPr lang="en-US" dirty="0"/>
              <a:t>Resources-based View</a:t>
            </a:r>
          </a:p>
          <a:p>
            <a:pPr>
              <a:buFont typeface="Wingdings" panose="05000000000000000000" pitchFamily="2" charset="2"/>
              <a:buChar char="Ø"/>
            </a:pPr>
            <a:r>
              <a:rPr lang="en-US" dirty="0"/>
              <a:t>CONCLUSION</a:t>
            </a:r>
          </a:p>
          <a:p>
            <a:pPr>
              <a:buFont typeface="Wingdings" panose="05000000000000000000" pitchFamily="2" charset="2"/>
              <a:buChar char="Ø"/>
            </a:pPr>
            <a:r>
              <a:rPr lang="en-US" dirty="0"/>
              <a:t>Reference</a:t>
            </a:r>
            <a:br>
              <a:rPr lang="en-US" dirty="0"/>
            </a:br>
            <a:r>
              <a:rPr lang="en-US" dirty="0"/>
              <a:t>		</a:t>
            </a:r>
            <a:endParaRPr lang="en-IN" dirty="0"/>
          </a:p>
        </p:txBody>
      </p:sp>
    </p:spTree>
    <p:extLst>
      <p:ext uri="{BB962C8B-B14F-4D97-AF65-F5344CB8AC3E}">
        <p14:creationId xmlns:p14="http://schemas.microsoft.com/office/powerpoint/2010/main" val="3401258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1416-0BE9-257F-DC70-D5DF8A45D62C}"/>
              </a:ext>
            </a:extLst>
          </p:cNvPr>
          <p:cNvSpPr>
            <a:spLocks noGrp="1"/>
          </p:cNvSpPr>
          <p:nvPr>
            <p:ph type="title"/>
          </p:nvPr>
        </p:nvSpPr>
        <p:spPr>
          <a:xfrm>
            <a:off x="1249680" y="365760"/>
            <a:ext cx="9692640" cy="1325562"/>
          </a:xfrm>
        </p:spPr>
        <p:txBody>
          <a:bodyPr/>
          <a:lstStyle/>
          <a:p>
            <a:r>
              <a:rPr lang="en-US" dirty="0"/>
              <a:t>Private Sector Company</a:t>
            </a:r>
            <a:br>
              <a:rPr lang="en-US" dirty="0"/>
            </a:br>
            <a:r>
              <a:rPr lang="en-US" dirty="0"/>
              <a:t>		  - TESCO</a:t>
            </a:r>
            <a:endParaRPr lang="en-IN" dirty="0"/>
          </a:p>
        </p:txBody>
      </p:sp>
      <p:sp>
        <p:nvSpPr>
          <p:cNvPr id="3" name="Content Placeholder 2">
            <a:extLst>
              <a:ext uri="{FF2B5EF4-FFF2-40B4-BE49-F238E27FC236}">
                <a16:creationId xmlns:a16="http://schemas.microsoft.com/office/drawing/2014/main" id="{3EC61183-9156-F4F5-7F9A-3B7E4E63407C}"/>
              </a:ext>
            </a:extLst>
          </p:cNvPr>
          <p:cNvSpPr>
            <a:spLocks noGrp="1"/>
          </p:cNvSpPr>
          <p:nvPr>
            <p:ph idx="1"/>
          </p:nvPr>
        </p:nvSpPr>
        <p:spPr>
          <a:xfrm>
            <a:off x="88490" y="1838806"/>
            <a:ext cx="5299979" cy="5019194"/>
          </a:xfrm>
        </p:spPr>
        <p:txBody>
          <a:bodyPr/>
          <a:lstStyle/>
          <a:p>
            <a:pPr algn="just"/>
            <a:r>
              <a:rPr lang="en-US" dirty="0">
                <a:latin typeface="Times New Roman" panose="02020603050405020304" pitchFamily="18" charset="0"/>
                <a:cs typeface="Times New Roman" panose="02020603050405020304" pitchFamily="18" charset="0"/>
              </a:rPr>
              <a:t>Founded by Jack Cohen in 1919.</a:t>
            </a:r>
          </a:p>
          <a:p>
            <a:pPr algn="just"/>
            <a:r>
              <a:rPr lang="en-US" dirty="0">
                <a:latin typeface="Times New Roman" panose="02020603050405020304" pitchFamily="18" charset="0"/>
                <a:cs typeface="Times New Roman" panose="02020603050405020304" pitchFamily="18" charset="0"/>
              </a:rPr>
              <a:t>With thousands of locations throughout numerous nations, including the United Kingdom, Ireland, Hungary, Poland, Malaysia, Thailand, China, and others, it is one of the biggest retail chains in the world. Tesco offers a large selection of goods, such as food, apparel, technology, and home goods. </a:t>
            </a:r>
          </a:p>
          <a:p>
            <a:pPr algn="just"/>
            <a:r>
              <a:rPr lang="en-US" dirty="0">
                <a:latin typeface="Times New Roman" panose="02020603050405020304" pitchFamily="18" charset="0"/>
                <a:cs typeface="Times New Roman" panose="02020603050405020304" pitchFamily="18" charset="0"/>
              </a:rPr>
              <a:t>Tesco operates physical stores and an online marketplace where customers may order goods for home delivery, in-store pickup, or both.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B91CD46-532F-A2E1-4068-C1D5B2F1AE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1199" y="1838806"/>
            <a:ext cx="5299979" cy="4158871"/>
          </a:xfrm>
          <a:prstGeom prst="rect">
            <a:avLst/>
          </a:prstGeom>
        </p:spPr>
      </p:pic>
    </p:spTree>
    <p:extLst>
      <p:ext uri="{BB962C8B-B14F-4D97-AF65-F5344CB8AC3E}">
        <p14:creationId xmlns:p14="http://schemas.microsoft.com/office/powerpoint/2010/main" val="1580374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44A8-B2AA-4408-1EAF-5BD190C32B7A}"/>
              </a:ext>
            </a:extLst>
          </p:cNvPr>
          <p:cNvSpPr>
            <a:spLocks noGrp="1"/>
          </p:cNvSpPr>
          <p:nvPr>
            <p:ph type="title"/>
          </p:nvPr>
        </p:nvSpPr>
        <p:spPr/>
        <p:txBody>
          <a:bodyPr/>
          <a:lstStyle/>
          <a:p>
            <a:r>
              <a:rPr lang="en-US" dirty="0"/>
              <a:t>Public Sector Company NHS</a:t>
            </a:r>
            <a:endParaRPr lang="en-IN" dirty="0"/>
          </a:p>
        </p:txBody>
      </p:sp>
      <p:sp>
        <p:nvSpPr>
          <p:cNvPr id="3" name="Content Placeholder 2">
            <a:extLst>
              <a:ext uri="{FF2B5EF4-FFF2-40B4-BE49-F238E27FC236}">
                <a16:creationId xmlns:a16="http://schemas.microsoft.com/office/drawing/2014/main" id="{64803B74-88D0-5389-5DC9-6964204B3CD0}"/>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principal healthcare provider in the United Kingdom is the National Health Service (NHS).</a:t>
            </a:r>
          </a:p>
          <a:p>
            <a:pPr algn="just"/>
            <a:r>
              <a:rPr lang="en-US" dirty="0">
                <a:latin typeface="Times New Roman" panose="02020603050405020304" pitchFamily="18" charset="0"/>
                <a:cs typeface="Times New Roman" panose="02020603050405020304" pitchFamily="18" charset="0"/>
              </a:rPr>
              <a:t>The NHS, which was founded in 1948, provides free healthcare to all citizens. The NHS is one of the biggest employers in the world, with approximately 1.5 million healthcare professionals working there.</a:t>
            </a:r>
          </a:p>
          <a:p>
            <a:pPr algn="just"/>
            <a:r>
              <a:rPr lang="en-US" dirty="0">
                <a:latin typeface="Times New Roman" panose="02020603050405020304" pitchFamily="18" charset="0"/>
                <a:cs typeface="Times New Roman" panose="02020603050405020304" pitchFamily="18" charset="0"/>
              </a:rPr>
              <a:t>NHS Wales, NHS England, NHS Scotland, and HSC in Northern Ireland are important cornerstones.</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ECED100-4574-2C53-BE44-188951D9D6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59552" y="4004467"/>
            <a:ext cx="5482074" cy="2730629"/>
          </a:xfrm>
          <a:prstGeom prst="rect">
            <a:avLst/>
          </a:prstGeom>
        </p:spPr>
      </p:pic>
    </p:spTree>
    <p:extLst>
      <p:ext uri="{BB962C8B-B14F-4D97-AF65-F5344CB8AC3E}">
        <p14:creationId xmlns:p14="http://schemas.microsoft.com/office/powerpoint/2010/main" val="4169916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0DC3-E261-81E8-FACC-1A6CAA671BE6}"/>
              </a:ext>
            </a:extLst>
          </p:cNvPr>
          <p:cNvSpPr>
            <a:spLocks noGrp="1"/>
          </p:cNvSpPr>
          <p:nvPr>
            <p:ph type="title"/>
          </p:nvPr>
        </p:nvSpPr>
        <p:spPr/>
        <p:txBody>
          <a:bodyPr/>
          <a:lstStyle/>
          <a:p>
            <a:r>
              <a:rPr lang="en-US" dirty="0"/>
              <a:t>HR Strategy and Impact </a:t>
            </a:r>
            <a:endParaRPr lang="en-IN" dirty="0"/>
          </a:p>
        </p:txBody>
      </p:sp>
      <p:sp>
        <p:nvSpPr>
          <p:cNvPr id="3" name="Content Placeholder 2">
            <a:extLst>
              <a:ext uri="{FF2B5EF4-FFF2-40B4-BE49-F238E27FC236}">
                <a16:creationId xmlns:a16="http://schemas.microsoft.com/office/drawing/2014/main" id="{1C0E1BDD-54A2-2356-F1A2-89B5166444DD}"/>
              </a:ext>
            </a:extLst>
          </p:cNvPr>
          <p:cNvSpPr>
            <a:spLocks noGrp="1"/>
          </p:cNvSpPr>
          <p:nvPr>
            <p:ph idx="1"/>
          </p:nvPr>
        </p:nvSpPr>
        <p:spPr>
          <a:xfrm>
            <a:off x="1261872" y="1828800"/>
            <a:ext cx="8595360" cy="4663440"/>
          </a:xfrm>
        </p:spPr>
        <p:txBody>
          <a:bodyPr/>
          <a:lstStyle/>
          <a:p>
            <a:pPr algn="just"/>
            <a:r>
              <a:rPr lang="en-US" dirty="0">
                <a:latin typeface="Times New Roman" panose="02020603050405020304" pitchFamily="18" charset="0"/>
                <a:cs typeface="Times New Roman" panose="02020603050405020304" pitchFamily="18" charset="0"/>
              </a:rPr>
              <a:t>The entire human resource management (HRM) strategy and objectives of Tesco are covered in this section. Given the chain's extensive global reach, managers must develop a comprehensive and workable HRM plan and apply a variety of staff management techniques. This will need adapting tactics to take into consideration regional variances and customs (Brennan, Moore, and </a:t>
            </a:r>
            <a:r>
              <a:rPr lang="en-US" dirty="0" err="1">
                <a:latin typeface="Times New Roman" panose="02020603050405020304" pitchFamily="18" charset="0"/>
                <a:cs typeface="Times New Roman" panose="02020603050405020304" pitchFamily="18" charset="0"/>
              </a:rPr>
              <a:t>Mughan</a:t>
            </a:r>
            <a:r>
              <a:rPr lang="en-US" dirty="0">
                <a:latin typeface="Times New Roman" panose="02020603050405020304" pitchFamily="18" charset="0"/>
                <a:cs typeface="Times New Roman" panose="02020603050405020304" pitchFamily="18" charset="0"/>
              </a:rPr>
              <a:t>, 2013).</a:t>
            </a:r>
          </a:p>
          <a:p>
            <a:pPr algn="just"/>
            <a:r>
              <a:rPr lang="en-US" dirty="0">
                <a:latin typeface="Times New Roman" panose="02020603050405020304" pitchFamily="18" charset="0"/>
                <a:cs typeface="Times New Roman" panose="02020603050405020304" pitchFamily="18" charset="0"/>
              </a:rPr>
              <a:t> Tesco's current human resource strategy centers on staff training and development, communication, and consultation, and rewards and benefits tied to meeting goals, as discussed by Merkel, Jackson, and Pick (2010). This three-pronged strategy for HRM has proven effective over time and has assisted the company in retaining and hiring highly motivated employees who project a professional image to consumers and are glad to work for Tesco</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4646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A3D43-0868-8BA2-76F6-F75CEA413548}"/>
              </a:ext>
            </a:extLst>
          </p:cNvPr>
          <p:cNvSpPr>
            <a:spLocks noGrp="1"/>
          </p:cNvSpPr>
          <p:nvPr>
            <p:ph type="title"/>
          </p:nvPr>
        </p:nvSpPr>
        <p:spPr>
          <a:xfrm>
            <a:off x="1261872" y="365760"/>
            <a:ext cx="9692640" cy="676459"/>
          </a:xfrm>
        </p:spPr>
        <p:txBody>
          <a:bodyPr>
            <a:normAutofit fontScale="90000"/>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D301A13D-F31C-E179-43C0-F1285FD0E972}"/>
              </a:ext>
            </a:extLst>
          </p:cNvPr>
          <p:cNvSpPr>
            <a:spLocks noGrp="1"/>
          </p:cNvSpPr>
          <p:nvPr>
            <p:ph idx="1"/>
          </p:nvPr>
        </p:nvSpPr>
        <p:spPr>
          <a:xfrm>
            <a:off x="1261872" y="1160206"/>
            <a:ext cx="9692640" cy="5697794"/>
          </a:xfrm>
        </p:spPr>
        <p:txBody>
          <a:bodyPr>
            <a:normAutofit/>
          </a:bodyPr>
          <a:lstStyle/>
          <a:p>
            <a:pPr algn="just"/>
            <a:r>
              <a:rPr lang="en-US" dirty="0">
                <a:latin typeface="Times New Roman" panose="02020603050405020304" pitchFamily="18" charset="0"/>
                <a:cs typeface="Times New Roman" panose="02020603050405020304" pitchFamily="18" charset="0"/>
              </a:rPr>
              <a:t>In terms of both time and money, Tesco's HRM strategy places the most emphasis on training and development (Tesco, 2014). In addition to "front line" retail employees, Tesco employs a sizable workforce each year, and a crucial part of this is the hiring of excellent graduates from renowned colleges (</a:t>
            </a:r>
            <a:r>
              <a:rPr lang="en-US" dirty="0" err="1">
                <a:latin typeface="Times New Roman" panose="02020603050405020304" pitchFamily="18" charset="0"/>
                <a:cs typeface="Times New Roman" panose="02020603050405020304" pitchFamily="18" charset="0"/>
              </a:rPr>
              <a:t>Rosethorn</a:t>
            </a:r>
            <a:r>
              <a:rPr lang="en-US" dirty="0">
                <a:latin typeface="Times New Roman" panose="02020603050405020304" pitchFamily="18" charset="0"/>
                <a:cs typeface="Times New Roman" panose="02020603050405020304" pitchFamily="18" charset="0"/>
              </a:rPr>
              <a:t>, 2009). Given their academic background, it is crucial that these new hires receive 'the Tesco way' training and are introduced as soon as possible to the corporate structure and style of thinking of the company.</a:t>
            </a:r>
          </a:p>
          <a:p>
            <a:pPr algn="just"/>
            <a:r>
              <a:rPr lang="en-US" dirty="0">
                <a:latin typeface="Times New Roman" panose="02020603050405020304" pitchFamily="18" charset="0"/>
                <a:cs typeface="Times New Roman" panose="02020603050405020304" pitchFamily="18" charset="0"/>
              </a:rPr>
              <a:t> It is crucial to teach graduates through targeted recruitment programs for this reason (Merkel, Jackson, and Pick, 2010). Tesco does not, however, only favor graduates.</a:t>
            </a:r>
          </a:p>
          <a:p>
            <a:pPr algn="just"/>
            <a:r>
              <a:rPr lang="en-US" dirty="0">
                <a:latin typeface="Times New Roman" panose="02020603050405020304" pitchFamily="18" charset="0"/>
                <a:cs typeface="Times New Roman" panose="02020603050405020304" pitchFamily="18" charset="0"/>
              </a:rPr>
              <a:t>Each employee will have the opportunity to advance within the organization and expand their skill set because it considers all of its employees as valuable resources (</a:t>
            </a:r>
            <a:r>
              <a:rPr lang="en-US" dirty="0" err="1">
                <a:latin typeface="Times New Roman" panose="02020603050405020304" pitchFamily="18" charset="0"/>
                <a:cs typeface="Times New Roman" panose="02020603050405020304" pitchFamily="18" charset="0"/>
              </a:rPr>
              <a:t>Fernie</a:t>
            </a:r>
            <a:r>
              <a:rPr lang="en-US" dirty="0">
                <a:latin typeface="Times New Roman" panose="02020603050405020304" pitchFamily="18" charset="0"/>
                <a:cs typeface="Times New Roman" panose="02020603050405020304" pitchFamily="18" charset="0"/>
              </a:rPr>
              <a:t> and Moore, 2013). This suggests, in the author's perspective, that every employee has the same opportunity to improve themselves in order to gain new information and acquire the necessary skills related to their line of work. As of 2008, 97.4% of shop floor employees and 99.9% of Tesco.com employees in the UK had received training to the bronze level (competent); 94.2% of shop floor employees had received training to the silver level (expert or experienced). In the UK, trained specialists working in traditional jobs like fishmongers and bakers can earn </a:t>
            </a:r>
            <a:r>
              <a:rPr lang="en-US" dirty="0" err="1">
                <a:latin typeface="Times New Roman" panose="02020603050405020304" pitchFamily="18" charset="0"/>
                <a:cs typeface="Times New Roman" panose="02020603050405020304" pitchFamily="18" charset="0"/>
              </a:rPr>
              <a:t>recognised</a:t>
            </a:r>
            <a:r>
              <a:rPr lang="en-US" dirty="0">
                <a:latin typeface="Times New Roman" panose="02020603050405020304" pitchFamily="18" charset="0"/>
                <a:cs typeface="Times New Roman" panose="02020603050405020304" pitchFamily="18" charset="0"/>
              </a:rPr>
              <a:t> credentials while working for Tesco. These findings imply that Tesco understands the value of investing in its employees and is eager to maintain and build a sizable pool of highly qualified personnel, according to Ma, Ding, and Hong's (2010) commentary.</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710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2135C2-034E-AC43-84AC-A15221B43A18}"/>
              </a:ext>
            </a:extLst>
          </p:cNvPr>
          <p:cNvSpPr>
            <a:spLocks noGrp="1"/>
          </p:cNvSpPr>
          <p:nvPr>
            <p:ph type="title"/>
          </p:nvPr>
        </p:nvSpPr>
        <p:spPr>
          <a:xfrm>
            <a:off x="1261872" y="365760"/>
            <a:ext cx="9692640" cy="814111"/>
          </a:xfrm>
        </p:spPr>
        <p:txBody>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83BB1268-245C-F67E-1D72-E2E6203C3CF5}"/>
              </a:ext>
            </a:extLst>
          </p:cNvPr>
          <p:cNvSpPr>
            <a:spLocks noGrp="1"/>
          </p:cNvSpPr>
          <p:nvPr>
            <p:ph idx="1"/>
          </p:nvPr>
        </p:nvSpPr>
        <p:spPr>
          <a:xfrm>
            <a:off x="1261872" y="1415846"/>
            <a:ext cx="8595360" cy="5250426"/>
          </a:xfrm>
        </p:spPr>
        <p:txBody>
          <a:bodyPr>
            <a:normAutofit/>
          </a:bodyPr>
          <a:lstStyle/>
          <a:p>
            <a:pPr algn="just"/>
            <a:r>
              <a:rPr lang="en-US" dirty="0">
                <a:latin typeface="Times New Roman" panose="02020603050405020304" pitchFamily="18" charset="0"/>
                <a:cs typeface="Times New Roman" panose="02020603050405020304" pitchFamily="18" charset="0"/>
              </a:rPr>
              <a:t>Tesco's non-food strategy's major goal is to match its food category dominance in this market. The three shop formats used by Tesco—</a:t>
            </a:r>
            <a:r>
              <a:rPr lang="en-US" dirty="0" err="1">
                <a:latin typeface="Times New Roman" panose="02020603050405020304" pitchFamily="18" charset="0"/>
                <a:cs typeface="Times New Roman" panose="02020603050405020304" pitchFamily="18" charset="0"/>
              </a:rPr>
              <a:t>Dobbies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Homeplus</a:t>
            </a:r>
            <a:r>
              <a:rPr lang="en-US" dirty="0">
                <a:latin typeface="Times New Roman" panose="02020603050405020304" pitchFamily="18" charset="0"/>
                <a:cs typeface="Times New Roman" panose="02020603050405020304" pitchFamily="18" charset="0"/>
              </a:rPr>
              <a:t>, and Extra—are where non-food items can be found alongside food. Tesco Direct, the company's online store with access to more than 125,000 products, was introduced in 2000. There are 25 distribution centers for the business, and six of them deal with non-food items like apparel (Tesco, 2014). In total, these distribution centers ship goods to roughly 500,000 customers per week in the online market alone (Tesco, 2014); this division of the business has grown quickly, demonstrating the value of diversification for the company's continued growth (Ma, Ding, and Hong, 2010).</a:t>
            </a:r>
          </a:p>
          <a:p>
            <a:pPr algn="just"/>
            <a:r>
              <a:rPr lang="en-US" dirty="0">
                <a:latin typeface="Times New Roman" panose="02020603050405020304" pitchFamily="18" charset="0"/>
                <a:cs typeface="Times New Roman" panose="02020603050405020304" pitchFamily="18" charset="0"/>
              </a:rPr>
              <a:t>Tesco Bank, Tesco.com, and Tesco telephony are just a few of Tesco's numerous retail offerings. According to </a:t>
            </a:r>
            <a:r>
              <a:rPr lang="en-US" dirty="0" err="1">
                <a:latin typeface="Times New Roman" panose="02020603050405020304" pitchFamily="18" charset="0"/>
                <a:cs typeface="Times New Roman" panose="02020603050405020304" pitchFamily="18" charset="0"/>
              </a:rPr>
              <a:t>Scuffham</a:t>
            </a:r>
            <a:r>
              <a:rPr lang="en-US" dirty="0">
                <a:latin typeface="Times New Roman" panose="02020603050405020304" pitchFamily="18" charset="0"/>
                <a:cs typeface="Times New Roman" panose="02020603050405020304" pitchFamily="18" charset="0"/>
              </a:rPr>
              <a:t> (2014), Tesco Bank is the most prosperous supermarket bank in the UK, demonstrating the importance of diversification to the group's overall profitability and growth. Additionally, creating Tesco.com was a tactic to keep up with contemporary buying trends that would eventually lead to fewer resources being allocated to conventional "bricks and mortar" initiatives and more being directed towards online consumers.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34374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5D265-AF0A-04A3-83DD-7E4FA9BFFFCE}"/>
              </a:ext>
            </a:extLst>
          </p:cNvPr>
          <p:cNvSpPr>
            <a:spLocks noGrp="1"/>
          </p:cNvSpPr>
          <p:nvPr>
            <p:ph type="title"/>
          </p:nvPr>
        </p:nvSpPr>
        <p:spPr>
          <a:xfrm>
            <a:off x="1261872" y="365760"/>
            <a:ext cx="9692640" cy="814111"/>
          </a:xfrm>
        </p:spPr>
        <p:txBody>
          <a:bodyPr/>
          <a:lstStyle/>
          <a:p>
            <a:r>
              <a:rPr lang="en-US" dirty="0"/>
              <a:t>NHS Strategy And Impact</a:t>
            </a:r>
            <a:endParaRPr lang="en-IN" dirty="0"/>
          </a:p>
        </p:txBody>
      </p:sp>
      <p:sp>
        <p:nvSpPr>
          <p:cNvPr id="3" name="Content Placeholder 2">
            <a:extLst>
              <a:ext uri="{FF2B5EF4-FFF2-40B4-BE49-F238E27FC236}">
                <a16:creationId xmlns:a16="http://schemas.microsoft.com/office/drawing/2014/main" id="{763BC436-A8E3-32B0-1FE1-4E15FE244E08}"/>
              </a:ext>
            </a:extLst>
          </p:cNvPr>
          <p:cNvSpPr>
            <a:spLocks noGrp="1"/>
          </p:cNvSpPr>
          <p:nvPr>
            <p:ph idx="1"/>
          </p:nvPr>
        </p:nvSpPr>
        <p:spPr>
          <a:xfrm>
            <a:off x="1261872" y="1317523"/>
            <a:ext cx="8595360" cy="5540477"/>
          </a:xfrm>
        </p:spPr>
        <p:txBody>
          <a:bodyPr>
            <a:normAutofit/>
          </a:bodyPr>
          <a:lstStyle/>
          <a:p>
            <a:pPr algn="just"/>
            <a:r>
              <a:rPr lang="en-US" dirty="0">
                <a:latin typeface="Times New Roman" panose="02020603050405020304" pitchFamily="18" charset="0"/>
                <a:cs typeface="Times New Roman" panose="02020603050405020304" pitchFamily="18" charset="0"/>
              </a:rPr>
              <a:t>In order to increase the efficiency of National Health Service pharmacy distribution in one region of the UK, a significant organizational reform project that employed robotics technologies was the subject of this article. It takes into account the experiences of the project's employees. Senior management sought to utilize the advantages of new technologies to expedite operations while also arguing that change would present possibilities for upskilling and inter-professional collaboration. The redesign effort was partially guided by the concepts of Lean-type techniques. Some of the detrimental effects on job quality that the critical literature on Lean-type techniques in public services projected were avoided by the project. Employees' experiences varied, too; some reported increased learning engagement and collaborative service delivery "nearer the patient," while others complained about fewer possibilities to switch between different work categories. </a:t>
            </a:r>
          </a:p>
          <a:p>
            <a:pPr algn="just"/>
            <a:r>
              <a:rPr lang="en-US" dirty="0">
                <a:latin typeface="Times New Roman" panose="02020603050405020304" pitchFamily="18" charset="0"/>
                <a:cs typeface="Times New Roman" panose="02020603050405020304" pitchFamily="18" charset="0"/>
              </a:rPr>
              <a:t>Employees more fundamentally questioned management's presumption that adopting cutting-edge technologies and lean methodologies is essential for better performance and better jobs. The 'leanness' of staffing methods, which constrained chances for development and contributed to work intensification, impacted performance and job quality for many employees. As long as the public sector is forced to practice financial austerity, this tension is likely to continue to be a major topic in employment relations in the UK and elsewhere. </a:t>
            </a:r>
            <a:endParaRPr lang="en-IN"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8719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BD88E2-C49A-C91E-C84C-5F6975D19853}"/>
              </a:ext>
            </a:extLst>
          </p:cNvPr>
          <p:cNvSpPr>
            <a:spLocks noGrp="1"/>
          </p:cNvSpPr>
          <p:nvPr>
            <p:ph idx="1"/>
          </p:nvPr>
        </p:nvSpPr>
        <p:spPr>
          <a:xfrm>
            <a:off x="0" y="333376"/>
            <a:ext cx="11201400" cy="6035040"/>
          </a:xfrm>
        </p:spPr>
        <p:txBody>
          <a:bodyPr>
            <a:noAutofit/>
          </a:bodyPr>
          <a:lstStyle/>
          <a:p>
            <a:pPr algn="just"/>
            <a:r>
              <a:rPr lang="en-US" sz="1600" dirty="0">
                <a:latin typeface="Times New Roman" panose="02020603050405020304" pitchFamily="18" charset="0"/>
                <a:cs typeface="Times New Roman" panose="02020603050405020304" pitchFamily="18" charset="0"/>
              </a:rPr>
              <a:t>The United Kingdom's publicly funded healthcare system is called the National Health Service (NHS). The NHS is essential to the delivery of healthcare to the public and has a big impact on the area of human resources (HR) in the healthcare industry. I can give you some general information regarding the HR strategy and its effects on the NHS, but please be aware that over time, specifics may alter as policies change. For the most recent information, it is always a good idea to consult the official NHS sources.</a:t>
            </a:r>
          </a:p>
          <a:p>
            <a:pPr algn="just"/>
            <a:r>
              <a:rPr lang="en-US" sz="1600" dirty="0">
                <a:latin typeface="Times New Roman" panose="02020603050405020304" pitchFamily="18" charset="0"/>
                <a:cs typeface="Times New Roman" panose="02020603050405020304" pitchFamily="18" charset="0"/>
              </a:rPr>
              <a:t>To ensure effective management and employee development, the NHS HR strategy places a strong emphasis on a number of important areas. Among these are:</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Workforce Planning: The NHS plans its workforce to ensure that the right people are employed in the correct positions with   the right knowledge and abilities. Analyzing present and future healthcare needs, forecasting the size of the workforce, and creating plans to hire, train, and retain employees are all part of workforce planning.</a:t>
            </a:r>
          </a:p>
          <a:p>
            <a:pPr marL="342900" indent="-342900" algn="just">
              <a:buFont typeface="+mj-lt"/>
              <a:buAutoNum type="arabicPeriod"/>
            </a:pPr>
            <a:r>
              <a:rPr lang="en-US" sz="1600" b="0" i="0" dirty="0">
                <a:effectLst/>
                <a:latin typeface="Times New Roman" panose="02020603050405020304" pitchFamily="18" charset="0"/>
                <a:cs typeface="Times New Roman" panose="02020603050405020304" pitchFamily="18" charset="0"/>
              </a:rPr>
              <a:t>Recruitment and Retention: The NHS invests in recruitment initiatives to attract and retain a diverse and skilled workforce. Efforts are made to address staff shortages, particularly in high-demand areas such as nursing and general practice. The NHS emphasizes fair and inclusive recruitment practices, providing equal opportunities for all individuals.</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 Training And Development: In order to improve the abilities and skills of its personnel, the NHS understands the value of continual training. This entails encouraging ongoing professional growth, supplying training courses, and enabling chances for career advancement.</a:t>
            </a:r>
          </a:p>
          <a:p>
            <a:pPr marL="342900" indent="-342900" algn="just">
              <a:buFont typeface="+mj-lt"/>
              <a:buAutoNum type="arabicPeriod"/>
            </a:pPr>
            <a:r>
              <a:rPr lang="en-US" sz="1600" b="0" i="0" dirty="0">
                <a:effectLst/>
                <a:latin typeface="Times New Roman" panose="02020603050405020304" pitchFamily="18" charset="0"/>
                <a:cs typeface="Times New Roman" panose="02020603050405020304" pitchFamily="18" charset="0"/>
              </a:rPr>
              <a:t>Health and Well-being: The NHS places a high priority on the health and happiness of its workers. There are programs in place to support mental health and wellbeing, encourage a healthy work-life balance, and give people access to occupational health services.</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 Equality, diversity and conclusion: The NHS wants to develop a staff that is inclusive, diverse, and representative of the areas it serves. Discrimination is eradicated, equal opportunity is promoted, and an inclusive culture is fostered inside the organization through the implementation of strategies.</a:t>
            </a:r>
            <a:endParaRPr lang="en-US" sz="1600" b="0" i="0" dirty="0">
              <a:effectLst/>
              <a:latin typeface="Times New Roman" panose="02020603050405020304" pitchFamily="18" charset="0"/>
              <a:cs typeface="Times New Roman" panose="02020603050405020304" pitchFamily="18" charset="0"/>
            </a:endParaRPr>
          </a:p>
          <a:p>
            <a:pPr algn="just"/>
            <a:endParaRPr lang="en-US" sz="1600" dirty="0">
              <a:latin typeface="Times New Roman" panose="02020603050405020304" pitchFamily="18" charset="0"/>
              <a:cs typeface="Times New Roman" panose="02020603050405020304" pitchFamily="18" charset="0"/>
            </a:endParaRPr>
          </a:p>
          <a:p>
            <a:pPr algn="just"/>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9366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EFE3-888A-1632-1B0C-1B342CBFFAC9}"/>
              </a:ext>
            </a:extLst>
          </p:cNvPr>
          <p:cNvSpPr>
            <a:spLocks noGrp="1"/>
          </p:cNvSpPr>
          <p:nvPr>
            <p:ph type="title"/>
          </p:nvPr>
        </p:nvSpPr>
        <p:spPr>
          <a:xfrm>
            <a:off x="1090422" y="556260"/>
            <a:ext cx="9692640" cy="872490"/>
          </a:xfrm>
        </p:spPr>
        <p:txBody>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6F1CF715-8EE7-27EF-8CFA-2007981FD6DB}"/>
              </a:ext>
            </a:extLst>
          </p:cNvPr>
          <p:cNvSpPr>
            <a:spLocks noGrp="1"/>
          </p:cNvSpPr>
          <p:nvPr>
            <p:ph idx="1"/>
          </p:nvPr>
        </p:nvSpPr>
        <p:spPr/>
        <p:txBody>
          <a:bodyPr>
            <a:noAutofit/>
          </a:bodyPr>
          <a:lstStyle/>
          <a:p>
            <a:pPr algn="just"/>
            <a:r>
              <a:rPr lang="en-US" dirty="0">
                <a:latin typeface="Times New Roman" panose="02020603050405020304" pitchFamily="18" charset="0"/>
                <a:cs typeface="Times New Roman" panose="02020603050405020304" pitchFamily="18" charset="0"/>
              </a:rPr>
              <a:t>There are many ways to observe the impact of the NHS HR strategy:</a:t>
            </a:r>
          </a:p>
          <a:p>
            <a:pPr algn="just"/>
            <a:r>
              <a:rPr lang="en-US" dirty="0">
                <a:latin typeface="Times New Roman" panose="02020603050405020304" pitchFamily="18" charset="0"/>
                <a:cs typeface="Times New Roman" panose="02020603050405020304" pitchFamily="18" charset="0"/>
              </a:rPr>
              <a:t>1) Workforce Capacity : The HR strategy aids in ensuring that the NHS has a sufficient personnel to handle the escalating demands and difficulties facing the healthcare industry. This involves managing staffing shortages in high-demand areas and making plans for the future of the labor force.</a:t>
            </a:r>
          </a:p>
          <a:p>
            <a:pPr algn="just"/>
            <a:r>
              <a:rPr lang="en-US" dirty="0">
                <a:latin typeface="Times New Roman" panose="02020603050405020304" pitchFamily="18" charset="0"/>
                <a:cs typeface="Times New Roman" panose="02020603050405020304" pitchFamily="18" charset="0"/>
              </a:rPr>
              <a:t>2) Staff Engagement and Satisfaction: An effective HR strategy can increase employee engagement, contentment, and general wellbeing. The effectiveness of patient care, staff retention rates, and employee productivity can all benefit from this.</a:t>
            </a:r>
          </a:p>
          <a:p>
            <a:pPr algn="just"/>
            <a:r>
              <a:rPr lang="en-US" dirty="0">
                <a:latin typeface="Times New Roman" panose="02020603050405020304" pitchFamily="18" charset="0"/>
                <a:cs typeface="Times New Roman" panose="02020603050405020304" pitchFamily="18" charset="0"/>
              </a:rPr>
              <a:t>3) Enhanced Skills and Expertise: The emphasis on training and development serves to improve the knowledge and abilities of NHS employees. Programs for ongoing professional development help healthcare practitioners stay current on new developments and provide high-quality care.</a:t>
            </a:r>
          </a:p>
          <a:p>
            <a:pPr algn="just"/>
            <a:r>
              <a:rPr lang="en-IN" dirty="0">
                <a:latin typeface="Times New Roman" panose="02020603050405020304" pitchFamily="18" charset="0"/>
                <a:cs typeface="Times New Roman" panose="02020603050405020304" pitchFamily="18" charset="0"/>
              </a:rPr>
              <a:t>4) Inclusivity and Diversity: </a:t>
            </a:r>
            <a:r>
              <a:rPr lang="en-US" dirty="0">
                <a:latin typeface="Times New Roman" panose="02020603050405020304" pitchFamily="18" charset="0"/>
                <a:cs typeface="Times New Roman" panose="02020603050405020304" pitchFamily="18" charset="0"/>
              </a:rPr>
              <a:t>The NHS's dedication to equality, diversity, and inclusion promotes a more welcoming workplace where workers from various backgrounds are treated with respect and worth. This may lead to better patient experiences and results.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351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940E0-E666-D16E-B06B-38E8615D183D}"/>
              </a:ext>
            </a:extLst>
          </p:cNvPr>
          <p:cNvSpPr>
            <a:spLocks noGrp="1"/>
          </p:cNvSpPr>
          <p:nvPr>
            <p:ph type="title"/>
          </p:nvPr>
        </p:nvSpPr>
        <p:spPr>
          <a:xfrm>
            <a:off x="5120050" y="365760"/>
            <a:ext cx="5842918" cy="1325562"/>
          </a:xfrm>
        </p:spPr>
        <p:txBody>
          <a:bodyPr>
            <a:normAutofit/>
          </a:bodyPr>
          <a:lstStyle/>
          <a:p>
            <a:r>
              <a:rPr lang="en-US" dirty="0"/>
              <a:t>Competitors of TESCO and NHS</a:t>
            </a:r>
            <a:endParaRPr lang="en-IN" dirty="0"/>
          </a:p>
        </p:txBody>
      </p:sp>
      <p:pic>
        <p:nvPicPr>
          <p:cNvPr id="8" name="Content Placeholder 7" descr="A large white building with a red cross on the side&#10;&#10;Description automatically generated">
            <a:extLst>
              <a:ext uri="{FF2B5EF4-FFF2-40B4-BE49-F238E27FC236}">
                <a16:creationId xmlns:a16="http://schemas.microsoft.com/office/drawing/2014/main" id="{D77F08FE-F8F2-4A33-2C3D-819B11A0F6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04" r="11525" b="2"/>
          <a:stretch/>
        </p:blipFill>
        <p:spPr>
          <a:xfrm>
            <a:off x="822894" y="4004468"/>
            <a:ext cx="4019312" cy="2708486"/>
          </a:xfrm>
          <a:prstGeom prst="rect">
            <a:avLst/>
          </a:prstGeom>
        </p:spPr>
      </p:pic>
      <p:sp>
        <p:nvSpPr>
          <p:cNvPr id="23" name="Content Placeholder 12">
            <a:extLst>
              <a:ext uri="{FF2B5EF4-FFF2-40B4-BE49-F238E27FC236}">
                <a16:creationId xmlns:a16="http://schemas.microsoft.com/office/drawing/2014/main" id="{E3022E70-3153-A3DC-AD31-82F14838E7B9}"/>
              </a:ext>
            </a:extLst>
          </p:cNvPr>
          <p:cNvSpPr>
            <a:spLocks noGrp="1"/>
          </p:cNvSpPr>
          <p:nvPr>
            <p:ph idx="1"/>
          </p:nvPr>
        </p:nvSpPr>
        <p:spPr>
          <a:xfrm>
            <a:off x="5120050" y="1828800"/>
            <a:ext cx="5860811" cy="4351337"/>
          </a:xfrm>
        </p:spPr>
        <p:txBody>
          <a:bodyPr>
            <a:normAutofit/>
          </a:bodyPr>
          <a:lstStyle/>
          <a:p>
            <a:r>
              <a:rPr lang="en-US" sz="1500" b="1" dirty="0"/>
              <a:t>ASDA –</a:t>
            </a:r>
          </a:p>
          <a:p>
            <a:pPr marL="0" indent="0">
              <a:buNone/>
            </a:pPr>
            <a:r>
              <a:rPr lang="en-US" sz="1500" b="1" dirty="0"/>
              <a:t>                </a:t>
            </a:r>
            <a:r>
              <a:rPr lang="en-US" sz="1500" dirty="0"/>
              <a:t>ASDA is one of the biggest rivals of the TESCO</a:t>
            </a:r>
          </a:p>
          <a:p>
            <a:pPr marL="0" indent="0">
              <a:buNone/>
            </a:pPr>
            <a:r>
              <a:rPr lang="en-US" sz="1500" dirty="0"/>
              <a:t>Asda was established in 1949 by a group of Yorkshire farmers in Leeds, England. </a:t>
            </a:r>
          </a:p>
          <a:p>
            <a:pPr marL="0" indent="0">
              <a:buNone/>
            </a:pPr>
            <a:r>
              <a:rPr lang="en-US" sz="1500" b="0" i="0" dirty="0">
                <a:effectLst/>
                <a:latin typeface="Söhne"/>
              </a:rPr>
              <a:t>Asda operates as a supermarket chain with stores across the United Kingdom. </a:t>
            </a:r>
          </a:p>
          <a:p>
            <a:pPr marL="0" indent="0">
              <a:buNone/>
            </a:pPr>
            <a:endParaRPr lang="en-US" sz="1500" dirty="0">
              <a:latin typeface="Söhne"/>
            </a:endParaRPr>
          </a:p>
          <a:p>
            <a:r>
              <a:rPr lang="en-US" sz="1500" b="1" i="0" dirty="0">
                <a:effectLst/>
                <a:latin typeface="Söhne"/>
              </a:rPr>
              <a:t>Roche – </a:t>
            </a:r>
          </a:p>
          <a:p>
            <a:pPr marL="0" indent="0">
              <a:buNone/>
            </a:pPr>
            <a:r>
              <a:rPr lang="en-US" sz="1500" b="1" dirty="0">
                <a:latin typeface="Söhne"/>
              </a:rPr>
              <a:t>                  </a:t>
            </a:r>
            <a:r>
              <a:rPr lang="en-US" sz="1500" dirty="0">
                <a:latin typeface="Söhne"/>
              </a:rPr>
              <a:t>As we all know ROCHE is the biggest competitor of NHS.</a:t>
            </a:r>
          </a:p>
          <a:p>
            <a:pPr marL="0" indent="0">
              <a:buNone/>
            </a:pPr>
            <a:r>
              <a:rPr lang="en-US" sz="1500" b="0" i="0" dirty="0">
                <a:effectLst/>
                <a:latin typeface="Söhne"/>
              </a:rPr>
              <a:t>oche was founded in 1896 by Fritz Hoffmann-La Roche.</a:t>
            </a:r>
          </a:p>
          <a:p>
            <a:pPr marL="0" indent="0">
              <a:buNone/>
            </a:pPr>
            <a:r>
              <a:rPr lang="en-US" sz="1500" b="0" i="0" dirty="0">
                <a:effectLst/>
                <a:latin typeface="Söhne"/>
              </a:rPr>
              <a:t>Roche operates through two main divisions: Pharmaceuticals and Diagnostics. </a:t>
            </a:r>
            <a:endParaRPr lang="en-US" sz="1500" dirty="0">
              <a:latin typeface="Söhne"/>
            </a:endParaRPr>
          </a:p>
          <a:p>
            <a:pPr marL="0" indent="0">
              <a:buNone/>
            </a:pPr>
            <a:endParaRPr lang="en-US" sz="1500" i="0" dirty="0">
              <a:effectLst/>
              <a:latin typeface="Söhne"/>
            </a:endParaRPr>
          </a:p>
        </p:txBody>
      </p:sp>
      <p:pic>
        <p:nvPicPr>
          <p:cNvPr id="12" name="Picture 11" descr="A group of people outside of a building&#10;&#10;Description automatically generated">
            <a:extLst>
              <a:ext uri="{FF2B5EF4-FFF2-40B4-BE49-F238E27FC236}">
                <a16:creationId xmlns:a16="http://schemas.microsoft.com/office/drawing/2014/main" id="{50580A1E-7E1C-872F-FCF7-A431E6ED9B5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316" r="-3" b="-3"/>
          <a:stretch/>
        </p:blipFill>
        <p:spPr>
          <a:xfrm>
            <a:off x="712657" y="897518"/>
            <a:ext cx="4019312" cy="2708486"/>
          </a:xfrm>
          <a:prstGeom prst="rect">
            <a:avLst/>
          </a:prstGeom>
        </p:spPr>
      </p:pic>
    </p:spTree>
    <p:extLst>
      <p:ext uri="{BB962C8B-B14F-4D97-AF65-F5344CB8AC3E}">
        <p14:creationId xmlns:p14="http://schemas.microsoft.com/office/powerpoint/2010/main" val="152489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4B3-DD3F-3AB6-3E23-37227F1951F0}"/>
              </a:ext>
            </a:extLst>
          </p:cNvPr>
          <p:cNvSpPr>
            <a:spLocks noGrp="1"/>
          </p:cNvSpPr>
          <p:nvPr>
            <p:ph type="title"/>
          </p:nvPr>
        </p:nvSpPr>
        <p:spPr>
          <a:xfrm>
            <a:off x="255397" y="195898"/>
            <a:ext cx="9692640" cy="481965"/>
          </a:xfrm>
        </p:spPr>
        <p:txBody>
          <a:bodyPr>
            <a:normAutofit fontScale="90000"/>
          </a:bodyPr>
          <a:lstStyle/>
          <a:p>
            <a:r>
              <a:rPr lang="en-US" dirty="0"/>
              <a:t>Resources-based View</a:t>
            </a:r>
            <a:endParaRPr lang="en-IN" dirty="0"/>
          </a:p>
        </p:txBody>
      </p:sp>
      <p:sp>
        <p:nvSpPr>
          <p:cNvPr id="3" name="Content Placeholder 2">
            <a:extLst>
              <a:ext uri="{FF2B5EF4-FFF2-40B4-BE49-F238E27FC236}">
                <a16:creationId xmlns:a16="http://schemas.microsoft.com/office/drawing/2014/main" id="{1AE0CF1E-B1DE-6A3C-3E61-0149793C6708}"/>
              </a:ext>
            </a:extLst>
          </p:cNvPr>
          <p:cNvSpPr>
            <a:spLocks noGrp="1"/>
          </p:cNvSpPr>
          <p:nvPr>
            <p:ph idx="1"/>
          </p:nvPr>
        </p:nvSpPr>
        <p:spPr>
          <a:xfrm>
            <a:off x="582421" y="952909"/>
            <a:ext cx="10390379" cy="5984239"/>
          </a:xfrm>
        </p:spPr>
        <p:txBody>
          <a:bodyPr>
            <a:normAutofit fontScale="92500" lnSpcReduction="20000"/>
          </a:bodyPr>
          <a:lstStyle/>
          <a:p>
            <a:pPr>
              <a:buFont typeface="Wingdings" panose="05000000000000000000" pitchFamily="2" charset="2"/>
              <a:buChar char="Ø"/>
            </a:pPr>
            <a:r>
              <a:rPr lang="en-IN" sz="2800" dirty="0"/>
              <a:t> Tesco’s rivalry with ASDA :</a:t>
            </a:r>
          </a:p>
          <a:p>
            <a:pPr marL="0" indent="0" algn="just">
              <a:buNone/>
            </a:pPr>
            <a:r>
              <a:rPr lang="en-US" sz="1900" dirty="0">
                <a:latin typeface="Times New Roman" panose="02020603050405020304" pitchFamily="18" charset="0"/>
                <a:cs typeface="Times New Roman" panose="02020603050405020304" pitchFamily="18" charset="0"/>
              </a:rPr>
              <a:t>The fierce competition in the retail sector is a defining characteristic of the rivalry between Tesco and ASDA, two significant supermarket chains with bases in the UK. Both businesses battle for clients, market share, and profitability. To acquire a competitive edge, they engage in price wars, product offerings, marketing initiatives, and shop expansions. According to the resource-based perspective, their distinct resources and competencies—such as supply chain effectiveness, brand recognition, customer loyalty initiatives, and economies of scale—are where they get their competitive edge. Their success in the fiercely competitive retail industry is dependent on their capacity to efficiently utilize and leverage these resources</a:t>
            </a:r>
            <a:r>
              <a:rPr lang="en-US" sz="1900" dirty="0"/>
              <a:t>.</a:t>
            </a:r>
          </a:p>
          <a:p>
            <a:pPr>
              <a:buFont typeface="Wingdings" panose="05000000000000000000" pitchFamily="2" charset="2"/>
              <a:buChar char="Ø"/>
            </a:pPr>
            <a:r>
              <a:rPr lang="en-IN" sz="2800" dirty="0"/>
              <a:t> Roche’s rivalry with </a:t>
            </a:r>
            <a:r>
              <a:rPr lang="en-US" sz="2800" dirty="0"/>
              <a:t>competitors :</a:t>
            </a:r>
          </a:p>
          <a:p>
            <a:pPr marL="0" indent="0" algn="just">
              <a:buNone/>
            </a:pPr>
            <a:r>
              <a:rPr lang="en-US" sz="1900" dirty="0">
                <a:latin typeface="Times New Roman" panose="02020603050405020304" pitchFamily="18" charset="0"/>
                <a:cs typeface="Times New Roman" panose="02020603050405020304" pitchFamily="18" charset="0"/>
              </a:rPr>
              <a:t>Other significant players in the healthcare sector compete with Roche, an international pharmaceutical and diagnostics corporation. Companies like Johnson &amp; Johnson, Pfizer, and Novartis are some of its competitors. Competitors are motivated by things like patent protection, product innovation, market share, and price tactics. Roche's competitive advantage stems from its substantial intellectual property portfolio, extensive global presence, and specialist knowledge in oncology and diagnostics. The resource-based perspective emphasizes how important these special assets are in determining Roche's position in the market and its capacity to provide cutting-edge healthcare solutions.</a:t>
            </a:r>
          </a:p>
          <a:p>
            <a:pPr marL="0" indent="0" algn="just">
              <a:buNone/>
            </a:pPr>
            <a:r>
              <a:rPr lang="en-US" sz="1900" dirty="0">
                <a:latin typeface="Times New Roman" panose="02020603050405020304" pitchFamily="18" charset="0"/>
                <a:cs typeface="Times New Roman" panose="02020603050405020304" pitchFamily="18" charset="0"/>
              </a:rPr>
              <a:t>In both cases, the resources-based view emphasizes the significance of recognizing and utilizing special assets and skills in order to gain a long-lasting competitive advantage. It advises businesses to concentrate on creating and utilizing valuable, uncommon, unique, and non-substitutable resources that set them apart from competitors. Companies can position themselves competitively and prosper in their respective industries by successfully controlling and utilizing these resources.</a:t>
            </a:r>
            <a:endParaRPr lang="en-IN" sz="19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71608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2B441-F6D8-5E50-12E5-CD1D720CC237}"/>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E18E6516-97BA-55F8-8B99-FF9D0241DD2C}"/>
              </a:ext>
            </a:extLst>
          </p:cNvPr>
          <p:cNvSpPr>
            <a:spLocks noGrp="1"/>
          </p:cNvSpPr>
          <p:nvPr>
            <p:ph idx="1"/>
          </p:nvPr>
        </p:nvSpPr>
        <p:spPr/>
        <p:txBody>
          <a:bodyPr>
            <a:normAutofit fontScale="92500" lnSpcReduction="10000"/>
          </a:bodyPr>
          <a:lstStyle/>
          <a:p>
            <a:r>
              <a:rPr lang="en-US" dirty="0"/>
              <a:t>In conclusion, successful human resource management (HRM) is essential for businesses in both the public and private sectors. Tesco serves as an example of how HRM methods in the private sector concentrate on areas like hiring, training, performance management, and employee engagement to draw in and keep brilliant people, increase productivity, and boost corporate performance. To maintain a sufficient and qualified healthcare workforce, enhance patient care, and foster staff engagement and satisfaction, HRM strategies are centered on workforce planning, recruiting, training, well-being, and diversity and inclusion in the public sector, which is represented by the NHS.</a:t>
            </a:r>
          </a:p>
          <a:p>
            <a:r>
              <a:rPr lang="en-US" dirty="0"/>
              <a:t>Regardless of the industry, HRM is essential for fostering a healthy work environment, enhancing employee competencies, and coordinating workforce development with corporate objectives. Improved productivity, employee satisfaction, and overall company success are all influenced by effective HRM strategies. However, precise HRM tactics could vary depending on the special traits and demands of every industry and business. Organizations in the public and commercial sectors can prioritize HRM and aim for excellence in personnel management while achieving their unique goals.</a:t>
            </a:r>
            <a:endParaRPr lang="en-IN" dirty="0"/>
          </a:p>
        </p:txBody>
      </p:sp>
    </p:spTree>
    <p:extLst>
      <p:ext uri="{BB962C8B-B14F-4D97-AF65-F5344CB8AC3E}">
        <p14:creationId xmlns:p14="http://schemas.microsoft.com/office/powerpoint/2010/main" val="4273716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38813-5934-3F9E-8D7A-E233C84AFCCD}"/>
              </a:ext>
            </a:extLst>
          </p:cNvPr>
          <p:cNvSpPr>
            <a:spLocks noGrp="1"/>
          </p:cNvSpPr>
          <p:nvPr>
            <p:ph type="title"/>
          </p:nvPr>
        </p:nvSpPr>
        <p:spPr>
          <a:xfrm>
            <a:off x="1261872" y="365760"/>
            <a:ext cx="9692640" cy="253365"/>
          </a:xfrm>
        </p:spPr>
        <p:txBody>
          <a:bodyPr>
            <a:noAutofit/>
          </a:bodyPr>
          <a:lstStyle/>
          <a:p>
            <a:pPr marL="457200" indent="-457200">
              <a:buFont typeface="Wingdings" panose="05000000000000000000" pitchFamily="2" charset="2"/>
              <a:buChar char="v"/>
            </a:pPr>
            <a:r>
              <a:rPr lang="en-US" sz="2800" dirty="0"/>
              <a:t>Reference :</a:t>
            </a:r>
            <a:endParaRPr lang="en-IN" sz="2800" dirty="0"/>
          </a:p>
        </p:txBody>
      </p:sp>
      <p:sp>
        <p:nvSpPr>
          <p:cNvPr id="3" name="Content Placeholder 2">
            <a:extLst>
              <a:ext uri="{FF2B5EF4-FFF2-40B4-BE49-F238E27FC236}">
                <a16:creationId xmlns:a16="http://schemas.microsoft.com/office/drawing/2014/main" id="{CA3267AE-F623-F5A6-D638-93DD21FEF3F2}"/>
              </a:ext>
            </a:extLst>
          </p:cNvPr>
          <p:cNvSpPr>
            <a:spLocks noGrp="1"/>
          </p:cNvSpPr>
          <p:nvPr>
            <p:ph idx="1"/>
          </p:nvPr>
        </p:nvSpPr>
        <p:spPr>
          <a:xfrm>
            <a:off x="1004697" y="619125"/>
            <a:ext cx="8595360" cy="5934075"/>
          </a:xfrm>
        </p:spPr>
        <p:txBody>
          <a:bodyPr>
            <a:noAutofit/>
          </a:bodyPr>
          <a:lstStyle/>
          <a:p>
            <a:r>
              <a:rPr lang="en-US" sz="800" dirty="0">
                <a:latin typeface="Times New Roman" panose="02020603050405020304" pitchFamily="18" charset="0"/>
                <a:cs typeface="Times New Roman" panose="02020603050405020304" pitchFamily="18" charset="0"/>
              </a:rPr>
              <a:t>Blythman, J. (2012). Shopped: The shocking power of British supermarkets. London: HarperCollins.</a:t>
            </a:r>
          </a:p>
          <a:p>
            <a:r>
              <a:rPr lang="en-US" sz="800" dirty="0">
                <a:latin typeface="Times New Roman" panose="02020603050405020304" pitchFamily="18" charset="0"/>
                <a:cs typeface="Times New Roman" panose="02020603050405020304" pitchFamily="18" charset="0"/>
              </a:rPr>
              <a:t>Brand Finance (2014). Global 500 2014: The world’s most valuable brands. Available at: http://brandirectory.com/league_tables/table/global-500-2014 [accessed 10 September 2014].</a:t>
            </a:r>
          </a:p>
          <a:p>
            <a:r>
              <a:rPr lang="en-US" sz="800" dirty="0">
                <a:latin typeface="Times New Roman" panose="02020603050405020304" pitchFamily="18" charset="0"/>
                <a:cs typeface="Times New Roman" panose="02020603050405020304" pitchFamily="18" charset="0"/>
              </a:rPr>
              <a:t>Brannen, M.Y., Moore, F. and Mughan, T. (2013). Strategic ethnography and reinvigorating Tesco plc: Leveraging inside/out bicultural bridging in multicultural teams. Ethnographic Praxis in Industry Conference Proceedings, London, September 16-18, pp. 282-299.</a:t>
            </a:r>
          </a:p>
          <a:p>
            <a:r>
              <a:rPr lang="en-US" sz="800" dirty="0" err="1">
                <a:latin typeface="Times New Roman" panose="02020603050405020304" pitchFamily="18" charset="0"/>
                <a:cs typeface="Times New Roman" panose="02020603050405020304" pitchFamily="18" charset="0"/>
              </a:rPr>
              <a:t>Felgate</a:t>
            </a:r>
            <a:r>
              <a:rPr lang="en-US" sz="800" dirty="0">
                <a:latin typeface="Times New Roman" panose="02020603050405020304" pitchFamily="18" charset="0"/>
                <a:cs typeface="Times New Roman" panose="02020603050405020304" pitchFamily="18" charset="0"/>
              </a:rPr>
              <a:t>, M., Fearne, A. and di Falco, S. (2011). </a:t>
            </a:r>
            <a:r>
              <a:rPr lang="en-US" sz="800" dirty="0" err="1">
                <a:latin typeface="Times New Roman" panose="02020603050405020304" pitchFamily="18" charset="0"/>
                <a:cs typeface="Times New Roman" panose="02020603050405020304" pitchFamily="18" charset="0"/>
              </a:rPr>
              <a:t>Analysing</a:t>
            </a:r>
            <a:r>
              <a:rPr lang="en-US" sz="800" dirty="0">
                <a:latin typeface="Times New Roman" panose="02020603050405020304" pitchFamily="18" charset="0"/>
                <a:cs typeface="Times New Roman" panose="02020603050405020304" pitchFamily="18" charset="0"/>
              </a:rPr>
              <a:t> the impact of supermarket promotions: A case study using Tesco Clubcard data in the UK. Kent Business School. Working Paper 234.</a:t>
            </a:r>
          </a:p>
          <a:p>
            <a:r>
              <a:rPr lang="en-US" sz="800" dirty="0" err="1">
                <a:latin typeface="Times New Roman" panose="02020603050405020304" pitchFamily="18" charset="0"/>
                <a:cs typeface="Times New Roman" panose="02020603050405020304" pitchFamily="18" charset="0"/>
              </a:rPr>
              <a:t>Fernie</a:t>
            </a:r>
            <a:r>
              <a:rPr lang="en-US" sz="800" dirty="0">
                <a:latin typeface="Times New Roman" panose="02020603050405020304" pitchFamily="18" charset="0"/>
                <a:cs typeface="Times New Roman" panose="02020603050405020304" pitchFamily="18" charset="0"/>
              </a:rPr>
              <a:t>, J. and Sparks, S. (2014). Logistics and retail management (4th edn). London: Kogan Page.</a:t>
            </a:r>
          </a:p>
          <a:p>
            <a:r>
              <a:rPr lang="en-US" sz="800" dirty="0" err="1">
                <a:latin typeface="Times New Roman" panose="02020603050405020304" pitchFamily="18" charset="0"/>
                <a:cs typeface="Times New Roman" panose="02020603050405020304" pitchFamily="18" charset="0"/>
              </a:rPr>
              <a:t>Fernie</a:t>
            </a:r>
            <a:r>
              <a:rPr lang="en-US" sz="800" dirty="0">
                <a:latin typeface="Times New Roman" panose="02020603050405020304" pitchFamily="18" charset="0"/>
                <a:cs typeface="Times New Roman" panose="02020603050405020304" pitchFamily="18" charset="0"/>
              </a:rPr>
              <a:t>, S. and Moore, C. (2013). Principles of retailing. Abingdon: Routledge.</a:t>
            </a:r>
          </a:p>
          <a:p>
            <a:r>
              <a:rPr lang="en-US" sz="800" dirty="0">
                <a:latin typeface="Times New Roman" panose="02020603050405020304" pitchFamily="18" charset="0"/>
                <a:cs typeface="Times New Roman" panose="02020603050405020304" pitchFamily="18" charset="0"/>
              </a:rPr>
              <a:t>Ma, Y., Ding, J. and Hong, W. (2010). Delivering customer value based on service process: The example of Tesco.com. International Business Research, 3(2), 131.</a:t>
            </a:r>
          </a:p>
          <a:p>
            <a:r>
              <a:rPr lang="en-US" sz="800" dirty="0">
                <a:latin typeface="Times New Roman" panose="02020603050405020304" pitchFamily="18" charset="0"/>
                <a:cs typeface="Times New Roman" panose="02020603050405020304" pitchFamily="18" charset="0"/>
              </a:rPr>
              <a:t>Merkel, J., Jackson, P. and Pick, D. (2010). New challenges in retail human resource management. In </a:t>
            </a:r>
            <a:r>
              <a:rPr lang="en-US" sz="800" dirty="0" err="1">
                <a:latin typeface="Times New Roman" panose="02020603050405020304" pitchFamily="18" charset="0"/>
                <a:cs typeface="Times New Roman" panose="02020603050405020304" pitchFamily="18" charset="0"/>
              </a:rPr>
              <a:t>Krafft</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Mantrala</a:t>
            </a:r>
            <a:r>
              <a:rPr lang="en-US" sz="800" dirty="0">
                <a:latin typeface="Times New Roman" panose="02020603050405020304" pitchFamily="18" charset="0"/>
                <a:cs typeface="Times New Roman" panose="02020603050405020304" pitchFamily="18" charset="0"/>
              </a:rPr>
              <a:t>, M.K. (eds) (2014). Retailing in the 21st century (2nd edn). Springer: Berlin, pp. 257-270.</a:t>
            </a:r>
          </a:p>
          <a:p>
            <a:r>
              <a:rPr lang="en-US" sz="800" dirty="0">
                <a:latin typeface="Times New Roman" panose="02020603050405020304" pitchFamily="18" charset="0"/>
                <a:cs typeface="Times New Roman" panose="02020603050405020304" pitchFamily="18" charset="0"/>
              </a:rPr>
              <a:t>Metzger, K. (2014). Business analysis of UK supermarket industry. Master’s dissertation, Loughborough University.</a:t>
            </a:r>
          </a:p>
          <a:p>
            <a:r>
              <a:rPr lang="en-US" sz="800" dirty="0">
                <a:latin typeface="Times New Roman" panose="02020603050405020304" pitchFamily="18" charset="0"/>
                <a:cs typeface="Times New Roman" panose="02020603050405020304" pitchFamily="18" charset="0"/>
              </a:rPr>
              <a:t>Piercy, N.F., Cravens, D.W. and Lane, N. (2010). Marketing out of the recession: Recovery is coming, but things will never be the same again. The Marketing Review, 10(1), 3-23.</a:t>
            </a:r>
          </a:p>
          <a:p>
            <a:r>
              <a:rPr lang="en-US" sz="800" dirty="0" err="1">
                <a:latin typeface="Times New Roman" panose="02020603050405020304" pitchFamily="18" charset="0"/>
                <a:cs typeface="Times New Roman" panose="02020603050405020304" pitchFamily="18" charset="0"/>
              </a:rPr>
              <a:t>Rosethorn</a:t>
            </a:r>
            <a:r>
              <a:rPr lang="en-US" sz="800" dirty="0">
                <a:latin typeface="Times New Roman" panose="02020603050405020304" pitchFamily="18" charset="0"/>
                <a:cs typeface="Times New Roman" panose="02020603050405020304" pitchFamily="18" charset="0"/>
              </a:rPr>
              <a:t>, H. (2009). The employer brand: Keeping faith with the deal. Farnham: Gower.</a:t>
            </a:r>
          </a:p>
          <a:p>
            <a:r>
              <a:rPr lang="en-US" sz="800" dirty="0">
                <a:latin typeface="Times New Roman" panose="02020603050405020304" pitchFamily="18" charset="0"/>
                <a:cs typeface="Times New Roman" panose="02020603050405020304" pitchFamily="18" charset="0"/>
              </a:rPr>
              <a:t>Schiraldi, P., Smith, H. and Takahashi, Y. (2012). Estimating a dynamic game of spatial competition: The case of the UK supermarket industry. LSE Working Paper.</a:t>
            </a:r>
          </a:p>
          <a:p>
            <a:r>
              <a:rPr lang="en-US" sz="800" dirty="0" err="1">
                <a:latin typeface="Times New Roman" panose="02020603050405020304" pitchFamily="18" charset="0"/>
                <a:cs typeface="Times New Roman" panose="02020603050405020304" pitchFamily="18" charset="0"/>
              </a:rPr>
              <a:t>Scuffham</a:t>
            </a:r>
            <a:r>
              <a:rPr lang="en-US" sz="800" dirty="0">
                <a:latin typeface="Times New Roman" panose="02020603050405020304" pitchFamily="18" charset="0"/>
                <a:cs typeface="Times New Roman" panose="02020603050405020304" pitchFamily="18" charset="0"/>
              </a:rPr>
              <a:t>, M. (2014). Tesco takes on UK banks with current account launch. Reuters [online]. Available at: http://uk.reuters.com/article/2014/06/09/uk-tesco-bank-account-idUKKBN0EK24H20140609 [accessed 10 September 2014].</a:t>
            </a:r>
          </a:p>
          <a:p>
            <a:r>
              <a:rPr lang="en-US" sz="800" dirty="0">
                <a:latin typeface="Times New Roman" panose="02020603050405020304" pitchFamily="18" charset="0"/>
                <a:cs typeface="Times New Roman" panose="02020603050405020304" pitchFamily="18" charset="0"/>
              </a:rPr>
              <a:t>Tesco plc (2014). Annual report 2014. Cheshunt: Tesco plc.</a:t>
            </a:r>
          </a:p>
          <a:p>
            <a:r>
              <a:rPr lang="en-US" sz="800" dirty="0">
                <a:latin typeface="Times New Roman" panose="02020603050405020304" pitchFamily="18" charset="0"/>
                <a:cs typeface="Times New Roman" panose="02020603050405020304" pitchFamily="18" charset="0"/>
              </a:rPr>
              <a:t>Tushman, M.L. and O’Reilly, C.A. (2002). Winning through innovation: A practical guide to leading organizational change and renewal. Cambridge, MA: Harvard Business Press.</a:t>
            </a:r>
          </a:p>
          <a:p>
            <a:r>
              <a:rPr lang="en-US" sz="800" dirty="0">
                <a:latin typeface="Times New Roman" panose="02020603050405020304" pitchFamily="18" charset="0"/>
                <a:cs typeface="Times New Roman" panose="02020603050405020304" pitchFamily="18" charset="0"/>
              </a:rPr>
              <a:t>Tyrell, J. (2014). Introduction to socio-cultural influences. In </a:t>
            </a:r>
            <a:r>
              <a:rPr lang="en-US" sz="800" dirty="0" err="1">
                <a:latin typeface="Times New Roman" panose="02020603050405020304" pitchFamily="18" charset="0"/>
                <a:cs typeface="Times New Roman" panose="02020603050405020304" pitchFamily="18" charset="0"/>
              </a:rPr>
              <a:t>Mutum</a:t>
            </a:r>
            <a:r>
              <a:rPr lang="en-US" sz="800" dirty="0">
                <a:latin typeface="Times New Roman" panose="02020603050405020304" pitchFamily="18" charset="0"/>
                <a:cs typeface="Times New Roman" panose="02020603050405020304" pitchFamily="18" charset="0"/>
              </a:rPr>
              <a:t>, D.S., Roy, S.K. and Kipnis, E. (eds) (2014). Marketing cases from emerging markets. Heidelberg: Springer, pp. 9-11.</a:t>
            </a:r>
          </a:p>
          <a:p>
            <a:r>
              <a:rPr lang="en-US" sz="800" dirty="0">
                <a:latin typeface="Times New Roman" panose="02020603050405020304" pitchFamily="18" charset="0"/>
                <a:cs typeface="Times New Roman" panose="02020603050405020304" pitchFamily="18" charset="0"/>
              </a:rPr>
              <a:t>Wood, S. and McCarthy, D. (2014). The UK food retail ‘race for space’ and market saturation: A contemporary review. The International Review of Retail, Distribution and Consumer Research, 24(2), 121-144.</a:t>
            </a:r>
          </a:p>
          <a:p>
            <a:r>
              <a:rPr lang="en-US" sz="800" dirty="0">
                <a:latin typeface="Times New Roman" panose="02020603050405020304" pitchFamily="18" charset="0"/>
                <a:cs typeface="Times New Roman" panose="02020603050405020304" pitchFamily="18" charset="0"/>
              </a:rPr>
              <a:t>Lindsay, C., Commander, J., Findlay, P., Bennie, M., Dunlop Corcoran, E. and Van Der Meer, R., 2014. ‘Lean’, new technologies and employment in public health services: employees' experiences in the National Health Service. The International Journal of Human Resource Management, 25(21), pp.2941-2956</a:t>
            </a:r>
            <a:endParaRPr lang="en-IN"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450085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422</TotalTime>
  <Words>2987</Words>
  <Application>Microsoft Office PowerPoint</Application>
  <PresentationFormat>Widescreen</PresentationFormat>
  <Paragraphs>86</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Schoolbook</vt:lpstr>
      <vt:lpstr>Söhne</vt:lpstr>
      <vt:lpstr>Times New Roman</vt:lpstr>
      <vt:lpstr>Wingdings</vt:lpstr>
      <vt:lpstr>Wingdings 2</vt:lpstr>
      <vt:lpstr>View</vt:lpstr>
      <vt:lpstr>HR Strategies In Public and Private Sector</vt:lpstr>
      <vt:lpstr>Table of Content</vt:lpstr>
      <vt:lpstr>Private Sector Company     - TESCO</vt:lpstr>
      <vt:lpstr>Public Sector Company NHS</vt:lpstr>
      <vt:lpstr>HR Strategy and Impact </vt:lpstr>
      <vt:lpstr>Cont…</vt:lpstr>
      <vt:lpstr>Cont…</vt:lpstr>
      <vt:lpstr>NHS Strategy And Impact</vt:lpstr>
      <vt:lpstr>PowerPoint Presentation</vt:lpstr>
      <vt:lpstr>Cont…</vt:lpstr>
      <vt:lpstr>Competitors of TESCO and NHS</vt:lpstr>
      <vt:lpstr>Resources-based View</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In Public and Private Sector</dc:title>
  <dc:creator>Parmar Asutosh</dc:creator>
  <cp:lastModifiedBy>Raj Modi</cp:lastModifiedBy>
  <cp:revision>6</cp:revision>
  <dcterms:created xsi:type="dcterms:W3CDTF">2023-07-05T15:25:53Z</dcterms:created>
  <dcterms:modified xsi:type="dcterms:W3CDTF">2023-07-10T11:14:08Z</dcterms:modified>
</cp:coreProperties>
</file>