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72" r:id="rId1"/>
  </p:sldMasterIdLst>
  <p:notesMasterIdLst>
    <p:notesMasterId r:id="rId30"/>
  </p:notesMasterIdLst>
  <p:handoutMasterIdLst>
    <p:handoutMasterId r:id="rId31"/>
  </p:handoutMasterIdLst>
  <p:sldIdLst>
    <p:sldId id="332" r:id="rId2"/>
    <p:sldId id="435" r:id="rId3"/>
    <p:sldId id="450" r:id="rId4"/>
    <p:sldId id="449" r:id="rId5"/>
    <p:sldId id="339" r:id="rId6"/>
    <p:sldId id="441" r:id="rId7"/>
    <p:sldId id="393" r:id="rId8"/>
    <p:sldId id="464" r:id="rId9"/>
    <p:sldId id="465" r:id="rId10"/>
    <p:sldId id="439" r:id="rId11"/>
    <p:sldId id="484" r:id="rId12"/>
    <p:sldId id="377" r:id="rId13"/>
    <p:sldId id="486" r:id="rId14"/>
    <p:sldId id="406" r:id="rId15"/>
    <p:sldId id="380" r:id="rId16"/>
    <p:sldId id="451" r:id="rId17"/>
    <p:sldId id="452" r:id="rId18"/>
    <p:sldId id="489" r:id="rId19"/>
    <p:sldId id="454" r:id="rId20"/>
    <p:sldId id="455" r:id="rId21"/>
    <p:sldId id="456" r:id="rId22"/>
    <p:sldId id="457" r:id="rId23"/>
    <p:sldId id="495" r:id="rId24"/>
    <p:sldId id="459" r:id="rId25"/>
    <p:sldId id="460" r:id="rId26"/>
    <p:sldId id="496" r:id="rId27"/>
    <p:sldId id="462" r:id="rId28"/>
    <p:sldId id="444" r:id="rId29"/>
  </p:sldIdLst>
  <p:sldSz cx="9144000" cy="6858000" type="screen4x3"/>
  <p:notesSz cx="6797675" cy="9926638"/>
  <p:custDataLst>
    <p:tags r:id="rId32"/>
  </p:custDataLst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sz="2000" kern="1200">
        <a:solidFill>
          <a:schemeClr val="tx1"/>
        </a:solidFill>
        <a:latin typeface="Times" pitchFamily="18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000" kern="1200">
        <a:solidFill>
          <a:schemeClr val="tx1"/>
        </a:solidFill>
        <a:latin typeface="Times" pitchFamily="18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000" kern="1200">
        <a:solidFill>
          <a:schemeClr val="tx1"/>
        </a:solidFill>
        <a:latin typeface="Times" pitchFamily="18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000" kern="1200">
        <a:solidFill>
          <a:schemeClr val="tx1"/>
        </a:solidFill>
        <a:latin typeface="Times" pitchFamily="18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000" kern="1200">
        <a:solidFill>
          <a:schemeClr val="tx1"/>
        </a:solidFill>
        <a:latin typeface="Times" pitchFamily="18" charset="0"/>
        <a:ea typeface="+mn-ea"/>
        <a:cs typeface="+mn-cs"/>
      </a:defRPr>
    </a:lvl5pPr>
    <a:lvl6pPr marL="2286000" algn="l" defTabSz="914400" rtl="0" eaLnBrk="1" latinLnBrk="0" hangingPunct="1">
      <a:defRPr sz="2000" kern="1200">
        <a:solidFill>
          <a:schemeClr val="tx1"/>
        </a:solidFill>
        <a:latin typeface="Times" pitchFamily="18" charset="0"/>
        <a:ea typeface="+mn-ea"/>
        <a:cs typeface="+mn-cs"/>
      </a:defRPr>
    </a:lvl6pPr>
    <a:lvl7pPr marL="2743200" algn="l" defTabSz="914400" rtl="0" eaLnBrk="1" latinLnBrk="0" hangingPunct="1">
      <a:defRPr sz="2000" kern="1200">
        <a:solidFill>
          <a:schemeClr val="tx1"/>
        </a:solidFill>
        <a:latin typeface="Times" pitchFamily="18" charset="0"/>
        <a:ea typeface="+mn-ea"/>
        <a:cs typeface="+mn-cs"/>
      </a:defRPr>
    </a:lvl7pPr>
    <a:lvl8pPr marL="3200400" algn="l" defTabSz="914400" rtl="0" eaLnBrk="1" latinLnBrk="0" hangingPunct="1">
      <a:defRPr sz="2000" kern="1200">
        <a:solidFill>
          <a:schemeClr val="tx1"/>
        </a:solidFill>
        <a:latin typeface="Times" pitchFamily="18" charset="0"/>
        <a:ea typeface="+mn-ea"/>
        <a:cs typeface="+mn-cs"/>
      </a:defRPr>
    </a:lvl8pPr>
    <a:lvl9pPr marL="3657600" algn="l" defTabSz="914400" rtl="0" eaLnBrk="1" latinLnBrk="0" hangingPunct="1">
      <a:defRPr sz="2000" kern="1200">
        <a:solidFill>
          <a:schemeClr val="tx1"/>
        </a:solidFill>
        <a:latin typeface="Times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40">
          <p15:clr>
            <a:srgbClr val="A4A3A4"/>
          </p15:clr>
        </p15:guide>
        <p15:guide id="2" orient="horz" pos="4080">
          <p15:clr>
            <a:srgbClr val="A4A3A4"/>
          </p15:clr>
        </p15:guide>
        <p15:guide id="3" orient="horz" pos="2160">
          <p15:clr>
            <a:srgbClr val="A4A3A4"/>
          </p15:clr>
        </p15:guide>
        <p15:guide id="4" orient="horz" pos="720">
          <p15:clr>
            <a:srgbClr val="A4A3A4"/>
          </p15:clr>
        </p15:guide>
        <p15:guide id="5" orient="horz" pos="3888">
          <p15:clr>
            <a:srgbClr val="A4A3A4"/>
          </p15:clr>
        </p15:guide>
        <p15:guide id="6" orient="horz" pos="1200">
          <p15:clr>
            <a:srgbClr val="A4A3A4"/>
          </p15:clr>
        </p15:guide>
        <p15:guide id="7" orient="horz" pos="2400">
          <p15:clr>
            <a:srgbClr val="A4A3A4"/>
          </p15:clr>
        </p15:guide>
        <p15:guide id="8" pos="5520">
          <p15:clr>
            <a:srgbClr val="A4A3A4"/>
          </p15:clr>
        </p15:guide>
        <p15:guide id="9" pos="2880">
          <p15:clr>
            <a:srgbClr val="A4A3A4"/>
          </p15:clr>
        </p15:guide>
        <p15:guide id="10" pos="528">
          <p15:clr>
            <a:srgbClr val="A4A3A4"/>
          </p15:clr>
        </p15:guide>
        <p15:guide id="11" pos="816">
          <p15:clr>
            <a:srgbClr val="A4A3A4"/>
          </p15:clr>
        </p15:guide>
        <p15:guide id="12" pos="2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24">
          <p15:clr>
            <a:srgbClr val="A4A3A4"/>
          </p15:clr>
        </p15:guide>
        <p15:guide id="2" pos="2304">
          <p15:clr>
            <a:srgbClr val="A4A3A4"/>
          </p15:clr>
        </p15:guide>
        <p15:guide id="3" orient="horz" pos="3127">
          <p15:clr>
            <a:srgbClr val="A4A3A4"/>
          </p15:clr>
        </p15:guide>
        <p15:guide id="4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showAnimation="0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7AFF"/>
    <a:srgbClr val="0000FF"/>
    <a:srgbClr val="D9EB6B"/>
    <a:srgbClr val="FF6666"/>
    <a:srgbClr val="E37900"/>
    <a:srgbClr val="E30000"/>
    <a:srgbClr val="DEF0B5"/>
    <a:srgbClr val="FAF0D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2205" autoAdjust="0"/>
    <p:restoredTop sz="79632" autoAdjust="0"/>
  </p:normalViewPr>
  <p:slideViewPr>
    <p:cSldViewPr>
      <p:cViewPr varScale="1">
        <p:scale>
          <a:sx n="89" d="100"/>
          <a:sy n="89" d="100"/>
        </p:scale>
        <p:origin x="1788" y="84"/>
      </p:cViewPr>
      <p:guideLst>
        <p:guide orient="horz" pos="240"/>
        <p:guide orient="horz" pos="4080"/>
        <p:guide orient="horz" pos="2160"/>
        <p:guide orient="horz" pos="720"/>
        <p:guide orient="horz" pos="3888"/>
        <p:guide orient="horz" pos="1200"/>
        <p:guide orient="horz" pos="2400"/>
        <p:guide pos="5520"/>
        <p:guide pos="2880"/>
        <p:guide pos="528"/>
        <p:guide pos="816"/>
        <p:guide pos="2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" d="1"/>
        <a:sy n="1" d="1"/>
      </p:scale>
      <p:origin x="0" y="4206"/>
    </p:cViewPr>
  </p:sorterViewPr>
  <p:notesViewPr>
    <p:cSldViewPr>
      <p:cViewPr varScale="1">
        <p:scale>
          <a:sx n="55" d="100"/>
          <a:sy n="55" d="100"/>
        </p:scale>
        <p:origin x="-1752" y="-84"/>
      </p:cViewPr>
      <p:guideLst>
        <p:guide orient="horz" pos="3024"/>
        <p:guide pos="2304"/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gs" Target="tags/tag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977313C-C0C7-4B00-9D87-43986C8BA597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D1669A4-0DDF-4C88-A2D2-0712540F73B0}">
      <dgm:prSet/>
      <dgm:spPr>
        <a:solidFill>
          <a:schemeClr val="accent1">
            <a:lumMod val="60000"/>
            <a:lumOff val="40000"/>
          </a:schemeClr>
        </a:solidFill>
        <a:ln>
          <a:solidFill>
            <a:schemeClr val="accent2">
              <a:lumMod val="40000"/>
              <a:lumOff val="60000"/>
            </a:schemeClr>
          </a:solidFill>
        </a:ln>
      </dgm:spPr>
      <dgm:t>
        <a:bodyPr/>
        <a:lstStyle/>
        <a:p>
          <a:pPr rtl="0"/>
          <a:r>
            <a:rPr lang="en-US" dirty="0" smtClean="0">
              <a:solidFill>
                <a:srgbClr val="000000"/>
              </a:solidFill>
            </a:rPr>
            <a:t>Traditional </a:t>
          </a:r>
          <a:endParaRPr lang="en-US" dirty="0">
            <a:solidFill>
              <a:srgbClr val="000000"/>
            </a:solidFill>
          </a:endParaRPr>
        </a:p>
      </dgm:t>
    </dgm:pt>
    <dgm:pt modelId="{0BCA10E4-5E47-499D-BA33-6D7C3F0BED94}" type="parTrans" cxnId="{E50FD5AC-2FB7-4C3A-BE46-B2E826615D85}">
      <dgm:prSet/>
      <dgm:spPr/>
      <dgm:t>
        <a:bodyPr/>
        <a:lstStyle/>
        <a:p>
          <a:endParaRPr lang="en-US"/>
        </a:p>
      </dgm:t>
    </dgm:pt>
    <dgm:pt modelId="{D43C927C-006E-467D-9F91-1C1FF743B78B}" type="sibTrans" cxnId="{E50FD5AC-2FB7-4C3A-BE46-B2E826615D85}">
      <dgm:prSet/>
      <dgm:spPr/>
      <dgm:t>
        <a:bodyPr/>
        <a:lstStyle/>
        <a:p>
          <a:endParaRPr lang="en-US"/>
        </a:p>
      </dgm:t>
    </dgm:pt>
    <dgm:pt modelId="{7D70D1FF-4AC1-4D43-A005-70AC4F1318C3}">
      <dgm:prSet/>
      <dgm:spPr>
        <a:solidFill>
          <a:schemeClr val="bg1"/>
        </a:solidFill>
        <a:ln>
          <a:solidFill>
            <a:schemeClr val="accent1">
              <a:lumMod val="60000"/>
              <a:lumOff val="40000"/>
              <a:alpha val="90000"/>
            </a:schemeClr>
          </a:solidFill>
        </a:ln>
      </dgm:spPr>
      <dgm:t>
        <a:bodyPr/>
        <a:lstStyle/>
        <a:p>
          <a:pPr rtl="0"/>
          <a:r>
            <a:rPr lang="en-US" dirty="0" smtClean="0">
              <a:solidFill>
                <a:schemeClr val="tx1"/>
              </a:solidFill>
            </a:rPr>
            <a:t>View - Making a sale</a:t>
          </a:r>
          <a:endParaRPr lang="en-US" dirty="0">
            <a:solidFill>
              <a:schemeClr val="tx1"/>
            </a:solidFill>
          </a:endParaRPr>
        </a:p>
      </dgm:t>
    </dgm:pt>
    <dgm:pt modelId="{E05023C5-62AC-46FB-A4B8-CF6587DFAA81}" type="parTrans" cxnId="{D2F8819B-4BB2-44C7-BE7C-58192F2EB85E}">
      <dgm:prSet/>
      <dgm:spPr/>
      <dgm:t>
        <a:bodyPr/>
        <a:lstStyle/>
        <a:p>
          <a:endParaRPr lang="en-US"/>
        </a:p>
      </dgm:t>
    </dgm:pt>
    <dgm:pt modelId="{86111D32-6F46-4AFA-ABFF-3858498309B9}" type="sibTrans" cxnId="{D2F8819B-4BB2-44C7-BE7C-58192F2EB85E}">
      <dgm:prSet/>
      <dgm:spPr/>
      <dgm:t>
        <a:bodyPr/>
        <a:lstStyle/>
        <a:p>
          <a:endParaRPr lang="en-US"/>
        </a:p>
      </dgm:t>
    </dgm:pt>
    <dgm:pt modelId="{7A8548E0-AE66-4721-851F-DE48BA83CBCA}">
      <dgm:prSet/>
      <dgm:spPr>
        <a:solidFill>
          <a:schemeClr val="accent5">
            <a:lumMod val="40000"/>
            <a:lumOff val="60000"/>
          </a:schemeClr>
        </a:solidFill>
        <a:ln>
          <a:solidFill>
            <a:schemeClr val="accent5">
              <a:lumMod val="40000"/>
              <a:lumOff val="60000"/>
            </a:schemeClr>
          </a:solidFill>
        </a:ln>
      </dgm:spPr>
      <dgm:t>
        <a:bodyPr/>
        <a:lstStyle/>
        <a:p>
          <a:pPr rtl="0"/>
          <a:r>
            <a:rPr lang="en-US" dirty="0" smtClean="0">
              <a:solidFill>
                <a:srgbClr val="000000"/>
              </a:solidFill>
            </a:rPr>
            <a:t>Contemporary </a:t>
          </a:r>
          <a:endParaRPr lang="en-US" dirty="0">
            <a:solidFill>
              <a:srgbClr val="000000"/>
            </a:solidFill>
          </a:endParaRPr>
        </a:p>
      </dgm:t>
    </dgm:pt>
    <dgm:pt modelId="{F1CD9064-0A36-4524-8EBF-9EFB4AA6FD2A}" type="parTrans" cxnId="{703680C6-DC6D-480D-90E7-EB4BFD6DA1CF}">
      <dgm:prSet/>
      <dgm:spPr/>
      <dgm:t>
        <a:bodyPr/>
        <a:lstStyle/>
        <a:p>
          <a:endParaRPr lang="en-US"/>
        </a:p>
      </dgm:t>
    </dgm:pt>
    <dgm:pt modelId="{8D82F18D-6239-4135-8896-C76700BCEB04}" type="sibTrans" cxnId="{703680C6-DC6D-480D-90E7-EB4BFD6DA1CF}">
      <dgm:prSet/>
      <dgm:spPr/>
      <dgm:t>
        <a:bodyPr/>
        <a:lstStyle/>
        <a:p>
          <a:endParaRPr lang="en-US"/>
        </a:p>
      </dgm:t>
    </dgm:pt>
    <dgm:pt modelId="{9E78B1E4-941E-4133-A310-77A101A31690}">
      <dgm:prSet/>
      <dgm:spPr>
        <a:solidFill>
          <a:schemeClr val="bg1">
            <a:alpha val="90000"/>
          </a:schemeClr>
        </a:solidFill>
        <a:ln>
          <a:solidFill>
            <a:schemeClr val="accent5">
              <a:lumMod val="40000"/>
              <a:lumOff val="60000"/>
              <a:alpha val="90000"/>
            </a:schemeClr>
          </a:solidFill>
        </a:ln>
      </dgm:spPr>
      <dgm:t>
        <a:bodyPr/>
        <a:lstStyle/>
        <a:p>
          <a:pPr rtl="0"/>
          <a:r>
            <a:rPr lang="en-US" dirty="0" smtClean="0">
              <a:solidFill>
                <a:schemeClr val="tx1"/>
              </a:solidFill>
            </a:rPr>
            <a:t>View - Satisfying customer needs</a:t>
          </a:r>
          <a:endParaRPr lang="en-US" dirty="0">
            <a:solidFill>
              <a:schemeClr val="tx1"/>
            </a:solidFill>
          </a:endParaRPr>
        </a:p>
      </dgm:t>
    </dgm:pt>
    <dgm:pt modelId="{F804E269-959E-4D17-A2A2-180AAB95E18D}" type="parTrans" cxnId="{5B8C7A62-13F4-4E42-81DF-A45176732842}">
      <dgm:prSet/>
      <dgm:spPr/>
      <dgm:t>
        <a:bodyPr/>
        <a:lstStyle/>
        <a:p>
          <a:endParaRPr lang="en-US"/>
        </a:p>
      </dgm:t>
    </dgm:pt>
    <dgm:pt modelId="{7B605632-D77B-4F0D-AE78-2D40A64692FC}" type="sibTrans" cxnId="{5B8C7A62-13F4-4E42-81DF-A45176732842}">
      <dgm:prSet/>
      <dgm:spPr/>
      <dgm:t>
        <a:bodyPr/>
        <a:lstStyle/>
        <a:p>
          <a:endParaRPr lang="en-US"/>
        </a:p>
      </dgm:t>
    </dgm:pt>
    <dgm:pt modelId="{E000D695-483F-4F9C-8E32-041ACEEE53B7}">
      <dgm:prSet/>
      <dgm:spPr>
        <a:solidFill>
          <a:schemeClr val="bg1"/>
        </a:solidFill>
        <a:ln>
          <a:solidFill>
            <a:schemeClr val="accent1">
              <a:lumMod val="60000"/>
              <a:lumOff val="40000"/>
              <a:alpha val="90000"/>
            </a:schemeClr>
          </a:solidFill>
        </a:ln>
      </dgm:spPr>
      <dgm:t>
        <a:bodyPr/>
        <a:lstStyle/>
        <a:p>
          <a:pPr rtl="0"/>
          <a:r>
            <a:rPr lang="en-US" dirty="0" smtClean="0">
              <a:solidFill>
                <a:schemeClr val="tx1"/>
              </a:solidFill>
            </a:rPr>
            <a:t>Abundance of products in the nearby shopping centers</a:t>
          </a:r>
          <a:endParaRPr lang="en-US" dirty="0">
            <a:solidFill>
              <a:schemeClr val="tx1"/>
            </a:solidFill>
          </a:endParaRPr>
        </a:p>
      </dgm:t>
    </dgm:pt>
    <dgm:pt modelId="{34400C6C-F010-4DB5-8923-21D6D79D6DF9}" type="parTrans" cxnId="{0B19E020-2151-406F-9F68-5D6A642D99C1}">
      <dgm:prSet/>
      <dgm:spPr/>
      <dgm:t>
        <a:bodyPr/>
        <a:lstStyle/>
        <a:p>
          <a:endParaRPr lang="en-US"/>
        </a:p>
      </dgm:t>
    </dgm:pt>
    <dgm:pt modelId="{38B5106A-4096-44A0-B35F-6A8988F0D634}" type="sibTrans" cxnId="{0B19E020-2151-406F-9F68-5D6A642D99C1}">
      <dgm:prSet/>
      <dgm:spPr/>
      <dgm:t>
        <a:bodyPr/>
        <a:lstStyle/>
        <a:p>
          <a:endParaRPr lang="en-US"/>
        </a:p>
      </dgm:t>
    </dgm:pt>
    <dgm:pt modelId="{C249EBB1-51DD-49F9-8EE8-82FE631C9FE5}">
      <dgm:prSet/>
      <dgm:spPr>
        <a:ln>
          <a:solidFill>
            <a:schemeClr val="accent1">
              <a:lumMod val="60000"/>
              <a:lumOff val="40000"/>
              <a:alpha val="90000"/>
            </a:schemeClr>
          </a:solidFill>
        </a:ln>
      </dgm:spPr>
      <dgm:t>
        <a:bodyPr/>
        <a:lstStyle/>
        <a:p>
          <a:pPr rtl="0"/>
          <a:r>
            <a:rPr lang="en-US" dirty="0" smtClean="0">
              <a:solidFill>
                <a:schemeClr val="tx1"/>
              </a:solidFill>
            </a:rPr>
            <a:t>Television, magazine, and direct-mail ads</a:t>
          </a:r>
          <a:endParaRPr lang="en-US" dirty="0">
            <a:solidFill>
              <a:schemeClr val="tx1"/>
            </a:solidFill>
          </a:endParaRPr>
        </a:p>
      </dgm:t>
    </dgm:pt>
    <dgm:pt modelId="{667A6F64-64DB-42D5-980B-C57DAFD75CA2}" type="parTrans" cxnId="{EAA07600-EE2F-4346-BD6A-130EEA7DAE64}">
      <dgm:prSet/>
      <dgm:spPr/>
      <dgm:t>
        <a:bodyPr/>
        <a:lstStyle/>
        <a:p>
          <a:endParaRPr lang="en-US"/>
        </a:p>
      </dgm:t>
    </dgm:pt>
    <dgm:pt modelId="{E1D73721-829C-463F-B628-81FD32525E95}" type="sibTrans" cxnId="{EAA07600-EE2F-4346-BD6A-130EEA7DAE64}">
      <dgm:prSet/>
      <dgm:spPr/>
      <dgm:t>
        <a:bodyPr/>
        <a:lstStyle/>
        <a:p>
          <a:endParaRPr lang="en-US"/>
        </a:p>
      </dgm:t>
    </dgm:pt>
    <dgm:pt modelId="{D0C29CFE-FBF2-4E8F-AB2E-BD1A8B32E157}">
      <dgm:prSet/>
      <dgm:spPr>
        <a:solidFill>
          <a:schemeClr val="bg1">
            <a:alpha val="90000"/>
          </a:schemeClr>
        </a:solidFill>
        <a:ln>
          <a:solidFill>
            <a:schemeClr val="accent5">
              <a:lumMod val="40000"/>
              <a:lumOff val="60000"/>
              <a:alpha val="90000"/>
            </a:schemeClr>
          </a:solidFill>
        </a:ln>
      </dgm:spPr>
      <dgm:t>
        <a:bodyPr/>
        <a:lstStyle/>
        <a:p>
          <a:pPr rtl="0"/>
          <a:r>
            <a:rPr lang="en-US" dirty="0" smtClean="0">
              <a:solidFill>
                <a:schemeClr val="tx1"/>
              </a:solidFill>
            </a:rPr>
            <a:t>Imaginative web sites and mobile phone apps, blogs, online videos, and social media</a:t>
          </a:r>
          <a:endParaRPr lang="en-US" dirty="0">
            <a:solidFill>
              <a:schemeClr val="tx1"/>
            </a:solidFill>
          </a:endParaRPr>
        </a:p>
      </dgm:t>
    </dgm:pt>
    <dgm:pt modelId="{F8FA236E-9585-4094-831B-6BFCFBA9DCF3}" type="parTrans" cxnId="{14285637-8C39-402F-95A0-082AA19E3538}">
      <dgm:prSet/>
      <dgm:spPr/>
      <dgm:t>
        <a:bodyPr/>
        <a:lstStyle/>
        <a:p>
          <a:endParaRPr lang="en-US"/>
        </a:p>
      </dgm:t>
    </dgm:pt>
    <dgm:pt modelId="{E0DD1160-4948-453C-B134-022D74B89798}" type="sibTrans" cxnId="{14285637-8C39-402F-95A0-082AA19E3538}">
      <dgm:prSet/>
      <dgm:spPr/>
      <dgm:t>
        <a:bodyPr/>
        <a:lstStyle/>
        <a:p>
          <a:endParaRPr lang="en-US"/>
        </a:p>
      </dgm:t>
    </dgm:pt>
    <dgm:pt modelId="{4A9443EE-DFCE-4450-A4BD-50405A61BA03}">
      <dgm:prSet/>
      <dgm:spPr>
        <a:ln>
          <a:solidFill>
            <a:schemeClr val="accent5">
              <a:lumMod val="40000"/>
              <a:lumOff val="60000"/>
              <a:alpha val="90000"/>
            </a:schemeClr>
          </a:solidFill>
        </a:ln>
      </dgm:spPr>
      <dgm:t>
        <a:bodyPr/>
        <a:lstStyle/>
        <a:p>
          <a:pPr rtl="0"/>
          <a:r>
            <a:rPr lang="en-US" dirty="0" smtClean="0">
              <a:solidFill>
                <a:schemeClr val="tx1"/>
              </a:solidFill>
            </a:rPr>
            <a:t>Reach customers directly, personally, and interactively</a:t>
          </a:r>
          <a:endParaRPr lang="en-US" dirty="0">
            <a:solidFill>
              <a:schemeClr val="tx1"/>
            </a:solidFill>
          </a:endParaRPr>
        </a:p>
      </dgm:t>
    </dgm:pt>
    <dgm:pt modelId="{5C98EA1A-E6E1-4845-9EC6-CFEE84EE5584}" type="parTrans" cxnId="{43E12BCE-70E1-45FE-A6FC-BC891DD84105}">
      <dgm:prSet/>
      <dgm:spPr/>
      <dgm:t>
        <a:bodyPr/>
        <a:lstStyle/>
        <a:p>
          <a:endParaRPr lang="en-US"/>
        </a:p>
      </dgm:t>
    </dgm:pt>
    <dgm:pt modelId="{6B918D23-54E0-49B1-BE58-1855EAFA10D6}" type="sibTrans" cxnId="{43E12BCE-70E1-45FE-A6FC-BC891DD84105}">
      <dgm:prSet/>
      <dgm:spPr/>
      <dgm:t>
        <a:bodyPr/>
        <a:lstStyle/>
        <a:p>
          <a:endParaRPr lang="en-US"/>
        </a:p>
      </dgm:t>
    </dgm:pt>
    <dgm:pt modelId="{08664003-5EEA-42CB-951A-9A3F70B59264}" type="pres">
      <dgm:prSet presAssocID="{1977313C-C0C7-4B00-9D87-43986C8BA597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845A50AF-3360-4462-9267-2E743959D4A0}" type="pres">
      <dgm:prSet presAssocID="{5D1669A4-0DDF-4C88-A2D2-0712540F73B0}" presName="composite" presStyleCnt="0"/>
      <dgm:spPr/>
    </dgm:pt>
    <dgm:pt modelId="{5644CD76-8C69-4D58-AD3C-109479F99613}" type="pres">
      <dgm:prSet presAssocID="{5D1669A4-0DDF-4C88-A2D2-0712540F73B0}" presName="parTx" presStyleLbl="alignNode1" presStyleIdx="0" presStyleCnt="2" custScaleY="108357" custLinFactNeighborX="205" custLinFactNeighborY="-278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4E0F025-BAFE-4697-9F69-141BC3EF819D}" type="pres">
      <dgm:prSet presAssocID="{5D1669A4-0DDF-4C88-A2D2-0712540F73B0}" presName="desTx" presStyleLbl="alignAccFollowNode1" presStyleIdx="0" presStyleCnt="2" custScaleY="86158" custLinFactNeighborX="185" custLinFactNeighborY="-616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92A933E-BBA2-4EE5-9100-38EC4E62BD6B}" type="pres">
      <dgm:prSet presAssocID="{D43C927C-006E-467D-9F91-1C1FF743B78B}" presName="space" presStyleCnt="0"/>
      <dgm:spPr/>
    </dgm:pt>
    <dgm:pt modelId="{80BE492E-989E-45C1-89E6-ACF65ACFE12F}" type="pres">
      <dgm:prSet presAssocID="{7A8548E0-AE66-4721-851F-DE48BA83CBCA}" presName="composite" presStyleCnt="0"/>
      <dgm:spPr/>
    </dgm:pt>
    <dgm:pt modelId="{2A7C0689-F131-45F4-A0BF-BEED78A5FB9E}" type="pres">
      <dgm:prSet presAssocID="{7A8548E0-AE66-4721-851F-DE48BA83CBCA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9BFD191-0F56-4A41-B342-8FA8CCEA47A1}" type="pres">
      <dgm:prSet presAssocID="{7A8548E0-AE66-4721-851F-DE48BA83CBCA}" presName="desTx" presStyleLbl="alignAccFollowNode1" presStyleIdx="1" presStyleCnt="2" custScaleY="89655" custLinFactNeighborX="407" custLinFactNeighborY="-6190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8C95C2BA-17DE-4BC3-8D9F-21CB7B4EED39}" type="presOf" srcId="{D0C29CFE-FBF2-4E8F-AB2E-BD1A8B32E157}" destId="{A9BFD191-0F56-4A41-B342-8FA8CCEA47A1}" srcOrd="0" destOrd="1" presId="urn:microsoft.com/office/officeart/2005/8/layout/hList1"/>
    <dgm:cxn modelId="{E83E32AB-09DD-44D5-9404-2B179F9DF6A6}" type="presOf" srcId="{7D70D1FF-4AC1-4D43-A005-70AC4F1318C3}" destId="{14E0F025-BAFE-4697-9F69-141BC3EF819D}" srcOrd="0" destOrd="0" presId="urn:microsoft.com/office/officeart/2005/8/layout/hList1"/>
    <dgm:cxn modelId="{43E12BCE-70E1-45FE-A6FC-BC891DD84105}" srcId="{7A8548E0-AE66-4721-851F-DE48BA83CBCA}" destId="{4A9443EE-DFCE-4450-A4BD-50405A61BA03}" srcOrd="2" destOrd="0" parTransId="{5C98EA1A-E6E1-4845-9EC6-CFEE84EE5584}" sibTransId="{6B918D23-54E0-49B1-BE58-1855EAFA10D6}"/>
    <dgm:cxn modelId="{14285637-8C39-402F-95A0-082AA19E3538}" srcId="{7A8548E0-AE66-4721-851F-DE48BA83CBCA}" destId="{D0C29CFE-FBF2-4E8F-AB2E-BD1A8B32E157}" srcOrd="1" destOrd="0" parTransId="{F8FA236E-9585-4094-831B-6BFCFBA9DCF3}" sibTransId="{E0DD1160-4948-453C-B134-022D74B89798}"/>
    <dgm:cxn modelId="{DB79C65D-BFEB-41C4-ACF7-0AC0A3995D03}" type="presOf" srcId="{7A8548E0-AE66-4721-851F-DE48BA83CBCA}" destId="{2A7C0689-F131-45F4-A0BF-BEED78A5FB9E}" srcOrd="0" destOrd="0" presId="urn:microsoft.com/office/officeart/2005/8/layout/hList1"/>
    <dgm:cxn modelId="{D9B6C1A9-10CE-4BE0-B5C5-9B69405BEA12}" type="presOf" srcId="{5D1669A4-0DDF-4C88-A2D2-0712540F73B0}" destId="{5644CD76-8C69-4D58-AD3C-109479F99613}" srcOrd="0" destOrd="0" presId="urn:microsoft.com/office/officeart/2005/8/layout/hList1"/>
    <dgm:cxn modelId="{8C490252-EA7A-4A48-95E1-2F48B59EFEF7}" type="presOf" srcId="{E000D695-483F-4F9C-8E32-041ACEEE53B7}" destId="{14E0F025-BAFE-4697-9F69-141BC3EF819D}" srcOrd="0" destOrd="1" presId="urn:microsoft.com/office/officeart/2005/8/layout/hList1"/>
    <dgm:cxn modelId="{F69D4120-FB54-46D5-8DA1-7E14CE488AFB}" type="presOf" srcId="{9E78B1E4-941E-4133-A310-77A101A31690}" destId="{A9BFD191-0F56-4A41-B342-8FA8CCEA47A1}" srcOrd="0" destOrd="0" presId="urn:microsoft.com/office/officeart/2005/8/layout/hList1"/>
    <dgm:cxn modelId="{0B19E020-2151-406F-9F68-5D6A642D99C1}" srcId="{5D1669A4-0DDF-4C88-A2D2-0712540F73B0}" destId="{E000D695-483F-4F9C-8E32-041ACEEE53B7}" srcOrd="1" destOrd="0" parTransId="{34400C6C-F010-4DB5-8923-21D6D79D6DF9}" sibTransId="{38B5106A-4096-44A0-B35F-6A8988F0D634}"/>
    <dgm:cxn modelId="{D2F8819B-4BB2-44C7-BE7C-58192F2EB85E}" srcId="{5D1669A4-0DDF-4C88-A2D2-0712540F73B0}" destId="{7D70D1FF-4AC1-4D43-A005-70AC4F1318C3}" srcOrd="0" destOrd="0" parTransId="{E05023C5-62AC-46FB-A4B8-CF6587DFAA81}" sibTransId="{86111D32-6F46-4AFA-ABFF-3858498309B9}"/>
    <dgm:cxn modelId="{5B8C7A62-13F4-4E42-81DF-A45176732842}" srcId="{7A8548E0-AE66-4721-851F-DE48BA83CBCA}" destId="{9E78B1E4-941E-4133-A310-77A101A31690}" srcOrd="0" destOrd="0" parTransId="{F804E269-959E-4D17-A2A2-180AAB95E18D}" sibTransId="{7B605632-D77B-4F0D-AE78-2D40A64692FC}"/>
    <dgm:cxn modelId="{43FA1BE3-AEF8-4191-941A-525FA8A7FE45}" type="presOf" srcId="{1977313C-C0C7-4B00-9D87-43986C8BA597}" destId="{08664003-5EEA-42CB-951A-9A3F70B59264}" srcOrd="0" destOrd="0" presId="urn:microsoft.com/office/officeart/2005/8/layout/hList1"/>
    <dgm:cxn modelId="{703680C6-DC6D-480D-90E7-EB4BFD6DA1CF}" srcId="{1977313C-C0C7-4B00-9D87-43986C8BA597}" destId="{7A8548E0-AE66-4721-851F-DE48BA83CBCA}" srcOrd="1" destOrd="0" parTransId="{F1CD9064-0A36-4524-8EBF-9EFB4AA6FD2A}" sibTransId="{8D82F18D-6239-4135-8896-C76700BCEB04}"/>
    <dgm:cxn modelId="{EAA07600-EE2F-4346-BD6A-130EEA7DAE64}" srcId="{5D1669A4-0DDF-4C88-A2D2-0712540F73B0}" destId="{C249EBB1-51DD-49F9-8EE8-82FE631C9FE5}" srcOrd="2" destOrd="0" parTransId="{667A6F64-64DB-42D5-980B-C57DAFD75CA2}" sibTransId="{E1D73721-829C-463F-B628-81FD32525E95}"/>
    <dgm:cxn modelId="{A2F9F306-965C-4EFD-B5A8-23700A267D62}" type="presOf" srcId="{4A9443EE-DFCE-4450-A4BD-50405A61BA03}" destId="{A9BFD191-0F56-4A41-B342-8FA8CCEA47A1}" srcOrd="0" destOrd="2" presId="urn:microsoft.com/office/officeart/2005/8/layout/hList1"/>
    <dgm:cxn modelId="{E50FD5AC-2FB7-4C3A-BE46-B2E826615D85}" srcId="{1977313C-C0C7-4B00-9D87-43986C8BA597}" destId="{5D1669A4-0DDF-4C88-A2D2-0712540F73B0}" srcOrd="0" destOrd="0" parTransId="{0BCA10E4-5E47-499D-BA33-6D7C3F0BED94}" sibTransId="{D43C927C-006E-467D-9F91-1C1FF743B78B}"/>
    <dgm:cxn modelId="{B7BD08CE-D4A3-45FD-9872-CA3EC86812CB}" type="presOf" srcId="{C249EBB1-51DD-49F9-8EE8-82FE631C9FE5}" destId="{14E0F025-BAFE-4697-9F69-141BC3EF819D}" srcOrd="0" destOrd="2" presId="urn:microsoft.com/office/officeart/2005/8/layout/hList1"/>
    <dgm:cxn modelId="{11581EBC-2074-4E7E-A91D-4BD41167853D}" type="presParOf" srcId="{08664003-5EEA-42CB-951A-9A3F70B59264}" destId="{845A50AF-3360-4462-9267-2E743959D4A0}" srcOrd="0" destOrd="0" presId="urn:microsoft.com/office/officeart/2005/8/layout/hList1"/>
    <dgm:cxn modelId="{74BD90A2-B51D-49C5-A2E4-9CC18EDE9A8F}" type="presParOf" srcId="{845A50AF-3360-4462-9267-2E743959D4A0}" destId="{5644CD76-8C69-4D58-AD3C-109479F99613}" srcOrd="0" destOrd="0" presId="urn:microsoft.com/office/officeart/2005/8/layout/hList1"/>
    <dgm:cxn modelId="{4F642CAA-719D-4890-A7F2-1A409254A6F9}" type="presParOf" srcId="{845A50AF-3360-4462-9267-2E743959D4A0}" destId="{14E0F025-BAFE-4697-9F69-141BC3EF819D}" srcOrd="1" destOrd="0" presId="urn:microsoft.com/office/officeart/2005/8/layout/hList1"/>
    <dgm:cxn modelId="{572B196A-9848-4BC1-84D0-27A55116B62E}" type="presParOf" srcId="{08664003-5EEA-42CB-951A-9A3F70B59264}" destId="{692A933E-BBA2-4EE5-9100-38EC4E62BD6B}" srcOrd="1" destOrd="0" presId="urn:microsoft.com/office/officeart/2005/8/layout/hList1"/>
    <dgm:cxn modelId="{0E11C7E2-7861-44EB-A25C-B552E9525CBB}" type="presParOf" srcId="{08664003-5EEA-42CB-951A-9A3F70B59264}" destId="{80BE492E-989E-45C1-89E6-ACF65ACFE12F}" srcOrd="2" destOrd="0" presId="urn:microsoft.com/office/officeart/2005/8/layout/hList1"/>
    <dgm:cxn modelId="{89AE5495-3B1F-4E24-9AB2-F85318B6FCD1}" type="presParOf" srcId="{80BE492E-989E-45C1-89E6-ACF65ACFE12F}" destId="{2A7C0689-F131-45F4-A0BF-BEED78A5FB9E}" srcOrd="0" destOrd="0" presId="urn:microsoft.com/office/officeart/2005/8/layout/hList1"/>
    <dgm:cxn modelId="{108B7949-F129-4736-AC99-CD5071ADA00C}" type="presParOf" srcId="{80BE492E-989E-45C1-89E6-ACF65ACFE12F}" destId="{A9BFD191-0F56-4A41-B342-8FA8CCEA47A1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644CD76-8C69-4D58-AD3C-109479F99613}">
      <dsp:nvSpPr>
        <dsp:cNvPr id="0" name=""/>
        <dsp:cNvSpPr/>
      </dsp:nvSpPr>
      <dsp:spPr>
        <a:xfrm>
          <a:off x="7923" y="617275"/>
          <a:ext cx="3845569" cy="780170"/>
        </a:xfrm>
        <a:prstGeom prst="rect">
          <a:avLst/>
        </a:prstGeom>
        <a:solidFill>
          <a:schemeClr val="accent1">
            <a:lumMod val="60000"/>
            <a:lumOff val="40000"/>
          </a:schemeClr>
        </a:solidFill>
        <a:ln w="25400" cap="flat" cmpd="sng" algn="ctr">
          <a:solidFill>
            <a:schemeClr val="accent2">
              <a:lumMod val="40000"/>
              <a:lumOff val="6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93472" rIns="163576" bIns="93472" numCol="1" spcCol="1270" anchor="ctr" anchorCtr="0">
          <a:noAutofit/>
        </a:bodyPr>
        <a:lstStyle/>
        <a:p>
          <a:pPr lvl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kern="1200" dirty="0" smtClean="0">
              <a:solidFill>
                <a:srgbClr val="000000"/>
              </a:solidFill>
            </a:rPr>
            <a:t>Traditional </a:t>
          </a:r>
          <a:endParaRPr lang="en-US" sz="2300" kern="1200" dirty="0">
            <a:solidFill>
              <a:srgbClr val="000000"/>
            </a:solidFill>
          </a:endParaRPr>
        </a:p>
      </dsp:txBody>
      <dsp:txXfrm>
        <a:off x="7923" y="617275"/>
        <a:ext cx="3845569" cy="780170"/>
      </dsp:txXfrm>
    </dsp:sp>
    <dsp:sp modelId="{14E0F025-BAFE-4697-9F69-141BC3EF819D}">
      <dsp:nvSpPr>
        <dsp:cNvPr id="0" name=""/>
        <dsp:cNvSpPr/>
      </dsp:nvSpPr>
      <dsp:spPr>
        <a:xfrm>
          <a:off x="7154" y="1414569"/>
          <a:ext cx="3845569" cy="3095743"/>
        </a:xfrm>
        <a:prstGeom prst="rect">
          <a:avLst/>
        </a:prstGeom>
        <a:solidFill>
          <a:schemeClr val="bg1"/>
        </a:solidFill>
        <a:ln w="25400" cap="flat" cmpd="sng" algn="ctr">
          <a:solidFill>
            <a:schemeClr val="accent1">
              <a:lumMod val="60000"/>
              <a:lumOff val="40000"/>
              <a:alpha val="9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682" tIns="122682" rIns="163576" bIns="184023" numCol="1" spcCol="1270" anchor="t" anchorCtr="0">
          <a:noAutofit/>
        </a:bodyPr>
        <a:lstStyle/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300" kern="1200" dirty="0" smtClean="0">
              <a:solidFill>
                <a:schemeClr val="tx1"/>
              </a:solidFill>
            </a:rPr>
            <a:t>View - Making a sale</a:t>
          </a:r>
          <a:endParaRPr lang="en-US" sz="2300" kern="1200" dirty="0">
            <a:solidFill>
              <a:schemeClr val="tx1"/>
            </a:solidFill>
          </a:endParaRPr>
        </a:p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300" kern="1200" dirty="0" smtClean="0">
              <a:solidFill>
                <a:schemeClr val="tx1"/>
              </a:solidFill>
            </a:rPr>
            <a:t>Abundance of products in the nearby shopping centers</a:t>
          </a:r>
          <a:endParaRPr lang="en-US" sz="2300" kern="1200" dirty="0">
            <a:solidFill>
              <a:schemeClr val="tx1"/>
            </a:solidFill>
          </a:endParaRPr>
        </a:p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300" kern="1200" dirty="0" smtClean="0">
              <a:solidFill>
                <a:schemeClr val="tx1"/>
              </a:solidFill>
            </a:rPr>
            <a:t>Television, magazine, and direct-mail ads</a:t>
          </a:r>
          <a:endParaRPr lang="en-US" sz="2300" kern="1200" dirty="0">
            <a:solidFill>
              <a:schemeClr val="tx1"/>
            </a:solidFill>
          </a:endParaRPr>
        </a:p>
      </dsp:txBody>
      <dsp:txXfrm>
        <a:off x="7154" y="1414569"/>
        <a:ext cx="3845569" cy="3095743"/>
      </dsp:txXfrm>
    </dsp:sp>
    <dsp:sp modelId="{2A7C0689-F131-45F4-A0BF-BEED78A5FB9E}">
      <dsp:nvSpPr>
        <dsp:cNvPr id="0" name=""/>
        <dsp:cNvSpPr/>
      </dsp:nvSpPr>
      <dsp:spPr>
        <a:xfrm>
          <a:off x="4383989" y="620950"/>
          <a:ext cx="3845569" cy="720000"/>
        </a:xfrm>
        <a:prstGeom prst="rect">
          <a:avLst/>
        </a:prstGeom>
        <a:solidFill>
          <a:schemeClr val="accent5">
            <a:lumMod val="40000"/>
            <a:lumOff val="60000"/>
          </a:schemeClr>
        </a:solidFill>
        <a:ln w="25400" cap="flat" cmpd="sng" algn="ctr">
          <a:solidFill>
            <a:schemeClr val="accent5">
              <a:lumMod val="40000"/>
              <a:lumOff val="6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93472" rIns="163576" bIns="93472" numCol="1" spcCol="1270" anchor="ctr" anchorCtr="0">
          <a:noAutofit/>
        </a:bodyPr>
        <a:lstStyle/>
        <a:p>
          <a:pPr lvl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kern="1200" dirty="0" smtClean="0">
              <a:solidFill>
                <a:srgbClr val="000000"/>
              </a:solidFill>
            </a:rPr>
            <a:t>Contemporary </a:t>
          </a:r>
          <a:endParaRPr lang="en-US" sz="2300" kern="1200" dirty="0">
            <a:solidFill>
              <a:srgbClr val="000000"/>
            </a:solidFill>
          </a:endParaRPr>
        </a:p>
      </dsp:txBody>
      <dsp:txXfrm>
        <a:off x="4383989" y="620950"/>
        <a:ext cx="3845569" cy="720000"/>
      </dsp:txXfrm>
    </dsp:sp>
    <dsp:sp modelId="{A9BFD191-0F56-4A41-B342-8FA8CCEA47A1}">
      <dsp:nvSpPr>
        <dsp:cNvPr id="0" name=""/>
        <dsp:cNvSpPr/>
      </dsp:nvSpPr>
      <dsp:spPr>
        <a:xfrm>
          <a:off x="4384030" y="1304390"/>
          <a:ext cx="3845569" cy="3221393"/>
        </a:xfrm>
        <a:prstGeom prst="rect">
          <a:avLst/>
        </a:prstGeom>
        <a:solidFill>
          <a:schemeClr val="bg1">
            <a:alpha val="90000"/>
          </a:schemeClr>
        </a:solidFill>
        <a:ln w="25400" cap="flat" cmpd="sng" algn="ctr">
          <a:solidFill>
            <a:schemeClr val="accent5">
              <a:lumMod val="40000"/>
              <a:lumOff val="60000"/>
              <a:alpha val="9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682" tIns="122682" rIns="163576" bIns="184023" numCol="1" spcCol="1270" anchor="t" anchorCtr="0">
          <a:noAutofit/>
        </a:bodyPr>
        <a:lstStyle/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300" kern="1200" dirty="0" smtClean="0">
              <a:solidFill>
                <a:schemeClr val="tx1"/>
              </a:solidFill>
            </a:rPr>
            <a:t>View - Satisfying customer needs</a:t>
          </a:r>
          <a:endParaRPr lang="en-US" sz="2300" kern="1200" dirty="0">
            <a:solidFill>
              <a:schemeClr val="tx1"/>
            </a:solidFill>
          </a:endParaRPr>
        </a:p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300" kern="1200" dirty="0" smtClean="0">
              <a:solidFill>
                <a:schemeClr val="tx1"/>
              </a:solidFill>
            </a:rPr>
            <a:t>Imaginative web sites and mobile phone apps, blogs, online videos, and social media</a:t>
          </a:r>
          <a:endParaRPr lang="en-US" sz="2300" kern="1200" dirty="0">
            <a:solidFill>
              <a:schemeClr val="tx1"/>
            </a:solidFill>
          </a:endParaRPr>
        </a:p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300" kern="1200" dirty="0" smtClean="0">
              <a:solidFill>
                <a:schemeClr val="tx1"/>
              </a:solidFill>
            </a:rPr>
            <a:t>Reach customers directly, personally, and interactively</a:t>
          </a:r>
          <a:endParaRPr lang="en-US" sz="2300" kern="1200" dirty="0">
            <a:solidFill>
              <a:schemeClr val="tx1"/>
            </a:solidFill>
          </a:endParaRPr>
        </a:p>
      </dsp:txBody>
      <dsp:txXfrm>
        <a:off x="4384030" y="1304390"/>
        <a:ext cx="3845569" cy="322139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24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1"/>
            <a:ext cx="2945955" cy="49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7153" tIns="48576" rIns="97153" bIns="48576" numCol="1" anchor="t" anchorCtr="0" compatLnSpc="1">
            <a:prstTxWarp prst="textNoShape">
              <a:avLst/>
            </a:prstTxWarp>
          </a:bodyPr>
          <a:lstStyle>
            <a:lvl1pPr defTabSz="971550">
              <a:defRPr sz="13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3824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51722" y="1"/>
            <a:ext cx="2945954" cy="49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7153" tIns="48576" rIns="97153" bIns="48576" numCol="1" anchor="t" anchorCtr="0" compatLnSpc="1">
            <a:prstTxWarp prst="textNoShape">
              <a:avLst/>
            </a:prstTxWarp>
          </a:bodyPr>
          <a:lstStyle>
            <a:lvl1pPr algn="r" defTabSz="971550">
              <a:defRPr sz="13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3824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30963"/>
            <a:ext cx="2945955" cy="49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7153" tIns="48576" rIns="97153" bIns="48576" numCol="1" anchor="b" anchorCtr="0" compatLnSpc="1">
            <a:prstTxWarp prst="textNoShape">
              <a:avLst/>
            </a:prstTxWarp>
          </a:bodyPr>
          <a:lstStyle>
            <a:lvl1pPr defTabSz="971550">
              <a:defRPr sz="13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3824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51722" y="9430963"/>
            <a:ext cx="2945954" cy="49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7153" tIns="48576" rIns="97153" bIns="48576" numCol="1" anchor="b" anchorCtr="0" compatLnSpc="1">
            <a:prstTxWarp prst="textNoShape">
              <a:avLst/>
            </a:prstTxWarp>
          </a:bodyPr>
          <a:lstStyle>
            <a:lvl1pPr algn="r" defTabSz="971550">
              <a:defRPr sz="1300"/>
            </a:lvl1pPr>
          </a:lstStyle>
          <a:p>
            <a:pPr>
              <a:defRPr/>
            </a:pPr>
            <a:fld id="{8FFDA364-C2D6-4B49-920A-73ED343E294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404800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1"/>
            <a:ext cx="2945955" cy="49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7153" tIns="48576" rIns="97153" bIns="48576" numCol="1" anchor="t" anchorCtr="0" compatLnSpc="1">
            <a:prstTxWarp prst="textNoShape">
              <a:avLst/>
            </a:prstTxWarp>
          </a:bodyPr>
          <a:lstStyle>
            <a:lvl1pPr defTabSz="971550">
              <a:defRPr sz="13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51722" y="1"/>
            <a:ext cx="2945954" cy="49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7153" tIns="48576" rIns="97153" bIns="48576" numCol="1" anchor="t" anchorCtr="0" compatLnSpc="1">
            <a:prstTxWarp prst="textNoShape">
              <a:avLst/>
            </a:prstTxWarp>
          </a:bodyPr>
          <a:lstStyle>
            <a:lvl1pPr algn="r" defTabSz="971550">
              <a:defRPr sz="13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662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7575" y="744538"/>
            <a:ext cx="4962525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5767" y="4710558"/>
            <a:ext cx="4986142" cy="44709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7153" tIns="48576" rIns="97153" bIns="4857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3687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30963"/>
            <a:ext cx="2945955" cy="49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7153" tIns="48576" rIns="97153" bIns="48576" numCol="1" anchor="b" anchorCtr="0" compatLnSpc="1">
            <a:prstTxWarp prst="textNoShape">
              <a:avLst/>
            </a:prstTxWarp>
          </a:bodyPr>
          <a:lstStyle>
            <a:lvl1pPr defTabSz="971550">
              <a:defRPr sz="13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687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51722" y="9430963"/>
            <a:ext cx="2945954" cy="49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7153" tIns="48576" rIns="97153" bIns="48576" numCol="1" anchor="b" anchorCtr="0" compatLnSpc="1">
            <a:prstTxWarp prst="textNoShape">
              <a:avLst/>
            </a:prstTxWarp>
          </a:bodyPr>
          <a:lstStyle>
            <a:lvl1pPr algn="r" defTabSz="971550">
              <a:defRPr sz="1300"/>
            </a:lvl1pPr>
          </a:lstStyle>
          <a:p>
            <a:pPr>
              <a:defRPr/>
            </a:pPr>
            <a:fld id="{455F1EBE-EF3C-45A7-BC4D-95AAB26C11A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061442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86452AF3-29AC-4848-9A59-DD25FCAC520C}" type="slidenum">
              <a:rPr lang="en-US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6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153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364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5004170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36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US" altLang="en-US" smtClean="0">
                <a:solidFill>
                  <a:srgbClr val="008000"/>
                </a:solidFill>
                <a:ea typeface="MS PGothic" panose="020B0600070205080204" pitchFamily="34" charset="-128"/>
              </a:rPr>
              <a:t>Marketing comes in two forms—traditional and contemporary.</a:t>
            </a:r>
          </a:p>
          <a:p>
            <a:endParaRPr lang="en-US" altLang="en-US" smtClean="0">
              <a:solidFill>
                <a:srgbClr val="008000"/>
              </a:solidFill>
              <a:ea typeface="MS PGothic" panose="020B0600070205080204" pitchFamily="34" charset="-128"/>
            </a:endParaRPr>
          </a:p>
          <a:p>
            <a:r>
              <a:rPr lang="en-US" altLang="en-US" smtClean="0">
                <a:solidFill>
                  <a:srgbClr val="008000"/>
                </a:solidFill>
                <a:ea typeface="MS PGothic" panose="020B0600070205080204" pitchFamily="34" charset="-128"/>
              </a:rPr>
              <a:t>In the traditional form, marketing is seen in abundance at shopping malls and in magazine, television, and direct-mail advertisements. Therefore, marketing in the old sense refers to making a sale—“telling and selling”.</a:t>
            </a:r>
          </a:p>
          <a:p>
            <a:endParaRPr lang="en-US" altLang="en-US" smtClean="0">
              <a:solidFill>
                <a:srgbClr val="008000"/>
              </a:solidFill>
              <a:ea typeface="MS PGothic" panose="020B0600070205080204" pitchFamily="34" charset="-128"/>
            </a:endParaRPr>
          </a:p>
          <a:p>
            <a:r>
              <a:rPr lang="en-US" altLang="en-US" smtClean="0">
                <a:solidFill>
                  <a:srgbClr val="008000"/>
                </a:solidFill>
                <a:ea typeface="MS PGothic" panose="020B0600070205080204" pitchFamily="34" charset="-128"/>
              </a:rPr>
              <a:t>In the contemporary form, marketers have assembled a host of new marketing approaches—imaginative Web sites, mobile  phone apps, blogs, online videos, and social media. Thus, marketing in the new sense involves satisfying customer needs.</a:t>
            </a:r>
          </a:p>
        </p:txBody>
      </p:sp>
      <p:sp>
        <p:nvSpPr>
          <p:cNvPr id="1536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DF1C1159-D623-4F14-B6B0-4049E7279947}" type="slidenum">
              <a:rPr lang="en-US" altLang="en-US" smtClean="0">
                <a:latin typeface="Arial" panose="020B0604020202020204" pitchFamily="34" charset="0"/>
                <a:ea typeface="MS PGothic" panose="020B0600070205080204" pitchFamily="34" charset="-128"/>
              </a:rPr>
              <a:pPr>
                <a:spcBef>
                  <a:spcPct val="0"/>
                </a:spcBef>
              </a:pPr>
              <a:t>9</a:t>
            </a:fld>
            <a:endParaRPr lang="en-US" altLang="en-US" smtClean="0">
              <a:latin typeface="Arial" panose="020B0604020202020204" pitchFamily="34" charset="0"/>
              <a:ea typeface="MS PGothic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25171093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048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US" altLang="en-US" smtClean="0">
                <a:solidFill>
                  <a:srgbClr val="008000"/>
                </a:solidFill>
                <a:ea typeface="MS PGothic" panose="020B0600070205080204" pitchFamily="34" charset="-128"/>
              </a:rPr>
              <a:t>This figure presents a simple, five-step model of the marketing process for creating and capturing customer value</a:t>
            </a:r>
            <a:r>
              <a:rPr lang="en-US" altLang="en-US" smtClean="0">
                <a:solidFill>
                  <a:srgbClr val="FF0000"/>
                </a:solidFill>
                <a:ea typeface="MS PGothic" panose="020B0600070205080204" pitchFamily="34" charset="-128"/>
              </a:rPr>
              <a:t>. </a:t>
            </a:r>
            <a:r>
              <a:rPr lang="en-US" altLang="en-US" smtClean="0">
                <a:ea typeface="MS PGothic" panose="020B0600070205080204" pitchFamily="34" charset="-128"/>
              </a:rPr>
              <a:t>In the first four steps, companies work to understand consumers, create customer value, and build strong customer relationships. In the final step, companies reap the rewards of creating superior customer value. </a:t>
            </a:r>
            <a:r>
              <a:rPr lang="en-US" altLang="en-US" smtClean="0">
                <a:solidFill>
                  <a:srgbClr val="008000"/>
                </a:solidFill>
                <a:ea typeface="MS PGothic" panose="020B0600070205080204" pitchFamily="34" charset="-128"/>
              </a:rPr>
              <a:t>The rewards are in the form of sales, profits, and long-term customer equity.</a:t>
            </a:r>
          </a:p>
        </p:txBody>
      </p:sp>
      <p:sp>
        <p:nvSpPr>
          <p:cNvPr id="2048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7C8EFD9B-08FB-4557-ACDF-4C3A86C419F1}" type="slidenum">
              <a:rPr lang="en-US" altLang="en-US" smtClean="0">
                <a:latin typeface="Arial" panose="020B0604020202020204" pitchFamily="34" charset="0"/>
                <a:ea typeface="MS PGothic" panose="020B0600070205080204" pitchFamily="34" charset="-128"/>
              </a:rPr>
              <a:pPr>
                <a:spcBef>
                  <a:spcPct val="0"/>
                </a:spcBef>
              </a:pPr>
              <a:t>11</a:t>
            </a:fld>
            <a:endParaRPr lang="en-US" altLang="en-US" smtClean="0">
              <a:latin typeface="Arial" panose="020B0604020202020204" pitchFamily="34" charset="0"/>
              <a:ea typeface="MS PGothic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91392161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14788A03-6B4B-40B2-979D-D996525F0169}" type="slidenum">
              <a:rPr lang="en-GB" altLang="en-US" smtClean="0">
                <a:latin typeface="Arial" pitchFamily="34" charset="0"/>
                <a:cs typeface="Arial" pitchFamily="34" charset="0"/>
              </a:rPr>
              <a:pPr eaLnBrk="1" hangingPunct="1">
                <a:spcBef>
                  <a:spcPct val="0"/>
                </a:spcBef>
              </a:pPr>
              <a:t>19</a:t>
            </a:fld>
            <a:endParaRPr lang="en-GB" altLang="en-US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4579" name="Rectangle 2"/>
          <p:cNvSpPr>
            <a:spLocks noChangeArrowheads="1"/>
          </p:cNvSpPr>
          <p:nvPr/>
        </p:nvSpPr>
        <p:spPr bwMode="auto">
          <a:xfrm>
            <a:off x="3849689" y="0"/>
            <a:ext cx="2947987" cy="495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endParaRPr lang="en-GB" altLang="en-US" sz="1800" b="1">
              <a:solidFill>
                <a:srgbClr val="6699FF"/>
              </a:solidFill>
              <a:latin typeface="Times New Roman" pitchFamily="18" charset="0"/>
            </a:endParaRPr>
          </a:p>
        </p:txBody>
      </p:sp>
      <p:sp>
        <p:nvSpPr>
          <p:cNvPr id="24580" name="Rectangle 3"/>
          <p:cNvSpPr>
            <a:spLocks noChangeArrowheads="1"/>
          </p:cNvSpPr>
          <p:nvPr/>
        </p:nvSpPr>
        <p:spPr bwMode="auto">
          <a:xfrm>
            <a:off x="3849689" y="9428164"/>
            <a:ext cx="2947987" cy="498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pPr algn="r" eaLnBrk="1" hangingPunct="1">
              <a:spcBef>
                <a:spcPct val="0"/>
              </a:spcBef>
            </a:pPr>
            <a:r>
              <a:rPr lang="en-US" altLang="en-US" sz="1000" i="1">
                <a:latin typeface="Times New Roman" pitchFamily="18" charset="0"/>
              </a:rPr>
              <a:t>7</a:t>
            </a:r>
          </a:p>
        </p:txBody>
      </p:sp>
      <p:sp>
        <p:nvSpPr>
          <p:cNvPr id="24581" name="Rectangle 4"/>
          <p:cNvSpPr>
            <a:spLocks noChangeArrowheads="1"/>
          </p:cNvSpPr>
          <p:nvPr/>
        </p:nvSpPr>
        <p:spPr bwMode="auto">
          <a:xfrm>
            <a:off x="-1587" y="9428164"/>
            <a:ext cx="2946401" cy="498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endParaRPr lang="en-GB" altLang="en-US" sz="1800" b="1">
              <a:solidFill>
                <a:srgbClr val="6699FF"/>
              </a:solidFill>
              <a:latin typeface="Times New Roman" pitchFamily="18" charset="0"/>
            </a:endParaRPr>
          </a:p>
        </p:txBody>
      </p:sp>
      <p:sp>
        <p:nvSpPr>
          <p:cNvPr id="24582" name="Rectangle 5"/>
          <p:cNvSpPr>
            <a:spLocks noChangeArrowheads="1"/>
          </p:cNvSpPr>
          <p:nvPr/>
        </p:nvSpPr>
        <p:spPr bwMode="auto">
          <a:xfrm>
            <a:off x="-1587" y="0"/>
            <a:ext cx="2946401" cy="495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endParaRPr lang="en-GB" altLang="en-US" sz="1800" b="1">
              <a:solidFill>
                <a:srgbClr val="6699FF"/>
              </a:solidFill>
              <a:latin typeface="Times New Roman" pitchFamily="18" charset="0"/>
            </a:endParaRPr>
          </a:p>
        </p:txBody>
      </p:sp>
      <p:sp>
        <p:nvSpPr>
          <p:cNvPr id="24583" name="Rectangle 6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925513" y="749300"/>
            <a:ext cx="4946650" cy="3711575"/>
          </a:xfrm>
          <a:noFill/>
          <a:ln cap="flat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4584" name="Rectangle 7"/>
          <p:cNvSpPr>
            <a:spLocks noGrp="1" noChangeArrowheads="1"/>
          </p:cNvSpPr>
          <p:nvPr>
            <p:ph type="body" idx="1"/>
          </p:nvPr>
        </p:nvSpPr>
        <p:spPr bwMode="auto">
          <a:xfrm>
            <a:off x="938213" y="4732339"/>
            <a:ext cx="4916487" cy="4427537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eaLnBrk="1" hangingPunct="1"/>
            <a:endParaRPr lang="en-GB" altLang="en-US" smtClean="0">
              <a:latin typeface="Times New Roman" pitchFamily="18" charset="0"/>
              <a:ea typeface="ＭＳ Ｐゴシック" pitchFamily="34" charset="-128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4180889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AC3545A2-CC45-4D8C-8B05-B42C7536CF54}" type="slidenum">
              <a:rPr lang="en-GB" altLang="en-US" smtClean="0">
                <a:latin typeface="Arial" pitchFamily="34" charset="0"/>
                <a:cs typeface="Arial" pitchFamily="34" charset="0"/>
              </a:rPr>
              <a:pPr eaLnBrk="1" hangingPunct="1">
                <a:spcBef>
                  <a:spcPct val="0"/>
                </a:spcBef>
              </a:pPr>
              <a:t>22</a:t>
            </a:fld>
            <a:endParaRPr lang="en-GB" altLang="en-US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5603" name="Rectangle 2"/>
          <p:cNvSpPr>
            <a:spLocks noChangeArrowheads="1"/>
          </p:cNvSpPr>
          <p:nvPr/>
        </p:nvSpPr>
        <p:spPr bwMode="auto">
          <a:xfrm>
            <a:off x="3849689" y="0"/>
            <a:ext cx="2947987" cy="495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endParaRPr lang="en-GB" altLang="en-US" sz="1800" b="1">
              <a:solidFill>
                <a:srgbClr val="6699FF"/>
              </a:solidFill>
              <a:latin typeface="Times New Roman" pitchFamily="18" charset="0"/>
            </a:endParaRPr>
          </a:p>
        </p:txBody>
      </p:sp>
      <p:sp>
        <p:nvSpPr>
          <p:cNvPr id="25604" name="Rectangle 3"/>
          <p:cNvSpPr>
            <a:spLocks noChangeArrowheads="1"/>
          </p:cNvSpPr>
          <p:nvPr/>
        </p:nvSpPr>
        <p:spPr bwMode="auto">
          <a:xfrm>
            <a:off x="3849689" y="9428164"/>
            <a:ext cx="2947987" cy="498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pPr algn="r" eaLnBrk="1" hangingPunct="1">
              <a:spcBef>
                <a:spcPct val="0"/>
              </a:spcBef>
            </a:pPr>
            <a:r>
              <a:rPr lang="en-US" altLang="en-US" sz="1000" i="1">
                <a:latin typeface="Times New Roman" pitchFamily="18" charset="0"/>
              </a:rPr>
              <a:t>8</a:t>
            </a:r>
          </a:p>
        </p:txBody>
      </p:sp>
      <p:sp>
        <p:nvSpPr>
          <p:cNvPr id="25605" name="Rectangle 4"/>
          <p:cNvSpPr>
            <a:spLocks noChangeArrowheads="1"/>
          </p:cNvSpPr>
          <p:nvPr/>
        </p:nvSpPr>
        <p:spPr bwMode="auto">
          <a:xfrm>
            <a:off x="-1587" y="9428164"/>
            <a:ext cx="2946401" cy="498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endParaRPr lang="en-GB" altLang="en-US" sz="1800" b="1">
              <a:solidFill>
                <a:srgbClr val="6699FF"/>
              </a:solidFill>
              <a:latin typeface="Times New Roman" pitchFamily="18" charset="0"/>
            </a:endParaRPr>
          </a:p>
        </p:txBody>
      </p:sp>
      <p:sp>
        <p:nvSpPr>
          <p:cNvPr id="25606" name="Rectangle 5"/>
          <p:cNvSpPr>
            <a:spLocks noChangeArrowheads="1"/>
          </p:cNvSpPr>
          <p:nvPr/>
        </p:nvSpPr>
        <p:spPr bwMode="auto">
          <a:xfrm>
            <a:off x="-1587" y="0"/>
            <a:ext cx="2946401" cy="495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endParaRPr lang="en-GB" altLang="en-US" sz="1800" b="1">
              <a:solidFill>
                <a:srgbClr val="6699FF"/>
              </a:solidFill>
              <a:latin typeface="Times New Roman" pitchFamily="18" charset="0"/>
            </a:endParaRPr>
          </a:p>
        </p:txBody>
      </p:sp>
      <p:sp>
        <p:nvSpPr>
          <p:cNvPr id="25607" name="Rectangle 6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925513" y="749300"/>
            <a:ext cx="4946650" cy="3711575"/>
          </a:xfrm>
          <a:noFill/>
          <a:ln cap="flat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5608" name="Rectangle 7"/>
          <p:cNvSpPr>
            <a:spLocks noGrp="1" noChangeArrowheads="1"/>
          </p:cNvSpPr>
          <p:nvPr>
            <p:ph type="body" idx="1"/>
          </p:nvPr>
        </p:nvSpPr>
        <p:spPr bwMode="auto">
          <a:xfrm>
            <a:off x="938213" y="4732339"/>
            <a:ext cx="4916487" cy="4427537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eaLnBrk="1" hangingPunct="1"/>
            <a:endParaRPr lang="en-GB" altLang="en-US" smtClean="0">
              <a:latin typeface="Times New Roman" pitchFamily="18" charset="0"/>
              <a:ea typeface="ＭＳ Ｐゴシック" pitchFamily="34" charset="-128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235326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2910" y="1785926"/>
            <a:ext cx="7658208" cy="81599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910" y="3143248"/>
            <a:ext cx="6429420" cy="71438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CB7DE5-08DA-4A9B-B377-6B5C6A0C1EC9}" type="datetimeFigureOut">
              <a:rPr lang="en-US"/>
              <a:pPr>
                <a:defRPr/>
              </a:pPr>
              <a:t>1/31/2018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AF27A0-DD49-47A5-8362-645C548B475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/>
          <p:cNvCxnSpPr/>
          <p:nvPr userDrawn="1"/>
        </p:nvCxnSpPr>
        <p:spPr>
          <a:xfrm>
            <a:off x="714375" y="1285875"/>
            <a:ext cx="8429625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4348" y="285728"/>
            <a:ext cx="8429652" cy="928694"/>
          </a:xfrm>
          <a:solidFill>
            <a:schemeClr val="bg1"/>
          </a:solidFill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4348" y="1600201"/>
            <a:ext cx="8072494" cy="4114816"/>
          </a:xfrm>
        </p:spPr>
        <p:txBody>
          <a:bodyPr/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8A1775-B4F5-4FDB-B697-C407FA3A1AA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>
            <a:normAutofit/>
          </a:bodyPr>
          <a:lstStyle>
            <a:lvl1pPr algn="l">
              <a:defRPr sz="3200" b="0" cap="all"/>
            </a:lvl1pPr>
          </a:lstStyle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F69115-4DED-42B4-BFE4-BBE01029FEDD}" type="datetimeFigureOut">
              <a:rPr lang="en-US"/>
              <a:pPr>
                <a:defRPr/>
              </a:pPr>
              <a:t>1/31/2018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58F205-B494-4192-BA9D-62A32401699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214290"/>
            <a:ext cx="8501090" cy="92869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C97D95B-71E5-4648-ABD6-0613F7A119DB}" type="datetimeFigureOut">
              <a:rPr lang="en-US"/>
              <a:pPr>
                <a:defRPr/>
              </a:pPr>
              <a:t>1/31/2018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EFABFD-FA11-4163-BB7B-630437F7870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285728"/>
            <a:ext cx="8501090" cy="928694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CBBE46-D367-47AA-BD49-5BE1787557E6}" type="datetimeFigureOut">
              <a:rPr lang="en-US"/>
              <a:pPr>
                <a:defRPr/>
              </a:pPr>
              <a:t>1/31/2018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0FAC54-9C2A-4223-88A0-8353932A74E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285728"/>
            <a:ext cx="8501090" cy="92869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AD4D6A-4DFD-4C92-8F0C-50D1B10BAB3D}" type="datetimeFigureOut">
              <a:rPr lang="en-US"/>
              <a:pPr>
                <a:defRPr/>
              </a:pPr>
              <a:t>1/31/2018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6BCFBC-2304-4568-8BBE-91EFC198884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6874EA-5FB1-40E7-A239-8E7D2C004FE5}" type="datetimeFigureOut">
              <a:rPr lang="en-US"/>
              <a:pPr>
                <a:defRPr/>
              </a:pPr>
              <a:t>1/31/2018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CD843A-FF91-4BA2-860A-62AA4F87D3F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D4D5616-FDF4-446D-931E-A8DF451BBCF8}" type="datetimeFigureOut">
              <a:rPr lang="en-US"/>
              <a:pPr>
                <a:defRPr/>
              </a:pPr>
              <a:t>1/31/2018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B907B6-5436-4912-A92B-7EE44AD3510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0F867C5-A20C-48F3-B46C-C37F54CBF5EF}" type="datetimeFigureOut">
              <a:rPr lang="en-US"/>
              <a:pPr>
                <a:defRPr/>
              </a:pPr>
              <a:t>1/31/2018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769D41-FA52-4B3A-A0EF-48210324D7F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285728"/>
            <a:ext cx="8501090" cy="92869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BA8FED-4C83-4C28-AFAF-1C20625E819A}" type="datetimeFigureOut">
              <a:rPr lang="en-US"/>
              <a:pPr>
                <a:defRPr/>
              </a:pPr>
              <a:t>1/31/2018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7777A9-2076-47B1-9B30-53BD3E25E9A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DD927D1-2C4C-40FA-9088-8080A64EB8E5}" type="datetimeFigureOut">
              <a:rPr lang="en-US"/>
              <a:pPr>
                <a:defRPr/>
              </a:pPr>
              <a:t>1/31/2018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46F84D-C9C0-4368-86A1-3D205E72F15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42938" y="285750"/>
            <a:ext cx="8501062" cy="1071563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42938" y="1600200"/>
            <a:ext cx="8043862" cy="404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smtClean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latin typeface="Arial" charset="0"/>
                <a:cs typeface="+mn-cs"/>
              </a:defRPr>
            </a:lvl1pPr>
          </a:lstStyle>
          <a:p>
            <a:pPr>
              <a:defRPr/>
            </a:pPr>
            <a:fld id="{26743927-CD5B-4884-92A4-66E18ABABA9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 userDrawn="1"/>
        </p:nvCxnSpPr>
        <p:spPr>
          <a:xfrm>
            <a:off x="714375" y="1285875"/>
            <a:ext cx="8429625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Picture 1" descr="Logo email"/>
          <p:cNvPicPr>
            <a:picLocks noChangeAspect="1" noChangeArrowheads="1"/>
          </p:cNvPicPr>
          <p:nvPr userDrawn="1"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805264"/>
            <a:ext cx="2232247" cy="8729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15" r:id="rId2"/>
    <p:sldLayoutId id="2147483806" r:id="rId3"/>
    <p:sldLayoutId id="2147483807" r:id="rId4"/>
    <p:sldLayoutId id="2147483808" r:id="rId5"/>
    <p:sldLayoutId id="2147483809" r:id="rId6"/>
    <p:sldLayoutId id="2147483810" r:id="rId7"/>
    <p:sldLayoutId id="2147483811" r:id="rId8"/>
    <p:sldLayoutId id="2147483812" r:id="rId9"/>
    <p:sldLayoutId id="2147483813" r:id="rId10"/>
    <p:sldLayoutId id="2147483814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rgbClr val="0D0D0D"/>
          </a:solidFill>
          <a:latin typeface="+mn-lt"/>
          <a:ea typeface="+mj-ea"/>
          <a:cs typeface="Arial" pitchFamily="34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0D0D0D"/>
          </a:solidFill>
          <a:latin typeface="Calibri" pitchFamily="34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0D0D0D"/>
          </a:solidFill>
          <a:latin typeface="Calibri" pitchFamily="34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0D0D0D"/>
          </a:solidFill>
          <a:latin typeface="Calibri" pitchFamily="34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0D0D0D"/>
          </a:solidFill>
          <a:latin typeface="Calibri" pitchFamily="34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Arial" pitchFamily="34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Arial" pitchFamily="34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Arial" pitchFamily="34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Arial" pitchFamily="34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Arial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mailto:Suzanne.wells@uwtsd.ac.uk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marketingweek.com/2016/04/20/airbnb-takes-on-mass-tourism-as-it-expands-to-offer-travellers-more-than-just-a-home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8.png"/><Relationship Id="rId7" Type="http://schemas.openxmlformats.org/officeDocument/2006/relationships/image" Target="../media/image11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jpeg"/><Relationship Id="rId4" Type="http://schemas.openxmlformats.org/officeDocument/2006/relationships/hyperlink" Target="http://www.google.co.uk/url?url=http://www.imore.com/ipad-3&amp;rct=j&amp;frm=1&amp;q=&amp;esrc=s&amp;sa=U&amp;ei=lnwZVNyLL9PG7AbUz4HYCQ&amp;ved=0CB4Q9QEwBA&amp;sig2=d2IqKmYyybakx_6uWujP7g&amp;usg=AFQjCNH3pL6acf6wyzYo-AOi45V6mwMj-A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quarepeg.org.uk/" TargetMode="Externa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arketingweek.com/" TargetMode="External"/><Relationship Id="rId2" Type="http://schemas.openxmlformats.org/officeDocument/2006/relationships/hyperlink" Target="https://www.campaignlive.co.uk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42938" y="1428750"/>
            <a:ext cx="7772400" cy="1470025"/>
          </a:xfrm>
        </p:spPr>
        <p:txBody>
          <a:bodyPr/>
          <a:lstStyle/>
          <a:p>
            <a:pPr eaLnBrk="1" hangingPunct="1"/>
            <a:r>
              <a:rPr lang="en-GB" dirty="0" smtClean="0">
                <a:cs typeface="Arial" charset="0"/>
              </a:rPr>
              <a:t>Certificate in professional marketing</a:t>
            </a:r>
            <a:endParaRPr lang="en-GB" dirty="0" smtClean="0">
              <a:cs typeface="Arial" charset="0"/>
            </a:endParaRP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714375" y="2928938"/>
            <a:ext cx="6400800" cy="2000250"/>
          </a:xfrm>
        </p:spPr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2800" dirty="0" smtClean="0">
                <a:solidFill>
                  <a:schemeClr val="tx1"/>
                </a:solidFill>
              </a:rPr>
              <a:t>Session one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2800" dirty="0" smtClean="0">
                <a:solidFill>
                  <a:schemeClr val="tx1"/>
                </a:solidFill>
              </a:rPr>
              <a:t>Induction, marketing definitions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GB" sz="2800" dirty="0">
              <a:solidFill>
                <a:schemeClr val="tx1"/>
              </a:solidFill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2800" dirty="0" smtClean="0">
                <a:solidFill>
                  <a:schemeClr val="tx1"/>
                </a:solidFill>
              </a:rPr>
              <a:t>Suzanne </a:t>
            </a:r>
            <a:r>
              <a:rPr lang="en-GB" sz="2800" dirty="0" smtClean="0">
                <a:solidFill>
                  <a:schemeClr val="tx1"/>
                </a:solidFill>
              </a:rPr>
              <a:t>Wells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08104" y="4116388"/>
            <a:ext cx="2714625" cy="168592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2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2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051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Welcome and Introductions</a:t>
            </a:r>
            <a:r>
              <a:rPr lang="en-GB" dirty="0" smtClean="0"/>
              <a:t>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Suzanne </a:t>
            </a:r>
            <a:r>
              <a:rPr lang="en-GB" dirty="0" smtClean="0"/>
              <a:t>Wells</a:t>
            </a:r>
          </a:p>
          <a:p>
            <a:pPr marL="0" indent="0">
              <a:buNone/>
            </a:pPr>
            <a:r>
              <a:rPr lang="en-GB" dirty="0" smtClean="0"/>
              <a:t>Email: </a:t>
            </a:r>
            <a:r>
              <a:rPr lang="en-GB" dirty="0" smtClean="0">
                <a:hlinkClick r:id="rId2"/>
              </a:rPr>
              <a:t>Suzanne.wells@uwtsd.ac.uk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01792 481025 </a:t>
            </a:r>
            <a:r>
              <a:rPr lang="en-GB" dirty="0" err="1" smtClean="0"/>
              <a:t>ext</a:t>
            </a:r>
            <a:r>
              <a:rPr lang="en-GB" dirty="0" smtClean="0"/>
              <a:t> 4234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5834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And You…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Who are you?</a:t>
            </a:r>
          </a:p>
          <a:p>
            <a:r>
              <a:rPr lang="en-GB" dirty="0" smtClean="0"/>
              <a:t>Why are you here?</a:t>
            </a:r>
          </a:p>
          <a:p>
            <a:r>
              <a:rPr lang="en-GB" dirty="0" smtClean="0"/>
              <a:t>What do you want to get out of this?</a:t>
            </a:r>
          </a:p>
          <a:p>
            <a:endParaRPr lang="en-GB" dirty="0"/>
          </a:p>
          <a:p>
            <a:r>
              <a:rPr lang="en-GB" dirty="0" smtClean="0"/>
              <a:t>And… tell me one interesting thing about you!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69983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Teaching schedule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z="2800" dirty="0">
                <a:latin typeface="Arial" panose="020B0604020202020204" pitchFamily="34" charset="0"/>
              </a:rPr>
              <a:t>Wed </a:t>
            </a:r>
            <a:r>
              <a:rPr lang="en-GB" sz="2800" dirty="0" smtClean="0">
                <a:latin typeface="Arial" panose="020B0604020202020204" pitchFamily="34" charset="0"/>
              </a:rPr>
              <a:t>31.1.18 - AS306 </a:t>
            </a:r>
            <a:r>
              <a:rPr lang="en-GB" sz="2800" dirty="0">
                <a:latin typeface="Arial" panose="020B0604020202020204" pitchFamily="34" charset="0"/>
              </a:rPr>
              <a:t>(SW) </a:t>
            </a:r>
          </a:p>
          <a:p>
            <a:r>
              <a:rPr lang="en-GB" sz="2800" dirty="0" smtClean="0">
                <a:latin typeface="Arial" panose="020B0604020202020204" pitchFamily="34" charset="0"/>
              </a:rPr>
              <a:t>Wed 07.2.18 - AS306 </a:t>
            </a:r>
            <a:r>
              <a:rPr lang="en-GB" sz="2800" dirty="0">
                <a:latin typeface="Arial" panose="020B0604020202020204" pitchFamily="34" charset="0"/>
              </a:rPr>
              <a:t>(SW)</a:t>
            </a:r>
          </a:p>
          <a:p>
            <a:pPr lvl="0"/>
            <a:r>
              <a:rPr lang="en-GB" sz="2800" dirty="0" smtClean="0">
                <a:latin typeface="Arial" panose="020B0604020202020204" pitchFamily="34" charset="0"/>
              </a:rPr>
              <a:t>Wed 21.2.18 - AS306 </a:t>
            </a:r>
            <a:r>
              <a:rPr lang="en-GB" sz="2800" dirty="0">
                <a:latin typeface="Arial" panose="020B0604020202020204" pitchFamily="34" charset="0"/>
              </a:rPr>
              <a:t>(SW)</a:t>
            </a:r>
          </a:p>
          <a:p>
            <a:pPr lvl="0"/>
            <a:r>
              <a:rPr lang="en-GB" sz="2800" dirty="0" smtClean="0">
                <a:latin typeface="Arial" panose="020B0604020202020204" pitchFamily="34" charset="0"/>
              </a:rPr>
              <a:t>Sat</a:t>
            </a:r>
            <a:r>
              <a:rPr lang="en-GB" sz="2800" dirty="0">
                <a:latin typeface="Arial" panose="020B0604020202020204" pitchFamily="34" charset="0"/>
              </a:rPr>
              <a:t>    </a:t>
            </a:r>
            <a:r>
              <a:rPr lang="en-GB" sz="2800" dirty="0" smtClean="0">
                <a:latin typeface="Arial" panose="020B0604020202020204" pitchFamily="34" charset="0"/>
              </a:rPr>
              <a:t>03.3.18</a:t>
            </a:r>
            <a:r>
              <a:rPr lang="en-GB" sz="2800" dirty="0">
                <a:latin typeface="Arial" panose="020B0604020202020204" pitchFamily="34" charset="0"/>
              </a:rPr>
              <a:t> </a:t>
            </a:r>
            <a:r>
              <a:rPr lang="en-GB" sz="2800" dirty="0" smtClean="0">
                <a:latin typeface="Arial" panose="020B0604020202020204" pitchFamily="34" charset="0"/>
              </a:rPr>
              <a:t>- AS306 </a:t>
            </a:r>
            <a:r>
              <a:rPr lang="en-GB" sz="2800" dirty="0">
                <a:latin typeface="Arial" panose="020B0604020202020204" pitchFamily="34" charset="0"/>
              </a:rPr>
              <a:t>(SW) </a:t>
            </a:r>
          </a:p>
          <a:p>
            <a:pPr lvl="0"/>
            <a:r>
              <a:rPr lang="en-GB" sz="2800" dirty="0" smtClean="0">
                <a:latin typeface="Arial" panose="020B0604020202020204" pitchFamily="34" charset="0"/>
              </a:rPr>
              <a:t>Wed 14.3.18 - AS306 </a:t>
            </a:r>
            <a:r>
              <a:rPr lang="en-GB" sz="2800" dirty="0">
                <a:latin typeface="Arial" panose="020B0604020202020204" pitchFamily="34" charset="0"/>
              </a:rPr>
              <a:t>(SW)</a:t>
            </a:r>
          </a:p>
          <a:p>
            <a:r>
              <a:rPr lang="en-GB" sz="2800" dirty="0">
                <a:latin typeface="Arial" panose="020B0604020202020204" pitchFamily="34" charset="0"/>
              </a:rPr>
              <a:t>S</a:t>
            </a:r>
            <a:r>
              <a:rPr lang="en-GB" sz="2800" dirty="0" smtClean="0">
                <a:latin typeface="Arial" panose="020B0604020202020204" pitchFamily="34" charset="0"/>
              </a:rPr>
              <a:t>at</a:t>
            </a:r>
            <a:r>
              <a:rPr lang="en-GB" sz="2800" dirty="0">
                <a:latin typeface="Arial" panose="020B0604020202020204" pitchFamily="34" charset="0"/>
              </a:rPr>
              <a:t>    </a:t>
            </a:r>
            <a:r>
              <a:rPr lang="en-GB" sz="2800" dirty="0" smtClean="0">
                <a:latin typeface="Arial" panose="020B0604020202020204" pitchFamily="34" charset="0"/>
              </a:rPr>
              <a:t>24.3.18 - AS306 </a:t>
            </a:r>
            <a:r>
              <a:rPr lang="en-GB" sz="2800" dirty="0">
                <a:latin typeface="Arial" panose="020B0604020202020204" pitchFamily="34" charset="0"/>
              </a:rPr>
              <a:t>(SW)  </a:t>
            </a:r>
          </a:p>
          <a:p>
            <a:pPr lvl="0"/>
            <a:r>
              <a:rPr lang="en-GB" sz="2800" dirty="0" smtClean="0">
                <a:latin typeface="Arial" panose="020B0604020202020204" pitchFamily="34" charset="0"/>
              </a:rPr>
              <a:t>Wed 28.3.18 - AS306 </a:t>
            </a:r>
            <a:r>
              <a:rPr lang="en-GB" sz="2800" dirty="0">
                <a:latin typeface="Arial" panose="020B0604020202020204" pitchFamily="34" charset="0"/>
              </a:rPr>
              <a:t>(SW)</a:t>
            </a:r>
          </a:p>
          <a:p>
            <a:pPr lvl="0"/>
            <a:r>
              <a:rPr lang="en-GB" sz="2800" dirty="0" smtClean="0">
                <a:latin typeface="Arial" panose="020B0604020202020204" pitchFamily="34" charset="0"/>
              </a:rPr>
              <a:t>Sat</a:t>
            </a:r>
            <a:r>
              <a:rPr lang="en-GB" sz="2800" dirty="0">
                <a:latin typeface="Arial" panose="020B0604020202020204" pitchFamily="34" charset="0"/>
              </a:rPr>
              <a:t>    31.3.18 –  Building is closed </a:t>
            </a:r>
            <a:endParaRPr lang="en-GB" sz="2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59841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/>
          <p:cNvSpPr>
            <a:spLocks noGrp="1"/>
          </p:cNvSpPr>
          <p:nvPr>
            <p:ph type="title"/>
          </p:nvPr>
        </p:nvSpPr>
        <p:spPr>
          <a:xfrm>
            <a:off x="714375" y="285750"/>
            <a:ext cx="8429625" cy="928688"/>
          </a:xfrm>
        </p:spPr>
        <p:txBody>
          <a:bodyPr/>
          <a:lstStyle/>
          <a:p>
            <a:r>
              <a:rPr lang="en-GB" dirty="0" smtClean="0"/>
              <a:t>CIM Induction</a:t>
            </a:r>
            <a:endParaRPr lang="en-GB" dirty="0" smtClean="0">
              <a:cs typeface="Arial" charset="0"/>
            </a:endParaRPr>
          </a:p>
        </p:txBody>
      </p:sp>
      <p:sp>
        <p:nvSpPr>
          <p:cNvPr id="4099" name="Content Placeholder 2"/>
          <p:cNvSpPr>
            <a:spLocks noGrp="1"/>
          </p:cNvSpPr>
          <p:nvPr>
            <p:ph idx="1"/>
          </p:nvPr>
        </p:nvSpPr>
        <p:spPr>
          <a:xfrm>
            <a:off x="714375" y="1600200"/>
            <a:ext cx="8072438" cy="4114800"/>
          </a:xfrm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US" dirty="0" smtClean="0"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 dirty="0" smtClean="0"/>
              <a:t>Key dates</a:t>
            </a:r>
            <a:endParaRPr lang="en-US" altLang="en-US" dirty="0" smtClean="0"/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71550" y="1557338"/>
            <a:ext cx="7920038" cy="5157787"/>
          </a:xfrm>
        </p:spPr>
        <p:txBody>
          <a:bodyPr/>
          <a:lstStyle/>
          <a:p>
            <a:pPr marL="0" indent="0" eaLnBrk="1" hangingPunct="1">
              <a:lnSpc>
                <a:spcPct val="90000"/>
              </a:lnSpc>
              <a:buFont typeface="Arial" charset="0"/>
              <a:buNone/>
              <a:defRPr/>
            </a:pPr>
            <a:r>
              <a:rPr lang="en-GB" dirty="0" smtClean="0"/>
              <a:t>Exam assessment booking window</a:t>
            </a:r>
          </a:p>
          <a:p>
            <a:r>
              <a:rPr lang="en-GB" sz="2400" dirty="0" smtClean="0"/>
              <a:t>06 </a:t>
            </a:r>
            <a:r>
              <a:rPr lang="en-GB" sz="2400" dirty="0"/>
              <a:t>Nov 2017 – </a:t>
            </a:r>
            <a:r>
              <a:rPr lang="en-GB" sz="2400" dirty="0" smtClean="0"/>
              <a:t>09 </a:t>
            </a:r>
            <a:r>
              <a:rPr lang="en-GB" sz="2400" dirty="0"/>
              <a:t>Mar 2018 </a:t>
            </a:r>
            <a:endParaRPr lang="en-GB" sz="2400" dirty="0" smtClean="0"/>
          </a:p>
          <a:p>
            <a:endParaRPr lang="en-GB" sz="2400" dirty="0" smtClean="0"/>
          </a:p>
          <a:p>
            <a:pPr marL="0" indent="0">
              <a:buNone/>
            </a:pPr>
            <a:r>
              <a:rPr lang="en-GB" dirty="0" smtClean="0"/>
              <a:t>Exam date</a:t>
            </a:r>
            <a:endParaRPr lang="en-GB" dirty="0"/>
          </a:p>
          <a:p>
            <a:r>
              <a:rPr lang="en-GB" sz="2400" dirty="0" smtClean="0"/>
              <a:t>10 </a:t>
            </a:r>
            <a:r>
              <a:rPr lang="en-GB" sz="2400" dirty="0"/>
              <a:t>Apr 2018 	</a:t>
            </a:r>
          </a:p>
          <a:p>
            <a:pPr marL="0" indent="0">
              <a:buNone/>
            </a:pPr>
            <a:endParaRPr lang="en-GB" sz="2400" dirty="0" smtClean="0"/>
          </a:p>
          <a:p>
            <a:pPr marL="457200" indent="-457200" eaLnBrk="1" hangingPunct="1">
              <a:lnSpc>
                <a:spcPct val="90000"/>
              </a:lnSpc>
              <a:buFontTx/>
              <a:buNone/>
              <a:defRPr/>
            </a:pPr>
            <a:endParaRPr lang="en-GB" sz="2400" dirty="0"/>
          </a:p>
          <a:p>
            <a:pPr marL="457200" indent="-457200" eaLnBrk="1" hangingPunct="1">
              <a:lnSpc>
                <a:spcPct val="90000"/>
              </a:lnSpc>
              <a:buFontTx/>
              <a:buNone/>
              <a:defRPr/>
            </a:pPr>
            <a:endParaRPr lang="en-GB" sz="2400" dirty="0" smtClean="0"/>
          </a:p>
          <a:p>
            <a:pPr marL="457200" indent="-457200" eaLnBrk="1" hangingPunct="1">
              <a:lnSpc>
                <a:spcPct val="90000"/>
              </a:lnSpc>
              <a:buFontTx/>
              <a:buNone/>
              <a:defRPr/>
            </a:pPr>
            <a:r>
              <a:rPr lang="en-GB" sz="2400" dirty="0"/>
              <a:t>		</a:t>
            </a:r>
            <a:endParaRPr lang="en-GB" sz="1800" dirty="0" smtClean="0"/>
          </a:p>
        </p:txBody>
      </p:sp>
    </p:spTree>
    <p:extLst>
      <p:ext uri="{BB962C8B-B14F-4D97-AF65-F5344CB8AC3E}">
        <p14:creationId xmlns:p14="http://schemas.microsoft.com/office/powerpoint/2010/main" val="30064252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Think about </a:t>
            </a:r>
            <a:r>
              <a:rPr lang="en-GB" dirty="0" smtClean="0"/>
              <a:t>the </a:t>
            </a:r>
            <a:r>
              <a:rPr lang="en-GB" dirty="0" smtClean="0"/>
              <a:t>organisation you work for or </a:t>
            </a:r>
            <a:r>
              <a:rPr lang="en-GB" dirty="0" smtClean="0"/>
              <a:t>an organisation you </a:t>
            </a:r>
            <a:r>
              <a:rPr lang="en-GB" dirty="0" smtClean="0"/>
              <a:t>know </a:t>
            </a:r>
            <a:r>
              <a:rPr lang="en-GB" dirty="0" smtClean="0"/>
              <a:t>of</a:t>
            </a:r>
          </a:p>
          <a:p>
            <a:r>
              <a:rPr lang="en-GB" dirty="0" smtClean="0"/>
              <a:t>What </a:t>
            </a:r>
            <a:r>
              <a:rPr lang="en-GB" dirty="0" smtClean="0"/>
              <a:t>products or services are </a:t>
            </a:r>
            <a:r>
              <a:rPr lang="en-GB" dirty="0" smtClean="0"/>
              <a:t>they offering to their customers</a:t>
            </a:r>
            <a:r>
              <a:rPr lang="en-GB" dirty="0" smtClean="0"/>
              <a:t>? What else are they offering?</a:t>
            </a:r>
            <a:endParaRPr lang="en-GB" dirty="0" smtClean="0"/>
          </a:p>
          <a:p>
            <a:r>
              <a:rPr lang="en-GB" dirty="0" smtClean="0"/>
              <a:t>How do customers find out about them?</a:t>
            </a:r>
          </a:p>
          <a:p>
            <a:r>
              <a:rPr lang="en-GB" dirty="0" smtClean="0"/>
              <a:t>Who is involved in marketing?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1891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>
          <a:xfrm>
            <a:off x="468313" y="260350"/>
            <a:ext cx="8229600" cy="1143000"/>
          </a:xfrm>
        </p:spPr>
        <p:txBody>
          <a:bodyPr/>
          <a:lstStyle/>
          <a:p>
            <a:r>
              <a:rPr lang="en-GB" altLang="en-US" dirty="0" smtClean="0"/>
              <a:t>So, what is</a:t>
            </a:r>
            <a:br>
              <a:rPr lang="en-GB" altLang="en-US" dirty="0" smtClean="0"/>
            </a:br>
            <a:r>
              <a:rPr lang="en-GB" altLang="en-US" dirty="0" smtClean="0"/>
              <a:t>marketing?</a:t>
            </a:r>
            <a:endParaRPr lang="en-GB" altLang="en-US" dirty="0" smtClean="0"/>
          </a:p>
        </p:txBody>
      </p:sp>
      <p:sp>
        <p:nvSpPr>
          <p:cNvPr id="12291" name="Content Placeholder 2"/>
          <p:cNvSpPr>
            <a:spLocks noGrp="1"/>
          </p:cNvSpPr>
          <p:nvPr>
            <p:ph idx="1"/>
          </p:nvPr>
        </p:nvSpPr>
        <p:spPr>
          <a:xfrm>
            <a:off x="0" y="1700213"/>
            <a:ext cx="8229600" cy="4525962"/>
          </a:xfrm>
        </p:spPr>
        <p:txBody>
          <a:bodyPr/>
          <a:lstStyle/>
          <a:p>
            <a:endParaRPr lang="en-GB" altLang="en-US" i="1" smtClean="0"/>
          </a:p>
          <a:p>
            <a:endParaRPr lang="en-GB" altLang="en-US" sz="1600" smtClean="0"/>
          </a:p>
        </p:txBody>
      </p:sp>
      <p:sp>
        <p:nvSpPr>
          <p:cNvPr id="4" name="Rounded Rectangular Callout 3"/>
          <p:cNvSpPr/>
          <p:nvPr/>
        </p:nvSpPr>
        <p:spPr>
          <a:xfrm>
            <a:off x="5148064" y="3429000"/>
            <a:ext cx="3837881" cy="3002389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GB" dirty="0"/>
              <a:t>Marketing is the activity, set of institutions, and processes for creating, communicating, delivering, and exchanging offerings that have value for customers, clients, partners, and society at large</a:t>
            </a:r>
            <a:endParaRPr lang="en-GB" i="1" dirty="0"/>
          </a:p>
          <a:p>
            <a:pPr algn="ctr" eaLnBrk="1" hangingPunct="1">
              <a:defRPr/>
            </a:pPr>
            <a:r>
              <a:rPr lang="en-GB" i="1" dirty="0"/>
              <a:t>American Marketing Association (2013)</a:t>
            </a:r>
          </a:p>
          <a:p>
            <a:pPr algn="ctr" eaLnBrk="1" hangingPunct="1">
              <a:defRPr/>
            </a:pPr>
            <a:endParaRPr lang="en-GB" dirty="0"/>
          </a:p>
        </p:txBody>
      </p:sp>
      <p:sp>
        <p:nvSpPr>
          <p:cNvPr id="6" name="Content Placeholder 3"/>
          <p:cNvSpPr txBox="1">
            <a:spLocks/>
          </p:cNvSpPr>
          <p:nvPr/>
        </p:nvSpPr>
        <p:spPr bwMode="auto">
          <a:xfrm>
            <a:off x="15949" y="2276872"/>
            <a:ext cx="4248150" cy="3097212"/>
          </a:xfrm>
          <a:prstGeom prst="wedgeEllipseCallou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charset="0"/>
              <a:buNone/>
              <a:defRPr/>
            </a:pPr>
            <a:r>
              <a:rPr lang="en-GB" sz="2000" dirty="0" smtClean="0"/>
              <a:t>“The management process responsible for identifying, anticipating and satisfying customer requirements profitably”  </a:t>
            </a:r>
            <a:r>
              <a:rPr lang="en-GB" sz="2000" i="1" dirty="0" smtClean="0"/>
              <a:t>                     CIM (2016)</a:t>
            </a:r>
            <a:endParaRPr lang="en-GB" sz="20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47864" y="-2722"/>
            <a:ext cx="4032448" cy="3828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1494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/>
          <p:cNvSpPr>
            <a:spLocks noGrp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extLst>
            <a:ext uri="{91240B29-F687-4F45-9708-019B960494DF}">
              <a14:hiddenLine xmlns:a14="http://schemas.microsoft.com/office/drawing/2010/main" w="9525">
                <a:solidFill>
                  <a:srgbClr val="92D05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altLang="en-US" smtClean="0">
                <a:ea typeface="MS PGothic" panose="020B0600070205080204" pitchFamily="34" charset="-128"/>
              </a:rPr>
              <a:t>Forms of Marketing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97105815"/>
              </p:ext>
            </p:extLst>
          </p:nvPr>
        </p:nvGraphicFramePr>
        <p:xfrm>
          <a:off x="460375" y="1196753"/>
          <a:ext cx="8229600" cy="53691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36912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Read: Airbnb – Don’t go there, live there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https://www.marketingweek.com/2016/04/20/airbnb-takes-on-mass-tourism-as-it-expands-to-offer-travellers-more-than-just-a-home</a:t>
            </a:r>
            <a:r>
              <a:rPr lang="en-GB" dirty="0" smtClean="0">
                <a:hlinkClick r:id="rId2"/>
              </a:rPr>
              <a:t>/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892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title"/>
          </p:nvPr>
        </p:nvSpPr>
        <p:spPr>
          <a:xfrm>
            <a:off x="533400" y="280988"/>
            <a:ext cx="8229600" cy="1190625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US" sz="3800" dirty="0">
                <a:cs typeface="+mj-cs"/>
              </a:rPr>
              <a:t>Figure </a:t>
            </a:r>
            <a:r>
              <a:rPr lang="en-US" sz="3800" dirty="0" smtClean="0">
                <a:cs typeface="+mj-cs"/>
              </a:rPr>
              <a:t>1.1 - The </a:t>
            </a:r>
            <a:r>
              <a:rPr lang="en-US" sz="3800" dirty="0">
                <a:cs typeface="+mj-cs"/>
              </a:rPr>
              <a:t>Marketing Process: </a:t>
            </a:r>
            <a:r>
              <a:rPr lang="en-US" sz="3800" dirty="0" smtClean="0">
                <a:cs typeface="+mj-cs"/>
              </a:rPr>
              <a:t/>
            </a:r>
            <a:br>
              <a:rPr lang="en-US" sz="3800" dirty="0" smtClean="0">
                <a:cs typeface="+mj-cs"/>
              </a:rPr>
            </a:br>
            <a:r>
              <a:rPr lang="en-US" sz="3800" dirty="0" smtClean="0">
                <a:cs typeface="+mj-cs"/>
              </a:rPr>
              <a:t>Creating </a:t>
            </a:r>
            <a:r>
              <a:rPr lang="en-US" sz="3800" dirty="0">
                <a:cs typeface="+mj-cs"/>
              </a:rPr>
              <a:t>and Capturing Customer Value</a:t>
            </a:r>
            <a:endParaRPr lang="en-US" dirty="0" smtClean="0">
              <a:cs typeface="+mj-cs"/>
            </a:endParaRPr>
          </a:p>
        </p:txBody>
      </p:sp>
      <p:pic>
        <p:nvPicPr>
          <p:cNvPr id="19459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" y="2852738"/>
            <a:ext cx="8991600" cy="1795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76850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Customer Needs, Wants, and Demands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844823"/>
            <a:ext cx="5760640" cy="36199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val Callout 3"/>
          <p:cNvSpPr/>
          <p:nvPr/>
        </p:nvSpPr>
        <p:spPr>
          <a:xfrm>
            <a:off x="6568008" y="1448779"/>
            <a:ext cx="1800200" cy="792088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I need food!</a:t>
            </a:r>
            <a:endParaRPr lang="en-GB" dirty="0"/>
          </a:p>
        </p:txBody>
      </p:sp>
      <p:sp>
        <p:nvSpPr>
          <p:cNvPr id="6" name="Oval Callout 5"/>
          <p:cNvSpPr/>
          <p:nvPr/>
        </p:nvSpPr>
        <p:spPr>
          <a:xfrm>
            <a:off x="6568008" y="2834359"/>
            <a:ext cx="1800200" cy="792088"/>
          </a:xfrm>
          <a:prstGeom prst="wedgeEllipseCallou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I want a Big Mac. </a:t>
            </a:r>
            <a:endParaRPr lang="en-GB" dirty="0"/>
          </a:p>
        </p:txBody>
      </p:sp>
      <p:sp>
        <p:nvSpPr>
          <p:cNvPr id="7" name="Oval Callout 6"/>
          <p:cNvSpPr/>
          <p:nvPr/>
        </p:nvSpPr>
        <p:spPr>
          <a:xfrm>
            <a:off x="6568008" y="4219938"/>
            <a:ext cx="1892424" cy="937253"/>
          </a:xfrm>
          <a:prstGeom prst="wedgeEllipseCallout">
            <a:avLst>
              <a:gd name="adj1" fmla="val -22806"/>
              <a:gd name="adj2" fmla="val 83795"/>
            </a:avLst>
          </a:prstGeom>
          <a:solidFill>
            <a:schemeClr val="accent3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I demand fast service.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0115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/>
          <p:cNvSpPr>
            <a:spLocks noGrp="1"/>
          </p:cNvSpPr>
          <p:nvPr>
            <p:ph type="title"/>
          </p:nvPr>
        </p:nvSpPr>
        <p:spPr>
          <a:xfrm>
            <a:off x="468313" y="260350"/>
            <a:ext cx="8229600" cy="1143000"/>
          </a:xfrm>
        </p:spPr>
        <p:txBody>
          <a:bodyPr/>
          <a:lstStyle/>
          <a:p>
            <a:r>
              <a:rPr lang="en-GB" altLang="en-US" smtClean="0"/>
              <a:t>Market Offerings</a:t>
            </a:r>
          </a:p>
        </p:txBody>
      </p:sp>
      <p:sp>
        <p:nvSpPr>
          <p:cNvPr id="23555" name="Content Placeholder 2"/>
          <p:cNvSpPr>
            <a:spLocks noGrp="1"/>
          </p:cNvSpPr>
          <p:nvPr>
            <p:ph idx="1"/>
          </p:nvPr>
        </p:nvSpPr>
        <p:spPr>
          <a:xfrm>
            <a:off x="433388" y="1484313"/>
            <a:ext cx="8229600" cy="4525962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r>
              <a:rPr lang="en-GB" altLang="en-US" smtClean="0"/>
              <a:t>Customer needs and wants are fulfilled through market offerings…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altLang="en-US" smtClean="0"/>
          </a:p>
        </p:txBody>
      </p:sp>
      <p:pic>
        <p:nvPicPr>
          <p:cNvPr id="2355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638" y="2852738"/>
            <a:ext cx="3721100" cy="2790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3557" name="TextBox 1"/>
          <p:cNvSpPr txBox="1">
            <a:spLocks noChangeArrowheads="1"/>
          </p:cNvSpPr>
          <p:nvPr/>
        </p:nvSpPr>
        <p:spPr bwMode="auto">
          <a:xfrm>
            <a:off x="552450" y="3006725"/>
            <a:ext cx="2952750" cy="2676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2800"/>
              <a:t>These offerings need to be something of value that satisfy needs, wants and/or demands. </a:t>
            </a:r>
          </a:p>
        </p:txBody>
      </p:sp>
    </p:spTree>
    <p:extLst>
      <p:ext uri="{BB962C8B-B14F-4D97-AF65-F5344CB8AC3E}">
        <p14:creationId xmlns:p14="http://schemas.microsoft.com/office/powerpoint/2010/main" val="479008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 smtClean="0"/>
              <a:t>Customer Benefits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4348" y="1600201"/>
            <a:ext cx="4000528" cy="4114816"/>
          </a:xfrm>
        </p:spPr>
        <p:txBody>
          <a:bodyPr/>
          <a:lstStyle/>
          <a:p>
            <a:r>
              <a:rPr lang="en-GB" sz="2400" dirty="0" smtClean="0"/>
              <a:t>Work with a partner - choose one of the products or services.</a:t>
            </a:r>
          </a:p>
          <a:p>
            <a:r>
              <a:rPr lang="en-GB" sz="2400" dirty="0"/>
              <a:t>I</a:t>
            </a:r>
            <a:r>
              <a:rPr lang="en-GB" sz="2400" dirty="0" smtClean="0"/>
              <a:t>dentify the underlying benefits it offers the customer.</a:t>
            </a:r>
          </a:p>
          <a:p>
            <a:r>
              <a:rPr lang="en-GB" sz="2400" dirty="0" smtClean="0"/>
              <a:t>To what extent does the product or service address a need or a want?</a:t>
            </a:r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0671" y="-157158"/>
            <a:ext cx="2314575" cy="305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62999" y="2900367"/>
            <a:ext cx="1335432" cy="14859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268" name="Picture 4" descr="https://encrypted-tbn1.gstatic.com/images?q=tbn:ANd9GcQoH1KCc6Rhds4uF6k0s8OktBrZ9k-9KAe9JFcMN6iglYEh58XpSrisLdFtUw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6897" y="114830"/>
            <a:ext cx="1811823" cy="1811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2955" y="4077072"/>
            <a:ext cx="3067654" cy="199397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91909" y="2183288"/>
            <a:ext cx="2537076" cy="177595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12166" y="5013698"/>
            <a:ext cx="2911671" cy="1638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29974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Exchanges and relationships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b="1" dirty="0"/>
              <a:t>Exchange </a:t>
            </a:r>
            <a:r>
              <a:rPr lang="en-GB" dirty="0"/>
              <a:t>is the act of obtaining a desired </a:t>
            </a:r>
            <a:r>
              <a:rPr lang="en-GB" dirty="0" smtClean="0"/>
              <a:t>‘something</a:t>
            </a:r>
            <a:r>
              <a:rPr lang="en-GB" dirty="0"/>
              <a:t>’ from someone by offering another thing in </a:t>
            </a:r>
            <a:r>
              <a:rPr lang="en-GB" dirty="0" smtClean="0"/>
              <a:t>return.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3117" y="2204864"/>
            <a:ext cx="4097557" cy="3096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87769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Two </a:t>
            </a:r>
            <a:r>
              <a:rPr lang="en-GB" dirty="0"/>
              <a:t>Questions for Marketers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1030" y="2880014"/>
            <a:ext cx="1151379" cy="15570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Content Placeholder 8"/>
          <p:cNvSpPr txBox="1">
            <a:spLocks noGrp="1"/>
          </p:cNvSpPr>
          <p:nvPr>
            <p:ph idx="1"/>
          </p:nvPr>
        </p:nvSpPr>
        <p:spPr>
          <a:xfrm>
            <a:off x="971600" y="2866132"/>
            <a:ext cx="299355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en-GB" dirty="0" smtClean="0"/>
              <a:t>Which </a:t>
            </a:r>
            <a:r>
              <a:rPr lang="en-GB" dirty="0"/>
              <a:t>markets will we serve?</a:t>
            </a:r>
          </a:p>
        </p:txBody>
      </p:sp>
      <p:sp>
        <p:nvSpPr>
          <p:cNvPr id="10" name="Rectangle 9"/>
          <p:cNvSpPr/>
          <p:nvPr/>
        </p:nvSpPr>
        <p:spPr>
          <a:xfrm>
            <a:off x="5007101" y="2644170"/>
            <a:ext cx="3024335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dirty="0">
                <a:latin typeface="+mn-lt"/>
              </a:rPr>
              <a:t>How can we serve these customers best?</a:t>
            </a:r>
          </a:p>
        </p:txBody>
      </p:sp>
    </p:spTree>
    <p:extLst>
      <p:ext uri="{BB962C8B-B14F-4D97-AF65-F5344CB8AC3E}">
        <p14:creationId xmlns:p14="http://schemas.microsoft.com/office/powerpoint/2010/main" val="2827395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Amazon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6707088" cy="4525963"/>
          </a:xfrm>
        </p:spPr>
        <p:txBody>
          <a:bodyPr/>
          <a:lstStyle/>
          <a:p>
            <a:r>
              <a:rPr lang="en-GB" sz="3600" dirty="0" smtClean="0"/>
              <a:t>What does Amazon offer to their customers?</a:t>
            </a:r>
          </a:p>
          <a:p>
            <a:r>
              <a:rPr lang="en-GB" sz="3600" dirty="0" smtClean="0"/>
              <a:t>How do they offer it?</a:t>
            </a:r>
          </a:p>
          <a:p>
            <a:r>
              <a:rPr lang="en-GB" sz="3600" dirty="0" smtClean="0"/>
              <a:t>What do they get in return?</a:t>
            </a:r>
          </a:p>
          <a:p>
            <a:r>
              <a:rPr lang="en-GB" sz="3600" dirty="0" smtClean="0"/>
              <a:t>What is different from competitors?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5538" y="4725144"/>
            <a:ext cx="142875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402631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/>
          <p:cNvSpPr>
            <a:spLocks noGrp="1"/>
          </p:cNvSpPr>
          <p:nvPr>
            <p:ph type="title"/>
          </p:nvPr>
        </p:nvSpPr>
        <p:spPr>
          <a:xfrm>
            <a:off x="468313" y="260350"/>
            <a:ext cx="8229600" cy="1143000"/>
          </a:xfrm>
        </p:spPr>
        <p:txBody>
          <a:bodyPr/>
          <a:lstStyle/>
          <a:p>
            <a:r>
              <a:rPr lang="en-GB" altLang="en-US" smtClean="0"/>
              <a:t>Evolution of Marketing </a:t>
            </a:r>
          </a:p>
        </p:txBody>
      </p:sp>
      <p:pic>
        <p:nvPicPr>
          <p:cNvPr id="29699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93813" y="1403350"/>
            <a:ext cx="6577012" cy="4525963"/>
          </a:xfrm>
        </p:spPr>
      </p:pic>
    </p:spTree>
    <p:extLst>
      <p:ext uri="{BB962C8B-B14F-4D97-AF65-F5344CB8AC3E}">
        <p14:creationId xmlns:p14="http://schemas.microsoft.com/office/powerpoint/2010/main" val="4156991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6170613" y="4365625"/>
            <a:ext cx="1800225" cy="1008063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  <a:effectLst>
            <a:outerShdw blurRad="50800" dist="1778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4083050" y="3213100"/>
            <a:ext cx="1800225" cy="1008063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  <a:effectLst>
            <a:outerShdw blurRad="50800" dist="1524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2211388" y="1628775"/>
            <a:ext cx="1800225" cy="1008063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  <a:effectLst>
            <a:outerShdw blurRad="50800" dist="1778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8197" name="Rectangle 11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3124200" y="6356350"/>
            <a:ext cx="5551488" cy="3651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fld id="{5D262E4E-EA11-402D-A77A-CD2DC6F7C7B2}" type="slidenum">
              <a:rPr lang="en-GB" altLang="en-US" sz="1200" smtClean="0">
                <a:solidFill>
                  <a:srgbClr val="898989"/>
                </a:solidFill>
                <a:cs typeface="Arial" pitchFamily="34" charset="0"/>
              </a:rPr>
              <a:pPr algn="ctr" eaLnBrk="1" hangingPunct="1">
                <a:spcBef>
                  <a:spcPct val="0"/>
                </a:spcBef>
                <a:buFontTx/>
                <a:buNone/>
              </a:pPr>
              <a:t>19</a:t>
            </a:fld>
            <a:endParaRPr lang="en-GB" altLang="en-US" sz="1200" dirty="0" smtClean="0">
              <a:solidFill>
                <a:srgbClr val="898989"/>
              </a:solidFill>
              <a:cs typeface="Arial" pitchFamily="34" charset="0"/>
            </a:endParaRPr>
          </a:p>
        </p:txBody>
      </p:sp>
      <p:sp>
        <p:nvSpPr>
          <p:cNvPr id="8198" name="Rectangle 2"/>
          <p:cNvSpPr>
            <a:spLocks noChangeArrowheads="1"/>
          </p:cNvSpPr>
          <p:nvPr/>
        </p:nvSpPr>
        <p:spPr bwMode="auto">
          <a:xfrm>
            <a:off x="7200900" y="6629400"/>
            <a:ext cx="1905000" cy="228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 anchor="ctr"/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endParaRPr lang="en-GB" altLang="en-US" sz="1000">
              <a:latin typeface="Arial" pitchFamily="34" charset="0"/>
            </a:endParaRPr>
          </a:p>
        </p:txBody>
      </p:sp>
      <p:sp>
        <p:nvSpPr>
          <p:cNvPr id="8199" name="Rectangle 3"/>
          <p:cNvSpPr>
            <a:spLocks noChangeArrowheads="1"/>
          </p:cNvSpPr>
          <p:nvPr/>
        </p:nvSpPr>
        <p:spPr bwMode="auto">
          <a:xfrm>
            <a:off x="0" y="6629400"/>
            <a:ext cx="4213225" cy="227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 anchor="ctr"/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GB" altLang="en-US" sz="1000">
              <a:latin typeface="Arial" pitchFamily="34" charset="0"/>
            </a:endParaRPr>
          </a:p>
        </p:txBody>
      </p:sp>
      <p:sp>
        <p:nvSpPr>
          <p:cNvPr id="8200" name="Freeform 4"/>
          <p:cNvSpPr>
            <a:spLocks/>
          </p:cNvSpPr>
          <p:nvPr/>
        </p:nvSpPr>
        <p:spPr bwMode="auto">
          <a:xfrm>
            <a:off x="5946775" y="3605213"/>
            <a:ext cx="1096963" cy="773112"/>
          </a:xfrm>
          <a:custGeom>
            <a:avLst/>
            <a:gdLst>
              <a:gd name="T0" fmla="*/ 0 w 691"/>
              <a:gd name="T1" fmla="*/ 0 h 487"/>
              <a:gd name="T2" fmla="*/ 2147483647 w 691"/>
              <a:gd name="T3" fmla="*/ 0 h 487"/>
              <a:gd name="T4" fmla="*/ 2147483647 w 691"/>
              <a:gd name="T5" fmla="*/ 2147483647 h 487"/>
              <a:gd name="T6" fmla="*/ 0 60000 65536"/>
              <a:gd name="T7" fmla="*/ 0 60000 65536"/>
              <a:gd name="T8" fmla="*/ 0 60000 65536"/>
              <a:gd name="T9" fmla="*/ 0 w 691"/>
              <a:gd name="T10" fmla="*/ 0 h 487"/>
              <a:gd name="T11" fmla="*/ 691 w 691"/>
              <a:gd name="T12" fmla="*/ 487 h 487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691" h="487">
                <a:moveTo>
                  <a:pt x="0" y="0"/>
                </a:moveTo>
                <a:lnTo>
                  <a:pt x="690" y="0"/>
                </a:lnTo>
                <a:lnTo>
                  <a:pt x="690" y="486"/>
                </a:lnTo>
              </a:path>
            </a:pathLst>
          </a:custGeom>
          <a:noFill/>
          <a:ln w="28575" cap="rnd">
            <a:solidFill>
              <a:srgbClr val="B659CF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8201" name="Freeform 7"/>
          <p:cNvSpPr>
            <a:spLocks/>
          </p:cNvSpPr>
          <p:nvPr/>
        </p:nvSpPr>
        <p:spPr bwMode="auto">
          <a:xfrm>
            <a:off x="4033838" y="2413000"/>
            <a:ext cx="1096962" cy="773113"/>
          </a:xfrm>
          <a:custGeom>
            <a:avLst/>
            <a:gdLst>
              <a:gd name="T0" fmla="*/ 0 w 691"/>
              <a:gd name="T1" fmla="*/ 0 h 487"/>
              <a:gd name="T2" fmla="*/ 2147483647 w 691"/>
              <a:gd name="T3" fmla="*/ 0 h 487"/>
              <a:gd name="T4" fmla="*/ 2147483647 w 691"/>
              <a:gd name="T5" fmla="*/ 2147483647 h 487"/>
              <a:gd name="T6" fmla="*/ 0 60000 65536"/>
              <a:gd name="T7" fmla="*/ 0 60000 65536"/>
              <a:gd name="T8" fmla="*/ 0 60000 65536"/>
              <a:gd name="T9" fmla="*/ 0 w 691"/>
              <a:gd name="T10" fmla="*/ 0 h 487"/>
              <a:gd name="T11" fmla="*/ 691 w 691"/>
              <a:gd name="T12" fmla="*/ 487 h 487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691" h="487">
                <a:moveTo>
                  <a:pt x="0" y="0"/>
                </a:moveTo>
                <a:lnTo>
                  <a:pt x="690" y="0"/>
                </a:lnTo>
                <a:lnTo>
                  <a:pt x="690" y="486"/>
                </a:lnTo>
              </a:path>
            </a:pathLst>
          </a:custGeom>
          <a:noFill/>
          <a:ln w="28575" cap="rnd">
            <a:solidFill>
              <a:srgbClr val="B659CF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8202" name="Rectangle 8"/>
          <p:cNvSpPr>
            <a:spLocks noGrp="1" noChangeArrowheads="1"/>
          </p:cNvSpPr>
          <p:nvPr>
            <p:ph type="title"/>
          </p:nvPr>
        </p:nvSpPr>
        <p:spPr/>
        <p:txBody>
          <a:bodyPr lIns="90488" tIns="44450" rIns="90488" bIns="44450"/>
          <a:lstStyle/>
          <a:p>
            <a:r>
              <a:rPr lang="en-US" altLang="en-US" smtClean="0">
                <a:ea typeface="ＭＳ Ｐゴシック" pitchFamily="34" charset="-128"/>
              </a:rPr>
              <a:t>Production Orientation</a:t>
            </a:r>
          </a:p>
        </p:txBody>
      </p:sp>
      <p:sp>
        <p:nvSpPr>
          <p:cNvPr id="11284" name="Rectangle 20"/>
          <p:cNvSpPr>
            <a:spLocks noChangeArrowheads="1"/>
          </p:cNvSpPr>
          <p:nvPr/>
        </p:nvSpPr>
        <p:spPr bwMode="auto">
          <a:xfrm>
            <a:off x="2195513" y="1628775"/>
            <a:ext cx="1800225" cy="86360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wrap="none" anchor="ctr"/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800" b="1">
                <a:solidFill>
                  <a:srgbClr val="1966CD"/>
                </a:solidFill>
                <a:latin typeface="Arial" pitchFamily="34" charset="0"/>
              </a:rPr>
              <a:t>Production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800" b="1">
                <a:solidFill>
                  <a:srgbClr val="1966CD"/>
                </a:solidFill>
                <a:latin typeface="Arial" pitchFamily="34" charset="0"/>
              </a:rPr>
              <a:t>capabilities</a:t>
            </a:r>
            <a:endParaRPr lang="en-US" altLang="en-US" sz="1800" b="1">
              <a:solidFill>
                <a:srgbClr val="1966CD"/>
              </a:solidFill>
              <a:latin typeface="Arial" pitchFamily="34" charset="0"/>
            </a:endParaRPr>
          </a:p>
        </p:txBody>
      </p:sp>
      <p:sp>
        <p:nvSpPr>
          <p:cNvPr id="11285" name="Rectangle 21"/>
          <p:cNvSpPr>
            <a:spLocks noChangeArrowheads="1"/>
          </p:cNvSpPr>
          <p:nvPr/>
        </p:nvSpPr>
        <p:spPr bwMode="auto">
          <a:xfrm>
            <a:off x="4067175" y="3213100"/>
            <a:ext cx="1800225" cy="86360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wrap="none" anchor="ctr"/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800" b="1">
                <a:solidFill>
                  <a:srgbClr val="1966CD"/>
                </a:solidFill>
                <a:latin typeface="Arial" pitchFamily="34" charset="0"/>
              </a:rPr>
              <a:t>Manufacture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800" b="1">
                <a:solidFill>
                  <a:srgbClr val="1966CD"/>
                </a:solidFill>
                <a:latin typeface="Arial" pitchFamily="34" charset="0"/>
              </a:rPr>
              <a:t>product</a:t>
            </a:r>
            <a:endParaRPr lang="en-US" altLang="en-US" sz="1800" b="1">
              <a:solidFill>
                <a:srgbClr val="1966CD"/>
              </a:solidFill>
              <a:latin typeface="Arial" pitchFamily="34" charset="0"/>
            </a:endParaRPr>
          </a:p>
        </p:txBody>
      </p:sp>
      <p:sp>
        <p:nvSpPr>
          <p:cNvPr id="11287" name="Rectangle 23"/>
          <p:cNvSpPr>
            <a:spLocks noChangeArrowheads="1"/>
          </p:cNvSpPr>
          <p:nvPr/>
        </p:nvSpPr>
        <p:spPr bwMode="auto">
          <a:xfrm>
            <a:off x="6156325" y="4398963"/>
            <a:ext cx="1800225" cy="86360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wrap="none" anchor="ctr"/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800" b="1">
                <a:solidFill>
                  <a:srgbClr val="1966CD"/>
                </a:solidFill>
                <a:latin typeface="Arial" pitchFamily="34" charset="0"/>
              </a:rPr>
              <a:t>Customers</a:t>
            </a:r>
            <a:endParaRPr lang="en-US" altLang="en-US" sz="1800" b="1">
              <a:solidFill>
                <a:srgbClr val="1966CD"/>
              </a:solidFill>
              <a:latin typeface="Arial" pitchFamily="34" charset="0"/>
            </a:endParaRPr>
          </a:p>
        </p:txBody>
      </p:sp>
      <p:sp>
        <p:nvSpPr>
          <p:cNvPr id="2" name="Cloud Callout 1"/>
          <p:cNvSpPr/>
          <p:nvPr/>
        </p:nvSpPr>
        <p:spPr>
          <a:xfrm>
            <a:off x="5946775" y="1341438"/>
            <a:ext cx="3159125" cy="1871662"/>
          </a:xfrm>
          <a:prstGeom prst="cloudCallout">
            <a:avLst>
              <a:gd name="adj1" fmla="val -78722"/>
              <a:gd name="adj2" fmla="val -9593"/>
            </a:avLst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8207" name="TextBox 4"/>
          <p:cNvSpPr txBox="1">
            <a:spLocks noChangeArrowheads="1"/>
          </p:cNvSpPr>
          <p:nvPr/>
        </p:nvSpPr>
        <p:spPr bwMode="auto">
          <a:xfrm>
            <a:off x="6372225" y="1735138"/>
            <a:ext cx="2447925" cy="95408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400" dirty="0">
                <a:latin typeface="Arial" pitchFamily="34" charset="0"/>
              </a:rPr>
              <a:t>Any customer can have a car any colour painted as long as it is black (Henry Ford, 1909)</a:t>
            </a:r>
          </a:p>
        </p:txBody>
      </p:sp>
      <p:sp>
        <p:nvSpPr>
          <p:cNvPr id="3" name="Rectangle 2"/>
          <p:cNvSpPr/>
          <p:nvPr/>
        </p:nvSpPr>
        <p:spPr>
          <a:xfrm>
            <a:off x="426826" y="2943890"/>
            <a:ext cx="3622676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latin typeface="+mn-lt"/>
              </a:rPr>
              <a:t>Emphasis on volume and meeting production schedules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latin typeface="+mn-lt"/>
              </a:rPr>
              <a:t>Assumption that customers are only interested in price and availability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latin typeface="+mn-lt"/>
              </a:rPr>
              <a:t>Risk of being too narrowly focused –forgetting customers needs and wants </a:t>
            </a:r>
          </a:p>
        </p:txBody>
      </p:sp>
    </p:spTree>
    <p:extLst>
      <p:ext uri="{BB962C8B-B14F-4D97-AF65-F5344CB8AC3E}">
        <p14:creationId xmlns:p14="http://schemas.microsoft.com/office/powerpoint/2010/main" val="2672952737"/>
      </p:ext>
    </p:extLst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2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12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12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84" grpId="0" animBg="1"/>
      <p:bldP spid="11285" grpId="0" animBg="1"/>
      <p:bldP spid="11287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78539"/>
            <a:ext cx="8501090" cy="928694"/>
          </a:xfrm>
        </p:spPr>
        <p:txBody>
          <a:bodyPr/>
          <a:lstStyle/>
          <a:p>
            <a:r>
              <a:rPr lang="en-GB" dirty="0" smtClean="0"/>
              <a:t>Product concept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7544" y="1633376"/>
            <a:ext cx="4040188" cy="3951288"/>
          </a:xfrm>
        </p:spPr>
        <p:txBody>
          <a:bodyPr/>
          <a:lstStyle/>
          <a:p>
            <a:r>
              <a:rPr lang="en-GB" dirty="0" smtClean="0"/>
              <a:t>Assumption </a:t>
            </a:r>
            <a:r>
              <a:rPr lang="en-GB" dirty="0"/>
              <a:t>that the customer will buy the product if it is a ‘good’ product </a:t>
            </a:r>
          </a:p>
          <a:p>
            <a:r>
              <a:rPr lang="en-GB" dirty="0" smtClean="0"/>
              <a:t>Concentrate </a:t>
            </a:r>
            <a:r>
              <a:rPr lang="en-GB" dirty="0"/>
              <a:t>on increasing the quality of the product</a:t>
            </a:r>
          </a:p>
          <a:p>
            <a:r>
              <a:rPr lang="en-GB" dirty="0" smtClean="0"/>
              <a:t>Risk </a:t>
            </a:r>
            <a:r>
              <a:rPr lang="en-GB" dirty="0"/>
              <a:t>that company will not focus on design, package and </a:t>
            </a:r>
            <a:r>
              <a:rPr lang="en-GB" dirty="0" smtClean="0"/>
              <a:t>price</a:t>
            </a:r>
            <a:endParaRPr lang="en-GB" dirty="0"/>
          </a:p>
        </p:txBody>
      </p:sp>
      <p:sp>
        <p:nvSpPr>
          <p:cNvPr id="8" name="Cloud Callout 7"/>
          <p:cNvSpPr/>
          <p:nvPr/>
        </p:nvSpPr>
        <p:spPr>
          <a:xfrm>
            <a:off x="5148064" y="4307161"/>
            <a:ext cx="3456384" cy="1656184"/>
          </a:xfrm>
          <a:prstGeom prst="cloudCallout">
            <a:avLst>
              <a:gd name="adj1" fmla="val -71432"/>
              <a:gd name="adj2" fmla="val -12725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Watch the Dragon’s Den – lots of examples of this!</a:t>
            </a:r>
            <a:endParaRPr lang="en-GB" dirty="0"/>
          </a:p>
        </p:txBody>
      </p:sp>
      <p:sp>
        <p:nvSpPr>
          <p:cNvPr id="3" name="Cloud Callout 2"/>
          <p:cNvSpPr/>
          <p:nvPr/>
        </p:nvSpPr>
        <p:spPr>
          <a:xfrm>
            <a:off x="4427984" y="496957"/>
            <a:ext cx="4426221" cy="2160239"/>
          </a:xfrm>
          <a:prstGeom prst="cloudCallout">
            <a:avLst>
              <a:gd name="adj1" fmla="val 13828"/>
              <a:gd name="adj2" fmla="val 115154"/>
            </a:avLst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600" dirty="0" smtClean="0">
                <a:solidFill>
                  <a:schemeClr val="tx1"/>
                </a:solidFill>
              </a:rPr>
              <a:t>Personalised underwear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600" dirty="0" smtClean="0">
                <a:solidFill>
                  <a:schemeClr val="tx1"/>
                </a:solidFill>
              </a:rPr>
              <a:t>Mobile luxury picnic hamper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600" dirty="0" smtClean="0">
                <a:solidFill>
                  <a:schemeClr val="tx1"/>
                </a:solidFill>
              </a:rPr>
              <a:t>Umbrella with drink cup holder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600" dirty="0" smtClean="0">
                <a:solidFill>
                  <a:schemeClr val="tx1"/>
                </a:solidFill>
              </a:rPr>
              <a:t>Duvet cover with line in the middle to show ‘his’ and ‘her’ parts</a:t>
            </a:r>
            <a:endParaRPr lang="en-GB" sz="1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9366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Selling concept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7544" y="1637952"/>
            <a:ext cx="4040188" cy="3951288"/>
          </a:xfrm>
        </p:spPr>
        <p:txBody>
          <a:bodyPr/>
          <a:lstStyle/>
          <a:p>
            <a:r>
              <a:rPr lang="en-GB" dirty="0" smtClean="0"/>
              <a:t>Mostly </a:t>
            </a:r>
            <a:r>
              <a:rPr lang="en-GB" dirty="0"/>
              <a:t>used with unsought goods (insurance, decorative items, gadgets, charitable donations)</a:t>
            </a:r>
          </a:p>
          <a:p>
            <a:r>
              <a:rPr lang="en-GB" dirty="0" smtClean="0"/>
              <a:t>Focuses </a:t>
            </a:r>
            <a:r>
              <a:rPr lang="en-GB" dirty="0"/>
              <a:t>on sales transactions rather than relationships</a:t>
            </a:r>
          </a:p>
          <a:p>
            <a:r>
              <a:rPr lang="en-GB" dirty="0" smtClean="0"/>
              <a:t>Aim </a:t>
            </a:r>
            <a:r>
              <a:rPr lang="en-GB" dirty="0"/>
              <a:t>is to sell what the company makes rather than what consumers </a:t>
            </a:r>
            <a:r>
              <a:rPr lang="en-GB" dirty="0" smtClean="0"/>
              <a:t>want </a:t>
            </a:r>
            <a:endParaRPr lang="en-GB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7" y="1628800"/>
            <a:ext cx="3725312" cy="3744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84208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6378067" y="4785266"/>
            <a:ext cx="1800225" cy="1008062"/>
          </a:xfrm>
          <a:prstGeom prst="rect">
            <a:avLst/>
          </a:prstGeom>
          <a:gradFill flip="none" rotWithShape="1">
            <a:gsLst>
              <a:gs pos="0">
                <a:srgbClr val="1966CD"/>
              </a:gs>
              <a:gs pos="0">
                <a:srgbClr val="E4C1ED"/>
              </a:gs>
              <a:gs pos="0">
                <a:srgbClr val="E4C1ED"/>
              </a:gs>
              <a:gs pos="0">
                <a:srgbClr val="BFD7F7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  <a:ln>
            <a:noFill/>
          </a:ln>
          <a:effectLst>
            <a:outerShdw blurRad="50800" dist="1778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4361942" y="3559716"/>
            <a:ext cx="1800225" cy="1008062"/>
          </a:xfrm>
          <a:prstGeom prst="rect">
            <a:avLst/>
          </a:prstGeom>
          <a:gradFill flip="none" rotWithShape="1">
            <a:gsLst>
              <a:gs pos="0">
                <a:srgbClr val="1966CD"/>
              </a:gs>
              <a:gs pos="0">
                <a:srgbClr val="E4C1ED"/>
              </a:gs>
              <a:gs pos="0">
                <a:srgbClr val="E4C1ED"/>
              </a:gs>
              <a:gs pos="0">
                <a:srgbClr val="BFD7F7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  <a:ln>
            <a:noFill/>
          </a:ln>
          <a:effectLst>
            <a:outerShdw blurRad="50800" dist="1778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2417255" y="2408778"/>
            <a:ext cx="1800225" cy="1008063"/>
          </a:xfrm>
          <a:prstGeom prst="rect">
            <a:avLst/>
          </a:prstGeom>
          <a:gradFill flip="none" rotWithShape="1">
            <a:gsLst>
              <a:gs pos="0">
                <a:srgbClr val="1966CD"/>
              </a:gs>
              <a:gs pos="0">
                <a:srgbClr val="E4C1ED"/>
              </a:gs>
              <a:gs pos="0">
                <a:srgbClr val="E4C1ED"/>
              </a:gs>
              <a:gs pos="0">
                <a:srgbClr val="BFD7F7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  <a:ln>
            <a:noFill/>
          </a:ln>
          <a:effectLst>
            <a:outerShdw blurRad="50800" dist="1778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9221" name="Freeform 7"/>
          <p:cNvSpPr>
            <a:spLocks/>
          </p:cNvSpPr>
          <p:nvPr/>
        </p:nvSpPr>
        <p:spPr bwMode="auto">
          <a:xfrm>
            <a:off x="2339467" y="1618203"/>
            <a:ext cx="1096963" cy="773113"/>
          </a:xfrm>
          <a:custGeom>
            <a:avLst/>
            <a:gdLst>
              <a:gd name="T0" fmla="*/ 0 w 691"/>
              <a:gd name="T1" fmla="*/ 0 h 487"/>
              <a:gd name="T2" fmla="*/ 2147483647 w 691"/>
              <a:gd name="T3" fmla="*/ 0 h 487"/>
              <a:gd name="T4" fmla="*/ 2147483647 w 691"/>
              <a:gd name="T5" fmla="*/ 2147483647 h 487"/>
              <a:gd name="T6" fmla="*/ 0 60000 65536"/>
              <a:gd name="T7" fmla="*/ 0 60000 65536"/>
              <a:gd name="T8" fmla="*/ 0 60000 65536"/>
              <a:gd name="T9" fmla="*/ 0 w 691"/>
              <a:gd name="T10" fmla="*/ 0 h 487"/>
              <a:gd name="T11" fmla="*/ 691 w 691"/>
              <a:gd name="T12" fmla="*/ 487 h 487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691" h="487">
                <a:moveTo>
                  <a:pt x="0" y="0"/>
                </a:moveTo>
                <a:lnTo>
                  <a:pt x="690" y="0"/>
                </a:lnTo>
                <a:lnTo>
                  <a:pt x="690" y="486"/>
                </a:lnTo>
              </a:path>
            </a:pathLst>
          </a:custGeom>
          <a:noFill/>
          <a:ln w="28575" cap="rnd">
            <a:solidFill>
              <a:srgbClr val="B659CF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7" name="Rectangle 16"/>
          <p:cNvSpPr/>
          <p:nvPr/>
        </p:nvSpPr>
        <p:spPr>
          <a:xfrm>
            <a:off x="617030" y="895891"/>
            <a:ext cx="1800225" cy="1008062"/>
          </a:xfrm>
          <a:prstGeom prst="rect">
            <a:avLst/>
          </a:prstGeom>
          <a:gradFill flip="none" rotWithShape="1">
            <a:gsLst>
              <a:gs pos="0">
                <a:srgbClr val="1966CD"/>
              </a:gs>
              <a:gs pos="0">
                <a:srgbClr val="E4C1ED"/>
              </a:gs>
              <a:gs pos="0">
                <a:srgbClr val="E4C1ED"/>
              </a:gs>
              <a:gs pos="0">
                <a:srgbClr val="BFD7F7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  <a:ln>
            <a:noFill/>
          </a:ln>
          <a:effectLst>
            <a:outerShdw blurRad="50800" dist="1778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9223" name="Rectangle 11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3124200" y="6356350"/>
            <a:ext cx="5551488" cy="3651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fld id="{E062ADD2-7156-46BD-81BB-427AEDF24C0C}" type="slidenum">
              <a:rPr lang="en-GB" altLang="en-US" sz="1200" smtClean="0">
                <a:solidFill>
                  <a:srgbClr val="898989"/>
                </a:solidFill>
                <a:cs typeface="Arial" pitchFamily="34" charset="0"/>
              </a:rPr>
              <a:pPr algn="ctr" eaLnBrk="1" hangingPunct="1">
                <a:spcBef>
                  <a:spcPct val="0"/>
                </a:spcBef>
                <a:buFontTx/>
                <a:buNone/>
              </a:pPr>
              <a:t>22</a:t>
            </a:fld>
            <a:endParaRPr lang="en-GB" altLang="en-US" sz="1200" smtClean="0">
              <a:solidFill>
                <a:srgbClr val="898989"/>
              </a:solidFill>
              <a:cs typeface="Arial" pitchFamily="34" charset="0"/>
            </a:endParaRPr>
          </a:p>
        </p:txBody>
      </p:sp>
      <p:sp>
        <p:nvSpPr>
          <p:cNvPr id="9224" name="Rectangle 2"/>
          <p:cNvSpPr>
            <a:spLocks noChangeArrowheads="1"/>
          </p:cNvSpPr>
          <p:nvPr/>
        </p:nvSpPr>
        <p:spPr bwMode="auto">
          <a:xfrm>
            <a:off x="7200900" y="6629400"/>
            <a:ext cx="1905000" cy="228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 anchor="ctr"/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endParaRPr lang="en-GB" altLang="en-US" sz="1000">
              <a:latin typeface="Arial" pitchFamily="34" charset="0"/>
            </a:endParaRPr>
          </a:p>
        </p:txBody>
      </p:sp>
      <p:sp>
        <p:nvSpPr>
          <p:cNvPr id="9225" name="Rectangle 3"/>
          <p:cNvSpPr>
            <a:spLocks noChangeArrowheads="1"/>
          </p:cNvSpPr>
          <p:nvPr/>
        </p:nvSpPr>
        <p:spPr bwMode="auto">
          <a:xfrm>
            <a:off x="0" y="6629400"/>
            <a:ext cx="4213225" cy="227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 anchor="ctr"/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GB" altLang="en-US" sz="1000">
              <a:latin typeface="Arial" pitchFamily="34" charset="0"/>
            </a:endParaRPr>
          </a:p>
        </p:txBody>
      </p:sp>
      <p:sp>
        <p:nvSpPr>
          <p:cNvPr id="9226" name="Freeform 4"/>
          <p:cNvSpPr>
            <a:spLocks/>
          </p:cNvSpPr>
          <p:nvPr/>
        </p:nvSpPr>
        <p:spPr bwMode="auto">
          <a:xfrm>
            <a:off x="4252405" y="2810416"/>
            <a:ext cx="1096962" cy="773112"/>
          </a:xfrm>
          <a:custGeom>
            <a:avLst/>
            <a:gdLst>
              <a:gd name="T0" fmla="*/ 0 w 691"/>
              <a:gd name="T1" fmla="*/ 0 h 487"/>
              <a:gd name="T2" fmla="*/ 2147483647 w 691"/>
              <a:gd name="T3" fmla="*/ 0 h 487"/>
              <a:gd name="T4" fmla="*/ 2147483647 w 691"/>
              <a:gd name="T5" fmla="*/ 2147483647 h 487"/>
              <a:gd name="T6" fmla="*/ 0 60000 65536"/>
              <a:gd name="T7" fmla="*/ 0 60000 65536"/>
              <a:gd name="T8" fmla="*/ 0 60000 65536"/>
              <a:gd name="T9" fmla="*/ 0 w 691"/>
              <a:gd name="T10" fmla="*/ 0 h 487"/>
              <a:gd name="T11" fmla="*/ 691 w 691"/>
              <a:gd name="T12" fmla="*/ 487 h 487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691" h="487">
                <a:moveTo>
                  <a:pt x="0" y="0"/>
                </a:moveTo>
                <a:lnTo>
                  <a:pt x="690" y="0"/>
                </a:lnTo>
                <a:lnTo>
                  <a:pt x="690" y="486"/>
                </a:lnTo>
              </a:path>
            </a:pathLst>
          </a:custGeom>
          <a:noFill/>
          <a:ln w="28575" cap="rnd">
            <a:solidFill>
              <a:srgbClr val="B659CF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9227" name="Freeform 6"/>
          <p:cNvSpPr>
            <a:spLocks/>
          </p:cNvSpPr>
          <p:nvPr/>
        </p:nvSpPr>
        <p:spPr bwMode="auto">
          <a:xfrm>
            <a:off x="6165342" y="4016916"/>
            <a:ext cx="1096963" cy="773112"/>
          </a:xfrm>
          <a:custGeom>
            <a:avLst/>
            <a:gdLst>
              <a:gd name="T0" fmla="*/ 0 w 691"/>
              <a:gd name="T1" fmla="*/ 0 h 487"/>
              <a:gd name="T2" fmla="*/ 2147483647 w 691"/>
              <a:gd name="T3" fmla="*/ 0 h 487"/>
              <a:gd name="T4" fmla="*/ 2147483647 w 691"/>
              <a:gd name="T5" fmla="*/ 2147483647 h 487"/>
              <a:gd name="T6" fmla="*/ 0 60000 65536"/>
              <a:gd name="T7" fmla="*/ 0 60000 65536"/>
              <a:gd name="T8" fmla="*/ 0 60000 65536"/>
              <a:gd name="T9" fmla="*/ 0 w 691"/>
              <a:gd name="T10" fmla="*/ 0 h 487"/>
              <a:gd name="T11" fmla="*/ 691 w 691"/>
              <a:gd name="T12" fmla="*/ 487 h 487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691" h="487">
                <a:moveTo>
                  <a:pt x="0" y="0"/>
                </a:moveTo>
                <a:lnTo>
                  <a:pt x="690" y="0"/>
                </a:lnTo>
                <a:lnTo>
                  <a:pt x="690" y="486"/>
                </a:lnTo>
              </a:path>
            </a:pathLst>
          </a:custGeom>
          <a:noFill/>
          <a:ln w="28575" cap="rnd">
            <a:solidFill>
              <a:srgbClr val="B659CF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9228" name="Rectangle 8"/>
          <p:cNvSpPr>
            <a:spLocks noGrp="1" noChangeArrowheads="1"/>
          </p:cNvSpPr>
          <p:nvPr>
            <p:ph type="title"/>
          </p:nvPr>
        </p:nvSpPr>
        <p:spPr>
          <a:xfrm>
            <a:off x="1763713" y="-76200"/>
            <a:ext cx="6911975" cy="869950"/>
          </a:xfrm>
        </p:spPr>
        <p:txBody>
          <a:bodyPr lIns="90488" tIns="44450" rIns="90488" bIns="44450"/>
          <a:lstStyle/>
          <a:p>
            <a:r>
              <a:rPr lang="en-US" altLang="en-US" dirty="0" smtClean="0">
                <a:ea typeface="ＭＳ Ｐゴシック" pitchFamily="34" charset="-128"/>
              </a:rPr>
              <a:t>Customer Orientation</a:t>
            </a:r>
          </a:p>
        </p:txBody>
      </p:sp>
      <p:sp>
        <p:nvSpPr>
          <p:cNvPr id="12309" name="Rectangle 21"/>
          <p:cNvSpPr>
            <a:spLocks noChangeArrowheads="1"/>
          </p:cNvSpPr>
          <p:nvPr/>
        </p:nvSpPr>
        <p:spPr bwMode="auto">
          <a:xfrm>
            <a:off x="545592" y="895891"/>
            <a:ext cx="1800225" cy="936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800" b="1">
                <a:solidFill>
                  <a:srgbClr val="1966CD"/>
                </a:solidFill>
                <a:latin typeface="Arial" pitchFamily="34" charset="0"/>
              </a:rPr>
              <a:t>Customer 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800" b="1">
                <a:solidFill>
                  <a:srgbClr val="1966CD"/>
                </a:solidFill>
                <a:latin typeface="Arial" pitchFamily="34" charset="0"/>
              </a:rPr>
              <a:t>needs</a:t>
            </a:r>
            <a:endParaRPr lang="en-US" altLang="en-US" sz="1800" b="1">
              <a:solidFill>
                <a:srgbClr val="1966CD"/>
              </a:solidFill>
              <a:latin typeface="Arial" pitchFamily="34" charset="0"/>
            </a:endParaRPr>
          </a:p>
        </p:txBody>
      </p:sp>
      <p:sp>
        <p:nvSpPr>
          <p:cNvPr id="12310" name="Rectangle 22"/>
          <p:cNvSpPr>
            <a:spLocks noChangeArrowheads="1"/>
          </p:cNvSpPr>
          <p:nvPr/>
        </p:nvSpPr>
        <p:spPr bwMode="auto">
          <a:xfrm>
            <a:off x="6378067" y="4794791"/>
            <a:ext cx="1800225" cy="86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800" b="1">
                <a:solidFill>
                  <a:srgbClr val="1966CD"/>
                </a:solidFill>
                <a:latin typeface="Arial" pitchFamily="34" charset="0"/>
              </a:rPr>
              <a:t>Customers</a:t>
            </a:r>
            <a:endParaRPr lang="en-US" altLang="en-US" sz="1800" b="1">
              <a:solidFill>
                <a:srgbClr val="1966CD"/>
              </a:solidFill>
              <a:latin typeface="Arial" pitchFamily="34" charset="0"/>
            </a:endParaRPr>
          </a:p>
        </p:txBody>
      </p:sp>
      <p:sp>
        <p:nvSpPr>
          <p:cNvPr id="12311" name="Rectangle 23"/>
          <p:cNvSpPr>
            <a:spLocks noChangeArrowheads="1"/>
          </p:cNvSpPr>
          <p:nvPr/>
        </p:nvSpPr>
        <p:spPr bwMode="auto">
          <a:xfrm>
            <a:off x="4317492" y="3642266"/>
            <a:ext cx="1800225" cy="936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800" b="1">
                <a:solidFill>
                  <a:srgbClr val="1966CD"/>
                </a:solidFill>
                <a:latin typeface="Arial" pitchFamily="34" charset="0"/>
              </a:rPr>
              <a:t>Marketing 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800" b="1">
                <a:solidFill>
                  <a:srgbClr val="1966CD"/>
                </a:solidFill>
                <a:latin typeface="Arial" pitchFamily="34" charset="0"/>
              </a:rPr>
              <a:t>Products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800" b="1">
                <a:solidFill>
                  <a:srgbClr val="1966CD"/>
                </a:solidFill>
                <a:latin typeface="Arial" pitchFamily="34" charset="0"/>
              </a:rPr>
              <a:t>and services</a:t>
            </a:r>
            <a:endParaRPr lang="en-US" altLang="en-US" sz="1800" b="1">
              <a:solidFill>
                <a:srgbClr val="1966CD"/>
              </a:solidFill>
              <a:latin typeface="Arial" pitchFamily="34" charset="0"/>
            </a:endParaRPr>
          </a:p>
        </p:txBody>
      </p:sp>
      <p:sp>
        <p:nvSpPr>
          <p:cNvPr id="12312" name="Rectangle 24"/>
          <p:cNvSpPr>
            <a:spLocks noChangeArrowheads="1"/>
          </p:cNvSpPr>
          <p:nvPr/>
        </p:nvSpPr>
        <p:spPr bwMode="auto">
          <a:xfrm>
            <a:off x="2445830" y="2418303"/>
            <a:ext cx="1800225" cy="936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800" b="1">
                <a:solidFill>
                  <a:srgbClr val="1966CD"/>
                </a:solidFill>
                <a:latin typeface="Arial" pitchFamily="34" charset="0"/>
              </a:rPr>
              <a:t>Potential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800" b="1" dirty="0">
                <a:solidFill>
                  <a:srgbClr val="1966CD"/>
                </a:solidFill>
                <a:latin typeface="Arial" pitchFamily="34" charset="0"/>
              </a:rPr>
              <a:t>Market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800" b="1" dirty="0">
                <a:solidFill>
                  <a:srgbClr val="1966CD"/>
                </a:solidFill>
                <a:latin typeface="Arial" pitchFamily="34" charset="0"/>
              </a:rPr>
              <a:t>Opportunities</a:t>
            </a:r>
            <a:endParaRPr lang="en-US" altLang="en-US" sz="1800" b="1">
              <a:solidFill>
                <a:srgbClr val="1966CD"/>
              </a:solidFill>
              <a:latin typeface="Arial" pitchFamily="34" charset="0"/>
            </a:endParaRPr>
          </a:p>
        </p:txBody>
      </p:sp>
      <p:sp>
        <p:nvSpPr>
          <p:cNvPr id="2" name="Cloud Callout 1"/>
          <p:cNvSpPr/>
          <p:nvPr/>
        </p:nvSpPr>
        <p:spPr>
          <a:xfrm>
            <a:off x="4801680" y="751428"/>
            <a:ext cx="3376612" cy="2305050"/>
          </a:xfrm>
          <a:prstGeom prst="cloudCallout">
            <a:avLst>
              <a:gd name="adj1" fmla="val 41480"/>
              <a:gd name="adj2" fmla="val 107852"/>
            </a:avLst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9234" name="TextBox 3"/>
          <p:cNvSpPr txBox="1">
            <a:spLocks noChangeArrowheads="1"/>
          </p:cNvSpPr>
          <p:nvPr/>
        </p:nvSpPr>
        <p:spPr bwMode="auto">
          <a:xfrm>
            <a:off x="5514467" y="1111791"/>
            <a:ext cx="2376488" cy="1816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400">
                <a:latin typeface="Arial" pitchFamily="34" charset="0"/>
              </a:rPr>
              <a:t>The single most important thing to remember about any enterprise is that there are no results inside its walls. The result of a business is a satisfied customer (Peter Drucker, 2003)</a:t>
            </a:r>
          </a:p>
        </p:txBody>
      </p:sp>
      <p:sp>
        <p:nvSpPr>
          <p:cNvPr id="3" name="Rectangle 2"/>
          <p:cNvSpPr/>
          <p:nvPr/>
        </p:nvSpPr>
        <p:spPr>
          <a:xfrm>
            <a:off x="55816" y="2100009"/>
            <a:ext cx="3401505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>
                <a:latin typeface="+mn-lt"/>
              </a:rPr>
              <a:t>Customer centred –market sensing and responding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>
                <a:latin typeface="+mn-lt"/>
              </a:rPr>
              <a:t>Takes an outside-in perspective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>
                <a:latin typeface="+mn-lt"/>
              </a:rPr>
              <a:t>Well-defined market, customer needs and integration of marketing activities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>
                <a:latin typeface="+mn-lt"/>
              </a:rPr>
              <a:t>Creating lasting relationships based on customer value and satisfaction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>
                <a:latin typeface="+mn-lt"/>
              </a:rPr>
              <a:t>Delivering better ‘value’ than your competitors</a:t>
            </a:r>
          </a:p>
        </p:txBody>
      </p:sp>
    </p:spTree>
    <p:extLst>
      <p:ext uri="{BB962C8B-B14F-4D97-AF65-F5344CB8AC3E}">
        <p14:creationId xmlns:p14="http://schemas.microsoft.com/office/powerpoint/2010/main" val="2888048776"/>
      </p:ext>
    </p:extLst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3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23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23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23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09" grpId="0"/>
      <p:bldP spid="12310" grpId="0"/>
      <p:bldP spid="12311" grpId="0"/>
      <p:bldP spid="1231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itle 1"/>
          <p:cNvSpPr>
            <a:spLocks noGrp="1"/>
          </p:cNvSpPr>
          <p:nvPr>
            <p:ph type="title"/>
          </p:nvPr>
        </p:nvSpPr>
        <p:spPr>
          <a:xfrm>
            <a:off x="468313" y="260350"/>
            <a:ext cx="8229600" cy="1143000"/>
          </a:xfrm>
        </p:spPr>
        <p:txBody>
          <a:bodyPr/>
          <a:lstStyle/>
          <a:p>
            <a:r>
              <a:rPr lang="en-GB" altLang="en-US" smtClean="0"/>
              <a:t>Societal Marketing Concept </a:t>
            </a:r>
          </a:p>
        </p:txBody>
      </p:sp>
      <p:pic>
        <p:nvPicPr>
          <p:cNvPr id="35843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309813" y="1570038"/>
            <a:ext cx="4524375" cy="4525962"/>
          </a:xfrm>
        </p:spPr>
      </p:pic>
    </p:spTree>
    <p:extLst>
      <p:ext uri="{BB962C8B-B14F-4D97-AF65-F5344CB8AC3E}">
        <p14:creationId xmlns:p14="http://schemas.microsoft.com/office/powerpoint/2010/main" val="3927275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Practical: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Think of companies you would consider following this concept</a:t>
            </a:r>
          </a:p>
          <a:p>
            <a:r>
              <a:rPr lang="en-GB" dirty="0" smtClean="0"/>
              <a:t>What are the advantages and disadvantages of following this concept for stakeholders?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043608" y="4221088"/>
            <a:ext cx="332930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hlinkClick r:id="rId2"/>
              </a:rPr>
              <a:t>https://www.squarepeg.org.uk</a:t>
            </a:r>
            <a:r>
              <a:rPr lang="en-GB" dirty="0" smtClean="0">
                <a:hlinkClick r:id="rId2"/>
              </a:rPr>
              <a:t>/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158478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Towards relationship marketing</a:t>
            </a:r>
            <a:endParaRPr lang="en-GB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07" y="1312588"/>
            <a:ext cx="8854773" cy="44206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283442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 smtClean="0"/>
              <a:t>Information technology and marketing</a:t>
            </a:r>
          </a:p>
        </p:txBody>
      </p:sp>
      <p:sp>
        <p:nvSpPr>
          <p:cNvPr id="52227" name="Content Placeholder 6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altLang="en-US" sz="2400" smtClean="0"/>
              <a:t>Marketers have greater access to information about customers, markets and competitors than ever before</a:t>
            </a:r>
          </a:p>
          <a:p>
            <a:r>
              <a:rPr lang="en-GB" altLang="en-US" sz="2400" smtClean="0"/>
              <a:t>Database technologies have enabled organisations to capture valuable information, store, sort, analyse and use it to improve their marketing</a:t>
            </a:r>
          </a:p>
          <a:p>
            <a:endParaRPr lang="en-GB" altLang="en-US" smtClean="0"/>
          </a:p>
        </p:txBody>
      </p:sp>
      <p:pic>
        <p:nvPicPr>
          <p:cNvPr id="52228" name="Picture 5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505450" y="3573463"/>
            <a:ext cx="3187700" cy="2119312"/>
          </a:xfrm>
        </p:spPr>
      </p:pic>
      <p:sp>
        <p:nvSpPr>
          <p:cNvPr id="52229" name="TextBox 14"/>
          <p:cNvSpPr txBox="1">
            <a:spLocks noChangeArrowheads="1"/>
          </p:cNvSpPr>
          <p:nvPr/>
        </p:nvSpPr>
        <p:spPr bwMode="auto">
          <a:xfrm>
            <a:off x="4932363" y="1773238"/>
            <a:ext cx="3816350" cy="1568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400"/>
              <a:t>Customers also benefit from increased information about products, services and organisations</a:t>
            </a:r>
          </a:p>
        </p:txBody>
      </p:sp>
    </p:spTree>
    <p:extLst>
      <p:ext uri="{BB962C8B-B14F-4D97-AF65-F5344CB8AC3E}">
        <p14:creationId xmlns:p14="http://schemas.microsoft.com/office/powerpoint/2010/main" val="788802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Recap – Marketing Introduction (1)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484784"/>
            <a:ext cx="8103274" cy="4230233"/>
          </a:xfrm>
        </p:spPr>
        <p:txBody>
          <a:bodyPr/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000" dirty="0"/>
              <a:t>Marketing is about satisfying customer needs, wants and demands –profitably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000" dirty="0" smtClean="0"/>
              <a:t>The </a:t>
            </a:r>
            <a:r>
              <a:rPr lang="en-GB" sz="2000" dirty="0"/>
              <a:t>Marketing Concept is based on a customer-centred approach to business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000" dirty="0" smtClean="0"/>
              <a:t>Marketing </a:t>
            </a:r>
            <a:r>
              <a:rPr lang="en-GB" sz="2000" dirty="0"/>
              <a:t>management involves choosing which customers to serve and forming an ‘offer’ that provides value to customers </a:t>
            </a:r>
            <a:endParaRPr lang="en-GB" sz="2000" dirty="0" smtClean="0"/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000" dirty="0"/>
              <a:t>Marketing is constantly changing to adapt to the changing environment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000" dirty="0"/>
              <a:t>Marketing’s future is uncertain, but key factors such as technology are having a big impact</a:t>
            </a:r>
          </a:p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9196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Read…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https://www.campaignlive.co.uk</a:t>
            </a:r>
            <a:r>
              <a:rPr lang="en-GB" dirty="0" smtClean="0">
                <a:hlinkClick r:id="rId2"/>
              </a:rPr>
              <a:t>/</a:t>
            </a:r>
            <a:endParaRPr lang="en-GB" dirty="0" smtClean="0"/>
          </a:p>
          <a:p>
            <a:r>
              <a:rPr lang="en-GB" dirty="0">
                <a:hlinkClick r:id="rId3"/>
              </a:rPr>
              <a:t>https://www.marketingweek.com</a:t>
            </a:r>
            <a:r>
              <a:rPr lang="en-GB" dirty="0" smtClean="0">
                <a:hlinkClick r:id="rId3"/>
              </a:rPr>
              <a:t>/</a:t>
            </a:r>
            <a:endParaRPr lang="en-GB" dirty="0" smtClean="0"/>
          </a:p>
          <a:p>
            <a:r>
              <a:rPr lang="en-GB" dirty="0" smtClean="0"/>
              <a:t>Kotler and Armstrong (2018) Chapter 1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2444522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MPROD_NEXTUNIQUEID" val="10008"/>
  <p:tag name="MMPROD_UIDATA" val="&lt;database version=&quot;6.0&quot;&gt;&lt;object type=&quot;1&quot; unique_id=&quot;10001&quot;&gt;&lt;object type=&quot;8&quot; unique_id=&quot;10002&quot;&gt;&lt;/object&gt;&lt;object type=&quot;2&quot; unique_id=&quot;10003&quot;&gt;&lt;object type=&quot;3&quot; unique_id=&quot;10004&quot;&gt;&lt;property id=&quot;20148&quot; value=&quot;5&quot;/&gt;&lt;property id=&quot;20300&quot; value=&quot;Slide 1&quot;/&gt;&lt;property id=&quot;20307&quot; value=&quot;324&quot;/&gt;&lt;/object&gt;&lt;object type=&quot;3&quot; unique_id=&quot;10013&quot;&gt;&lt;property id=&quot;20148&quot; value=&quot;5&quot;/&gt;&lt;property id=&quot;20300&quot; value=&quot;Slide 10&quot;/&gt;&lt;property id=&quot;20307&quot; value=&quot;334&quot;/&gt;&lt;/object&gt;&lt;object type=&quot;3&quot; unique_id=&quot;10014&quot;&gt;&lt;property id=&quot;20148&quot; value=&quot;5&quot;/&gt;&lt;property id=&quot;20300&quot; value=&quot;Slide 2&quot;/&gt;&lt;property id=&quot;20307&quot; value=&quot;335&quot;/&gt;&lt;/object&gt;&lt;object type=&quot;3&quot; unique_id=&quot;10015&quot;&gt;&lt;property id=&quot;20148&quot; value=&quot;5&quot;/&gt;&lt;property id=&quot;20300&quot; value=&quot;Slide 3&quot;/&gt;&lt;property id=&quot;20307&quot; value=&quot;336&quot;/&gt;&lt;/object&gt;&lt;object type=&quot;3&quot; unique_id=&quot;10016&quot;&gt;&lt;property id=&quot;20148&quot; value=&quot;5&quot;/&gt;&lt;property id=&quot;20300&quot; value=&quot;Slide 4&quot;/&gt;&lt;property id=&quot;20307&quot; value=&quot;337&quot;/&gt;&lt;/object&gt;&lt;object type=&quot;3&quot; unique_id=&quot;10017&quot;&gt;&lt;property id=&quot;20148&quot; value=&quot;5&quot;/&gt;&lt;property id=&quot;20300&quot; value=&quot;Slide 5&quot;/&gt;&lt;property id=&quot;20307&quot; value=&quot;338&quot;/&gt;&lt;/object&gt;&lt;object type=&quot;3&quot; unique_id=&quot;10018&quot;&gt;&lt;property id=&quot;20148&quot; value=&quot;5&quot;/&gt;&lt;property id=&quot;20300&quot; value=&quot;Slide 6&quot;/&gt;&lt;property id=&quot;20307&quot; value=&quot;339&quot;/&gt;&lt;/object&gt;&lt;object type=&quot;3&quot; unique_id=&quot;10019&quot;&gt;&lt;property id=&quot;20148&quot; value=&quot;5&quot;/&gt;&lt;property id=&quot;20300&quot; value=&quot;Slide 7&quot;/&gt;&lt;property id=&quot;20307&quot; value=&quot;340&quot;/&gt;&lt;/object&gt;&lt;object type=&quot;3&quot; unique_id=&quot;10020&quot;&gt;&lt;property id=&quot;20148&quot; value=&quot;5&quot;/&gt;&lt;property id=&quot;20300&quot; value=&quot;Slide 8&quot;/&gt;&lt;property id=&quot;20307&quot; value=&quot;341&quot;/&gt;&lt;/object&gt;&lt;object type=&quot;3&quot; unique_id=&quot;10021&quot;&gt;&lt;property id=&quot;20148&quot; value=&quot;5&quot;/&gt;&lt;property id=&quot;20300&quot; value=&quot;Slide 9&quot;/&gt;&lt;property id=&quot;20307&quot; value=&quot;342&quot;/&gt;&lt;/object&gt;&lt;object type=&quot;3&quot; unique_id=&quot;10022&quot;&gt;&lt;property id=&quot;20148&quot; value=&quot;5&quot;/&gt;&lt;property id=&quot;20300&quot; value=&quot;Slide 11&quot;/&gt;&lt;property id=&quot;20307&quot; value=&quot;344&quot;/&gt;&lt;/object&gt;&lt;object type=&quot;3&quot; unique_id=&quot;10023&quot;&gt;&lt;property id=&quot;20148&quot; value=&quot;5&quot;/&gt;&lt;property id=&quot;20300&quot; value=&quot;Slide 12&quot;/&gt;&lt;property id=&quot;20307&quot; value=&quot;345&quot;/&gt;&lt;/object&gt;&lt;object type=&quot;3&quot; unique_id=&quot;10024&quot;&gt;&lt;property id=&quot;20148&quot; value=&quot;5&quot;/&gt;&lt;property id=&quot;20300&quot; value=&quot;Slide 13&quot;/&gt;&lt;property id=&quot;20307&quot; value=&quot;346&quot;/&gt;&lt;/object&gt;&lt;object type=&quot;3&quot; unique_id=&quot;10025&quot;&gt;&lt;property id=&quot;20148&quot; value=&quot;5&quot;/&gt;&lt;property id=&quot;20300&quot; value=&quot;Slide 14&quot;/&gt;&lt;property id=&quot;20307&quot; value=&quot;343&quot;/&gt;&lt;/object&gt;&lt;/object&gt;&lt;/object&gt;&lt;/database&gt;"/>
</p:tagLst>
</file>

<file path=ppt/theme/theme1.xml><?xml version="1.0" encoding="utf-8"?>
<a:theme xmlns:a="http://schemas.openxmlformats.org/drawingml/2006/main" name="1_Office Theme">
  <a:themeElements>
    <a:clrScheme name="Custom 1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EA0000"/>
      </a:accent1>
      <a:accent2>
        <a:srgbClr val="AB0042"/>
      </a:accent2>
      <a:accent3>
        <a:srgbClr val="17AD45"/>
      </a:accent3>
      <a:accent4>
        <a:srgbClr val="2D6B29"/>
      </a:accent4>
      <a:accent5>
        <a:srgbClr val="4C4C4C"/>
      </a:accent5>
      <a:accent6>
        <a:srgbClr val="696969"/>
      </a:accent6>
      <a:hlink>
        <a:srgbClr val="9D9D9D"/>
      </a:hlink>
      <a:folHlink>
        <a:srgbClr val="BDBDBD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5378</TotalTime>
  <Words>1055</Words>
  <Application>Microsoft Office PowerPoint</Application>
  <PresentationFormat>On-screen Show (4:3)</PresentationFormat>
  <Paragraphs>154</Paragraphs>
  <Slides>28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5" baseType="lpstr">
      <vt:lpstr>MS PGothic</vt:lpstr>
      <vt:lpstr>MS PGothic</vt:lpstr>
      <vt:lpstr>Arial</vt:lpstr>
      <vt:lpstr>Calibri</vt:lpstr>
      <vt:lpstr>Times</vt:lpstr>
      <vt:lpstr>Times New Roman</vt:lpstr>
      <vt:lpstr>1_Office Theme</vt:lpstr>
      <vt:lpstr>Certificate in professional marketing</vt:lpstr>
      <vt:lpstr>Welcome and Introductions…</vt:lpstr>
      <vt:lpstr>And You…</vt:lpstr>
      <vt:lpstr>Teaching schedule</vt:lpstr>
      <vt:lpstr>CIM Induction</vt:lpstr>
      <vt:lpstr>Key dates</vt:lpstr>
      <vt:lpstr>Task…</vt:lpstr>
      <vt:lpstr>So, what is marketing?</vt:lpstr>
      <vt:lpstr>Forms of Marketing</vt:lpstr>
      <vt:lpstr>Read: Airbnb – Don’t go there, live there</vt:lpstr>
      <vt:lpstr>Figure 1.1 - The Marketing Process:  Creating and Capturing Customer Value</vt:lpstr>
      <vt:lpstr>Customer Needs, Wants, and Demands</vt:lpstr>
      <vt:lpstr>Market Offerings</vt:lpstr>
      <vt:lpstr>Customer Benefits</vt:lpstr>
      <vt:lpstr>Exchanges and relationships</vt:lpstr>
      <vt:lpstr>Two Questions for Marketers</vt:lpstr>
      <vt:lpstr>Amazon </vt:lpstr>
      <vt:lpstr>Evolution of Marketing </vt:lpstr>
      <vt:lpstr>Production Orientation</vt:lpstr>
      <vt:lpstr>Product concept</vt:lpstr>
      <vt:lpstr>Selling concept</vt:lpstr>
      <vt:lpstr>Customer Orientation</vt:lpstr>
      <vt:lpstr>Societal Marketing Concept </vt:lpstr>
      <vt:lpstr>Practical:</vt:lpstr>
      <vt:lpstr>Towards relationship marketing</vt:lpstr>
      <vt:lpstr>Information technology and marketing</vt:lpstr>
      <vt:lpstr>Recap – Marketing Introduction (1)</vt:lpstr>
      <vt:lpstr>Read…</vt:lpstr>
    </vt:vector>
  </TitlesOfParts>
  <Company>FP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RB</dc:creator>
  <cp:lastModifiedBy>Suzanne Wells</cp:lastModifiedBy>
  <cp:revision>599</cp:revision>
  <cp:lastPrinted>2015-09-28T08:51:29Z</cp:lastPrinted>
  <dcterms:created xsi:type="dcterms:W3CDTF">2002-01-09T07:28:14Z</dcterms:created>
  <dcterms:modified xsi:type="dcterms:W3CDTF">2018-01-31T16:23:40Z</dcterms:modified>
</cp:coreProperties>
</file>