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0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06" r:id="rId24"/>
  </p:sldMasterIdLst>
  <p:notesMasterIdLst>
    <p:notesMasterId r:id="rId45"/>
  </p:notesMasterIdLst>
  <p:sldIdLst>
    <p:sldId id="260" r:id="rId25"/>
    <p:sldId id="326" r:id="rId26"/>
    <p:sldId id="532" r:id="rId27"/>
    <p:sldId id="328" r:id="rId28"/>
    <p:sldId id="304" r:id="rId29"/>
    <p:sldId id="316" r:id="rId30"/>
    <p:sldId id="310" r:id="rId31"/>
    <p:sldId id="327" r:id="rId32"/>
    <p:sldId id="319" r:id="rId33"/>
    <p:sldId id="324" r:id="rId34"/>
    <p:sldId id="320" r:id="rId35"/>
    <p:sldId id="526" r:id="rId36"/>
    <p:sldId id="529" r:id="rId37"/>
    <p:sldId id="332" r:id="rId38"/>
    <p:sldId id="287" r:id="rId39"/>
    <p:sldId id="528" r:id="rId40"/>
    <p:sldId id="288" r:id="rId41"/>
    <p:sldId id="531" r:id="rId42"/>
    <p:sldId id="315" r:id="rId43"/>
    <p:sldId id="530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702B71-78BC-4486-8FB2-FDEF86F4E7B7}" v="10" dt="2023-02-06T09:02:23.563"/>
    <p1510:client id="{2C3E04E0-40BE-4E78-8FF8-980FA1A91E0C}" v="25" dt="2023-02-05T13:45:59.799"/>
    <p1510:client id="{8F47E8B5-661B-D531-EBFA-F6C9111BDCC6}" v="326" dt="2023-02-05T19:05:12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573" autoAdjust="0"/>
    <p:restoredTop sz="71505" autoAdjust="0"/>
  </p:normalViewPr>
  <p:slideViewPr>
    <p:cSldViewPr snapToGrid="0">
      <p:cViewPr varScale="1">
        <p:scale>
          <a:sx n="80" d="100"/>
          <a:sy n="80" d="100"/>
        </p:scale>
        <p:origin x="9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29T10:58:42.22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1627.14233"/>
      <inkml:brushProperty name="anchorY" value="1214.64087"/>
      <inkml:brushProperty name="scaleFactor" value="0.5"/>
    </inkml:brush>
  </inkml:definitions>
  <inkml:trace contextRef="#ctx0" brushRef="#br0">1 0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29T10:58:42.62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357.1423"/>
      <inkml:brushProperty name="anchorY" value="-55.35919"/>
      <inkml:brushProperty name="scaleFactor" value="0.5"/>
    </inkml:brush>
  </inkml:definitions>
  <inkml:trace contextRef="#ctx0" brushRef="#br0">1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Datganiad Personol / Llythyr eglurhaol: </a:t>
            </a:r>
            <a:r>
              <a:rPr lang="cy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adfyfyriwch ar eich profiadau yn y gorffennol, eich diddordebau a’ch nodau yn y dyfodol, a’ch addasrwydd ar gyfer y swydd / yr yrfa o’ch dewis.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567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rheoli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/ neu </a:t>
            </a:r>
            <a:r>
              <a:rPr lang="en-US" dirty="0" err="1"/>
              <a:t>Arweinwyd</a:t>
            </a:r>
            <a:r>
              <a:rPr lang="en-US" dirty="0"/>
              <a:t>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62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Cover letter is no more than 1 side of A4 – three to five short paragraphs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9521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you know the type of post you may apply for on graduating now … research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9238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990034-2400-49F0-A39E-8899844DB76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1603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990034-2400-49F0-A39E-8899844DB76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8261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E7DF61-3669-F49A-366A-9C1B754DD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EEF9FB-521D-5C4C-1533-82F4A4AF2C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9C4B45-678B-1840-AA71-7CEE40DE4E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607237-B61A-511D-05FE-2AAAD8EC05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301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4036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857683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68BDB2-F830-6E43-99D1-C40337501669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CE9DF4-A202-5E45-89B7-5C9C48AE22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8215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1835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48687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8889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3933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3857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08834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1389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6810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06715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8157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31859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972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24.png"/><Relationship Id="rId5" Type="http://schemas.openxmlformats.org/officeDocument/2006/relationships/theme" Target="../theme/theme20.xml"/><Relationship Id="rId4" Type="http://schemas.openxmlformats.org/officeDocument/2006/relationships/slideLayout" Target="../slideLayouts/slideLayout30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theme" Target="../theme/theme21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openxmlformats.org/officeDocument/2006/relationships/image" Target="../media/image1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19" r:id="rId2"/>
    <p:sldLayoutId id="2147483720" r:id="rId3"/>
    <p:sldLayoutId id="214748372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B4715B8-8FE1-13F6-BC77-6F4B205A4D1E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82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7" Type="http://schemas.openxmlformats.org/officeDocument/2006/relationships/image" Target="../media/image1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6" Type="http://schemas.openxmlformats.org/officeDocument/2006/relationships/customXml" Target="../ink/ink2.xml"/><Relationship Id="rId5" Type="http://schemas.openxmlformats.org/officeDocument/2006/relationships/image" Target="../media/image10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630778" y="4606512"/>
            <a:ext cx="2097537" cy="511779"/>
          </a:xfrm>
        </p:spPr>
        <p:txBody>
          <a:bodyPr/>
          <a:lstStyle/>
          <a:p>
            <a:r>
              <a:rPr lang="en-GB" sz="4000" b="1" dirty="0" err="1"/>
              <a:t>Cyflwyniad</a:t>
            </a:r>
            <a:r>
              <a:rPr lang="en-GB" sz="4000" b="1" dirty="0"/>
              <a:t> a </a:t>
            </a:r>
            <a:r>
              <a:rPr lang="en-GB" sz="4000" b="1" dirty="0" err="1"/>
              <a:t>Phrofiadau</a:t>
            </a:r>
            <a:endParaRPr lang="en-GB" sz="4000" b="1" dirty="0"/>
          </a:p>
          <a:p>
            <a:r>
              <a:rPr lang="en-GB" sz="4000" b="1" dirty="0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520574" y="1257661"/>
            <a:ext cx="7692983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/>
              <a:t>Building your own personal brand</a:t>
            </a:r>
          </a:p>
          <a:p>
            <a:r>
              <a:rPr lang="en-GB" sz="3600" dirty="0" err="1"/>
              <a:t>Adeiladu</a:t>
            </a:r>
            <a:r>
              <a:rPr lang="en-GB" sz="3600" dirty="0"/>
              <a:t> </a:t>
            </a:r>
            <a:r>
              <a:rPr lang="en-GB" sz="3600" dirty="0" err="1"/>
              <a:t>eich</a:t>
            </a:r>
            <a:r>
              <a:rPr lang="en-GB" sz="3600" dirty="0"/>
              <a:t> Brand </a:t>
            </a:r>
            <a:r>
              <a:rPr lang="en-GB" sz="3600" dirty="0" err="1"/>
              <a:t>Personol</a:t>
            </a:r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Level / </a:t>
            </a:r>
            <a:r>
              <a:rPr lang="en-GB" sz="3600" dirty="0" err="1"/>
              <a:t>Lefel</a:t>
            </a:r>
            <a:r>
              <a:rPr lang="en-GB" sz="3600" dirty="0"/>
              <a:t>  5</a:t>
            </a:r>
          </a:p>
          <a:p>
            <a:r>
              <a:rPr lang="en-GB" sz="3600" dirty="0"/>
              <a:t>Personal Brand </a:t>
            </a:r>
            <a:r>
              <a:rPr lang="en-GB" sz="3600" dirty="0" err="1"/>
              <a:t>Personol</a:t>
            </a:r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45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68062-FC3A-9D1C-244F-5B0255675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823" y="-4839"/>
            <a:ext cx="8726905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Aims for today / </a:t>
            </a:r>
            <a:r>
              <a:rPr lang="en-US" dirty="0" err="1">
                <a:cs typeface="Calibri Light"/>
              </a:rPr>
              <a:t>Amcanion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heddiw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F2674-5B3D-14AF-6095-72D4A80D4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553" y="1198319"/>
            <a:ext cx="8219447" cy="55401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A. </a:t>
            </a:r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Adran </a:t>
            </a:r>
            <a:r>
              <a:rPr lang="en-US" dirty="0" err="1"/>
              <a:t>Gyrfaoedd</a:t>
            </a:r>
            <a:r>
              <a:rPr lang="en-US" dirty="0"/>
              <a:t> PCYDDS  </a:t>
            </a:r>
          </a:p>
          <a:p>
            <a:pPr marL="0" indent="0">
              <a:buNone/>
            </a:pPr>
            <a:r>
              <a:rPr lang="en-US" dirty="0"/>
              <a:t>A. Presentation from UWTSD Careers Department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B. Refresh where we should be by now …</a:t>
            </a:r>
          </a:p>
          <a:p>
            <a:pPr marL="0" indent="0">
              <a:buNone/>
            </a:pPr>
            <a:r>
              <a:rPr lang="en-US" dirty="0"/>
              <a:t>B. </a:t>
            </a:r>
            <a:r>
              <a:rPr lang="en-US" dirty="0" err="1"/>
              <a:t>Adolygu</a:t>
            </a:r>
            <a:r>
              <a:rPr lang="en-US" dirty="0"/>
              <a:t> </a:t>
            </a: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dylen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…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C.&amp; </a:t>
            </a:r>
            <a:r>
              <a:rPr lang="en-US" dirty="0" err="1"/>
              <a:t>cychwyn</a:t>
            </a:r>
            <a:r>
              <a:rPr lang="en-US" dirty="0"/>
              <a:t> / start …</a:t>
            </a:r>
          </a:p>
          <a:p>
            <a:r>
              <a:rPr lang="en-US" dirty="0"/>
              <a:t>SWOT &amp; Training Needs Analysis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D. &amp; then create …</a:t>
            </a:r>
          </a:p>
          <a:p>
            <a:r>
              <a:rPr lang="en-US" dirty="0"/>
              <a:t>Personal Development Plan</a:t>
            </a:r>
          </a:p>
        </p:txBody>
      </p:sp>
    </p:spTree>
    <p:extLst>
      <p:ext uri="{BB962C8B-B14F-4D97-AF65-F5344CB8AC3E}">
        <p14:creationId xmlns:p14="http://schemas.microsoft.com/office/powerpoint/2010/main" val="3783910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A69D0-E0E6-C910-7769-B04C832E9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the Tutor is…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70C81-7EB8-E314-9505-D54582C68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690688"/>
            <a:ext cx="7956222" cy="4802187"/>
          </a:xfrm>
        </p:spPr>
        <p:txBody>
          <a:bodyPr/>
          <a:lstStyle/>
          <a:p>
            <a:r>
              <a:rPr lang="en-GB" dirty="0"/>
              <a:t>to be available to meet with you for check in’s to see what progress has been made in between meetings and during placement</a:t>
            </a:r>
          </a:p>
          <a:p>
            <a:r>
              <a:rPr lang="en-GB" dirty="0"/>
              <a:t>to answer context specific questions</a:t>
            </a:r>
          </a:p>
          <a:p>
            <a:r>
              <a:rPr lang="en-GB" dirty="0"/>
              <a:t>for you to share issues or hurdles that need addressing</a:t>
            </a:r>
          </a:p>
          <a:p>
            <a:r>
              <a:rPr lang="en-GB" dirty="0"/>
              <a:t>to provide some expertise in your area of interest</a:t>
            </a:r>
          </a:p>
          <a:p>
            <a:r>
              <a:rPr lang="en-GB" dirty="0"/>
              <a:t>to make you aware of qualifications</a:t>
            </a:r>
          </a:p>
          <a:p>
            <a:r>
              <a:rPr lang="en-GB" dirty="0"/>
              <a:t>to be available to meet during placement / training</a:t>
            </a:r>
          </a:p>
        </p:txBody>
      </p:sp>
    </p:spTree>
    <p:extLst>
      <p:ext uri="{BB962C8B-B14F-4D97-AF65-F5344CB8AC3E}">
        <p14:creationId xmlns:p14="http://schemas.microsoft.com/office/powerpoint/2010/main" val="1325599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30188"/>
            <a:ext cx="11833225" cy="1325562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GB" dirty="0" err="1"/>
              <a:t>Asesiad</a:t>
            </a:r>
            <a:r>
              <a:rPr lang="en-GB" dirty="0"/>
              <a:t> 1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… / Assessment 1 so far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578600" y="986972"/>
            <a:ext cx="5613400" cy="530451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CV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Ascending order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Most important/ relevant information section at the top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References included (name and relationship/job title)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Canva</a:t>
            </a:r>
          </a:p>
          <a:p>
            <a:pPr>
              <a:lnSpc>
                <a:spcPct val="110000"/>
              </a:lnSpc>
            </a:pPr>
            <a:r>
              <a:rPr lang="en-GB" dirty="0"/>
              <a:t>Covering letter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Between 1 – 2 pages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Specific examples of evidence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Focused on specifications and job responsibilities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Do not speak generally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The job description - submit as appendix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76FF27-4CE8-7541-9CE2-C740F4A6DD65}"/>
              </a:ext>
            </a:extLst>
          </p:cNvPr>
          <p:cNvSpPr txBox="1">
            <a:spLocks/>
          </p:cNvSpPr>
          <p:nvPr/>
        </p:nvSpPr>
        <p:spPr>
          <a:xfrm>
            <a:off x="358775" y="986972"/>
            <a:ext cx="5502600" cy="510902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dirty="0"/>
              <a:t>CV</a:t>
            </a:r>
          </a:p>
          <a:p>
            <a:pPr lvl="1">
              <a:lnSpc>
                <a:spcPct val="120000"/>
              </a:lnSpc>
            </a:pPr>
            <a:r>
              <a:rPr lang="en-GB" dirty="0" err="1"/>
              <a:t>Trefn</a:t>
            </a:r>
            <a:r>
              <a:rPr lang="en-GB" dirty="0"/>
              <a:t> </a:t>
            </a:r>
            <a:r>
              <a:rPr lang="en-GB" dirty="0" err="1"/>
              <a:t>pendodol</a:t>
            </a:r>
            <a:endParaRPr lang="en-GB" dirty="0"/>
          </a:p>
          <a:p>
            <a:pPr lvl="1">
              <a:lnSpc>
                <a:spcPct val="120000"/>
              </a:lnSpc>
            </a:pP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mywaf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/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dechrau</a:t>
            </a:r>
            <a:endParaRPr lang="en-GB" dirty="0"/>
          </a:p>
          <a:p>
            <a:pPr lvl="1">
              <a:lnSpc>
                <a:spcPct val="120000"/>
              </a:lnSpc>
            </a:pPr>
            <a:r>
              <a:rPr lang="en-GB" dirty="0" err="1"/>
              <a:t>Cyfeirnod</a:t>
            </a:r>
            <a:r>
              <a:rPr lang="en-GB" dirty="0"/>
              <a:t> (</a:t>
            </a:r>
            <a:r>
              <a:rPr lang="en-GB" dirty="0" err="1"/>
              <a:t>enw</a:t>
            </a:r>
            <a:r>
              <a:rPr lang="en-GB" dirty="0"/>
              <a:t> a </a:t>
            </a:r>
            <a:r>
              <a:rPr lang="en-GB" dirty="0" err="1"/>
              <a:t>pherthynas</a:t>
            </a:r>
            <a:r>
              <a:rPr lang="en-GB" dirty="0"/>
              <a:t> / </a:t>
            </a:r>
            <a:r>
              <a:rPr lang="en-GB" dirty="0" err="1"/>
              <a:t>swydd</a:t>
            </a:r>
            <a:r>
              <a:rPr lang="en-GB" dirty="0"/>
              <a:t> /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) 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Canva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Llythyr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cefnogi’r</a:t>
            </a:r>
            <a:r>
              <a:rPr lang="en-GB" dirty="0"/>
              <a:t> </a:t>
            </a:r>
            <a:r>
              <a:rPr lang="en-GB" dirty="0" err="1"/>
              <a:t>cais</a:t>
            </a:r>
            <a:r>
              <a:rPr lang="en-GB" dirty="0"/>
              <a:t> </a:t>
            </a:r>
          </a:p>
          <a:p>
            <a:pPr lvl="1">
              <a:lnSpc>
                <a:spcPct val="120000"/>
              </a:lnSpc>
            </a:pPr>
            <a:r>
              <a:rPr lang="en-GB" dirty="0" err="1"/>
              <a:t>Rhwng</a:t>
            </a:r>
            <a:r>
              <a:rPr lang="en-GB" dirty="0"/>
              <a:t> 1-2 </a:t>
            </a:r>
            <a:r>
              <a:rPr lang="en-GB" dirty="0" err="1"/>
              <a:t>tudalen</a:t>
            </a:r>
            <a:r>
              <a:rPr lang="en-GB" dirty="0"/>
              <a:t> </a:t>
            </a:r>
          </a:p>
          <a:p>
            <a:pPr lvl="1">
              <a:lnSpc>
                <a:spcPct val="120000"/>
              </a:lnSpc>
            </a:pPr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o </a:t>
            </a:r>
            <a:r>
              <a:rPr lang="en-GB" dirty="0" err="1"/>
              <a:t>dystiolaeth</a:t>
            </a:r>
            <a:endParaRPr lang="en-GB" dirty="0"/>
          </a:p>
          <a:p>
            <a:pPr lvl="1">
              <a:lnSpc>
                <a:spcPct val="120000"/>
              </a:lnSpc>
            </a:pP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gyfrifoldebau’r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ac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pPr lvl="1">
              <a:lnSpc>
                <a:spcPct val="120000"/>
              </a:lnSpc>
            </a:pPr>
            <a:r>
              <a:rPr lang="en-GB" dirty="0" err="1"/>
              <a:t>Peidiwch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gyffredinol</a:t>
            </a:r>
            <a:endParaRPr lang="en-GB" dirty="0"/>
          </a:p>
          <a:p>
            <a:pPr lvl="1">
              <a:lnSpc>
                <a:spcPct val="120000"/>
              </a:lnSpc>
            </a:pPr>
            <a:r>
              <a:rPr lang="en-GB" dirty="0" err="1"/>
              <a:t>Cyflwyno’r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atodiad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153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F04751-2779-8DE8-D1AD-86254A9DE7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20914" r="20915" b="1"/>
          <a:stretch/>
        </p:blipFill>
        <p:spPr>
          <a:xfrm>
            <a:off x="5852161" y="11"/>
            <a:ext cx="6339838" cy="6886980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1239" y="2721534"/>
            <a:ext cx="7956222" cy="1985554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CV – two pages using Canva</a:t>
            </a:r>
            <a:br>
              <a:rPr lang="en-GB" b="1" u="sng" dirty="0"/>
            </a:br>
            <a:r>
              <a:rPr lang="en-GB" sz="2700" dirty="0"/>
              <a:t>summarize interests, qualifications, experiences to present to the employer that you are the best applicant for the post!</a:t>
            </a:r>
            <a:br>
              <a:rPr lang="en-GB" sz="2700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b="1" u="sng" dirty="0"/>
              <a:t>Covering letter</a:t>
            </a:r>
            <a:br>
              <a:rPr lang="en-GB" b="1" u="sng" dirty="0"/>
            </a:br>
            <a:r>
              <a:rPr lang="en-GB" sz="2700" dirty="0"/>
              <a:t>specific to a post &amp; to the industry</a:t>
            </a:r>
            <a:br>
              <a:rPr lang="en-GB" b="1" u="sng" dirty="0"/>
            </a:br>
            <a:r>
              <a:rPr lang="en-GB" b="1" u="sng" dirty="0"/>
              <a:t> </a:t>
            </a:r>
            <a:br>
              <a:rPr lang="en-GB" b="1" dirty="0"/>
            </a:br>
            <a:r>
              <a:rPr lang="en-GB" sz="3600" b="1" dirty="0"/>
              <a:t>Both documents should mirror each other and complement each other 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By doing so – try to avoid too much repetition of information.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51193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CAABC-C4D6-D146-AF7B-D31D931E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CV –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tudalen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9F4E0-74BD-5E41-8B9F-1853387FF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8762" y="1817082"/>
            <a:ext cx="7956222" cy="1985554"/>
          </a:xfrm>
        </p:spPr>
        <p:txBody>
          <a:bodyPr>
            <a:normAutofit/>
          </a:bodyPr>
          <a:lstStyle/>
          <a:p>
            <a:pPr algn="l" rtl="0" fontAlgn="base"/>
            <a:r>
              <a:rPr lang="cy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CV</a:t>
            </a:r>
            <a:r>
              <a:rPr lang="cy-GB" sz="32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 </a:t>
            </a:r>
            <a:r>
              <a:rPr lang="cy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Crynhowch eich diddordebau personol, eich cymwysterau a’ch profiadau er mwyn eich cyflwyno eich hun fel yr ymgeisydd gorau.  </a:t>
            </a:r>
            <a:endParaRPr lang="cy-GB" sz="3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14FE23-5D7F-DD43-9136-6D4A6FC90E8C}"/>
              </a:ext>
            </a:extLst>
          </p:cNvPr>
          <p:cNvSpPr txBox="1"/>
          <p:nvPr/>
        </p:nvSpPr>
        <p:spPr>
          <a:xfrm>
            <a:off x="297711" y="999460"/>
            <a:ext cx="267940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D6E2D5-8B3D-654C-AEFE-411F1513F29D}"/>
              </a:ext>
            </a:extLst>
          </p:cNvPr>
          <p:cNvSpPr txBox="1">
            <a:spLocks/>
          </p:cNvSpPr>
          <p:nvPr/>
        </p:nvSpPr>
        <p:spPr>
          <a:xfrm>
            <a:off x="5150178" y="3809338"/>
            <a:ext cx="7956222" cy="1985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Word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b="1" dirty="0"/>
              <a:t>	Canva</a:t>
            </a:r>
          </a:p>
        </p:txBody>
      </p:sp>
    </p:spTree>
    <p:extLst>
      <p:ext uri="{BB962C8B-B14F-4D97-AF65-F5344CB8AC3E}">
        <p14:creationId xmlns:p14="http://schemas.microsoft.com/office/powerpoint/2010/main" val="3731820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Profile/ 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6918332" cy="4667250"/>
          </a:xfrm>
        </p:spPr>
        <p:txBody>
          <a:bodyPr/>
          <a:lstStyle/>
          <a:p>
            <a:r>
              <a:rPr lang="en-GB" dirty="0"/>
              <a:t>Beginning of the CV</a:t>
            </a:r>
          </a:p>
          <a:p>
            <a:r>
              <a:rPr lang="en-GB" dirty="0"/>
              <a:t>Key Attributes/ strengths</a:t>
            </a:r>
          </a:p>
          <a:p>
            <a:r>
              <a:rPr lang="en-GB" dirty="0"/>
              <a:t>Achievement and skills</a:t>
            </a:r>
          </a:p>
          <a:p>
            <a:r>
              <a:rPr lang="en-GB" dirty="0"/>
              <a:t>Career Aim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Alter depending on focus on the industry/ Job specific (</a:t>
            </a:r>
            <a:r>
              <a:rPr lang="en-GB"/>
              <a:t>job descriptions)</a:t>
            </a:r>
            <a:endParaRPr lang="en-GB" dirty="0"/>
          </a:p>
          <a:p>
            <a:r>
              <a:rPr lang="en-GB" dirty="0"/>
              <a:t>100 words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6443B7A-6C67-BB03-B001-8CC8CD84E2C5}"/>
              </a:ext>
            </a:extLst>
          </p:cNvPr>
          <p:cNvSpPr txBox="1"/>
          <p:nvPr/>
        </p:nvSpPr>
        <p:spPr>
          <a:xfrm>
            <a:off x="8725989" y="2581714"/>
            <a:ext cx="2865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Who you are</a:t>
            </a:r>
          </a:p>
          <a:p>
            <a:pPr marL="285750" indent="-285750">
              <a:buFontTx/>
              <a:buChar char="-"/>
            </a:pPr>
            <a:r>
              <a:rPr lang="en-GB" dirty="0"/>
              <a:t>What you can offer</a:t>
            </a:r>
          </a:p>
          <a:p>
            <a:pPr marL="285750" indent="-285750">
              <a:buFontTx/>
              <a:buChar char="-"/>
            </a:pPr>
            <a:r>
              <a:rPr lang="en-GB" dirty="0"/>
              <a:t>Your career aims</a:t>
            </a:r>
          </a:p>
        </p:txBody>
      </p:sp>
    </p:spTree>
    <p:extLst>
      <p:ext uri="{BB962C8B-B14F-4D97-AF65-F5344CB8AC3E}">
        <p14:creationId xmlns:p14="http://schemas.microsoft.com/office/powerpoint/2010/main" val="4243544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C4EFD1-B059-BF61-BFF5-F343B25DA7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7E485-D85F-9944-E21F-7A9EA1848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988" y="-229235"/>
            <a:ext cx="7956222" cy="1325563"/>
          </a:xfrm>
        </p:spPr>
        <p:txBody>
          <a:bodyPr/>
          <a:lstStyle/>
          <a:p>
            <a:r>
              <a:rPr lang="en-US" dirty="0" err="1">
                <a:cs typeface="Calibri Light"/>
              </a:rPr>
              <a:t>Datganiad</a:t>
            </a:r>
            <a:r>
              <a:rPr lang="en-US" dirty="0">
                <a:cs typeface="Calibri Light"/>
              </a:rPr>
              <a:t> </a:t>
            </a:r>
            <a:r>
              <a:rPr lang="en-US" dirty="0" err="1">
                <a:cs typeface="Calibri Light"/>
              </a:rPr>
              <a:t>Personol</a:t>
            </a:r>
            <a:endParaRPr lang="en-US" dirty="0" err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448AB7-4785-131C-9924-E08C8C506226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AE5931DD-CA4C-CB90-D579-387761442FD4}"/>
              </a:ext>
            </a:extLst>
          </p:cNvPr>
          <p:cNvSpPr/>
          <p:nvPr/>
        </p:nvSpPr>
        <p:spPr>
          <a:xfrm>
            <a:off x="0" y="169068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A22615D-CA64-1319-C3FE-A2FFC4BF02C9}"/>
              </a:ext>
            </a:extLst>
          </p:cNvPr>
          <p:cNvSpPr txBox="1">
            <a:spLocks/>
          </p:cNvSpPr>
          <p:nvPr/>
        </p:nvSpPr>
        <p:spPr>
          <a:xfrm>
            <a:off x="3460108" y="1078865"/>
            <a:ext cx="8419472" cy="541401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Dechrau</a:t>
            </a:r>
            <a:r>
              <a:rPr lang="en-GB" dirty="0"/>
              <a:t> y CV / Beginning of the CV</a:t>
            </a:r>
            <a:endParaRPr lang="en-US" dirty="0">
              <a:cs typeface="Calibri" panose="020F0502020204030204"/>
            </a:endParaRPr>
          </a:p>
          <a:p>
            <a:r>
              <a:rPr lang="en-GB" dirty="0" err="1"/>
              <a:t>Priodoleddau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– </a:t>
            </a:r>
            <a:r>
              <a:rPr lang="en-GB" dirty="0" err="1"/>
              <a:t>Cryfderau</a:t>
            </a:r>
            <a:r>
              <a:rPr lang="en-GB" dirty="0"/>
              <a:t> / Key Attributes/ strengths</a:t>
            </a:r>
            <a:endParaRPr lang="en-GB" dirty="0">
              <a:cs typeface="Calibri"/>
            </a:endParaRPr>
          </a:p>
          <a:p>
            <a:r>
              <a:rPr lang="en-GB" dirty="0" err="1"/>
              <a:t>Llwyddiannau</a:t>
            </a:r>
            <a:r>
              <a:rPr lang="en-GB" dirty="0"/>
              <a:t> a </a:t>
            </a:r>
            <a:r>
              <a:rPr lang="en-GB" dirty="0" err="1"/>
              <a:t>Sgiliau</a:t>
            </a:r>
            <a:r>
              <a:rPr lang="en-GB" dirty="0"/>
              <a:t> / Achievement and skills</a:t>
            </a:r>
            <a:endParaRPr lang="en-GB" dirty="0">
              <a:cs typeface="Calibri"/>
            </a:endParaRPr>
          </a:p>
          <a:p>
            <a:r>
              <a:rPr lang="en-GB" dirty="0" err="1"/>
              <a:t>Bwriad</a:t>
            </a:r>
            <a:r>
              <a:rPr lang="en-GB" dirty="0"/>
              <a:t> </a:t>
            </a:r>
            <a:r>
              <a:rPr lang="en-GB" dirty="0" err="1"/>
              <a:t>Gyrfaol</a:t>
            </a:r>
            <a:r>
              <a:rPr lang="en-GB" dirty="0"/>
              <a:t> / Career Aim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Addasu</a:t>
            </a:r>
            <a:r>
              <a:rPr lang="en-GB" dirty="0"/>
              <a:t> 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 </a:t>
            </a:r>
            <a:r>
              <a:rPr lang="en-GB" dirty="0" err="1"/>
              <a:t>ffocws</a:t>
            </a:r>
            <a:r>
              <a:rPr lang="en-GB" dirty="0"/>
              <a:t> y </a:t>
            </a:r>
            <a:r>
              <a:rPr lang="en-GB" dirty="0" err="1"/>
              <a:t>diwydiant</a:t>
            </a:r>
            <a:r>
              <a:rPr lang="en-GB" dirty="0"/>
              <a:t> – </a:t>
            </a:r>
            <a:r>
              <a:rPr lang="en-GB" dirty="0" err="1"/>
              <a:t>Manyleb</a:t>
            </a:r>
            <a:r>
              <a:rPr lang="en-GB" dirty="0"/>
              <a:t> </a:t>
            </a:r>
            <a:r>
              <a:rPr lang="en-GB" dirty="0" err="1"/>
              <a:t>Swydd</a:t>
            </a:r>
            <a:r>
              <a:rPr lang="en-GB" dirty="0"/>
              <a:t> (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) / Alter depending on focus on the industry - Job specific (job descriptions)</a:t>
            </a:r>
          </a:p>
          <a:p>
            <a:r>
              <a:rPr lang="en-GB" dirty="0"/>
              <a:t>100 gair / words</a:t>
            </a:r>
            <a:endParaRPr lang="en-GB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736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10A6E-4379-494E-BDCA-CD69417F4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Berfau</a:t>
            </a:r>
            <a:r>
              <a:rPr lang="en-US" dirty="0"/>
              <a:t> –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brawddegau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2BDCA3-577E-8442-8664-D45AF47892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8219" y="1825625"/>
            <a:ext cx="12358321" cy="3575934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 err="1"/>
              <a:t>Dadansoddwyd</a:t>
            </a:r>
            <a:r>
              <a:rPr lang="en-GB" dirty="0"/>
              <a:t> / Analysed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Dyfeisio</a:t>
            </a:r>
            <a:r>
              <a:rPr lang="en-GB" dirty="0"/>
              <a:t> – </a:t>
            </a:r>
            <a:r>
              <a:rPr lang="en-GB" dirty="0" err="1"/>
              <a:t>Trefnu</a:t>
            </a:r>
            <a:r>
              <a:rPr lang="en-GB" dirty="0"/>
              <a:t> / Devised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Creu</a:t>
            </a:r>
            <a:r>
              <a:rPr lang="en-GB" dirty="0"/>
              <a:t> - </a:t>
            </a:r>
            <a:r>
              <a:rPr lang="en-GB" dirty="0" err="1"/>
              <a:t>Creuwyd</a:t>
            </a:r>
            <a:r>
              <a:rPr lang="en-GB" dirty="0"/>
              <a:t> / Created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Rheoli</a:t>
            </a:r>
            <a:r>
              <a:rPr lang="en-GB" dirty="0"/>
              <a:t> – </a:t>
            </a:r>
            <a:r>
              <a:rPr lang="en-GB" dirty="0" err="1"/>
              <a:t>Rheolwyd</a:t>
            </a:r>
            <a:r>
              <a:rPr lang="en-GB" dirty="0"/>
              <a:t> / Managing 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Arwain</a:t>
            </a:r>
            <a:r>
              <a:rPr lang="en-GB" dirty="0"/>
              <a:t> - </a:t>
            </a:r>
            <a:r>
              <a:rPr lang="en-GB" dirty="0" err="1"/>
              <a:t>Arweinwyd</a:t>
            </a:r>
            <a:r>
              <a:rPr lang="en-GB" dirty="0"/>
              <a:t> / Leading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Cynorthwyo</a:t>
            </a:r>
            <a:r>
              <a:rPr lang="en-GB" dirty="0"/>
              <a:t> / Assisting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Paratoi</a:t>
            </a:r>
            <a:r>
              <a:rPr lang="en-GB" dirty="0"/>
              <a:t> – </a:t>
            </a:r>
            <a:r>
              <a:rPr lang="en-GB" dirty="0" err="1"/>
              <a:t>Paratowyd</a:t>
            </a:r>
            <a:r>
              <a:rPr lang="en-GB" dirty="0"/>
              <a:t> / Preparing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Sefydlwyd</a:t>
            </a:r>
            <a:r>
              <a:rPr lang="en-GB" dirty="0"/>
              <a:t> / Established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Cysylltu</a:t>
            </a:r>
            <a:r>
              <a:rPr lang="en-GB" dirty="0"/>
              <a:t> – </a:t>
            </a:r>
            <a:r>
              <a:rPr lang="en-GB" dirty="0" err="1"/>
              <a:t>Cysylltwyd</a:t>
            </a:r>
            <a:r>
              <a:rPr lang="en-GB" dirty="0"/>
              <a:t> / Liaised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Trefnwyd</a:t>
            </a:r>
            <a:r>
              <a:rPr lang="en-GB" dirty="0"/>
              <a:t> / Organised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Cefnogwyd</a:t>
            </a:r>
            <a:r>
              <a:rPr lang="en-GB" dirty="0"/>
              <a:t> / Supported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Hwyluswyd</a:t>
            </a:r>
            <a:r>
              <a:rPr lang="en-GB" dirty="0"/>
              <a:t> / Facilitated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gyfrifol</a:t>
            </a:r>
            <a:r>
              <a:rPr lang="en-GB" dirty="0"/>
              <a:t> am / Responsible for</a:t>
            </a:r>
          </a:p>
        </p:txBody>
      </p:sp>
    </p:spTree>
    <p:extLst>
      <p:ext uri="{BB962C8B-B14F-4D97-AF65-F5344CB8AC3E}">
        <p14:creationId xmlns:p14="http://schemas.microsoft.com/office/powerpoint/2010/main" val="2845488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2B5C1-F2A1-04D9-CC63-67FEB344F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Contact details / </a:t>
            </a:r>
            <a:r>
              <a:rPr lang="en-US" dirty="0" err="1">
                <a:cs typeface="Calibri Light"/>
              </a:rPr>
              <a:t>Manylion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Cyswllt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590867-773A-8D61-36FD-30B09D5EBF94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F7D300AD-28E0-C184-3434-4536FA2278F1}"/>
              </a:ext>
            </a:extLst>
          </p:cNvPr>
          <p:cNvSpPr/>
          <p:nvPr/>
        </p:nvSpPr>
        <p:spPr>
          <a:xfrm>
            <a:off x="0" y="89820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16DF950-15E1-1B58-EEE6-27F8580C4BC4}"/>
              </a:ext>
            </a:extLst>
          </p:cNvPr>
          <p:cNvSpPr>
            <a:spLocks noGrp="1"/>
          </p:cNvSpPr>
          <p:nvPr/>
        </p:nvSpPr>
        <p:spPr>
          <a:xfrm>
            <a:off x="4811150" y="1619303"/>
            <a:ext cx="6635659" cy="502064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Defnyddiwch</a:t>
            </a:r>
            <a:r>
              <a:rPr lang="en-GB" dirty="0"/>
              <a:t> 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 </a:t>
            </a:r>
            <a:r>
              <a:rPr lang="en-GB" dirty="0" err="1"/>
              <a:t>teitl</a:t>
            </a:r>
            <a:r>
              <a:rPr lang="en-GB" dirty="0"/>
              <a:t> </a:t>
            </a:r>
          </a:p>
          <a:p>
            <a:r>
              <a:rPr lang="en-GB" dirty="0"/>
              <a:t>Use your name as the title</a:t>
            </a: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e-</a:t>
            </a:r>
            <a:r>
              <a:rPr lang="en-GB" dirty="0" err="1"/>
              <a:t>bost</a:t>
            </a:r>
            <a:r>
              <a:rPr lang="en-GB" dirty="0"/>
              <a:t> </a:t>
            </a:r>
            <a:r>
              <a:rPr lang="en-GB" dirty="0" err="1"/>
              <a:t>prifysgol</a:t>
            </a:r>
            <a:endParaRPr lang="en-GB" dirty="0"/>
          </a:p>
          <a:p>
            <a:r>
              <a:rPr lang="en-GB" dirty="0"/>
              <a:t>University e-mail address 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 err="1"/>
              <a:t>Rhif</a:t>
            </a:r>
            <a:r>
              <a:rPr lang="en-GB" dirty="0"/>
              <a:t> </a:t>
            </a:r>
            <a:r>
              <a:rPr lang="en-GB" dirty="0" err="1"/>
              <a:t>cyswllt</a:t>
            </a:r>
            <a:r>
              <a:rPr lang="en-GB" dirty="0"/>
              <a:t> </a:t>
            </a:r>
          </a:p>
          <a:p>
            <a:r>
              <a:rPr lang="en-GB" dirty="0"/>
              <a:t>Contact number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</a:t>
            </a:r>
          </a:p>
          <a:p>
            <a:r>
              <a:rPr lang="en-GB" dirty="0"/>
              <a:t>Address</a:t>
            </a:r>
            <a:endParaRPr lang="en-GB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379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10D5D-11E9-476E-D858-93615391D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85016"/>
            <a:ext cx="11481847" cy="1325563"/>
          </a:xfrm>
        </p:spPr>
        <p:txBody>
          <a:bodyPr/>
          <a:lstStyle/>
          <a:p>
            <a:r>
              <a:rPr lang="en-GB" dirty="0"/>
              <a:t>      Covering Letter - Generic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7A8FE-1639-A16B-0933-395D01E77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6244"/>
            <a:ext cx="11481847" cy="38253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/>
              <a:t>Talk about the company</a:t>
            </a:r>
            <a:endParaRPr lang="en-GB" sz="3200">
              <a:cs typeface="Calibri" panose="020F0502020204030204"/>
            </a:endParaRPr>
          </a:p>
          <a:p>
            <a:r>
              <a:rPr lang="en-GB" sz="3200"/>
              <a:t>Why are you interested in working for them</a:t>
            </a:r>
            <a:endParaRPr lang="en-GB" sz="3200">
              <a:cs typeface="Calibri" panose="020F0502020204030204"/>
            </a:endParaRPr>
          </a:p>
          <a:p>
            <a:r>
              <a:rPr lang="en-GB" sz="3200"/>
              <a:t>Why they should want you as an employee</a:t>
            </a:r>
            <a:endParaRPr lang="en-GB" sz="3200">
              <a:cs typeface="Calibri"/>
            </a:endParaRPr>
          </a:p>
          <a:p>
            <a:r>
              <a:rPr lang="en-GB" sz="3200"/>
              <a:t>What are your success stories?</a:t>
            </a:r>
            <a:endParaRPr lang="en-GB" sz="3200">
              <a:cs typeface="Calibri"/>
            </a:endParaRPr>
          </a:p>
          <a:p>
            <a:r>
              <a:rPr lang="en-GB" sz="3200"/>
              <a:t>Explain hard skills/ experiences by mentioning / including soft skills.</a:t>
            </a:r>
            <a:endParaRPr lang="en-GB" sz="320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74527E-6117-8239-5E74-89E78536982D}"/>
              </a:ext>
            </a:extLst>
          </p:cNvPr>
          <p:cNvSpPr txBox="1"/>
          <p:nvPr/>
        </p:nvSpPr>
        <p:spPr>
          <a:xfrm>
            <a:off x="7058906" y="5281756"/>
            <a:ext cx="4434399" cy="1200329"/>
          </a:xfrm>
          <a:prstGeom prst="rect">
            <a:avLst/>
          </a:prstGeom>
          <a:noFill/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ALWAYS RE-DRAFT FOR EACH JOB</a:t>
            </a:r>
          </a:p>
        </p:txBody>
      </p:sp>
    </p:spTree>
    <p:extLst>
      <p:ext uri="{BB962C8B-B14F-4D97-AF65-F5344CB8AC3E}">
        <p14:creationId xmlns:p14="http://schemas.microsoft.com/office/powerpoint/2010/main" val="509829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964" y="499961"/>
            <a:ext cx="9693520" cy="272378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endParaRPr lang="en-GB" sz="4000" dirty="0"/>
          </a:p>
          <a:p>
            <a:pPr algn="ctr"/>
            <a:r>
              <a:rPr lang="en-GB" sz="4000" dirty="0" err="1"/>
              <a:t>Dywedwch</a:t>
            </a:r>
            <a:r>
              <a:rPr lang="en-GB" sz="4000" dirty="0"/>
              <a:t> </a:t>
            </a:r>
            <a:r>
              <a:rPr lang="en-GB" sz="4000" dirty="0" err="1"/>
              <a:t>wrth</a:t>
            </a:r>
            <a:r>
              <a:rPr lang="en-GB" sz="4000" dirty="0"/>
              <a:t> </a:t>
            </a:r>
            <a:r>
              <a:rPr lang="en-GB" sz="4000" dirty="0" err="1"/>
              <a:t>bartner</a:t>
            </a:r>
            <a:r>
              <a:rPr lang="en-GB" sz="4000" dirty="0"/>
              <a:t> y </a:t>
            </a:r>
            <a:r>
              <a:rPr lang="en-GB" sz="4000" dirty="0" err="1"/>
              <a:t>swydd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chi </a:t>
            </a:r>
            <a:r>
              <a:rPr lang="en-GB" sz="4000" dirty="0" err="1"/>
              <a:t>wedi</a:t>
            </a:r>
            <a:r>
              <a:rPr lang="en-GB" sz="4000" dirty="0"/>
              <a:t> </a:t>
            </a:r>
          </a:p>
          <a:p>
            <a:pPr marL="0" indent="0" algn="ctr">
              <a:buNone/>
            </a:pPr>
            <a:r>
              <a:rPr lang="en-GB" sz="4000" dirty="0" err="1"/>
              <a:t>dewis</a:t>
            </a:r>
            <a:r>
              <a:rPr lang="en-GB" sz="4000" dirty="0"/>
              <a:t> </a:t>
            </a:r>
            <a:r>
              <a:rPr lang="en-GB" sz="4000" dirty="0" err="1"/>
              <a:t>o’r</a:t>
            </a:r>
            <a:r>
              <a:rPr lang="en-GB" sz="4000" dirty="0"/>
              <a:t> </a:t>
            </a:r>
            <a:r>
              <a:rPr lang="en-GB" sz="4000" dirty="0" err="1"/>
              <a:t>rhestr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ffocws</a:t>
            </a:r>
            <a:r>
              <a:rPr lang="en-GB" sz="4000" dirty="0"/>
              <a:t> </a:t>
            </a:r>
            <a:r>
              <a:rPr lang="en-GB" sz="4000" dirty="0" err="1"/>
              <a:t>chi’n</a:t>
            </a:r>
            <a:r>
              <a:rPr lang="en-GB" sz="4000" dirty="0"/>
              <a:t> </a:t>
            </a:r>
            <a:r>
              <a:rPr lang="en-GB" sz="4000" dirty="0" err="1"/>
              <a:t>dewis</a:t>
            </a:r>
            <a:endParaRPr lang="en-GB" sz="4000" dirty="0"/>
          </a:p>
          <a:p>
            <a:pPr algn="ctr"/>
            <a:endParaRPr lang="en-GB" sz="4000" dirty="0"/>
          </a:p>
          <a:p>
            <a:pPr algn="ctr"/>
            <a:r>
              <a:rPr lang="en-GB" sz="4000" i="1" dirty="0"/>
              <a:t>Tell your partner the post you have chosen </a:t>
            </a:r>
          </a:p>
          <a:p>
            <a:pPr marL="0" indent="0" algn="ctr">
              <a:buNone/>
            </a:pPr>
            <a:r>
              <a:rPr lang="en-GB" sz="4000" i="1" dirty="0"/>
              <a:t>from the list &amp; the focus you are choosing</a:t>
            </a:r>
          </a:p>
        </p:txBody>
      </p:sp>
    </p:spTree>
    <p:extLst>
      <p:ext uri="{BB962C8B-B14F-4D97-AF65-F5344CB8AC3E}">
        <p14:creationId xmlns:p14="http://schemas.microsoft.com/office/powerpoint/2010/main" val="302738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8CF346-8152-B901-9258-A15E2F1DE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294A8-8C94-7CEA-4779-0CF5C3E43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To support in writing Focus Statement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FABA3-0C5B-1376-0ED1-F9D7BF8CC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Research and consider what areas you need to further improve …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SWOT &amp; Training Needs Analysis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then create … for next week</a:t>
            </a:r>
          </a:p>
          <a:p>
            <a:r>
              <a:rPr lang="en-US" dirty="0"/>
              <a:t>Personal Development Plan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i="1" dirty="0"/>
              <a:t>Hard copy templates for the above will be provided in the lecture &amp; are available on the </a:t>
            </a:r>
            <a:r>
              <a:rPr lang="en-US" i="1" dirty="0" err="1"/>
              <a:t>moodle</a:t>
            </a:r>
            <a:r>
              <a:rPr lang="en-US" i="1" dirty="0"/>
              <a:t> page</a:t>
            </a:r>
          </a:p>
        </p:txBody>
      </p:sp>
    </p:spTree>
    <p:extLst>
      <p:ext uri="{BB962C8B-B14F-4D97-AF65-F5344CB8AC3E}">
        <p14:creationId xmlns:p14="http://schemas.microsoft.com/office/powerpoint/2010/main" val="19997541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A8F60B-1F8E-1E18-E190-90267EFD6E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0546140"/>
              </p:ext>
            </p:extLst>
          </p:nvPr>
        </p:nvGraphicFramePr>
        <p:xfrm>
          <a:off x="240633" y="2248377"/>
          <a:ext cx="11357808" cy="46096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38771">
                  <a:extLst>
                    <a:ext uri="{9D8B030D-6E8A-4147-A177-3AD203B41FA5}">
                      <a16:colId xmlns:a16="http://schemas.microsoft.com/office/drawing/2014/main" val="104192502"/>
                    </a:ext>
                  </a:extLst>
                </a:gridCol>
                <a:gridCol w="1379180">
                  <a:extLst>
                    <a:ext uri="{9D8B030D-6E8A-4147-A177-3AD203B41FA5}">
                      <a16:colId xmlns:a16="http://schemas.microsoft.com/office/drawing/2014/main" val="1432932509"/>
                    </a:ext>
                  </a:extLst>
                </a:gridCol>
                <a:gridCol w="1236506">
                  <a:extLst>
                    <a:ext uri="{9D8B030D-6E8A-4147-A177-3AD203B41FA5}">
                      <a16:colId xmlns:a16="http://schemas.microsoft.com/office/drawing/2014/main" val="3802528447"/>
                    </a:ext>
                  </a:extLst>
                </a:gridCol>
                <a:gridCol w="4803351">
                  <a:extLst>
                    <a:ext uri="{9D8B030D-6E8A-4147-A177-3AD203B41FA5}">
                      <a16:colId xmlns:a16="http://schemas.microsoft.com/office/drawing/2014/main" val="636030326"/>
                    </a:ext>
                  </a:extLst>
                </a:gridCol>
              </a:tblGrid>
              <a:tr h="11344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2000" dirty="0">
                          <a:effectLst/>
                        </a:rPr>
                        <a:t>Main Skills Requirements of Job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2000" dirty="0" err="1">
                          <a:effectLst/>
                        </a:rPr>
                        <a:t>Prif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Sgiliau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o’r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Swydd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dirty="0">
                          <a:effectLst/>
                        </a:rPr>
                        <a:t>Relative importance (0-10)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dirty="0" err="1">
                          <a:effectLst/>
                        </a:rPr>
                        <a:t>Pwysigrwydd</a:t>
                      </a:r>
                      <a:r>
                        <a:rPr lang="en-GB" sz="1100" dirty="0">
                          <a:effectLst/>
                        </a:rPr>
                        <a:t> </a:t>
                      </a:r>
                      <a:r>
                        <a:rPr lang="en-GB" sz="1100" dirty="0" err="1">
                          <a:effectLst/>
                        </a:rPr>
                        <a:t>i’r</a:t>
                      </a:r>
                      <a:r>
                        <a:rPr lang="en-GB" sz="1100" dirty="0">
                          <a:effectLst/>
                        </a:rPr>
                        <a:t> </a:t>
                      </a:r>
                      <a:r>
                        <a:rPr lang="en-GB" sz="1100" dirty="0" err="1">
                          <a:effectLst/>
                        </a:rPr>
                        <a:t>swydd</a:t>
                      </a:r>
                      <a:r>
                        <a:rPr lang="en-GB" sz="1100" dirty="0">
                          <a:effectLst/>
                        </a:rPr>
                        <a:t> (0 – 10)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Self- Rating (0-10)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Hunan Dystio (0-10)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Training Needs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2400" dirty="0" err="1">
                          <a:effectLst/>
                        </a:rPr>
                        <a:t>Anghenion</a:t>
                      </a:r>
                      <a:r>
                        <a:rPr lang="en-GB" sz="2400" dirty="0">
                          <a:effectLst/>
                        </a:rPr>
                        <a:t> </a:t>
                      </a:r>
                      <a:r>
                        <a:rPr lang="en-GB" sz="2400" dirty="0" err="1">
                          <a:effectLst/>
                        </a:rPr>
                        <a:t>Hyfforddi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 anchor="ctr"/>
                </a:tc>
                <a:extLst>
                  <a:ext uri="{0D108BD9-81ED-4DB2-BD59-A6C34878D82A}">
                    <a16:rowId xmlns:a16="http://schemas.microsoft.com/office/drawing/2014/main" val="736266749"/>
                  </a:ext>
                </a:extLst>
              </a:tr>
              <a:tr h="850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endParaRPr lang="en-GB" sz="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extLst>
                  <a:ext uri="{0D108BD9-81ED-4DB2-BD59-A6C34878D82A}">
                    <a16:rowId xmlns:a16="http://schemas.microsoft.com/office/drawing/2014/main" val="2203662043"/>
                  </a:ext>
                </a:extLst>
              </a:tr>
              <a:tr h="850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extLst>
                  <a:ext uri="{0D108BD9-81ED-4DB2-BD59-A6C34878D82A}">
                    <a16:rowId xmlns:a16="http://schemas.microsoft.com/office/drawing/2014/main" val="4096800511"/>
                  </a:ext>
                </a:extLst>
              </a:tr>
              <a:tr h="850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endParaRPr lang="en-GB" sz="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extLst>
                  <a:ext uri="{0D108BD9-81ED-4DB2-BD59-A6C34878D82A}">
                    <a16:rowId xmlns:a16="http://schemas.microsoft.com/office/drawing/2014/main" val="2098518645"/>
                  </a:ext>
                </a:extLst>
              </a:tr>
              <a:tr h="850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endParaRPr lang="en-GB" sz="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extLst>
                  <a:ext uri="{0D108BD9-81ED-4DB2-BD59-A6C34878D82A}">
                    <a16:rowId xmlns:a16="http://schemas.microsoft.com/office/drawing/2014/main" val="319700876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C2A00121-9274-8E3B-1D02-6AE00DE814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860" y="0"/>
            <a:ext cx="11718140" cy="218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Need Analysis – Self Evaluation – from the job application</a:t>
            </a: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Dadansoddiad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Anghenion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Hyfforddiant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Hunan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Gwerthuso</a:t>
            </a:r>
            <a:endParaRPr lang="en-GB" altLang="en-US" sz="1100" b="1" dirty="0"/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Type of post – Job Specifi</a:t>
            </a:r>
            <a:r>
              <a:rPr lang="en-GB" altLang="en-US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Math o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swydd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Sgiliau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Penodol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Outcome of this analysis could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considered </a:t>
            </a:r>
            <a:r>
              <a:rPr lang="en-GB" altLang="en-US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part of your SWOT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 scales will be included as part of your Personal Development Plan</a:t>
            </a:r>
            <a:endParaRPr kumimoji="0" lang="en-GB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4750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6"/>
          <p:cNvSpPr>
            <a:spLocks noGrp="1"/>
          </p:cNvSpPr>
          <p:nvPr>
            <p:ph type="title"/>
          </p:nvPr>
        </p:nvSpPr>
        <p:spPr>
          <a:xfrm>
            <a:off x="1346481" y="0"/>
            <a:ext cx="10059455" cy="114300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latin typeface="Cosmos-Medium" panose="020B0600000000000000" pitchFamily="34" charset="0"/>
                <a:ea typeface="+mn-ea"/>
                <a:cs typeface="+mn-cs"/>
              </a:rPr>
              <a:t>SWOT</a:t>
            </a:r>
            <a:br>
              <a:rPr lang="en-GB" sz="2400" b="1" dirty="0">
                <a:latin typeface="Cosmos-Medium" panose="020B0600000000000000" pitchFamily="34" charset="0"/>
                <a:ea typeface="+mn-ea"/>
                <a:cs typeface="+mn-cs"/>
              </a:rPr>
            </a:br>
            <a:r>
              <a:rPr lang="en-GB" sz="1600" dirty="0">
                <a:latin typeface="Cosmos-Medium" panose="020B0600000000000000" pitchFamily="34" charset="0"/>
                <a:ea typeface="+mn-ea"/>
                <a:cs typeface="+mn-cs"/>
              </a:rPr>
              <a:t>(Also, keep the outcome of your Training Needs Analysis in mind when completing this)</a:t>
            </a:r>
            <a:endParaRPr lang="en-GB" sz="2400" b="1" dirty="0">
              <a:latin typeface="Cosmos-Medium" panose="020B0600000000000000" pitchFamily="34" charset="0"/>
              <a:ea typeface="+mn-ea"/>
              <a:cs typeface="+mn-cs"/>
            </a:endParaRPr>
          </a:p>
        </p:txBody>
      </p:sp>
      <p:graphicFrame>
        <p:nvGraphicFramePr>
          <p:cNvPr id="5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8789699"/>
              </p:ext>
            </p:extLst>
          </p:nvPr>
        </p:nvGraphicFramePr>
        <p:xfrm>
          <a:off x="784816" y="1349337"/>
          <a:ext cx="10620760" cy="5307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10380">
                  <a:extLst>
                    <a:ext uri="{9D8B030D-6E8A-4147-A177-3AD203B41FA5}">
                      <a16:colId xmlns:a16="http://schemas.microsoft.com/office/drawing/2014/main" val="1048482715"/>
                    </a:ext>
                  </a:extLst>
                </a:gridCol>
                <a:gridCol w="5310380">
                  <a:extLst>
                    <a:ext uri="{9D8B030D-6E8A-4147-A177-3AD203B41FA5}">
                      <a16:colId xmlns:a16="http://schemas.microsoft.com/office/drawing/2014/main" val="1555832481"/>
                    </a:ext>
                  </a:extLst>
                </a:gridCol>
              </a:tblGrid>
              <a:tr h="861401">
                <a:tc>
                  <a:txBody>
                    <a:bodyPr/>
                    <a:lstStyle/>
                    <a:p>
                      <a:r>
                        <a:rPr lang="en-GB" sz="3200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Strengths (Internal)</a:t>
                      </a:r>
                    </a:p>
                  </a:txBody>
                  <a:tcPr marL="68580" marR="68580" marT="34290" marB="3429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Weaknesses (Internal)</a:t>
                      </a:r>
                    </a:p>
                  </a:txBody>
                  <a:tcPr marL="68580" marR="68580" marT="34290" marB="34290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7350005"/>
                  </a:ext>
                </a:extLst>
              </a:tr>
              <a:tr h="1667475">
                <a:tc>
                  <a:txBody>
                    <a:bodyPr/>
                    <a:lstStyle/>
                    <a:p>
                      <a:r>
                        <a:rPr lang="en-GB" sz="2800" dirty="0"/>
                        <a:t>Good interpersonal</a:t>
                      </a:r>
                      <a:r>
                        <a:rPr lang="en-GB" sz="2800" baseline="0" dirty="0"/>
                        <a:t> skills </a:t>
                      </a:r>
                      <a:endParaRPr lang="en-GB" sz="28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Leadership and</a:t>
                      </a:r>
                      <a:r>
                        <a:rPr lang="en-GB" sz="2800" baseline="0" dirty="0"/>
                        <a:t> delegating</a:t>
                      </a:r>
                      <a:endParaRPr lang="en-GB" sz="2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4388989"/>
                  </a:ext>
                </a:extLst>
              </a:tr>
              <a:tr h="640782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2800" b="1" kern="1200" dirty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Opportunities (External)</a:t>
                      </a:r>
                    </a:p>
                  </a:txBody>
                  <a:tcPr marL="68580" marR="68580" marT="34290" marB="34290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2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Threats (External)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2173489"/>
                  </a:ext>
                </a:extLst>
              </a:tr>
              <a:tr h="2138118">
                <a:tc>
                  <a:txBody>
                    <a:bodyPr/>
                    <a:lstStyle/>
                    <a:p>
                      <a:r>
                        <a:rPr lang="en-GB" sz="2400" dirty="0"/>
                        <a:t>Take part in presentations</a:t>
                      </a:r>
                      <a:r>
                        <a:rPr lang="en-GB" sz="2400" baseline="0" dirty="0"/>
                        <a:t> in </a:t>
                      </a:r>
                      <a:r>
                        <a:rPr lang="en-GB" sz="2400" baseline="0" dirty="0" err="1"/>
                        <a:t>Uni</a:t>
                      </a:r>
                      <a:endParaRPr lang="en-GB" sz="2400" baseline="0" dirty="0"/>
                    </a:p>
                    <a:p>
                      <a:endParaRPr lang="en-GB" sz="2400" baseline="0" dirty="0"/>
                    </a:p>
                    <a:p>
                      <a:r>
                        <a:rPr lang="en-GB" sz="2400" baseline="0" dirty="0"/>
                        <a:t>Ask for more leadership roles in part time work / group projects, practice delegation. 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Other students may have more experience of delegation. </a:t>
                      </a:r>
                    </a:p>
                    <a:p>
                      <a:r>
                        <a:rPr lang="en-GB" sz="2400" dirty="0"/>
                        <a:t>Need</a:t>
                      </a:r>
                      <a:r>
                        <a:rPr lang="en-GB" sz="2400" baseline="0" dirty="0"/>
                        <a:t> to look at what skills and person specification Job Descriptions ask for.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636598576"/>
                  </a:ext>
                </a:extLst>
              </a:tr>
            </a:tbl>
          </a:graphicData>
        </a:graphic>
      </p:graphicFrame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1575B7C0-D72F-45F1-9AD5-83A4E83F5DAA}"/>
                  </a:ext>
                </a:extLst>
              </p14:cNvPr>
              <p14:cNvContentPartPr/>
              <p14:nvPr/>
            </p14:nvContentPartPr>
            <p14:xfrm>
              <a:off x="784816" y="5655193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1575B7C0-D72F-45F1-9AD5-83A4E83F5DAA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67176" y="5637193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6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D89F8511-0CAA-48D7-9CDD-87A91D92370B}"/>
                  </a:ext>
                </a:extLst>
              </p14:cNvPr>
              <p14:cNvContentPartPr/>
              <p14:nvPr/>
            </p14:nvContentPartPr>
            <p14:xfrm>
              <a:off x="774736" y="5794153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D89F8511-0CAA-48D7-9CDD-87A91D92370B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57096" y="5776153"/>
                <a:ext cx="36000" cy="3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96070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879" y="207914"/>
            <a:ext cx="9693520" cy="2723781"/>
          </a:xfrm>
        </p:spPr>
        <p:txBody>
          <a:bodyPr/>
          <a:lstStyle/>
          <a:p>
            <a:pPr algn="ctr"/>
            <a:r>
              <a:rPr lang="en-GB" sz="3200" dirty="0" err="1"/>
              <a:t>Tasg</a:t>
            </a:r>
            <a:r>
              <a:rPr lang="en-GB" sz="3200" dirty="0"/>
              <a:t> / Task:</a:t>
            </a:r>
          </a:p>
          <a:p>
            <a:pPr algn="ctr"/>
            <a:endParaRPr lang="en-GB" sz="3200" dirty="0"/>
          </a:p>
          <a:p>
            <a:pPr algn="ctr"/>
            <a:r>
              <a:rPr lang="en-GB" sz="3600" b="1" dirty="0" err="1"/>
              <a:t>Dywedwch</a:t>
            </a:r>
            <a:r>
              <a:rPr lang="en-GB" sz="3600" b="1" dirty="0"/>
              <a:t> </a:t>
            </a:r>
            <a:r>
              <a:rPr lang="en-GB" sz="3600" b="1" dirty="0" err="1"/>
              <a:t>wrth</a:t>
            </a:r>
            <a:r>
              <a:rPr lang="en-GB" sz="3600" b="1" dirty="0"/>
              <a:t> </a:t>
            </a:r>
            <a:r>
              <a:rPr lang="en-GB" sz="3600" b="1" dirty="0" err="1"/>
              <a:t>eich</a:t>
            </a:r>
            <a:r>
              <a:rPr lang="en-GB" sz="3600" b="1" dirty="0"/>
              <a:t> partner pa </a:t>
            </a:r>
            <a:r>
              <a:rPr lang="en-GB" sz="3600" b="1" dirty="0" err="1"/>
              <a:t>darged</a:t>
            </a:r>
            <a:r>
              <a:rPr lang="en-GB" sz="3600" b="1" dirty="0"/>
              <a:t>/au </a:t>
            </a:r>
            <a:r>
              <a:rPr lang="en-GB" sz="3600" b="1" dirty="0" err="1"/>
              <a:t>chi’n</a:t>
            </a:r>
            <a:r>
              <a:rPr lang="en-GB" sz="3600" b="1" dirty="0"/>
              <a:t> </a:t>
            </a:r>
            <a:r>
              <a:rPr lang="en-GB" sz="3600" b="1" dirty="0" err="1"/>
              <a:t>mynd</a:t>
            </a:r>
            <a:r>
              <a:rPr lang="en-GB" sz="3600" b="1" dirty="0"/>
              <a:t> </a:t>
            </a:r>
          </a:p>
          <a:p>
            <a:pPr marL="0" indent="0" algn="ctr">
              <a:buNone/>
            </a:pPr>
            <a:r>
              <a:rPr lang="en-GB" sz="3600" b="1" dirty="0" err="1"/>
              <a:t>i</a:t>
            </a:r>
            <a:r>
              <a:rPr lang="en-GB" sz="3600" b="1" dirty="0"/>
              <a:t> nodi a </a:t>
            </a:r>
            <a:r>
              <a:rPr lang="en-GB" sz="3600" b="1" dirty="0" err="1"/>
              <a:t>rhannwch</a:t>
            </a:r>
            <a:r>
              <a:rPr lang="en-GB" sz="3600" b="1" dirty="0"/>
              <a:t> </a:t>
            </a:r>
            <a:r>
              <a:rPr lang="en-GB" sz="3600" b="1" dirty="0" err="1"/>
              <a:t>syniadau</a:t>
            </a:r>
            <a:r>
              <a:rPr lang="en-GB" sz="3600" b="1" dirty="0"/>
              <a:t> </a:t>
            </a:r>
            <a:r>
              <a:rPr lang="en-GB" sz="3600" b="1" dirty="0" err="1"/>
              <a:t>sut</a:t>
            </a:r>
            <a:r>
              <a:rPr lang="en-GB" sz="3600" b="1" dirty="0"/>
              <a:t> </a:t>
            </a:r>
            <a:r>
              <a:rPr lang="en-GB" sz="3600" b="1" dirty="0" err="1"/>
              <a:t>medrwch</a:t>
            </a:r>
            <a:r>
              <a:rPr lang="en-GB" sz="3600" b="1" dirty="0"/>
              <a:t> </a:t>
            </a:r>
            <a:r>
              <a:rPr lang="en-GB" sz="3600" b="1" dirty="0" err="1"/>
              <a:t>taclo</a:t>
            </a:r>
            <a:endParaRPr lang="en-GB" sz="3600" b="1" dirty="0"/>
          </a:p>
          <a:p>
            <a:pPr algn="ctr"/>
            <a:endParaRPr lang="en-GB" sz="3600" b="1" dirty="0"/>
          </a:p>
          <a:p>
            <a:pPr algn="ctr"/>
            <a:endParaRPr lang="en-GB" sz="3600" b="1" dirty="0"/>
          </a:p>
          <a:p>
            <a:pPr algn="ctr"/>
            <a:r>
              <a:rPr lang="en-GB" sz="3600" b="1" i="1" dirty="0"/>
              <a:t>Identify which target / targets you are going to focus on </a:t>
            </a:r>
          </a:p>
          <a:p>
            <a:pPr marL="0" indent="0" algn="ctr">
              <a:buNone/>
            </a:pPr>
            <a:r>
              <a:rPr lang="en-GB" sz="3600" b="1" i="1" dirty="0"/>
              <a:t>and share with one other. Share suggestions on how to tackle</a:t>
            </a:r>
          </a:p>
        </p:txBody>
      </p:sp>
    </p:spTree>
    <p:extLst>
      <p:ext uri="{BB962C8B-B14F-4D97-AF65-F5344CB8AC3E}">
        <p14:creationId xmlns:p14="http://schemas.microsoft.com/office/powerpoint/2010/main" val="3321382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6"/>
          <p:cNvSpPr>
            <a:spLocks noGrp="1"/>
          </p:cNvSpPr>
          <p:nvPr>
            <p:ph type="title"/>
          </p:nvPr>
        </p:nvSpPr>
        <p:spPr>
          <a:xfrm>
            <a:off x="352925" y="248652"/>
            <a:ext cx="11157288" cy="1143000"/>
          </a:xfrm>
        </p:spPr>
        <p:txBody>
          <a:bodyPr/>
          <a:lstStyle/>
          <a:p>
            <a:pPr algn="ctr"/>
            <a:r>
              <a:rPr lang="en-GB" sz="3200" b="1" dirty="0">
                <a:latin typeface="Cosmos-Medium" panose="020B0600000000000000" pitchFamily="34" charset="0"/>
                <a:ea typeface="+mn-ea"/>
                <a:cs typeface="+mn-cs"/>
              </a:rPr>
              <a:t>Personal Development Plan / </a:t>
            </a:r>
            <a:r>
              <a:rPr lang="en-GB" sz="3200" b="1" dirty="0" err="1">
                <a:latin typeface="Cosmos-Medium" panose="020B0600000000000000" pitchFamily="34" charset="0"/>
                <a:ea typeface="+mn-ea"/>
                <a:cs typeface="+mn-cs"/>
              </a:rPr>
              <a:t>Cynllun</a:t>
            </a:r>
            <a:r>
              <a:rPr lang="en-GB" sz="3200" b="1" dirty="0">
                <a:latin typeface="Cosmos-Medium" panose="020B0600000000000000" pitchFamily="34" charset="0"/>
                <a:ea typeface="+mn-ea"/>
                <a:cs typeface="+mn-cs"/>
              </a:rPr>
              <a:t> </a:t>
            </a:r>
            <a:r>
              <a:rPr lang="en-GB" sz="3200" b="1" dirty="0" err="1">
                <a:latin typeface="Cosmos-Medium" panose="020B0600000000000000" pitchFamily="34" charset="0"/>
                <a:ea typeface="+mn-ea"/>
                <a:cs typeface="+mn-cs"/>
              </a:rPr>
              <a:t>Datblygu</a:t>
            </a:r>
            <a:r>
              <a:rPr lang="en-GB" sz="3200" b="1" dirty="0">
                <a:latin typeface="Cosmos-Medium" panose="020B0600000000000000" pitchFamily="34" charset="0"/>
                <a:ea typeface="+mn-ea"/>
                <a:cs typeface="+mn-cs"/>
              </a:rPr>
              <a:t> </a:t>
            </a:r>
            <a:r>
              <a:rPr lang="en-GB" sz="3200" b="1" dirty="0" err="1">
                <a:latin typeface="Cosmos-Medium" panose="020B0600000000000000" pitchFamily="34" charset="0"/>
                <a:ea typeface="+mn-ea"/>
                <a:cs typeface="+mn-cs"/>
              </a:rPr>
              <a:t>Personol</a:t>
            </a:r>
            <a:endParaRPr lang="en-GB" sz="3200" b="1" dirty="0">
              <a:latin typeface="Cosmos-Medium" panose="020B0600000000000000" pitchFamily="34" charset="0"/>
              <a:ea typeface="+mn-ea"/>
              <a:cs typeface="+mn-cs"/>
            </a:endParaRPr>
          </a:p>
        </p:txBody>
      </p:sp>
      <p:graphicFrame>
        <p:nvGraphicFramePr>
          <p:cNvPr id="9" name="Content Placeholder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9021408"/>
              </p:ext>
            </p:extLst>
          </p:nvPr>
        </p:nvGraphicFramePr>
        <p:xfrm>
          <a:off x="256675" y="1058780"/>
          <a:ext cx="11582400" cy="5550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6228">
                  <a:extLst>
                    <a:ext uri="{9D8B030D-6E8A-4147-A177-3AD203B41FA5}">
                      <a16:colId xmlns:a16="http://schemas.microsoft.com/office/drawing/2014/main" val="264090048"/>
                    </a:ext>
                  </a:extLst>
                </a:gridCol>
                <a:gridCol w="2575206">
                  <a:extLst>
                    <a:ext uri="{9D8B030D-6E8A-4147-A177-3AD203B41FA5}">
                      <a16:colId xmlns:a16="http://schemas.microsoft.com/office/drawing/2014/main" val="286618867"/>
                    </a:ext>
                  </a:extLst>
                </a:gridCol>
                <a:gridCol w="3055330">
                  <a:extLst>
                    <a:ext uri="{9D8B030D-6E8A-4147-A177-3AD203B41FA5}">
                      <a16:colId xmlns:a16="http://schemas.microsoft.com/office/drawing/2014/main" val="1535843905"/>
                    </a:ext>
                  </a:extLst>
                </a:gridCol>
                <a:gridCol w="2966076">
                  <a:extLst>
                    <a:ext uri="{9D8B030D-6E8A-4147-A177-3AD203B41FA5}">
                      <a16:colId xmlns:a16="http://schemas.microsoft.com/office/drawing/2014/main" val="219654146"/>
                    </a:ext>
                  </a:extLst>
                </a:gridCol>
                <a:gridCol w="1289560">
                  <a:extLst>
                    <a:ext uri="{9D8B030D-6E8A-4147-A177-3AD203B41FA5}">
                      <a16:colId xmlns:a16="http://schemas.microsoft.com/office/drawing/2014/main" val="2698738158"/>
                    </a:ext>
                  </a:extLst>
                </a:gridCol>
              </a:tblGrid>
              <a:tr h="1037359">
                <a:tc>
                  <a:txBody>
                    <a:bodyPr/>
                    <a:lstStyle/>
                    <a:p>
                      <a:r>
                        <a:rPr lang="en-GB" sz="1600" dirty="0"/>
                        <a:t>What</a:t>
                      </a:r>
                      <a:r>
                        <a:rPr lang="en-GB" sz="1600" baseline="0" dirty="0"/>
                        <a:t> do I want to learn?</a:t>
                      </a:r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 I have to do?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 support and resources will I need?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How will I measure success?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Target Date for Review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777892311"/>
                  </a:ext>
                </a:extLst>
              </a:tr>
              <a:tr h="1332355">
                <a:tc>
                  <a:txBody>
                    <a:bodyPr/>
                    <a:lstStyle/>
                    <a:p>
                      <a:r>
                        <a:rPr lang="en-GB" sz="1600" dirty="0"/>
                        <a:t>Communication skills for job application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Attend networking</a:t>
                      </a:r>
                      <a:r>
                        <a:rPr lang="en-GB" sz="1600" baseline="0" dirty="0"/>
                        <a:t> events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Information on event details. Preparation before event</a:t>
                      </a:r>
                      <a:r>
                        <a:rPr lang="en-GB" sz="1600" baseline="0" dirty="0"/>
                        <a:t> about what to say</a:t>
                      </a:r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Number of meaningful connections I create on LinkedIn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 months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736506664"/>
                  </a:ext>
                </a:extLst>
              </a:tr>
              <a:tr h="1537292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aseline="0" dirty="0"/>
                        <a:t>Put myself forward for team leader role in work </a:t>
                      </a:r>
                      <a:endParaRPr lang="en-GB" sz="1600" dirty="0"/>
                    </a:p>
                    <a:p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Speak to line</a:t>
                      </a:r>
                      <a:r>
                        <a:rPr lang="en-GB" sz="1600" baseline="0" dirty="0"/>
                        <a:t> manager.  Attend training courses</a:t>
                      </a:r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Target settings in work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 months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969026195"/>
                  </a:ext>
                </a:extLst>
              </a:tr>
              <a:tr h="1643562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Practice</a:t>
                      </a:r>
                      <a:r>
                        <a:rPr lang="en-GB" sz="1600" baseline="0" dirty="0"/>
                        <a:t> public speaking</a:t>
                      </a:r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Speak to module tutors find out when opportunities are coming up.  Support from careers team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Completion of public speaking and feedback from audience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6months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8941774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8027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EFDBC-1209-ADF1-980F-446D9A942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FC1E3-15B6-E09D-73B4-B39654CFEAB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30188"/>
            <a:ext cx="11833225" cy="1325562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/ 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0AA19-1C90-405F-82D6-BCC5194B763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565250" y="1173617"/>
            <a:ext cx="5502600" cy="53045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Week 4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Essential to </a:t>
            </a:r>
            <a:r>
              <a:rPr lang="en-GB" b="1" dirty="0"/>
              <a:t>bring all your paper work from today </a:t>
            </a:r>
            <a:r>
              <a:rPr lang="en-GB" dirty="0"/>
              <a:t>to support with writing your …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u="sng" dirty="0"/>
              <a:t>Focus Statement </a:t>
            </a:r>
            <a:r>
              <a:rPr lang="en-GB" dirty="0"/>
              <a:t>(500 words)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Week 5</a:t>
            </a:r>
            <a:r>
              <a:rPr lang="en-GB" dirty="0"/>
              <a:t> – (submission week Part 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Guidance how to submit portfolio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Placement forms / Log book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44BACF6-BAA3-0427-6E73-627F2F95691E}"/>
              </a:ext>
            </a:extLst>
          </p:cNvPr>
          <p:cNvSpPr txBox="1">
            <a:spLocks/>
          </p:cNvSpPr>
          <p:nvPr/>
        </p:nvSpPr>
        <p:spPr>
          <a:xfrm>
            <a:off x="358775" y="1173616"/>
            <a:ext cx="5127625" cy="492238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GB" b="1" dirty="0" err="1"/>
              <a:t>Wythnos</a:t>
            </a:r>
            <a:r>
              <a:rPr lang="en-GB" b="1" dirty="0"/>
              <a:t> 4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 err="1"/>
              <a:t>Allweddol</a:t>
            </a:r>
            <a:r>
              <a:rPr lang="en-GB" dirty="0"/>
              <a:t> - </a:t>
            </a:r>
            <a:r>
              <a:rPr lang="en-GB" b="1" dirty="0" err="1"/>
              <a:t>dewch</a:t>
            </a:r>
            <a:r>
              <a:rPr lang="en-GB" b="1" dirty="0"/>
              <a:t> </a:t>
            </a:r>
            <a:r>
              <a:rPr lang="en-GB" b="1" dirty="0" err="1"/>
              <a:t>a’ch</a:t>
            </a:r>
            <a:r>
              <a:rPr lang="en-GB" b="1" dirty="0"/>
              <a:t> </a:t>
            </a:r>
            <a:r>
              <a:rPr lang="en-GB" b="1" dirty="0" err="1"/>
              <a:t>holl</a:t>
            </a:r>
            <a:r>
              <a:rPr lang="en-GB" b="1" dirty="0"/>
              <a:t> </a:t>
            </a:r>
            <a:r>
              <a:rPr lang="en-GB" b="1" dirty="0" err="1"/>
              <a:t>waith</a:t>
            </a:r>
            <a:r>
              <a:rPr lang="en-GB" b="1" dirty="0"/>
              <a:t> </a:t>
            </a:r>
            <a:r>
              <a:rPr lang="en-GB" b="1" dirty="0" err="1"/>
              <a:t>papur</a:t>
            </a:r>
            <a:r>
              <a:rPr lang="en-GB" b="1" dirty="0"/>
              <a:t> o </a:t>
            </a:r>
            <a:r>
              <a:rPr lang="en-GB" b="1" dirty="0" err="1"/>
              <a:t>heddiw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cynorthwyo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…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u="sng" dirty="0" err="1"/>
              <a:t>Datganiad</a:t>
            </a:r>
            <a:r>
              <a:rPr lang="en-GB" u="sng" dirty="0"/>
              <a:t> </a:t>
            </a:r>
            <a:r>
              <a:rPr lang="en-GB" u="sng" dirty="0" err="1"/>
              <a:t>Ffocws</a:t>
            </a:r>
            <a:r>
              <a:rPr lang="en-GB" u="sng" dirty="0"/>
              <a:t> </a:t>
            </a:r>
            <a:r>
              <a:rPr lang="en-GB" dirty="0"/>
              <a:t>(500 gair)</a:t>
            </a:r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r>
              <a:rPr lang="en-GB" b="1" dirty="0" err="1"/>
              <a:t>Wythnos</a:t>
            </a:r>
            <a:r>
              <a:rPr lang="en-GB" b="1" dirty="0"/>
              <a:t> 5</a:t>
            </a:r>
            <a:r>
              <a:rPr lang="en-GB" dirty="0"/>
              <a:t> – (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Rhan 1)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gyflwyno’r</a:t>
            </a:r>
            <a:r>
              <a:rPr lang="en-GB" dirty="0"/>
              <a:t> </a:t>
            </a:r>
            <a:r>
              <a:rPr lang="en-GB" dirty="0" err="1"/>
              <a:t>portffolio</a:t>
            </a:r>
            <a:endParaRPr lang="en-GB" dirty="0"/>
          </a:p>
          <a:p>
            <a:pPr marL="0" indent="0">
              <a:lnSpc>
                <a:spcPct val="120000"/>
              </a:lnSpc>
              <a:buNone/>
            </a:pPr>
            <a:r>
              <a:rPr lang="en-GB" dirty="0" err="1"/>
              <a:t>Ffurflenni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Gwaith / </a:t>
            </a:r>
            <a:r>
              <a:rPr lang="en-GB" dirty="0" err="1"/>
              <a:t>llyfr</a:t>
            </a:r>
            <a:r>
              <a:rPr lang="en-GB" dirty="0"/>
              <a:t> log</a:t>
            </a:r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1622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35D3526-1F65-A370-0612-D02DB6370B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750" t="18572" r="15679" b="8286"/>
          <a:stretch/>
        </p:blipFill>
        <p:spPr>
          <a:xfrm>
            <a:off x="4676504" y="147203"/>
            <a:ext cx="5606403" cy="6563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711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8EF2CE-E91F-2829-7253-5B5DDCB32F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F1668A7-5546-4C74-3D2C-961601BF1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993" y="1811689"/>
            <a:ext cx="9693520" cy="272378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gyfer</a:t>
            </a:r>
            <a:r>
              <a:rPr lang="en-GB" sz="4000" dirty="0"/>
              <a:t> </a:t>
            </a:r>
            <a:r>
              <a:rPr lang="en-GB" sz="4000" dirty="0" err="1"/>
              <a:t>wythnos</a:t>
            </a:r>
            <a:r>
              <a:rPr lang="en-GB" sz="4000" dirty="0"/>
              <a:t> 4 / Task for week 4:</a:t>
            </a:r>
          </a:p>
          <a:p>
            <a:endParaRPr lang="en-GB" sz="4000" dirty="0"/>
          </a:p>
          <a:p>
            <a:r>
              <a:rPr lang="en-GB" sz="4000" dirty="0" err="1"/>
              <a:t>Dynodwch</a:t>
            </a:r>
            <a:r>
              <a:rPr lang="en-GB" sz="4000" dirty="0"/>
              <a:t> </a:t>
            </a:r>
            <a:r>
              <a:rPr lang="en-GB" sz="4000" dirty="0" err="1"/>
              <a:t>llenyddiaeth</a:t>
            </a:r>
            <a:r>
              <a:rPr lang="en-GB" sz="4000" dirty="0"/>
              <a:t> </a:t>
            </a:r>
            <a:r>
              <a:rPr lang="en-GB" sz="4000" dirty="0" err="1"/>
              <a:t>allweddol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gyfer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ffocws</a:t>
            </a:r>
            <a:endParaRPr lang="en-GB" sz="4000" dirty="0"/>
          </a:p>
          <a:p>
            <a:endParaRPr lang="en-GB" sz="4000" dirty="0"/>
          </a:p>
          <a:p>
            <a:r>
              <a:rPr lang="en-GB" sz="4000" i="1" dirty="0"/>
              <a:t>Identify the key literature sources for your focus</a:t>
            </a:r>
          </a:p>
        </p:txBody>
      </p:sp>
    </p:spTree>
    <p:extLst>
      <p:ext uri="{BB962C8B-B14F-4D97-AF65-F5344CB8AC3E}">
        <p14:creationId xmlns:p14="http://schemas.microsoft.com/office/powerpoint/2010/main" val="202513396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644</TotalTime>
  <Words>1371</Words>
  <Application>Microsoft Office PowerPoint</Application>
  <PresentationFormat>Widescreen</PresentationFormat>
  <Paragraphs>296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20</vt:i4>
      </vt:variant>
    </vt:vector>
  </HeadingPairs>
  <TitlesOfParts>
    <vt:vector size="46" baseType="lpstr">
      <vt:lpstr>Cosmos-Medium</vt:lpstr>
      <vt:lpstr>Arial</vt:lpstr>
      <vt:lpstr>Calibri</vt:lpstr>
      <vt:lpstr>Calibri Light</vt:lpstr>
      <vt:lpstr>Segoe UI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Office 2013 - 2022 Theme</vt:lpstr>
      <vt:lpstr>PowerPoint Presentation</vt:lpstr>
      <vt:lpstr>Aims for today / Amcanion heddiw</vt:lpstr>
      <vt:lpstr>Role of the Tutor is…</vt:lpstr>
      <vt:lpstr>Asesiad 1 hyd yn hyn … / Assessment 1 so far …</vt:lpstr>
      <vt:lpstr>CV – two pages using Canva summarize interests, qualifications, experiences to present to the employer that you are the best applicant for the post!   Covering letter specific to a post &amp; to the industry   Both documents should mirror each other and complement each other   By doing so – try to avoid too much repetition of information. </vt:lpstr>
      <vt:lpstr>CV – dau tudalen</vt:lpstr>
      <vt:lpstr>Profile/ Personal Statement</vt:lpstr>
      <vt:lpstr>Datganiad Personol</vt:lpstr>
      <vt:lpstr>Berfau – geiriau gwneud i ddechrau brawddegau</vt:lpstr>
      <vt:lpstr>Contact details / Manylion Cyswllt</vt:lpstr>
      <vt:lpstr>      Covering Letter - Generic Guidance</vt:lpstr>
      <vt:lpstr>PowerPoint Presentation</vt:lpstr>
      <vt:lpstr>To support in writing Focus Statement</vt:lpstr>
      <vt:lpstr>PowerPoint Presentation</vt:lpstr>
      <vt:lpstr>SWOT (Also, keep the outcome of your Training Needs Analysis in mind when completing this)</vt:lpstr>
      <vt:lpstr>PowerPoint Presentation</vt:lpstr>
      <vt:lpstr>Personal Development Plan / Cynllun Datblygu Personol</vt:lpstr>
      <vt:lpstr>Wythnos Nesaf / Next Week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95</cp:revision>
  <dcterms:created xsi:type="dcterms:W3CDTF">2021-03-09T15:35:42Z</dcterms:created>
  <dcterms:modified xsi:type="dcterms:W3CDTF">2025-10-13T13:33:18Z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