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4"/>
  </p:sldMasterIdLst>
  <p:notesMasterIdLst>
    <p:notesMasterId r:id="rId17"/>
  </p:notesMasterIdLst>
  <p:sldIdLst>
    <p:sldId id="257" r:id="rId5"/>
    <p:sldId id="286" r:id="rId6"/>
    <p:sldId id="308" r:id="rId7"/>
    <p:sldId id="304" r:id="rId8"/>
    <p:sldId id="310" r:id="rId9"/>
    <p:sldId id="303" r:id="rId10"/>
    <p:sldId id="265" r:id="rId11"/>
    <p:sldId id="275" r:id="rId12"/>
    <p:sldId id="297" r:id="rId13"/>
    <p:sldId id="312" r:id="rId14"/>
    <p:sldId id="305" r:id="rId15"/>
    <p:sldId id="302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58C531-CC5E-2CFF-5301-9FF3FDDE6DF7}" v="3" dt="2022-07-29T19:41:07.178"/>
    <p1510:client id="{8E62ACF4-C54D-3649-9ADE-177D5316B6BB}" v="2" dt="2022-07-29T20:06:44.148"/>
    <p1510:client id="{D99E7115-AA98-4A60-9E2F-AB5DEBBE5D7F}" v="36" dt="2022-07-29T20:06:54.740"/>
  </p1510:revLst>
</p1510:revInfo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E23D6-ACA7-40D7-937F-B36EDBEFD1B7}" type="datetimeFigureOut">
              <a:t>7/29/2022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9B9283-EA38-41E3-9685-366334D5F08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029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GB" b="1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B9283-EA38-41E3-9685-366334D5F082}" type="slidenum"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065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57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27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040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286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705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259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627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940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231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53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89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9997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2" r:id="rId6"/>
    <p:sldLayoutId id="2147483727" r:id="rId7"/>
    <p:sldLayoutId id="2147483723" r:id="rId8"/>
    <p:sldLayoutId id="2147483724" r:id="rId9"/>
    <p:sldLayoutId id="2147483725" r:id="rId10"/>
    <p:sldLayoutId id="214748372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94153D-C1A8-D9A0-AEA0-543A93828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552" y="828626"/>
            <a:ext cx="5811071" cy="474816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br>
              <a:rPr lang="en-US" sz="4800" b="1">
                <a:latin typeface="Times New Roman"/>
                <a:cs typeface="Times New Roman"/>
              </a:rPr>
            </a:br>
            <a:r>
              <a:rPr lang="en-US" sz="4800" b="1">
                <a:latin typeface="Times New Roman"/>
                <a:cs typeface="Times New Roman"/>
              </a:rPr>
              <a:t>Knights’ Constructions</a:t>
            </a:r>
            <a:br>
              <a:rPr lang="en-US">
                <a:latin typeface="Times New Roman"/>
                <a:cs typeface="Times New Roman"/>
              </a:rPr>
            </a:br>
            <a:r>
              <a:rPr lang="en-GB" sz="1800">
                <a:ea typeface="+mj-lt"/>
                <a:cs typeface="+mj-lt"/>
              </a:rPr>
              <a:t>132 Birmingham Middleway </a:t>
            </a:r>
          </a:p>
          <a:p>
            <a:pPr algn="ctr"/>
            <a:r>
              <a:rPr lang="en-GB" sz="1800">
                <a:ea typeface="+mj-lt"/>
                <a:cs typeface="+mj-lt"/>
              </a:rPr>
              <a:t>Moseley Road B12 0DG</a:t>
            </a:r>
          </a:p>
          <a:p>
            <a:pPr algn="ctr"/>
            <a:r>
              <a:rPr lang="en-GB" sz="1800">
                <a:ea typeface="+mj-lt"/>
                <a:cs typeface="+mj-lt"/>
              </a:rPr>
              <a:t>Tel: 0121 796 4321</a:t>
            </a:r>
            <a:br>
              <a:rPr lang="en-GB" sz="1800">
                <a:ea typeface="+mj-lt"/>
                <a:cs typeface="+mj-lt"/>
              </a:rPr>
            </a:br>
            <a:r>
              <a:rPr lang="en-GB" sz="1600">
                <a:ea typeface="+mj-lt"/>
                <a:cs typeface="+mj-lt"/>
              </a:rPr>
              <a:t>E-mail: knightsconstructionfirm@hotmail.co.uk</a:t>
            </a:r>
          </a:p>
          <a:p>
            <a:endParaRPr lang="en-US">
              <a:latin typeface="Times New Roman"/>
              <a:cs typeface="Times New Roman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97A277A-622B-60A1-A3EF-BE6466AA26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49" r="-1" b="-1"/>
          <a:stretch/>
        </p:blipFill>
        <p:spPr>
          <a:xfrm>
            <a:off x="1" y="41199"/>
            <a:ext cx="4876799" cy="685798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111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A0E39-96F1-2C8D-C4D0-FB9C2AC0E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2" y="870595"/>
            <a:ext cx="3717089" cy="4964145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200"/>
            </a:br>
            <a:br>
              <a:rPr lang="en-US">
                <a:latin typeface="Times New Roman"/>
              </a:rPr>
            </a:br>
            <a:r>
              <a:rPr lang="en-US" b="1">
                <a:latin typeface="Times New Roman"/>
                <a:cs typeface="Times New Roman"/>
              </a:rPr>
              <a:t>Projected Hostel Diagram </a:t>
            </a:r>
            <a:br>
              <a:rPr lang="en-US" b="1">
                <a:latin typeface="Times New Roman"/>
              </a:rPr>
            </a:br>
            <a:r>
              <a:rPr lang="en-US" b="1">
                <a:latin typeface="Times New Roman"/>
                <a:cs typeface="Times New Roman"/>
              </a:rPr>
              <a:t>of </a:t>
            </a:r>
            <a:br>
              <a:rPr lang="en-US" b="1">
                <a:latin typeface="Times New Roman"/>
              </a:rPr>
            </a:br>
            <a:r>
              <a:rPr lang="en-US" b="1">
                <a:latin typeface="Times New Roman"/>
                <a:cs typeface="Times New Roman"/>
              </a:rPr>
              <a:t>each level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Diagram, schematic&#10;&#10;Description automatically generated">
            <a:extLst>
              <a:ext uri="{FF2B5EF4-FFF2-40B4-BE49-F238E27FC236}">
                <a16:creationId xmlns:a16="http://schemas.microsoft.com/office/drawing/2014/main" id="{CA1B15A1-974B-EE64-32D9-F1A12D1988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29" t="20888" r="18468" b="18137"/>
          <a:stretch>
            <a:fillRect/>
          </a:stretch>
        </p:blipFill>
        <p:spPr bwMode="auto">
          <a:xfrm rot="21600000">
            <a:off x="4822371" y="1110344"/>
            <a:ext cx="6934200" cy="4378668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909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2094EC-37DE-9AB2-8F98-D0F17F60F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552" y="871758"/>
            <a:ext cx="5825448" cy="3871143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5400" b="1"/>
            </a:br>
            <a:br>
              <a:rPr lang="en-US" sz="5400" b="1">
                <a:latin typeface="Times New Roman"/>
              </a:rPr>
            </a:br>
            <a:r>
              <a:rPr lang="en-US" b="1">
                <a:latin typeface="Times New Roman"/>
                <a:cs typeface="Times New Roman"/>
              </a:rPr>
              <a:t>location</a:t>
            </a:r>
            <a:endParaRPr lang="en-US" sz="5400">
              <a:latin typeface="Times New Roman"/>
              <a:cs typeface="Times New Roman"/>
            </a:endParaRP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C497DFE7-D0F5-4125-E331-9F1C89A257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49" r="-1" b="-1"/>
          <a:stretch/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2181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2E87B-324C-128D-DCC8-3FA2C43BF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729206"/>
            <a:ext cx="10872665" cy="891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>
                <a:latin typeface="Times New Roman"/>
                <a:cs typeface="Times New Roman"/>
              </a:rPr>
              <a:t>QUAD CHART</a:t>
            </a:r>
            <a:endParaRPr lang="en-US">
              <a:latin typeface="Times New Roman"/>
              <a:cs typeface="Times New Roman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0F142EE-4EB3-598D-2F46-98CBB1E349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193650"/>
              </p:ext>
            </p:extLst>
          </p:nvPr>
        </p:nvGraphicFramePr>
        <p:xfrm>
          <a:off x="1699053" y="1575486"/>
          <a:ext cx="9400759" cy="4830192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4659377">
                  <a:extLst>
                    <a:ext uri="{9D8B030D-6E8A-4147-A177-3AD203B41FA5}">
                      <a16:colId xmlns:a16="http://schemas.microsoft.com/office/drawing/2014/main" val="635941374"/>
                    </a:ext>
                  </a:extLst>
                </a:gridCol>
                <a:gridCol w="4741382">
                  <a:extLst>
                    <a:ext uri="{9D8B030D-6E8A-4147-A177-3AD203B41FA5}">
                      <a16:colId xmlns:a16="http://schemas.microsoft.com/office/drawing/2014/main" val="153891045"/>
                    </a:ext>
                  </a:extLst>
                </a:gridCol>
              </a:tblGrid>
              <a:tr h="668677"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Knights’ Constructions​</a:t>
                      </a:r>
                    </a:p>
                    <a:p>
                      <a:pPr algn="ctr" rtl="0" fontAlgn="base"/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Building a better future for students​</a:t>
                      </a:r>
                      <a:endParaRPr lang="en-GB" sz="18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98016" marR="98016" marT="98016" marB="4900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783353"/>
                  </a:ext>
                </a:extLst>
              </a:tr>
              <a:tr h="2006034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Aims/Objectives​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To design, build/construct student blocks for the UWTSD.​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To provide comfortable living accommodations, appropriate for students to reside while studying.​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To provide quality service. ​</a:t>
                      </a:r>
                      <a:endParaRPr lang="en-GB" sz="18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98016" marR="98016" marT="98016" marB="490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Stakeholders​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UWTSD​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Knights’ Constructions​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The public​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Students/union​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City council​</a:t>
                      </a:r>
                    </a:p>
                    <a:p>
                      <a:pPr algn="ctr" rtl="0" fontAlgn="base"/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 ​</a:t>
                      </a:r>
                      <a:endParaRPr lang="en-GB" sz="18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98016" marR="98016" marT="98016" marB="490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658319"/>
                  </a:ext>
                </a:extLst>
              </a:tr>
              <a:tr h="2006034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Desired end-result​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Satisfied clients.​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Happy students.​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Strong, safe building.​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Clean and liveable living quarters.​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Accessible buildings/carparks.​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Environmentally friendly.​</a:t>
                      </a:r>
                      <a:endParaRPr lang="en-GB" sz="18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98016" marR="98016" marT="98016" marB="490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Measures of success​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Recommendations.​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Satisfied Customers.​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Projects completed on time.​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Successful Completion of Projects.​</a:t>
                      </a:r>
                      <a:endParaRPr lang="en-GB" sz="18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98016" marR="98016" marT="98016" marB="490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42932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0699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94031-0998-0E49-8926-F69DAF2AE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907652"/>
          </a:xfrm>
        </p:spPr>
        <p:txBody>
          <a:bodyPr/>
          <a:lstStyle/>
          <a:p>
            <a:pPr algn="ctr"/>
            <a:r>
              <a:rPr lang="en-GB" b="1">
                <a:ea typeface="+mj-lt"/>
                <a:cs typeface="+mj-lt"/>
              </a:rPr>
              <a:t>FUNDING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6F8C4DA-8C52-79F8-9227-56C767464C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0906" y="1983362"/>
            <a:ext cx="5440833" cy="3637776"/>
          </a:xfrm>
        </p:spPr>
      </p:pic>
    </p:spTree>
    <p:extLst>
      <p:ext uri="{BB962C8B-B14F-4D97-AF65-F5344CB8AC3E}">
        <p14:creationId xmlns:p14="http://schemas.microsoft.com/office/powerpoint/2010/main" val="3873983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20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79103-3DCF-CF3E-95C5-5FB640F9C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681" y="909638"/>
            <a:ext cx="10671219" cy="74372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b="1">
                <a:latin typeface="Times New Roman"/>
                <a:cs typeface="Times New Roman"/>
              </a:rPr>
              <a:t>Stakeholders </a:t>
            </a:r>
            <a:r>
              <a:rPr lang="en-US" b="1">
                <a:latin typeface="Times New Roman"/>
                <a:cs typeface="Times New Roman"/>
              </a:rPr>
              <a:t>Analysis</a:t>
            </a:r>
            <a:r>
              <a:rPr lang="en-GB" b="1">
                <a:latin typeface="Times New Roman"/>
                <a:cs typeface="Times New Roman"/>
              </a:rPr>
              <a:t> - UWTSD  </a:t>
            </a:r>
            <a:endParaRPr lang="en-US" b="1"/>
          </a:p>
        </p:txBody>
      </p:sp>
      <p:cxnSp>
        <p:nvCxnSpPr>
          <p:cNvPr id="19" name="Straight Connector 22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24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BE29905-2D68-797A-73BD-D3F1506DA4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135788"/>
              </p:ext>
            </p:extLst>
          </p:nvPr>
        </p:nvGraphicFramePr>
        <p:xfrm>
          <a:off x="957648" y="1719649"/>
          <a:ext cx="10585118" cy="4368315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2038864">
                  <a:extLst>
                    <a:ext uri="{9D8B030D-6E8A-4147-A177-3AD203B41FA5}">
                      <a16:colId xmlns:a16="http://schemas.microsoft.com/office/drawing/2014/main" val="2454555048"/>
                    </a:ext>
                  </a:extLst>
                </a:gridCol>
                <a:gridCol w="1181612">
                  <a:extLst>
                    <a:ext uri="{9D8B030D-6E8A-4147-A177-3AD203B41FA5}">
                      <a16:colId xmlns:a16="http://schemas.microsoft.com/office/drawing/2014/main" val="3032281607"/>
                    </a:ext>
                  </a:extLst>
                </a:gridCol>
                <a:gridCol w="2363228">
                  <a:extLst>
                    <a:ext uri="{9D8B030D-6E8A-4147-A177-3AD203B41FA5}">
                      <a16:colId xmlns:a16="http://schemas.microsoft.com/office/drawing/2014/main" val="4293578090"/>
                    </a:ext>
                  </a:extLst>
                </a:gridCol>
                <a:gridCol w="1459641">
                  <a:extLst>
                    <a:ext uri="{9D8B030D-6E8A-4147-A177-3AD203B41FA5}">
                      <a16:colId xmlns:a16="http://schemas.microsoft.com/office/drawing/2014/main" val="4105490812"/>
                    </a:ext>
                  </a:extLst>
                </a:gridCol>
                <a:gridCol w="3541773">
                  <a:extLst>
                    <a:ext uri="{9D8B030D-6E8A-4147-A177-3AD203B41FA5}">
                      <a16:colId xmlns:a16="http://schemas.microsoft.com/office/drawing/2014/main" val="2631653394"/>
                    </a:ext>
                  </a:extLst>
                </a:gridCol>
              </a:tblGrid>
              <a:tr h="671898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STAKEHOLDERS​</a:t>
                      </a:r>
                      <a:endParaRPr lang="en-GB" sz="16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PROJECT </a:t>
                      </a:r>
                      <a:endParaRPr lang="en-GB" sz="16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6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POWER​</a:t>
                      </a:r>
                      <a:endParaRPr lang="en-GB" sz="16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INTERESTS ​</a:t>
                      </a:r>
                      <a:endParaRPr lang="en-GB" sz="16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PROJECT </a:t>
                      </a:r>
                      <a:endParaRPr lang="en-GB" sz="16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6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INFLUENCES​</a:t>
                      </a:r>
                      <a:endParaRPr lang="en-GB" sz="16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RISK &amp; ASSUMPTIONS​</a:t>
                      </a:r>
                      <a:endParaRPr lang="en-GB" sz="1600" b="1" i="0" cap="none" spc="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1747127"/>
                  </a:ext>
                </a:extLst>
              </a:tr>
              <a:tr h="65358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UWTSD​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HIGH​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TO RECEIVE SIX STUDENT HOSTELS 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IMPORTANT​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FULL FUNDING PROVIDER, ALL RESOURCES, 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5441084"/>
                  </a:ext>
                </a:extLst>
              </a:tr>
              <a:tr h="90313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KNIGHTS' 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CONSTRUCTIONS​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HIGH​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COMPLETE OBJECTIVE, GOALS, DELIVERABLES​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IMPORTANT​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PROVIDING ALL RESOURCES MATERIALS​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6353594"/>
                  </a:ext>
                </a:extLst>
              </a:tr>
              <a:tr h="65358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COUNCIL​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HIGH​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HEALTH AND SAFETY​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IMPORTANT​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REGULATIONS, PERMITS PLANNING REQUIREMENTS,​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985191"/>
                  </a:ext>
                </a:extLst>
              </a:tr>
              <a:tr h="65358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STUDENTS​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LOW​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AFFORDABLE 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ACCOMMODATIONS​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 MINIMAL​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COST​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6591048"/>
                  </a:ext>
                </a:extLst>
              </a:tr>
              <a:tr h="65358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GENERAL 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PUBLIC 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LOW​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NOISE, ROWDY TEENAGERS​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MINIMAL​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ANTI-SOCIAL BEHAVIOUR​</a:t>
                      </a:r>
                      <a:endParaRPr lang="en-GB" sz="1600" b="1" i="0" cap="none" spc="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</a:txBody>
                  <a:tcPr marL="67344" marR="67344" marT="67344" marB="3367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54431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5646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53A2F-E5CE-7FEE-BE26-919639BBF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692" y="750769"/>
            <a:ext cx="9467850" cy="832654"/>
          </a:xfrm>
        </p:spPr>
        <p:txBody>
          <a:bodyPr>
            <a:normAutofit/>
          </a:bodyPr>
          <a:lstStyle/>
          <a:p>
            <a:pPr algn="ctr"/>
            <a:r>
              <a:rPr lang="en-GB" sz="3200" b="1"/>
              <a:t>Work breakdown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94D989-C5DD-9F3B-C95D-C1C7FB4381C5}"/>
              </a:ext>
            </a:extLst>
          </p:cNvPr>
          <p:cNvSpPr txBox="1"/>
          <p:nvPr/>
        </p:nvSpPr>
        <p:spPr>
          <a:xfrm>
            <a:off x="380999" y="1731092"/>
            <a:ext cx="1504950" cy="36933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GB" b="1"/>
              <a:t>1. Planning</a:t>
            </a:r>
            <a:endParaRPr lang="en-GB" b="1" u="sng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59EA3A-B93B-EAD4-DECE-CF7B9E35FE1F}"/>
              </a:ext>
            </a:extLst>
          </p:cNvPr>
          <p:cNvSpPr txBox="1"/>
          <p:nvPr/>
        </p:nvSpPr>
        <p:spPr>
          <a:xfrm>
            <a:off x="208935" y="2533334"/>
            <a:ext cx="3067975" cy="646331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1.1</a:t>
            </a:r>
            <a:r>
              <a:rPr lang="en-GB" b="0" i="0">
                <a:solidFill>
                  <a:srgbClr val="000000"/>
                </a:solidFill>
                <a:effectLst/>
                <a:latin typeface="Roboto"/>
                <a:ea typeface="Roboto"/>
              </a:rPr>
              <a:t>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Meetings, scope, budget, site survey</a:t>
            </a:r>
            <a:endParaRPr lang="en-GB" b="1" u="sng">
              <a:latin typeface="Roboto"/>
              <a:ea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4D3558-9412-F04E-5F3E-EFCE5BA5E5B4}"/>
              </a:ext>
            </a:extLst>
          </p:cNvPr>
          <p:cNvSpPr txBox="1"/>
          <p:nvPr/>
        </p:nvSpPr>
        <p:spPr>
          <a:xfrm>
            <a:off x="102391" y="3967925"/>
            <a:ext cx="3567117" cy="646331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1.2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Meetings, designs, material &amp; planning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814688-CF62-0938-20F5-152DADAF541F}"/>
              </a:ext>
            </a:extLst>
          </p:cNvPr>
          <p:cNvSpPr txBox="1"/>
          <p:nvPr/>
        </p:nvSpPr>
        <p:spPr>
          <a:xfrm>
            <a:off x="207169" y="5395863"/>
            <a:ext cx="3152778" cy="381053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1.3 Contracts &amp; permits</a:t>
            </a:r>
            <a:endParaRPr lang="en-GB" b="1">
              <a:latin typeface="Calisto MT"/>
              <a:ea typeface="Robot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443AE8-C292-D03E-EE3C-6FB13C4CF61C}"/>
              </a:ext>
            </a:extLst>
          </p:cNvPr>
          <p:cNvSpPr txBox="1"/>
          <p:nvPr/>
        </p:nvSpPr>
        <p:spPr>
          <a:xfrm>
            <a:off x="2833691" y="1600758"/>
            <a:ext cx="2328862" cy="369332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2. Pre- Construction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FFC50E-123F-921E-FAD8-42C7B98F99DE}"/>
              </a:ext>
            </a:extLst>
          </p:cNvPr>
          <p:cNvSpPr txBox="1"/>
          <p:nvPr/>
        </p:nvSpPr>
        <p:spPr>
          <a:xfrm>
            <a:off x="3323006" y="2211052"/>
            <a:ext cx="2905124" cy="369332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2.1</a:t>
            </a:r>
            <a:r>
              <a:rPr lang="en-GB" i="0">
                <a:solidFill>
                  <a:srgbClr val="000000"/>
                </a:solidFill>
                <a:effectLst/>
                <a:latin typeface="Roboto"/>
                <a:ea typeface="Roboto"/>
              </a:rPr>
              <a:t>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Sight work/foundation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B97915-5EB9-9C3D-9341-3E64EF10BB55}"/>
              </a:ext>
            </a:extLst>
          </p:cNvPr>
          <p:cNvSpPr txBox="1"/>
          <p:nvPr/>
        </p:nvSpPr>
        <p:spPr>
          <a:xfrm>
            <a:off x="3277569" y="3321244"/>
            <a:ext cx="2631289" cy="369332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2.2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Scaffolding/footing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E0AA19-3320-EC8B-438D-5E7857997562}"/>
              </a:ext>
            </a:extLst>
          </p:cNvPr>
          <p:cNvSpPr txBox="1"/>
          <p:nvPr/>
        </p:nvSpPr>
        <p:spPr>
          <a:xfrm>
            <a:off x="3768926" y="4525779"/>
            <a:ext cx="2376486" cy="64633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2.3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Frames, Panels, Plumbing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665A2A-2794-822F-C8C1-6E6B02AD20D2}"/>
              </a:ext>
            </a:extLst>
          </p:cNvPr>
          <p:cNvSpPr txBox="1"/>
          <p:nvPr/>
        </p:nvSpPr>
        <p:spPr>
          <a:xfrm>
            <a:off x="6386517" y="1587293"/>
            <a:ext cx="2171700" cy="3693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3.Construction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1B493A-93ED-3C4C-9FBB-60BB9E366214}"/>
              </a:ext>
            </a:extLst>
          </p:cNvPr>
          <p:cNvSpPr txBox="1"/>
          <p:nvPr/>
        </p:nvSpPr>
        <p:spPr>
          <a:xfrm>
            <a:off x="6248724" y="2815120"/>
            <a:ext cx="2662239" cy="3693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3.1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Roofing/cladding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048732-D3CA-E8F5-6570-D8AA5E224938}"/>
              </a:ext>
            </a:extLst>
          </p:cNvPr>
          <p:cNvSpPr txBox="1"/>
          <p:nvPr/>
        </p:nvSpPr>
        <p:spPr>
          <a:xfrm>
            <a:off x="6386517" y="3624853"/>
            <a:ext cx="2376486" cy="64633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3.2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Windows &amp; door</a:t>
            </a:r>
            <a:r>
              <a:rPr lang="en-GB" b="0" i="0">
                <a:solidFill>
                  <a:srgbClr val="000000"/>
                </a:solidFill>
                <a:effectLst/>
                <a:latin typeface="Roboto"/>
                <a:ea typeface="Roboto"/>
              </a:rPr>
              <a:t>s</a:t>
            </a:r>
            <a:r>
              <a:rPr lang="en-GB" b="1"/>
              <a:t>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9F6EE51-58FA-BD6B-D11B-F1E2FC6DAC8C}"/>
              </a:ext>
            </a:extLst>
          </p:cNvPr>
          <p:cNvSpPr txBox="1"/>
          <p:nvPr/>
        </p:nvSpPr>
        <p:spPr>
          <a:xfrm>
            <a:off x="6386517" y="4564539"/>
            <a:ext cx="3047998" cy="64633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3.3 </a:t>
            </a:r>
            <a:r>
              <a:rPr lang="en-GB" b="0" i="0">
                <a:solidFill>
                  <a:srgbClr val="000000"/>
                </a:solidFill>
                <a:effectLst/>
                <a:latin typeface="Roboto"/>
                <a:ea typeface="Roboto"/>
              </a:rPr>
              <a:t>I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nstallation connections</a:t>
            </a:r>
            <a:r>
              <a:rPr lang="en-GB" b="1"/>
              <a:t>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BC88FAD-6D9E-9AD3-B4DD-BA6DB3913A97}"/>
              </a:ext>
            </a:extLst>
          </p:cNvPr>
          <p:cNvSpPr txBox="1"/>
          <p:nvPr/>
        </p:nvSpPr>
        <p:spPr>
          <a:xfrm>
            <a:off x="5731669" y="5465640"/>
            <a:ext cx="2376486" cy="64633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3.4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Fixtures &amp; fittings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78AE80-455D-DF99-3C74-E9328008C1D2}"/>
              </a:ext>
            </a:extLst>
          </p:cNvPr>
          <p:cNvSpPr txBox="1"/>
          <p:nvPr/>
        </p:nvSpPr>
        <p:spPr>
          <a:xfrm>
            <a:off x="9158284" y="1643216"/>
            <a:ext cx="217170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GB" b="1"/>
              <a:t>4.  Management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E09E18-5D21-8D44-204D-12432DA07DA2}"/>
              </a:ext>
            </a:extLst>
          </p:cNvPr>
          <p:cNvSpPr txBox="1"/>
          <p:nvPr/>
        </p:nvSpPr>
        <p:spPr>
          <a:xfrm>
            <a:off x="9310692" y="2212537"/>
            <a:ext cx="217170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4.1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Health &amp; safety, Security measures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015CC45-3B14-7DBA-60EB-CFAE26523E20}"/>
              </a:ext>
            </a:extLst>
          </p:cNvPr>
          <p:cNvSpPr txBox="1"/>
          <p:nvPr/>
        </p:nvSpPr>
        <p:spPr>
          <a:xfrm>
            <a:off x="9158284" y="3447583"/>
            <a:ext cx="2662238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4.2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Management completion inspection</a:t>
            </a:r>
            <a:endParaRPr lang="en-GB" b="1">
              <a:latin typeface="Roboto"/>
              <a:ea typeface="Roboto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D1E9298-5C3D-3EB4-0C28-16851F600E60}"/>
              </a:ext>
            </a:extLst>
          </p:cNvPr>
          <p:cNvSpPr txBox="1"/>
          <p:nvPr/>
        </p:nvSpPr>
        <p:spPr>
          <a:xfrm>
            <a:off x="9310692" y="5172110"/>
            <a:ext cx="2662238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4.3 </a:t>
            </a:r>
            <a:r>
              <a:rPr lang="en-GB" b="1" i="0">
                <a:solidFill>
                  <a:srgbClr val="000000"/>
                </a:solidFill>
                <a:effectLst/>
                <a:latin typeface="Roboto"/>
                <a:ea typeface="Roboto"/>
              </a:rPr>
              <a:t>Management completion inspection</a:t>
            </a:r>
            <a:endParaRPr lang="en-GB" b="1">
              <a:latin typeface="Roboto"/>
              <a:ea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412236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2BFDE-9D6D-20E4-3166-4ECA97F85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1047751"/>
            <a:ext cx="10691265" cy="1371030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(WBS) </a:t>
            </a:r>
            <a:r>
              <a:rPr lang="en-GB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 Breakdown Structure</a:t>
            </a:r>
            <a:b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Management Building Team</a:t>
            </a:r>
            <a:b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/>
          </a:p>
        </p:txBody>
      </p:sp>
      <p:pic>
        <p:nvPicPr>
          <p:cNvPr id="4" name="Content Placeholder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6C23A25-87D1-7157-A363-3B60F4080B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277" y="2418630"/>
            <a:ext cx="10699144" cy="311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546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AEFEB-5E66-CD21-F11F-9DB53A933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2139081"/>
            <a:ext cx="5922279" cy="206885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b="1">
                <a:latin typeface="Times New Roman"/>
                <a:cs typeface="Times New Roman"/>
              </a:rPr>
              <a:t>     </a:t>
            </a:r>
            <a:br>
              <a:rPr lang="en-GB" sz="2800" b="1">
                <a:latin typeface="Times New Roman"/>
                <a:cs typeface="Times New Roman"/>
              </a:rPr>
            </a:br>
            <a:r>
              <a:rPr lang="en-GB" sz="2800" b="1">
                <a:latin typeface="Times New Roman"/>
                <a:cs typeface="Times New Roman"/>
              </a:rPr>
              <a:t>Materials &amp; SUSTAINABILITY </a:t>
            </a:r>
            <a:br>
              <a:rPr lang="en-GB" sz="2800" b="1">
                <a:latin typeface="Times New Roman"/>
                <a:cs typeface="Times New Roman"/>
              </a:rPr>
            </a:br>
            <a:endParaRPr lang="en-GB" sz="2800">
              <a:ea typeface="+mj-lt"/>
              <a:cs typeface="+mj-l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3ED460B-4B93-2FB0-6677-5B8ADF5C86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06" b="-3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6310D-B0CB-47FE-1BFD-FC908A671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>
              <a:ea typeface="+mn-lt"/>
              <a:cs typeface="+mn-lt"/>
            </a:endParaRPr>
          </a:p>
          <a:p>
            <a:endParaRPr lang="en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6488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760A550B-F1B5-90DD-41B4-95D3BAC3D2F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7551409"/>
              </p:ext>
            </p:extLst>
          </p:nvPr>
        </p:nvGraphicFramePr>
        <p:xfrm>
          <a:off x="501650" y="1785938"/>
          <a:ext cx="11185525" cy="4424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13620713" imgH="4241653" progId="Excel.Sheet.12">
                  <p:embed/>
                </p:oleObj>
              </mc:Choice>
              <mc:Fallback>
                <p:oleObj name="Worksheet" r:id="rId2" imgW="13620713" imgH="4241653" progId="Excel.Shee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760A550B-F1B5-90DD-41B4-95D3BAC3D2F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1650" y="1785938"/>
                        <a:ext cx="11185525" cy="44243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D10B4DF-3D72-9364-192E-512A84466F36}"/>
              </a:ext>
            </a:extLst>
          </p:cNvPr>
          <p:cNvSpPr txBox="1"/>
          <p:nvPr/>
        </p:nvSpPr>
        <p:spPr>
          <a:xfrm>
            <a:off x="657225" y="878443"/>
            <a:ext cx="1051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GANNT CHART</a:t>
            </a:r>
          </a:p>
        </p:txBody>
      </p:sp>
    </p:spTree>
    <p:extLst>
      <p:ext uri="{BB962C8B-B14F-4D97-AF65-F5344CB8AC3E}">
        <p14:creationId xmlns:p14="http://schemas.microsoft.com/office/powerpoint/2010/main" val="667147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4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D15E5E-9809-AC1E-1DE3-BFDBE98BF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>
                <a:latin typeface="Times New Roman"/>
                <a:cs typeface="Times New Roman"/>
              </a:rPr>
              <a:t>  RISK ASSESSMENT &amp; HEALTH AND SAFETY</a:t>
            </a:r>
            <a:endParaRPr lang="en-US">
              <a:latin typeface="Times New Roman"/>
              <a:cs typeface="Times New Roman"/>
            </a:endParaRPr>
          </a:p>
        </p:txBody>
      </p:sp>
      <p:pic>
        <p:nvPicPr>
          <p:cNvPr id="20" name="Picture 4">
            <a:extLst>
              <a:ext uri="{FF2B5EF4-FFF2-40B4-BE49-F238E27FC236}">
                <a16:creationId xmlns:a16="http://schemas.microsoft.com/office/drawing/2014/main" id="{45AE3A91-A47C-8780-8490-FD632873A2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06" b="-3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cxnSp>
        <p:nvCxnSpPr>
          <p:cNvPr id="32" name="Straight Connector 26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220C4109-2020-1CB3-CB7E-7DD1F9371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3200" b="1">
                <a:latin typeface="Times New Roman"/>
                <a:ea typeface="+mn-lt"/>
                <a:cs typeface="+mn-lt"/>
              </a:rPr>
              <a:t>Health &amp; safety </a:t>
            </a:r>
            <a:endParaRPr lang="en-GB" sz="3200" b="1">
              <a:latin typeface="Times New Roman"/>
              <a:ea typeface="+mn-lt"/>
              <a:cs typeface="Times New Roman"/>
            </a:endParaRPr>
          </a:p>
          <a:p>
            <a:pPr marL="0" indent="0" algn="ctr">
              <a:buNone/>
            </a:pPr>
            <a:r>
              <a:rPr lang="en-GB" sz="3200" b="1">
                <a:latin typeface="Times New Roman"/>
                <a:ea typeface="+mn-lt"/>
                <a:cs typeface="+mn-lt"/>
              </a:rPr>
              <a:t>and </a:t>
            </a:r>
            <a:endParaRPr lang="en-GB" sz="3200" b="1">
              <a:latin typeface="Times New Roman"/>
              <a:ea typeface="+mn-lt"/>
              <a:cs typeface="Times New Roman"/>
            </a:endParaRPr>
          </a:p>
          <a:p>
            <a:pPr marL="0" indent="0" algn="ctr">
              <a:buNone/>
            </a:pPr>
            <a:r>
              <a:rPr lang="en-GB" sz="3200" b="1">
                <a:latin typeface="Times New Roman"/>
                <a:ea typeface="+mn-lt"/>
                <a:cs typeface="+mn-lt"/>
              </a:rPr>
              <a:t>possible risk factors </a:t>
            </a:r>
            <a:endParaRPr lang="en-GB" sz="3200" b="1">
              <a:latin typeface="Times New Roman"/>
              <a:ea typeface="+mn-lt"/>
              <a:cs typeface="Times New Roman"/>
            </a:endParaRPr>
          </a:p>
          <a:p>
            <a:pPr marL="0" indent="0" algn="ctr">
              <a:buNone/>
            </a:pPr>
            <a:r>
              <a:rPr lang="en-GB" sz="3200" b="1">
                <a:latin typeface="Times New Roman"/>
                <a:ea typeface="+mn-lt"/>
                <a:cs typeface="+mn-lt"/>
              </a:rPr>
              <a:t>walk hand in hand </a:t>
            </a:r>
            <a:endParaRPr lang="en-GB" sz="3200" b="1">
              <a:latin typeface="Times New Roman"/>
              <a:cs typeface="Times New Roman"/>
            </a:endParaRPr>
          </a:p>
        </p:txBody>
      </p:sp>
      <p:cxnSp>
        <p:nvCxnSpPr>
          <p:cNvPr id="33" name="Straight Connector 28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6320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03CEC-9E9A-77EC-8135-57AA4E0D0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864072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ea typeface="+mj-lt"/>
                <a:cs typeface="+mj-lt"/>
              </a:rPr>
              <a:t>CONCLUSION</a:t>
            </a:r>
            <a:endParaRPr lang="en-US" b="1"/>
          </a:p>
        </p:txBody>
      </p: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5EF1A8C6-8F60-4EF2-B4D7-A5A5E94F6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FBECD54-04DB-B7B1-17EA-4B596EBF88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06" b="-3"/>
          <a:stretch/>
        </p:blipFill>
        <p:spPr>
          <a:xfrm>
            <a:off x="800099" y="961873"/>
            <a:ext cx="3637196" cy="52206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99980-C448-EAA8-D18D-E8480B502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971" y="1906418"/>
            <a:ext cx="6693941" cy="3923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3200" b="1">
                <a:latin typeface="Times New Roman"/>
                <a:ea typeface="+mn-lt"/>
                <a:cs typeface="+mn-lt"/>
              </a:rPr>
              <a:t>          In conclusion to this project  management plan report...</a:t>
            </a:r>
            <a:endParaRPr lang="en-GB"/>
          </a:p>
        </p:txBody>
      </p:sp>
      <p:cxnSp>
        <p:nvCxnSpPr>
          <p:cNvPr id="18" name="Straight Connector 13">
            <a:extLst>
              <a:ext uri="{FF2B5EF4-FFF2-40B4-BE49-F238E27FC236}">
                <a16:creationId xmlns:a16="http://schemas.microsoft.com/office/drawing/2014/main" id="{FD9760AA-CA3F-4C65-B688-B44307731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275808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8" ma:contentTypeDescription="Create a new document." ma:contentTypeScope="" ma:versionID="a6c406ce9deafea5555a5bf0ad58ed96">
  <xsd:schema xmlns:xsd="http://www.w3.org/2001/XMLSchema" xmlns:xs="http://www.w3.org/2001/XMLSchema" xmlns:p="http://schemas.microsoft.com/office/2006/metadata/properties" xmlns:ns3="1f9d1f62-2b66-4e13-be38-f795d411800a" xmlns:ns4="5e4866c9-5473-4b36-a248-8ce6a7a4bde8" targetNamespace="http://schemas.microsoft.com/office/2006/metadata/properties" ma:root="true" ma:fieldsID="d863300edf8eb6a6789efe8794e125de" ns3:_="" ns4:_="">
    <xsd:import namespace="1f9d1f62-2b66-4e13-be38-f795d411800a"/>
    <xsd:import namespace="5e4866c9-5473-4b36-a248-8ce6a7a4bde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C0E7D4-6A77-43D1-9889-F5E517C2F407}">
  <ds:schemaRefs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1f9d1f62-2b66-4e13-be38-f795d411800a"/>
    <ds:schemaRef ds:uri="http://www.w3.org/XML/1998/namespace"/>
    <ds:schemaRef ds:uri="http://purl.org/dc/dcmitype/"/>
    <ds:schemaRef ds:uri="http://schemas.openxmlformats.org/package/2006/metadata/core-properties"/>
    <ds:schemaRef ds:uri="5e4866c9-5473-4b36-a248-8ce6a7a4bde8"/>
  </ds:schemaRefs>
</ds:datastoreItem>
</file>

<file path=customXml/itemProps2.xml><?xml version="1.0" encoding="utf-8"?>
<ds:datastoreItem xmlns:ds="http://schemas.openxmlformats.org/officeDocument/2006/customXml" ds:itemID="{FA9B762C-56E6-48E2-921A-FC1C262C4C6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B332E3F-2B3E-47CE-A2C9-47F265C19E2B}">
  <ds:schemaRefs>
    <ds:schemaRef ds:uri="1f9d1f62-2b66-4e13-be38-f795d411800a"/>
    <ds:schemaRef ds:uri="5e4866c9-5473-4b36-a248-8ce6a7a4bde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403</Words>
  <Application>Microsoft Office PowerPoint</Application>
  <PresentationFormat>Widescreen</PresentationFormat>
  <Paragraphs>98</Paragraphs>
  <Slides>12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Calisto MT</vt:lpstr>
      <vt:lpstr>Roboto</vt:lpstr>
      <vt:lpstr>Times New Roman</vt:lpstr>
      <vt:lpstr>Univers Condensed</vt:lpstr>
      <vt:lpstr>ChronicleVTI</vt:lpstr>
      <vt:lpstr>Microsoft Excel Worksheet</vt:lpstr>
      <vt:lpstr> Knights’ Constructions 132 Birmingham Middleway  Moseley Road B12 0DG Tel: 0121 796 4321 E-mail: knightsconstructionfirm@hotmail.co.uk </vt:lpstr>
      <vt:lpstr>  Projected Hostel Diagram  of  each level</vt:lpstr>
      <vt:lpstr>  location</vt:lpstr>
      <vt:lpstr>QUAD CHART</vt:lpstr>
      <vt:lpstr>FUNDING</vt:lpstr>
      <vt:lpstr>Stakeholders Analysis - UWTSD  </vt:lpstr>
      <vt:lpstr>Work breakdown structure</vt:lpstr>
      <vt:lpstr>(WBS) Work Breakdown Structure Management Building Team  </vt:lpstr>
      <vt:lpstr>      Materials &amp; SUSTAINABILITY  </vt:lpstr>
      <vt:lpstr>PowerPoint Presentation</vt:lpstr>
      <vt:lpstr>  RISK ASSESSMENT &amp; HEALTH AND SAFETY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Student</dc:creator>
  <cp:lastModifiedBy>Deon Lobban (1919079)</cp:lastModifiedBy>
  <cp:revision>1</cp:revision>
  <dcterms:created xsi:type="dcterms:W3CDTF">2022-05-01T20:16:07Z</dcterms:created>
  <dcterms:modified xsi:type="dcterms:W3CDTF">2022-07-29T20:14:45Z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