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5"/>
  </p:notesMasterIdLst>
  <p:sldIdLst>
    <p:sldId id="256" r:id="rId2"/>
    <p:sldId id="258" r:id="rId3"/>
    <p:sldId id="273" r:id="rId4"/>
    <p:sldId id="325" r:id="rId5"/>
    <p:sldId id="316" r:id="rId6"/>
    <p:sldId id="274" r:id="rId7"/>
    <p:sldId id="347" r:id="rId8"/>
    <p:sldId id="288" r:id="rId9"/>
    <p:sldId id="348" r:id="rId10"/>
    <p:sldId id="349" r:id="rId11"/>
    <p:sldId id="317" r:id="rId12"/>
    <p:sldId id="318" r:id="rId13"/>
    <p:sldId id="319" r:id="rId14"/>
    <p:sldId id="321" r:id="rId15"/>
    <p:sldId id="323" r:id="rId16"/>
    <p:sldId id="350" r:id="rId17"/>
    <p:sldId id="351" r:id="rId18"/>
    <p:sldId id="352" r:id="rId19"/>
    <p:sldId id="353" r:id="rId20"/>
    <p:sldId id="362" r:id="rId21"/>
    <p:sldId id="363" r:id="rId22"/>
    <p:sldId id="364" r:id="rId23"/>
    <p:sldId id="320" r:id="rId24"/>
    <p:sldId id="365" r:id="rId25"/>
    <p:sldId id="354" r:id="rId26"/>
    <p:sldId id="355" r:id="rId27"/>
    <p:sldId id="358" r:id="rId28"/>
    <p:sldId id="356" r:id="rId29"/>
    <p:sldId id="359" r:id="rId30"/>
    <p:sldId id="360" r:id="rId31"/>
    <p:sldId id="361" r:id="rId32"/>
    <p:sldId id="357" r:id="rId33"/>
    <p:sldId id="366" r:id="rId34"/>
    <p:sldId id="367" r:id="rId35"/>
    <p:sldId id="326" r:id="rId36"/>
    <p:sldId id="327" r:id="rId37"/>
    <p:sldId id="329" r:id="rId38"/>
    <p:sldId id="338" r:id="rId39"/>
    <p:sldId id="330" r:id="rId40"/>
    <p:sldId id="336" r:id="rId41"/>
    <p:sldId id="341" r:id="rId42"/>
    <p:sldId id="342" r:id="rId43"/>
    <p:sldId id="343" r:id="rId44"/>
    <p:sldId id="335" r:id="rId45"/>
    <p:sldId id="339" r:id="rId46"/>
    <p:sldId id="344" r:id="rId47"/>
    <p:sldId id="331" r:id="rId48"/>
    <p:sldId id="346" r:id="rId49"/>
    <p:sldId id="332" r:id="rId50"/>
    <p:sldId id="345" r:id="rId51"/>
    <p:sldId id="334" r:id="rId52"/>
    <p:sldId id="368" r:id="rId53"/>
    <p:sldId id="340"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509" autoAdjust="0"/>
    <p:restoredTop sz="94660"/>
  </p:normalViewPr>
  <p:slideViewPr>
    <p:cSldViewPr snapToGrid="0" snapToObjects="1">
      <p:cViewPr>
        <p:scale>
          <a:sx n="70" d="100"/>
          <a:sy n="70" d="100"/>
        </p:scale>
        <p:origin x="-1512"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7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8D98E6-E3A0-46EA-9740-30FDD8403FDE}" type="doc">
      <dgm:prSet loTypeId="urn:microsoft.com/office/officeart/2005/8/layout/default" loCatId="list" qsTypeId="urn:microsoft.com/office/officeart/2005/8/quickstyle/3d2" qsCatId="3D" csTypeId="urn:microsoft.com/office/officeart/2005/8/colors/accent2_5" csCatId="accent2" phldr="1"/>
      <dgm:spPr/>
      <dgm:t>
        <a:bodyPr/>
        <a:lstStyle/>
        <a:p>
          <a:endParaRPr lang="en-GB"/>
        </a:p>
      </dgm:t>
    </dgm:pt>
    <dgm:pt modelId="{7B52AFFA-2E3A-42E0-B258-9EFD442ECD1D}">
      <dgm:prSet phldrT="[Text]"/>
      <dgm:spPr/>
      <dgm:t>
        <a:bodyPr/>
        <a:lstStyle/>
        <a:p>
          <a:r>
            <a:rPr lang="en-GB" dirty="0" smtClean="0"/>
            <a:t>Vision</a:t>
          </a:r>
          <a:endParaRPr lang="en-GB" dirty="0"/>
        </a:p>
      </dgm:t>
    </dgm:pt>
    <dgm:pt modelId="{D0317523-CB36-4DF0-8012-3B93DBF9356B}" type="parTrans" cxnId="{D7383368-F0A1-45BD-ABAE-46D6447A3865}">
      <dgm:prSet/>
      <dgm:spPr/>
      <dgm:t>
        <a:bodyPr/>
        <a:lstStyle/>
        <a:p>
          <a:endParaRPr lang="en-GB"/>
        </a:p>
      </dgm:t>
    </dgm:pt>
    <dgm:pt modelId="{8F489FF9-B330-4361-B6D6-61E5D9DA7CE2}" type="sibTrans" cxnId="{D7383368-F0A1-45BD-ABAE-46D6447A3865}">
      <dgm:prSet/>
      <dgm:spPr/>
      <dgm:t>
        <a:bodyPr/>
        <a:lstStyle/>
        <a:p>
          <a:endParaRPr lang="en-GB"/>
        </a:p>
      </dgm:t>
    </dgm:pt>
    <dgm:pt modelId="{FC2DF372-D05B-4083-ADAA-C841D2C1B74E}">
      <dgm:prSet phldrT="[Text]"/>
      <dgm:spPr/>
      <dgm:t>
        <a:bodyPr/>
        <a:lstStyle/>
        <a:p>
          <a:r>
            <a:rPr lang="en-GB" dirty="0" smtClean="0"/>
            <a:t>Courage</a:t>
          </a:r>
          <a:endParaRPr lang="en-GB" dirty="0"/>
        </a:p>
      </dgm:t>
    </dgm:pt>
    <dgm:pt modelId="{8B2965C3-27E2-41B0-BB95-70ED90487D1D}" type="parTrans" cxnId="{B7246CDD-28E7-4CB6-B66E-F685E42695CE}">
      <dgm:prSet/>
      <dgm:spPr/>
      <dgm:t>
        <a:bodyPr/>
        <a:lstStyle/>
        <a:p>
          <a:endParaRPr lang="en-GB"/>
        </a:p>
      </dgm:t>
    </dgm:pt>
    <dgm:pt modelId="{379BADD9-8296-4445-8B3B-E70173BB8CE2}" type="sibTrans" cxnId="{B7246CDD-28E7-4CB6-B66E-F685E42695CE}">
      <dgm:prSet/>
      <dgm:spPr/>
      <dgm:t>
        <a:bodyPr/>
        <a:lstStyle/>
        <a:p>
          <a:endParaRPr lang="en-GB"/>
        </a:p>
      </dgm:t>
    </dgm:pt>
    <dgm:pt modelId="{5759987D-DB55-4D43-92AB-5BCD41F359A7}">
      <dgm:prSet phldrT="[Text]"/>
      <dgm:spPr/>
      <dgm:t>
        <a:bodyPr/>
        <a:lstStyle/>
        <a:p>
          <a:r>
            <a:rPr lang="en-GB" dirty="0" smtClean="0"/>
            <a:t>Passion</a:t>
          </a:r>
          <a:endParaRPr lang="en-GB" dirty="0"/>
        </a:p>
      </dgm:t>
    </dgm:pt>
    <dgm:pt modelId="{A29AF77A-33F4-44AF-B01E-D0B5AEBCDCB5}" type="parTrans" cxnId="{518E9E69-BD5E-424C-A3AB-E0B102B9D416}">
      <dgm:prSet/>
      <dgm:spPr/>
      <dgm:t>
        <a:bodyPr/>
        <a:lstStyle/>
        <a:p>
          <a:endParaRPr lang="en-GB"/>
        </a:p>
      </dgm:t>
    </dgm:pt>
    <dgm:pt modelId="{D96E2DB4-3B25-45F5-8EA2-8E5AD7B2366A}" type="sibTrans" cxnId="{518E9E69-BD5E-424C-A3AB-E0B102B9D416}">
      <dgm:prSet/>
      <dgm:spPr/>
      <dgm:t>
        <a:bodyPr/>
        <a:lstStyle/>
        <a:p>
          <a:endParaRPr lang="en-GB"/>
        </a:p>
      </dgm:t>
    </dgm:pt>
    <dgm:pt modelId="{BC55E477-F3DC-47E1-8FB6-F28A43840A57}">
      <dgm:prSet phldrT="[Text]"/>
      <dgm:spPr/>
      <dgm:t>
        <a:bodyPr/>
        <a:lstStyle/>
        <a:p>
          <a:r>
            <a:rPr lang="en-GB" dirty="0" smtClean="0"/>
            <a:t>Emotional Intelligence</a:t>
          </a:r>
          <a:endParaRPr lang="en-GB" dirty="0"/>
        </a:p>
      </dgm:t>
    </dgm:pt>
    <dgm:pt modelId="{FACB72E6-9302-45A6-AFCA-22E17E47E3D8}" type="parTrans" cxnId="{5DB4A065-DDA9-4DED-A98D-CBB1A6C25948}">
      <dgm:prSet/>
      <dgm:spPr/>
      <dgm:t>
        <a:bodyPr/>
        <a:lstStyle/>
        <a:p>
          <a:endParaRPr lang="en-GB"/>
        </a:p>
      </dgm:t>
    </dgm:pt>
    <dgm:pt modelId="{1D2198BA-DF8C-4669-8C26-0B95050E4E81}" type="sibTrans" cxnId="{5DB4A065-DDA9-4DED-A98D-CBB1A6C25948}">
      <dgm:prSet/>
      <dgm:spPr/>
      <dgm:t>
        <a:bodyPr/>
        <a:lstStyle/>
        <a:p>
          <a:endParaRPr lang="en-GB"/>
        </a:p>
      </dgm:t>
    </dgm:pt>
    <dgm:pt modelId="{B3599BE9-7E77-4A61-9336-BF316D3D525B}">
      <dgm:prSet phldrT="[Text]"/>
      <dgm:spPr/>
      <dgm:t>
        <a:bodyPr/>
        <a:lstStyle/>
        <a:p>
          <a:r>
            <a:rPr lang="en-GB" dirty="0" smtClean="0"/>
            <a:t>Adaptable</a:t>
          </a:r>
          <a:endParaRPr lang="en-GB" dirty="0"/>
        </a:p>
      </dgm:t>
    </dgm:pt>
    <dgm:pt modelId="{84D8C60B-967C-4B04-93A7-3AF5146C4B8B}" type="parTrans" cxnId="{20ACE92D-91BB-42D2-91B3-64DA35143C31}">
      <dgm:prSet/>
      <dgm:spPr/>
      <dgm:t>
        <a:bodyPr/>
        <a:lstStyle/>
        <a:p>
          <a:endParaRPr lang="en-GB"/>
        </a:p>
      </dgm:t>
    </dgm:pt>
    <dgm:pt modelId="{D250887F-1276-41C3-8D4F-302D96970E20}" type="sibTrans" cxnId="{20ACE92D-91BB-42D2-91B3-64DA35143C31}">
      <dgm:prSet/>
      <dgm:spPr/>
      <dgm:t>
        <a:bodyPr/>
        <a:lstStyle/>
        <a:p>
          <a:endParaRPr lang="en-GB"/>
        </a:p>
      </dgm:t>
    </dgm:pt>
    <dgm:pt modelId="{B895C73D-BF6C-46D2-9DFE-061885512791}">
      <dgm:prSet/>
      <dgm:spPr/>
      <dgm:t>
        <a:bodyPr/>
        <a:lstStyle/>
        <a:p>
          <a:r>
            <a:rPr lang="en-GB" dirty="0" smtClean="0"/>
            <a:t>Curiosity</a:t>
          </a:r>
          <a:endParaRPr lang="en-GB" dirty="0"/>
        </a:p>
      </dgm:t>
    </dgm:pt>
    <dgm:pt modelId="{A30B73C4-DA6D-4D90-865A-950B55564DF4}" type="parTrans" cxnId="{74626AA3-3F85-4886-8B8F-A5244FC056DD}">
      <dgm:prSet/>
      <dgm:spPr/>
      <dgm:t>
        <a:bodyPr/>
        <a:lstStyle/>
        <a:p>
          <a:endParaRPr lang="en-GB"/>
        </a:p>
      </dgm:t>
    </dgm:pt>
    <dgm:pt modelId="{24A8E978-A092-442F-8CE1-DAF0E516A4C9}" type="sibTrans" cxnId="{74626AA3-3F85-4886-8B8F-A5244FC056DD}">
      <dgm:prSet/>
      <dgm:spPr/>
      <dgm:t>
        <a:bodyPr/>
        <a:lstStyle/>
        <a:p>
          <a:endParaRPr lang="en-GB"/>
        </a:p>
      </dgm:t>
    </dgm:pt>
    <dgm:pt modelId="{125E0232-7C70-4498-A5AF-AAEFF6907DF5}">
      <dgm:prSet/>
      <dgm:spPr/>
      <dgm:t>
        <a:bodyPr/>
        <a:lstStyle/>
        <a:p>
          <a:r>
            <a:rPr lang="en-GB" dirty="0" smtClean="0"/>
            <a:t>Resilience</a:t>
          </a:r>
          <a:endParaRPr lang="en-GB" dirty="0"/>
        </a:p>
      </dgm:t>
    </dgm:pt>
    <dgm:pt modelId="{B5010517-2CE2-4A72-BCC8-BE2174E4D9AA}" type="parTrans" cxnId="{FB0E9FD5-9F68-40E8-AE18-FA6475CADF0A}">
      <dgm:prSet/>
      <dgm:spPr/>
      <dgm:t>
        <a:bodyPr/>
        <a:lstStyle/>
        <a:p>
          <a:endParaRPr lang="en-GB"/>
        </a:p>
      </dgm:t>
    </dgm:pt>
    <dgm:pt modelId="{9C83C6BE-5CCA-4797-990F-24E95876072A}" type="sibTrans" cxnId="{FB0E9FD5-9F68-40E8-AE18-FA6475CADF0A}">
      <dgm:prSet/>
      <dgm:spPr/>
      <dgm:t>
        <a:bodyPr/>
        <a:lstStyle/>
        <a:p>
          <a:endParaRPr lang="en-GB"/>
        </a:p>
      </dgm:t>
    </dgm:pt>
    <dgm:pt modelId="{315BDA45-10CB-46A4-90F0-2FE612940392}">
      <dgm:prSet/>
      <dgm:spPr/>
      <dgm:t>
        <a:bodyPr/>
        <a:lstStyle/>
        <a:p>
          <a:r>
            <a:rPr lang="en-GB" dirty="0" smtClean="0"/>
            <a:t>Persuasion</a:t>
          </a:r>
          <a:endParaRPr lang="en-GB" dirty="0"/>
        </a:p>
      </dgm:t>
    </dgm:pt>
    <dgm:pt modelId="{A6077746-5C51-4AA1-8773-1E0171D93ED2}" type="parTrans" cxnId="{70BF01B3-3B7B-4A6D-B016-E8A7D685706C}">
      <dgm:prSet/>
      <dgm:spPr/>
      <dgm:t>
        <a:bodyPr/>
        <a:lstStyle/>
        <a:p>
          <a:endParaRPr lang="en-GB"/>
        </a:p>
      </dgm:t>
    </dgm:pt>
    <dgm:pt modelId="{1AB25934-97B6-43C8-98F6-55C779508290}" type="sibTrans" cxnId="{70BF01B3-3B7B-4A6D-B016-E8A7D685706C}">
      <dgm:prSet/>
      <dgm:spPr/>
      <dgm:t>
        <a:bodyPr/>
        <a:lstStyle/>
        <a:p>
          <a:endParaRPr lang="en-GB"/>
        </a:p>
      </dgm:t>
    </dgm:pt>
    <dgm:pt modelId="{E2EF1B23-9476-48C3-9C00-93222323653A}">
      <dgm:prSet/>
      <dgm:spPr/>
      <dgm:t>
        <a:bodyPr/>
        <a:lstStyle/>
        <a:p>
          <a:r>
            <a:rPr lang="en-GB" dirty="0" smtClean="0"/>
            <a:t>Judgement</a:t>
          </a:r>
          <a:endParaRPr lang="en-GB" dirty="0"/>
        </a:p>
      </dgm:t>
    </dgm:pt>
    <dgm:pt modelId="{8F7FAA0A-3E02-43F3-BA07-2095729480ED}" type="parTrans" cxnId="{57E5DC7C-E937-4D76-B0B2-8ADC4D149D0E}">
      <dgm:prSet/>
      <dgm:spPr/>
      <dgm:t>
        <a:bodyPr/>
        <a:lstStyle/>
        <a:p>
          <a:endParaRPr lang="en-GB"/>
        </a:p>
      </dgm:t>
    </dgm:pt>
    <dgm:pt modelId="{D43F8C2C-0343-457C-940C-C7D721D6C646}" type="sibTrans" cxnId="{57E5DC7C-E937-4D76-B0B2-8ADC4D149D0E}">
      <dgm:prSet/>
      <dgm:spPr/>
      <dgm:t>
        <a:bodyPr/>
        <a:lstStyle/>
        <a:p>
          <a:endParaRPr lang="en-GB"/>
        </a:p>
      </dgm:t>
    </dgm:pt>
    <dgm:pt modelId="{7492138F-3150-4759-9281-D477AFBCAEC3}">
      <dgm:prSet/>
      <dgm:spPr/>
      <dgm:t>
        <a:bodyPr/>
        <a:lstStyle/>
        <a:p>
          <a:r>
            <a:rPr lang="en-GB" dirty="0" smtClean="0"/>
            <a:t>Trustworthy</a:t>
          </a:r>
          <a:endParaRPr lang="en-GB" dirty="0"/>
        </a:p>
      </dgm:t>
    </dgm:pt>
    <dgm:pt modelId="{C206AC35-965A-4F4A-A6B9-2AE49F6FD621}" type="parTrans" cxnId="{804B5215-2F0C-4347-84CC-1D1E42C00CEF}">
      <dgm:prSet/>
      <dgm:spPr/>
      <dgm:t>
        <a:bodyPr/>
        <a:lstStyle/>
        <a:p>
          <a:endParaRPr lang="en-GB"/>
        </a:p>
      </dgm:t>
    </dgm:pt>
    <dgm:pt modelId="{C88576ED-1357-42F7-9E03-D1C86821256D}" type="sibTrans" cxnId="{804B5215-2F0C-4347-84CC-1D1E42C00CEF}">
      <dgm:prSet/>
      <dgm:spPr/>
      <dgm:t>
        <a:bodyPr/>
        <a:lstStyle/>
        <a:p>
          <a:endParaRPr lang="en-GB"/>
        </a:p>
      </dgm:t>
    </dgm:pt>
    <dgm:pt modelId="{4B7943DE-BD55-4025-9A60-93EF4879AFF9}" type="pres">
      <dgm:prSet presAssocID="{1F8D98E6-E3A0-46EA-9740-30FDD8403FDE}" presName="diagram" presStyleCnt="0">
        <dgm:presLayoutVars>
          <dgm:dir/>
          <dgm:resizeHandles val="exact"/>
        </dgm:presLayoutVars>
      </dgm:prSet>
      <dgm:spPr/>
      <dgm:t>
        <a:bodyPr/>
        <a:lstStyle/>
        <a:p>
          <a:endParaRPr lang="en-US"/>
        </a:p>
      </dgm:t>
    </dgm:pt>
    <dgm:pt modelId="{CEFFE045-6C49-42A8-A236-A59FDD5FB6A3}" type="pres">
      <dgm:prSet presAssocID="{7B52AFFA-2E3A-42E0-B258-9EFD442ECD1D}" presName="node" presStyleLbl="node1" presStyleIdx="0" presStyleCnt="10">
        <dgm:presLayoutVars>
          <dgm:bulletEnabled val="1"/>
        </dgm:presLayoutVars>
      </dgm:prSet>
      <dgm:spPr/>
      <dgm:t>
        <a:bodyPr/>
        <a:lstStyle/>
        <a:p>
          <a:endParaRPr lang="en-GB"/>
        </a:p>
      </dgm:t>
    </dgm:pt>
    <dgm:pt modelId="{7F43DB9D-190B-469B-91BF-0913AF14E098}" type="pres">
      <dgm:prSet presAssocID="{8F489FF9-B330-4361-B6D6-61E5D9DA7CE2}" presName="sibTrans" presStyleCnt="0"/>
      <dgm:spPr/>
    </dgm:pt>
    <dgm:pt modelId="{E1B246A2-2798-481C-9D38-DD2627810F64}" type="pres">
      <dgm:prSet presAssocID="{FC2DF372-D05B-4083-ADAA-C841D2C1B74E}" presName="node" presStyleLbl="node1" presStyleIdx="1" presStyleCnt="10">
        <dgm:presLayoutVars>
          <dgm:bulletEnabled val="1"/>
        </dgm:presLayoutVars>
      </dgm:prSet>
      <dgm:spPr/>
      <dgm:t>
        <a:bodyPr/>
        <a:lstStyle/>
        <a:p>
          <a:endParaRPr lang="en-GB"/>
        </a:p>
      </dgm:t>
    </dgm:pt>
    <dgm:pt modelId="{E130A5DC-59BE-4D11-9C12-4340AC3767F0}" type="pres">
      <dgm:prSet presAssocID="{379BADD9-8296-4445-8B3B-E70173BB8CE2}" presName="sibTrans" presStyleCnt="0"/>
      <dgm:spPr/>
    </dgm:pt>
    <dgm:pt modelId="{00CEDA17-EA13-4068-A9AF-8B00E640BFAC}" type="pres">
      <dgm:prSet presAssocID="{5759987D-DB55-4D43-92AB-5BCD41F359A7}" presName="node" presStyleLbl="node1" presStyleIdx="2" presStyleCnt="10">
        <dgm:presLayoutVars>
          <dgm:bulletEnabled val="1"/>
        </dgm:presLayoutVars>
      </dgm:prSet>
      <dgm:spPr/>
      <dgm:t>
        <a:bodyPr/>
        <a:lstStyle/>
        <a:p>
          <a:endParaRPr lang="en-GB"/>
        </a:p>
      </dgm:t>
    </dgm:pt>
    <dgm:pt modelId="{E0B49B3C-3B9D-478C-8CDF-2B71291D0FE1}" type="pres">
      <dgm:prSet presAssocID="{D96E2DB4-3B25-45F5-8EA2-8E5AD7B2366A}" presName="sibTrans" presStyleCnt="0"/>
      <dgm:spPr/>
    </dgm:pt>
    <dgm:pt modelId="{EF67D9FB-6277-4E84-9ED1-C965E0BC3F70}" type="pres">
      <dgm:prSet presAssocID="{BC55E477-F3DC-47E1-8FB6-F28A43840A57}" presName="node" presStyleLbl="node1" presStyleIdx="3" presStyleCnt="10">
        <dgm:presLayoutVars>
          <dgm:bulletEnabled val="1"/>
        </dgm:presLayoutVars>
      </dgm:prSet>
      <dgm:spPr/>
      <dgm:t>
        <a:bodyPr/>
        <a:lstStyle/>
        <a:p>
          <a:endParaRPr lang="en-GB"/>
        </a:p>
      </dgm:t>
    </dgm:pt>
    <dgm:pt modelId="{14BEDD54-B560-4D43-BA42-A2E7859EC8BB}" type="pres">
      <dgm:prSet presAssocID="{1D2198BA-DF8C-4669-8C26-0B95050E4E81}" presName="sibTrans" presStyleCnt="0"/>
      <dgm:spPr/>
    </dgm:pt>
    <dgm:pt modelId="{B0DCB680-E952-4CAD-A455-4B5A9D7A03A1}" type="pres">
      <dgm:prSet presAssocID="{B895C73D-BF6C-46D2-9DFE-061885512791}" presName="node" presStyleLbl="node1" presStyleIdx="4" presStyleCnt="10">
        <dgm:presLayoutVars>
          <dgm:bulletEnabled val="1"/>
        </dgm:presLayoutVars>
      </dgm:prSet>
      <dgm:spPr/>
      <dgm:t>
        <a:bodyPr/>
        <a:lstStyle/>
        <a:p>
          <a:endParaRPr lang="en-GB"/>
        </a:p>
      </dgm:t>
    </dgm:pt>
    <dgm:pt modelId="{EBF1C0B6-F8B6-4CF1-B609-1B9B810257D3}" type="pres">
      <dgm:prSet presAssocID="{24A8E978-A092-442F-8CE1-DAF0E516A4C9}" presName="sibTrans" presStyleCnt="0"/>
      <dgm:spPr/>
    </dgm:pt>
    <dgm:pt modelId="{EF30CC21-2EB4-45B4-9065-42ED9B19AC6A}" type="pres">
      <dgm:prSet presAssocID="{125E0232-7C70-4498-A5AF-AAEFF6907DF5}" presName="node" presStyleLbl="node1" presStyleIdx="5" presStyleCnt="10">
        <dgm:presLayoutVars>
          <dgm:bulletEnabled val="1"/>
        </dgm:presLayoutVars>
      </dgm:prSet>
      <dgm:spPr/>
      <dgm:t>
        <a:bodyPr/>
        <a:lstStyle/>
        <a:p>
          <a:endParaRPr lang="en-US"/>
        </a:p>
      </dgm:t>
    </dgm:pt>
    <dgm:pt modelId="{18BE4DD4-6ADB-43EA-8A07-B1D461BEB233}" type="pres">
      <dgm:prSet presAssocID="{9C83C6BE-5CCA-4797-990F-24E95876072A}" presName="sibTrans" presStyleCnt="0"/>
      <dgm:spPr/>
    </dgm:pt>
    <dgm:pt modelId="{5C411241-359A-47CD-841E-D8DB527E12A1}" type="pres">
      <dgm:prSet presAssocID="{315BDA45-10CB-46A4-90F0-2FE612940392}" presName="node" presStyleLbl="node1" presStyleIdx="6" presStyleCnt="10">
        <dgm:presLayoutVars>
          <dgm:bulletEnabled val="1"/>
        </dgm:presLayoutVars>
      </dgm:prSet>
      <dgm:spPr/>
      <dgm:t>
        <a:bodyPr/>
        <a:lstStyle/>
        <a:p>
          <a:endParaRPr lang="en-GB"/>
        </a:p>
      </dgm:t>
    </dgm:pt>
    <dgm:pt modelId="{5935F76B-6889-4EC9-8347-B245A4E1EBB6}" type="pres">
      <dgm:prSet presAssocID="{1AB25934-97B6-43C8-98F6-55C779508290}" presName="sibTrans" presStyleCnt="0"/>
      <dgm:spPr/>
    </dgm:pt>
    <dgm:pt modelId="{84080D45-4C73-4E9D-ADF7-1CC698CE247B}" type="pres">
      <dgm:prSet presAssocID="{E2EF1B23-9476-48C3-9C00-93222323653A}" presName="node" presStyleLbl="node1" presStyleIdx="7" presStyleCnt="10">
        <dgm:presLayoutVars>
          <dgm:bulletEnabled val="1"/>
        </dgm:presLayoutVars>
      </dgm:prSet>
      <dgm:spPr/>
      <dgm:t>
        <a:bodyPr/>
        <a:lstStyle/>
        <a:p>
          <a:endParaRPr lang="en-US"/>
        </a:p>
      </dgm:t>
    </dgm:pt>
    <dgm:pt modelId="{FB366EC0-322B-480A-B9B5-4AB05AACF51B}" type="pres">
      <dgm:prSet presAssocID="{D43F8C2C-0343-457C-940C-C7D721D6C646}" presName="sibTrans" presStyleCnt="0"/>
      <dgm:spPr/>
    </dgm:pt>
    <dgm:pt modelId="{BC2D750B-DE66-471D-9843-0C07A1043B12}" type="pres">
      <dgm:prSet presAssocID="{7492138F-3150-4759-9281-D477AFBCAEC3}" presName="node" presStyleLbl="node1" presStyleIdx="8" presStyleCnt="10" custLinFactNeighborX="-2333" custLinFactNeighborY="620">
        <dgm:presLayoutVars>
          <dgm:bulletEnabled val="1"/>
        </dgm:presLayoutVars>
      </dgm:prSet>
      <dgm:spPr/>
      <dgm:t>
        <a:bodyPr/>
        <a:lstStyle/>
        <a:p>
          <a:endParaRPr lang="en-GB"/>
        </a:p>
      </dgm:t>
    </dgm:pt>
    <dgm:pt modelId="{779AA426-9C46-4E82-BEF7-F2BDC724513F}" type="pres">
      <dgm:prSet presAssocID="{C88576ED-1357-42F7-9E03-D1C86821256D}" presName="sibTrans" presStyleCnt="0"/>
      <dgm:spPr/>
    </dgm:pt>
    <dgm:pt modelId="{6DF8380E-8C29-4CA5-9AD3-0F87AD9ED529}" type="pres">
      <dgm:prSet presAssocID="{B3599BE9-7E77-4A61-9336-BF316D3D525B}" presName="node" presStyleLbl="node1" presStyleIdx="9" presStyleCnt="10">
        <dgm:presLayoutVars>
          <dgm:bulletEnabled val="1"/>
        </dgm:presLayoutVars>
      </dgm:prSet>
      <dgm:spPr/>
      <dgm:t>
        <a:bodyPr/>
        <a:lstStyle/>
        <a:p>
          <a:endParaRPr lang="en-GB"/>
        </a:p>
      </dgm:t>
    </dgm:pt>
  </dgm:ptLst>
  <dgm:cxnLst>
    <dgm:cxn modelId="{70BF01B3-3B7B-4A6D-B016-E8A7D685706C}" srcId="{1F8D98E6-E3A0-46EA-9740-30FDD8403FDE}" destId="{315BDA45-10CB-46A4-90F0-2FE612940392}" srcOrd="6" destOrd="0" parTransId="{A6077746-5C51-4AA1-8773-1E0171D93ED2}" sibTransId="{1AB25934-97B6-43C8-98F6-55C779508290}"/>
    <dgm:cxn modelId="{75ACB1AF-CF98-410C-8283-9F4D41E8EE4B}" type="presOf" srcId="{315BDA45-10CB-46A4-90F0-2FE612940392}" destId="{5C411241-359A-47CD-841E-D8DB527E12A1}" srcOrd="0" destOrd="0" presId="urn:microsoft.com/office/officeart/2005/8/layout/default"/>
    <dgm:cxn modelId="{5A0BACF9-5BA0-4AA2-8ECF-94E70EDEFB81}" type="presOf" srcId="{B895C73D-BF6C-46D2-9DFE-061885512791}" destId="{B0DCB680-E952-4CAD-A455-4B5A9D7A03A1}" srcOrd="0" destOrd="0" presId="urn:microsoft.com/office/officeart/2005/8/layout/default"/>
    <dgm:cxn modelId="{31F9F8F2-54FB-4D97-B17F-FC7185790385}" type="presOf" srcId="{B3599BE9-7E77-4A61-9336-BF316D3D525B}" destId="{6DF8380E-8C29-4CA5-9AD3-0F87AD9ED529}" srcOrd="0" destOrd="0" presId="urn:microsoft.com/office/officeart/2005/8/layout/default"/>
    <dgm:cxn modelId="{FB0E9FD5-9F68-40E8-AE18-FA6475CADF0A}" srcId="{1F8D98E6-E3A0-46EA-9740-30FDD8403FDE}" destId="{125E0232-7C70-4498-A5AF-AAEFF6907DF5}" srcOrd="5" destOrd="0" parTransId="{B5010517-2CE2-4A72-BCC8-BE2174E4D9AA}" sibTransId="{9C83C6BE-5CCA-4797-990F-24E95876072A}"/>
    <dgm:cxn modelId="{918DF4BD-5406-42F2-8E15-4F43517D5429}" type="presOf" srcId="{1F8D98E6-E3A0-46EA-9740-30FDD8403FDE}" destId="{4B7943DE-BD55-4025-9A60-93EF4879AFF9}" srcOrd="0" destOrd="0" presId="urn:microsoft.com/office/officeart/2005/8/layout/default"/>
    <dgm:cxn modelId="{331B98B6-3F27-45D2-BCD8-B87F45E02515}" type="presOf" srcId="{5759987D-DB55-4D43-92AB-5BCD41F359A7}" destId="{00CEDA17-EA13-4068-A9AF-8B00E640BFAC}" srcOrd="0" destOrd="0" presId="urn:microsoft.com/office/officeart/2005/8/layout/default"/>
    <dgm:cxn modelId="{14A1F58F-9F1D-456F-8232-D16F40B611A0}" type="presOf" srcId="{FC2DF372-D05B-4083-ADAA-C841D2C1B74E}" destId="{E1B246A2-2798-481C-9D38-DD2627810F64}" srcOrd="0" destOrd="0" presId="urn:microsoft.com/office/officeart/2005/8/layout/default"/>
    <dgm:cxn modelId="{518E9E69-BD5E-424C-A3AB-E0B102B9D416}" srcId="{1F8D98E6-E3A0-46EA-9740-30FDD8403FDE}" destId="{5759987D-DB55-4D43-92AB-5BCD41F359A7}" srcOrd="2" destOrd="0" parTransId="{A29AF77A-33F4-44AF-B01E-D0B5AEBCDCB5}" sibTransId="{D96E2DB4-3B25-45F5-8EA2-8E5AD7B2366A}"/>
    <dgm:cxn modelId="{D7383368-F0A1-45BD-ABAE-46D6447A3865}" srcId="{1F8D98E6-E3A0-46EA-9740-30FDD8403FDE}" destId="{7B52AFFA-2E3A-42E0-B258-9EFD442ECD1D}" srcOrd="0" destOrd="0" parTransId="{D0317523-CB36-4DF0-8012-3B93DBF9356B}" sibTransId="{8F489FF9-B330-4361-B6D6-61E5D9DA7CE2}"/>
    <dgm:cxn modelId="{20ACE92D-91BB-42D2-91B3-64DA35143C31}" srcId="{1F8D98E6-E3A0-46EA-9740-30FDD8403FDE}" destId="{B3599BE9-7E77-4A61-9336-BF316D3D525B}" srcOrd="9" destOrd="0" parTransId="{84D8C60B-967C-4B04-93A7-3AF5146C4B8B}" sibTransId="{D250887F-1276-41C3-8D4F-302D96970E20}"/>
    <dgm:cxn modelId="{5DB4A065-DDA9-4DED-A98D-CBB1A6C25948}" srcId="{1F8D98E6-E3A0-46EA-9740-30FDD8403FDE}" destId="{BC55E477-F3DC-47E1-8FB6-F28A43840A57}" srcOrd="3" destOrd="0" parTransId="{FACB72E6-9302-45A6-AFCA-22E17E47E3D8}" sibTransId="{1D2198BA-DF8C-4669-8C26-0B95050E4E81}"/>
    <dgm:cxn modelId="{74626AA3-3F85-4886-8B8F-A5244FC056DD}" srcId="{1F8D98E6-E3A0-46EA-9740-30FDD8403FDE}" destId="{B895C73D-BF6C-46D2-9DFE-061885512791}" srcOrd="4" destOrd="0" parTransId="{A30B73C4-DA6D-4D90-865A-950B55564DF4}" sibTransId="{24A8E978-A092-442F-8CE1-DAF0E516A4C9}"/>
    <dgm:cxn modelId="{B7246CDD-28E7-4CB6-B66E-F685E42695CE}" srcId="{1F8D98E6-E3A0-46EA-9740-30FDD8403FDE}" destId="{FC2DF372-D05B-4083-ADAA-C841D2C1B74E}" srcOrd="1" destOrd="0" parTransId="{8B2965C3-27E2-41B0-BB95-70ED90487D1D}" sibTransId="{379BADD9-8296-4445-8B3B-E70173BB8CE2}"/>
    <dgm:cxn modelId="{56AF593B-DC1F-43AD-940C-C51CF65DB443}" type="presOf" srcId="{125E0232-7C70-4498-A5AF-AAEFF6907DF5}" destId="{EF30CC21-2EB4-45B4-9065-42ED9B19AC6A}" srcOrd="0" destOrd="0" presId="urn:microsoft.com/office/officeart/2005/8/layout/default"/>
    <dgm:cxn modelId="{E807E8D2-120D-42A2-98FB-A8FE14E11715}" type="presOf" srcId="{7492138F-3150-4759-9281-D477AFBCAEC3}" destId="{BC2D750B-DE66-471D-9843-0C07A1043B12}" srcOrd="0" destOrd="0" presId="urn:microsoft.com/office/officeart/2005/8/layout/default"/>
    <dgm:cxn modelId="{57E5DC7C-E937-4D76-B0B2-8ADC4D149D0E}" srcId="{1F8D98E6-E3A0-46EA-9740-30FDD8403FDE}" destId="{E2EF1B23-9476-48C3-9C00-93222323653A}" srcOrd="7" destOrd="0" parTransId="{8F7FAA0A-3E02-43F3-BA07-2095729480ED}" sibTransId="{D43F8C2C-0343-457C-940C-C7D721D6C646}"/>
    <dgm:cxn modelId="{804B5215-2F0C-4347-84CC-1D1E42C00CEF}" srcId="{1F8D98E6-E3A0-46EA-9740-30FDD8403FDE}" destId="{7492138F-3150-4759-9281-D477AFBCAEC3}" srcOrd="8" destOrd="0" parTransId="{C206AC35-965A-4F4A-A6B9-2AE49F6FD621}" sibTransId="{C88576ED-1357-42F7-9E03-D1C86821256D}"/>
    <dgm:cxn modelId="{D567E9A2-7E8B-4ADC-8613-CE8D684BA81F}" type="presOf" srcId="{7B52AFFA-2E3A-42E0-B258-9EFD442ECD1D}" destId="{CEFFE045-6C49-42A8-A236-A59FDD5FB6A3}" srcOrd="0" destOrd="0" presId="urn:microsoft.com/office/officeart/2005/8/layout/default"/>
    <dgm:cxn modelId="{4D83496A-A492-4731-B660-05F4BC2F3B54}" type="presOf" srcId="{E2EF1B23-9476-48C3-9C00-93222323653A}" destId="{84080D45-4C73-4E9D-ADF7-1CC698CE247B}" srcOrd="0" destOrd="0" presId="urn:microsoft.com/office/officeart/2005/8/layout/default"/>
    <dgm:cxn modelId="{5E6DFAAA-1498-4D3D-A3F5-13DA103615E4}" type="presOf" srcId="{BC55E477-F3DC-47E1-8FB6-F28A43840A57}" destId="{EF67D9FB-6277-4E84-9ED1-C965E0BC3F70}" srcOrd="0" destOrd="0" presId="urn:microsoft.com/office/officeart/2005/8/layout/default"/>
    <dgm:cxn modelId="{169F5B93-2FFD-475E-B9EE-A24DC6FB7A95}" type="presParOf" srcId="{4B7943DE-BD55-4025-9A60-93EF4879AFF9}" destId="{CEFFE045-6C49-42A8-A236-A59FDD5FB6A3}" srcOrd="0" destOrd="0" presId="urn:microsoft.com/office/officeart/2005/8/layout/default"/>
    <dgm:cxn modelId="{383EF56F-FE61-4E0C-B994-4D940CD87DBD}" type="presParOf" srcId="{4B7943DE-BD55-4025-9A60-93EF4879AFF9}" destId="{7F43DB9D-190B-469B-91BF-0913AF14E098}" srcOrd="1" destOrd="0" presId="urn:microsoft.com/office/officeart/2005/8/layout/default"/>
    <dgm:cxn modelId="{A921DE9F-5214-49FE-93F5-44CA9FE11222}" type="presParOf" srcId="{4B7943DE-BD55-4025-9A60-93EF4879AFF9}" destId="{E1B246A2-2798-481C-9D38-DD2627810F64}" srcOrd="2" destOrd="0" presId="urn:microsoft.com/office/officeart/2005/8/layout/default"/>
    <dgm:cxn modelId="{DC0323AF-6A09-4787-9D3F-8FCDC5CA9905}" type="presParOf" srcId="{4B7943DE-BD55-4025-9A60-93EF4879AFF9}" destId="{E130A5DC-59BE-4D11-9C12-4340AC3767F0}" srcOrd="3" destOrd="0" presId="urn:microsoft.com/office/officeart/2005/8/layout/default"/>
    <dgm:cxn modelId="{2D4E1AD6-1AFF-463D-BD6B-0D4A565D25C0}" type="presParOf" srcId="{4B7943DE-BD55-4025-9A60-93EF4879AFF9}" destId="{00CEDA17-EA13-4068-A9AF-8B00E640BFAC}" srcOrd="4" destOrd="0" presId="urn:microsoft.com/office/officeart/2005/8/layout/default"/>
    <dgm:cxn modelId="{A43BDED9-498D-4E5D-B807-3DE1B5EA85E3}" type="presParOf" srcId="{4B7943DE-BD55-4025-9A60-93EF4879AFF9}" destId="{E0B49B3C-3B9D-478C-8CDF-2B71291D0FE1}" srcOrd="5" destOrd="0" presId="urn:microsoft.com/office/officeart/2005/8/layout/default"/>
    <dgm:cxn modelId="{59EE5A44-1CE9-49DB-A464-8C3908386229}" type="presParOf" srcId="{4B7943DE-BD55-4025-9A60-93EF4879AFF9}" destId="{EF67D9FB-6277-4E84-9ED1-C965E0BC3F70}" srcOrd="6" destOrd="0" presId="urn:microsoft.com/office/officeart/2005/8/layout/default"/>
    <dgm:cxn modelId="{F1ABAAB4-0F2E-4D46-9D86-B355ECF08799}" type="presParOf" srcId="{4B7943DE-BD55-4025-9A60-93EF4879AFF9}" destId="{14BEDD54-B560-4D43-BA42-A2E7859EC8BB}" srcOrd="7" destOrd="0" presId="urn:microsoft.com/office/officeart/2005/8/layout/default"/>
    <dgm:cxn modelId="{103CDD88-0C16-4657-ADC3-704E33E14BBF}" type="presParOf" srcId="{4B7943DE-BD55-4025-9A60-93EF4879AFF9}" destId="{B0DCB680-E952-4CAD-A455-4B5A9D7A03A1}" srcOrd="8" destOrd="0" presId="urn:microsoft.com/office/officeart/2005/8/layout/default"/>
    <dgm:cxn modelId="{F244B829-2BED-49C5-86FB-D8C529868E54}" type="presParOf" srcId="{4B7943DE-BD55-4025-9A60-93EF4879AFF9}" destId="{EBF1C0B6-F8B6-4CF1-B609-1B9B810257D3}" srcOrd="9" destOrd="0" presId="urn:microsoft.com/office/officeart/2005/8/layout/default"/>
    <dgm:cxn modelId="{F4847369-DCE8-4852-AB5A-D71E3375364C}" type="presParOf" srcId="{4B7943DE-BD55-4025-9A60-93EF4879AFF9}" destId="{EF30CC21-2EB4-45B4-9065-42ED9B19AC6A}" srcOrd="10" destOrd="0" presId="urn:microsoft.com/office/officeart/2005/8/layout/default"/>
    <dgm:cxn modelId="{E50BA09C-E7A1-4CFE-9EAF-DD62AB257864}" type="presParOf" srcId="{4B7943DE-BD55-4025-9A60-93EF4879AFF9}" destId="{18BE4DD4-6ADB-43EA-8A07-B1D461BEB233}" srcOrd="11" destOrd="0" presId="urn:microsoft.com/office/officeart/2005/8/layout/default"/>
    <dgm:cxn modelId="{40A264F8-3531-4071-898C-6C7C2D4F0B7A}" type="presParOf" srcId="{4B7943DE-BD55-4025-9A60-93EF4879AFF9}" destId="{5C411241-359A-47CD-841E-D8DB527E12A1}" srcOrd="12" destOrd="0" presId="urn:microsoft.com/office/officeart/2005/8/layout/default"/>
    <dgm:cxn modelId="{BC6B33A1-9C82-4023-B514-D201525978CA}" type="presParOf" srcId="{4B7943DE-BD55-4025-9A60-93EF4879AFF9}" destId="{5935F76B-6889-4EC9-8347-B245A4E1EBB6}" srcOrd="13" destOrd="0" presId="urn:microsoft.com/office/officeart/2005/8/layout/default"/>
    <dgm:cxn modelId="{ED55B2AE-BC2D-470B-9B2B-FBACFF2B6F11}" type="presParOf" srcId="{4B7943DE-BD55-4025-9A60-93EF4879AFF9}" destId="{84080D45-4C73-4E9D-ADF7-1CC698CE247B}" srcOrd="14" destOrd="0" presId="urn:microsoft.com/office/officeart/2005/8/layout/default"/>
    <dgm:cxn modelId="{9C84C377-D871-474A-9C49-CF2938ACE144}" type="presParOf" srcId="{4B7943DE-BD55-4025-9A60-93EF4879AFF9}" destId="{FB366EC0-322B-480A-B9B5-4AB05AACF51B}" srcOrd="15" destOrd="0" presId="urn:microsoft.com/office/officeart/2005/8/layout/default"/>
    <dgm:cxn modelId="{2BA5C917-2CF3-491F-B74C-FC2255A9BD0B}" type="presParOf" srcId="{4B7943DE-BD55-4025-9A60-93EF4879AFF9}" destId="{BC2D750B-DE66-471D-9843-0C07A1043B12}" srcOrd="16" destOrd="0" presId="urn:microsoft.com/office/officeart/2005/8/layout/default"/>
    <dgm:cxn modelId="{D0F5778E-2E84-4DE7-B560-111DBAA7848F}" type="presParOf" srcId="{4B7943DE-BD55-4025-9A60-93EF4879AFF9}" destId="{779AA426-9C46-4E82-BEF7-F2BDC724513F}" srcOrd="17" destOrd="0" presId="urn:microsoft.com/office/officeart/2005/8/layout/default"/>
    <dgm:cxn modelId="{A1ABA7A7-2EF0-43CE-A085-7BBF7C827D1A}" type="presParOf" srcId="{4B7943DE-BD55-4025-9A60-93EF4879AFF9}" destId="{6DF8380E-8C29-4CA5-9AD3-0F87AD9ED529}"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134F2D-11C8-4189-95D8-CECFF197D2CB}" type="doc">
      <dgm:prSet loTypeId="urn:microsoft.com/office/officeart/2005/8/layout/vList2" loCatId="list" qsTypeId="urn:microsoft.com/office/officeart/2005/8/quickstyle/3d2" qsCatId="3D" csTypeId="urn:microsoft.com/office/officeart/2005/8/colors/accent2_5" csCatId="accent2" phldr="1"/>
      <dgm:spPr/>
      <dgm:t>
        <a:bodyPr/>
        <a:lstStyle/>
        <a:p>
          <a:endParaRPr lang="en-GB"/>
        </a:p>
      </dgm:t>
    </dgm:pt>
    <dgm:pt modelId="{E8E61787-19D3-4D65-A4F2-D1F8E49E459F}">
      <dgm:prSet phldrT="[Text]"/>
      <dgm:spPr/>
      <dgm:t>
        <a:bodyPr/>
        <a:lstStyle/>
        <a:p>
          <a:r>
            <a:rPr lang="en-GB" dirty="0" smtClean="0"/>
            <a:t>A focus on learning and teaching</a:t>
          </a:r>
          <a:endParaRPr lang="en-GB" dirty="0"/>
        </a:p>
      </dgm:t>
    </dgm:pt>
    <dgm:pt modelId="{97DF3AEA-BF60-4A5B-8C1A-842DD73C0C4E}" type="parTrans" cxnId="{0826E88E-2D54-4619-837F-57567DD83AFD}">
      <dgm:prSet/>
      <dgm:spPr/>
      <dgm:t>
        <a:bodyPr/>
        <a:lstStyle/>
        <a:p>
          <a:endParaRPr lang="en-GB"/>
        </a:p>
      </dgm:t>
    </dgm:pt>
    <dgm:pt modelId="{5D4C9041-8793-4CDB-AF94-57B372F95DA0}" type="sibTrans" cxnId="{0826E88E-2D54-4619-837F-57567DD83AFD}">
      <dgm:prSet/>
      <dgm:spPr/>
      <dgm:t>
        <a:bodyPr/>
        <a:lstStyle/>
        <a:p>
          <a:endParaRPr lang="en-GB"/>
        </a:p>
      </dgm:t>
    </dgm:pt>
    <dgm:pt modelId="{22BC35C6-0498-4AA2-AC4A-4CE41D6AE2BB}">
      <dgm:prSet phldrT="[Text]"/>
      <dgm:spPr/>
      <dgm:t>
        <a:bodyPr/>
        <a:lstStyle/>
        <a:p>
          <a:r>
            <a:rPr lang="en-GB" dirty="0" smtClean="0"/>
            <a:t>Developing partnerships in and out of school</a:t>
          </a:r>
          <a:endParaRPr lang="en-GB" dirty="0"/>
        </a:p>
      </dgm:t>
    </dgm:pt>
    <dgm:pt modelId="{9376AC20-1C74-487C-95F9-1089A2B0FD92}" type="parTrans" cxnId="{DEC923E6-BB3C-4DF3-BC32-4A2475C372CC}">
      <dgm:prSet/>
      <dgm:spPr/>
      <dgm:t>
        <a:bodyPr/>
        <a:lstStyle/>
        <a:p>
          <a:endParaRPr lang="en-GB"/>
        </a:p>
      </dgm:t>
    </dgm:pt>
    <dgm:pt modelId="{ED5DABB8-B7FB-4AB5-A7F2-35ECA65D65B7}" type="sibTrans" cxnId="{DEC923E6-BB3C-4DF3-BC32-4A2475C372CC}">
      <dgm:prSet/>
      <dgm:spPr/>
      <dgm:t>
        <a:bodyPr/>
        <a:lstStyle/>
        <a:p>
          <a:endParaRPr lang="en-GB"/>
        </a:p>
      </dgm:t>
    </dgm:pt>
    <dgm:pt modelId="{0439E82A-8F44-4DC8-9602-270E5EE036BC}">
      <dgm:prSet/>
      <dgm:spPr/>
      <dgm:t>
        <a:bodyPr/>
        <a:lstStyle/>
        <a:p>
          <a:r>
            <a:rPr lang="en-GB" smtClean="0"/>
            <a:t>Ensuring high quality professional learning for staff</a:t>
          </a:r>
          <a:endParaRPr lang="en-GB" dirty="0" smtClean="0"/>
        </a:p>
      </dgm:t>
    </dgm:pt>
    <dgm:pt modelId="{FFD78853-5A74-4262-AB1D-16A807C53F5F}" type="parTrans" cxnId="{655D17F7-B106-4825-9076-97AAA977FEB9}">
      <dgm:prSet/>
      <dgm:spPr/>
      <dgm:t>
        <a:bodyPr/>
        <a:lstStyle/>
        <a:p>
          <a:endParaRPr lang="en-GB"/>
        </a:p>
      </dgm:t>
    </dgm:pt>
    <dgm:pt modelId="{D3DA6DC7-59F8-4E43-BF2B-67E428C94369}" type="sibTrans" cxnId="{655D17F7-B106-4825-9076-97AAA977FEB9}">
      <dgm:prSet/>
      <dgm:spPr/>
      <dgm:t>
        <a:bodyPr/>
        <a:lstStyle/>
        <a:p>
          <a:endParaRPr lang="en-GB"/>
        </a:p>
      </dgm:t>
    </dgm:pt>
    <dgm:pt modelId="{3C321D78-9542-4730-8CD5-9BBD4D088522}">
      <dgm:prSet/>
      <dgm:spPr/>
      <dgm:t>
        <a:bodyPr/>
        <a:lstStyle/>
        <a:p>
          <a:r>
            <a:rPr lang="en-GB" smtClean="0"/>
            <a:t>Developing vision, values and culture</a:t>
          </a:r>
          <a:endParaRPr lang="en-GB" dirty="0" smtClean="0"/>
        </a:p>
      </dgm:t>
    </dgm:pt>
    <dgm:pt modelId="{833A2A5D-5DC3-40F7-9980-2C75479B5903}" type="parTrans" cxnId="{2DFF1800-725E-4F91-937A-7DF54DC87126}">
      <dgm:prSet/>
      <dgm:spPr/>
      <dgm:t>
        <a:bodyPr/>
        <a:lstStyle/>
        <a:p>
          <a:endParaRPr lang="en-GB"/>
        </a:p>
      </dgm:t>
    </dgm:pt>
    <dgm:pt modelId="{4945B45F-75AF-4C14-AEAE-E3A249BABB72}" type="sibTrans" cxnId="{2DFF1800-725E-4F91-937A-7DF54DC87126}">
      <dgm:prSet/>
      <dgm:spPr/>
      <dgm:t>
        <a:bodyPr/>
        <a:lstStyle/>
        <a:p>
          <a:endParaRPr lang="en-GB"/>
        </a:p>
      </dgm:t>
    </dgm:pt>
    <dgm:pt modelId="{63C65D63-B36A-49DB-A601-F90E7DB2A463}">
      <dgm:prSet/>
      <dgm:spPr/>
      <dgm:t>
        <a:bodyPr/>
        <a:lstStyle/>
        <a:p>
          <a:r>
            <a:rPr lang="en-GB" smtClean="0"/>
            <a:t>Strategic planning which uses research, data and evidence</a:t>
          </a:r>
          <a:endParaRPr lang="en-GB" dirty="0" smtClean="0"/>
        </a:p>
      </dgm:t>
    </dgm:pt>
    <dgm:pt modelId="{697AB0BE-F6DB-4D20-ADC7-943549774E34}" type="parTrans" cxnId="{7A0330AB-98C0-4D53-A6D3-FDDBFBEA64A5}">
      <dgm:prSet/>
      <dgm:spPr/>
      <dgm:t>
        <a:bodyPr/>
        <a:lstStyle/>
        <a:p>
          <a:endParaRPr lang="en-GB"/>
        </a:p>
      </dgm:t>
    </dgm:pt>
    <dgm:pt modelId="{65D7B417-23AA-4DE5-A260-40E26EB62762}" type="sibTrans" cxnId="{7A0330AB-98C0-4D53-A6D3-FDDBFBEA64A5}">
      <dgm:prSet/>
      <dgm:spPr/>
      <dgm:t>
        <a:bodyPr/>
        <a:lstStyle/>
        <a:p>
          <a:endParaRPr lang="en-GB"/>
        </a:p>
      </dgm:t>
    </dgm:pt>
    <dgm:pt modelId="{E705CE67-5CA3-4683-9DA4-7D72B3FB23A8}">
      <dgm:prSet/>
      <dgm:spPr/>
      <dgm:t>
        <a:bodyPr/>
        <a:lstStyle/>
        <a:p>
          <a:r>
            <a:rPr lang="en-GB" smtClean="0"/>
            <a:t>Accountability and self evaluation</a:t>
          </a:r>
          <a:endParaRPr lang="en-GB" dirty="0" smtClean="0"/>
        </a:p>
      </dgm:t>
    </dgm:pt>
    <dgm:pt modelId="{B59DC415-432C-4C51-AADA-E79677335AF3}" type="parTrans" cxnId="{893BEBA2-E878-4F66-94E5-5ED6062A2038}">
      <dgm:prSet/>
      <dgm:spPr/>
      <dgm:t>
        <a:bodyPr/>
        <a:lstStyle/>
        <a:p>
          <a:endParaRPr lang="en-GB"/>
        </a:p>
      </dgm:t>
    </dgm:pt>
    <dgm:pt modelId="{CA6DF0D4-2612-4701-9CED-94E30F0E175F}" type="sibTrans" cxnId="{893BEBA2-E878-4F66-94E5-5ED6062A2038}">
      <dgm:prSet/>
      <dgm:spPr/>
      <dgm:t>
        <a:bodyPr/>
        <a:lstStyle/>
        <a:p>
          <a:endParaRPr lang="en-GB"/>
        </a:p>
      </dgm:t>
    </dgm:pt>
    <dgm:pt modelId="{6CDDD6A3-5FCD-4856-83D4-3D19F45CE5B3}">
      <dgm:prSet/>
      <dgm:spPr/>
      <dgm:t>
        <a:bodyPr/>
        <a:lstStyle/>
        <a:p>
          <a:r>
            <a:rPr lang="en-GB" dirty="0" smtClean="0"/>
            <a:t>Developing teamwork and distributed leadership</a:t>
          </a:r>
          <a:endParaRPr lang="en-GB" dirty="0"/>
        </a:p>
      </dgm:t>
    </dgm:pt>
    <dgm:pt modelId="{498FB3BC-FC9C-4BD9-9F6D-A9D236B41F1F}" type="parTrans" cxnId="{66C3D9E5-ED62-44E5-980D-9DF7ED6B53FE}">
      <dgm:prSet/>
      <dgm:spPr/>
      <dgm:t>
        <a:bodyPr/>
        <a:lstStyle/>
        <a:p>
          <a:endParaRPr lang="en-GB"/>
        </a:p>
      </dgm:t>
    </dgm:pt>
    <dgm:pt modelId="{99F0D3F7-ED8C-42CC-8751-D3552A12CD69}" type="sibTrans" cxnId="{66C3D9E5-ED62-44E5-980D-9DF7ED6B53FE}">
      <dgm:prSet/>
      <dgm:spPr/>
      <dgm:t>
        <a:bodyPr/>
        <a:lstStyle/>
        <a:p>
          <a:endParaRPr lang="en-GB"/>
        </a:p>
      </dgm:t>
    </dgm:pt>
    <dgm:pt modelId="{7B4009D9-D609-422D-8095-F79E50B8580A}">
      <dgm:prSet/>
      <dgm:spPr/>
      <dgm:t>
        <a:bodyPr/>
        <a:lstStyle/>
        <a:p>
          <a:r>
            <a:rPr lang="en-GB" dirty="0" smtClean="0"/>
            <a:t>A focus </a:t>
          </a:r>
          <a:r>
            <a:rPr lang="en-GB" smtClean="0"/>
            <a:t>on safeguarding and well being</a:t>
          </a:r>
          <a:endParaRPr lang="en-GB" dirty="0"/>
        </a:p>
      </dgm:t>
    </dgm:pt>
    <dgm:pt modelId="{473AE577-6353-4A7F-A2FC-1D42764A2780}" type="parTrans" cxnId="{9BF2D6ED-CD7B-446B-BF9F-12AB66CA04E1}">
      <dgm:prSet/>
      <dgm:spPr/>
    </dgm:pt>
    <dgm:pt modelId="{36A86F61-53AF-4DF6-B345-744DB5C69356}" type="sibTrans" cxnId="{9BF2D6ED-CD7B-446B-BF9F-12AB66CA04E1}">
      <dgm:prSet/>
      <dgm:spPr/>
    </dgm:pt>
    <dgm:pt modelId="{61FAADE9-B78D-4871-B522-6BA7E062BABA}" type="pres">
      <dgm:prSet presAssocID="{BF134F2D-11C8-4189-95D8-CECFF197D2CB}" presName="linear" presStyleCnt="0">
        <dgm:presLayoutVars>
          <dgm:animLvl val="lvl"/>
          <dgm:resizeHandles val="exact"/>
        </dgm:presLayoutVars>
      </dgm:prSet>
      <dgm:spPr/>
      <dgm:t>
        <a:bodyPr/>
        <a:lstStyle/>
        <a:p>
          <a:endParaRPr lang="en-US"/>
        </a:p>
      </dgm:t>
    </dgm:pt>
    <dgm:pt modelId="{61A57220-6D98-452D-9819-D87002854BFA}" type="pres">
      <dgm:prSet presAssocID="{E8E61787-19D3-4D65-A4F2-D1F8E49E459F}" presName="parentText" presStyleLbl="node1" presStyleIdx="0" presStyleCnt="8">
        <dgm:presLayoutVars>
          <dgm:chMax val="0"/>
          <dgm:bulletEnabled val="1"/>
        </dgm:presLayoutVars>
      </dgm:prSet>
      <dgm:spPr/>
      <dgm:t>
        <a:bodyPr/>
        <a:lstStyle/>
        <a:p>
          <a:endParaRPr lang="en-GB"/>
        </a:p>
      </dgm:t>
    </dgm:pt>
    <dgm:pt modelId="{AE84C56D-FA1F-4D6C-BDEC-936BC565C556}" type="pres">
      <dgm:prSet presAssocID="{5D4C9041-8793-4CDB-AF94-57B372F95DA0}" presName="spacer" presStyleCnt="0"/>
      <dgm:spPr/>
    </dgm:pt>
    <dgm:pt modelId="{309C10AB-3C3B-4FCA-AA52-C8B4DDC9D5A3}" type="pres">
      <dgm:prSet presAssocID="{7B4009D9-D609-422D-8095-F79E50B8580A}" presName="parentText" presStyleLbl="node1" presStyleIdx="1" presStyleCnt="8">
        <dgm:presLayoutVars>
          <dgm:chMax val="0"/>
          <dgm:bulletEnabled val="1"/>
        </dgm:presLayoutVars>
      </dgm:prSet>
      <dgm:spPr/>
      <dgm:t>
        <a:bodyPr/>
        <a:lstStyle/>
        <a:p>
          <a:endParaRPr lang="en-GB"/>
        </a:p>
      </dgm:t>
    </dgm:pt>
    <dgm:pt modelId="{8D447C1D-5A54-458B-B782-367F0E0ED56E}" type="pres">
      <dgm:prSet presAssocID="{36A86F61-53AF-4DF6-B345-744DB5C69356}" presName="spacer" presStyleCnt="0"/>
      <dgm:spPr/>
    </dgm:pt>
    <dgm:pt modelId="{C41FA132-0F8C-49F3-8B43-5DB175D47293}" type="pres">
      <dgm:prSet presAssocID="{3C321D78-9542-4730-8CD5-9BBD4D088522}" presName="parentText" presStyleLbl="node1" presStyleIdx="2" presStyleCnt="8">
        <dgm:presLayoutVars>
          <dgm:chMax val="0"/>
          <dgm:bulletEnabled val="1"/>
        </dgm:presLayoutVars>
      </dgm:prSet>
      <dgm:spPr/>
      <dgm:t>
        <a:bodyPr/>
        <a:lstStyle/>
        <a:p>
          <a:endParaRPr lang="en-US"/>
        </a:p>
      </dgm:t>
    </dgm:pt>
    <dgm:pt modelId="{4D67B2F2-C20E-4A92-AD23-B910A4E3C0EF}" type="pres">
      <dgm:prSet presAssocID="{4945B45F-75AF-4C14-AEAE-E3A249BABB72}" presName="spacer" presStyleCnt="0"/>
      <dgm:spPr/>
    </dgm:pt>
    <dgm:pt modelId="{3133A0F2-600E-46C8-B708-6DCF41C23DA0}" type="pres">
      <dgm:prSet presAssocID="{0439E82A-8F44-4DC8-9602-270E5EE036BC}" presName="parentText" presStyleLbl="node1" presStyleIdx="3" presStyleCnt="8">
        <dgm:presLayoutVars>
          <dgm:chMax val="0"/>
          <dgm:bulletEnabled val="1"/>
        </dgm:presLayoutVars>
      </dgm:prSet>
      <dgm:spPr/>
      <dgm:t>
        <a:bodyPr/>
        <a:lstStyle/>
        <a:p>
          <a:endParaRPr lang="en-US"/>
        </a:p>
      </dgm:t>
    </dgm:pt>
    <dgm:pt modelId="{72E87413-2CF2-4772-8CCA-1722AB7E2B86}" type="pres">
      <dgm:prSet presAssocID="{D3DA6DC7-59F8-4E43-BF2B-67E428C94369}" presName="spacer" presStyleCnt="0"/>
      <dgm:spPr/>
    </dgm:pt>
    <dgm:pt modelId="{C175E9CD-A841-4591-9678-AC7CCFA82836}" type="pres">
      <dgm:prSet presAssocID="{63C65D63-B36A-49DB-A601-F90E7DB2A463}" presName="parentText" presStyleLbl="node1" presStyleIdx="4" presStyleCnt="8">
        <dgm:presLayoutVars>
          <dgm:chMax val="0"/>
          <dgm:bulletEnabled val="1"/>
        </dgm:presLayoutVars>
      </dgm:prSet>
      <dgm:spPr/>
      <dgm:t>
        <a:bodyPr/>
        <a:lstStyle/>
        <a:p>
          <a:endParaRPr lang="en-US"/>
        </a:p>
      </dgm:t>
    </dgm:pt>
    <dgm:pt modelId="{036D903D-6171-43F5-B739-7A48487F273F}" type="pres">
      <dgm:prSet presAssocID="{65D7B417-23AA-4DE5-A260-40E26EB62762}" presName="spacer" presStyleCnt="0"/>
      <dgm:spPr/>
    </dgm:pt>
    <dgm:pt modelId="{BE45272D-2EF7-47E3-8205-780CF5A1BC47}" type="pres">
      <dgm:prSet presAssocID="{E705CE67-5CA3-4683-9DA4-7D72B3FB23A8}" presName="parentText" presStyleLbl="node1" presStyleIdx="5" presStyleCnt="8">
        <dgm:presLayoutVars>
          <dgm:chMax val="0"/>
          <dgm:bulletEnabled val="1"/>
        </dgm:presLayoutVars>
      </dgm:prSet>
      <dgm:spPr/>
      <dgm:t>
        <a:bodyPr/>
        <a:lstStyle/>
        <a:p>
          <a:endParaRPr lang="en-US"/>
        </a:p>
      </dgm:t>
    </dgm:pt>
    <dgm:pt modelId="{89CF6554-8980-4F43-BD2C-2D64811D1492}" type="pres">
      <dgm:prSet presAssocID="{CA6DF0D4-2612-4701-9CED-94E30F0E175F}" presName="spacer" presStyleCnt="0"/>
      <dgm:spPr/>
    </dgm:pt>
    <dgm:pt modelId="{E09D2778-833E-4445-88AE-CC7A3A09C3BE}" type="pres">
      <dgm:prSet presAssocID="{6CDDD6A3-5FCD-4856-83D4-3D19F45CE5B3}" presName="parentText" presStyleLbl="node1" presStyleIdx="6" presStyleCnt="8">
        <dgm:presLayoutVars>
          <dgm:chMax val="0"/>
          <dgm:bulletEnabled val="1"/>
        </dgm:presLayoutVars>
      </dgm:prSet>
      <dgm:spPr/>
      <dgm:t>
        <a:bodyPr/>
        <a:lstStyle/>
        <a:p>
          <a:endParaRPr lang="en-GB"/>
        </a:p>
      </dgm:t>
    </dgm:pt>
    <dgm:pt modelId="{71C4B00F-E628-49E0-8AC4-D6DC11FEADAC}" type="pres">
      <dgm:prSet presAssocID="{99F0D3F7-ED8C-42CC-8751-D3552A12CD69}" presName="spacer" presStyleCnt="0"/>
      <dgm:spPr/>
    </dgm:pt>
    <dgm:pt modelId="{04A38F92-DD76-4614-9E14-40251956CE4B}" type="pres">
      <dgm:prSet presAssocID="{22BC35C6-0498-4AA2-AC4A-4CE41D6AE2BB}" presName="parentText" presStyleLbl="node1" presStyleIdx="7" presStyleCnt="8">
        <dgm:presLayoutVars>
          <dgm:chMax val="0"/>
          <dgm:bulletEnabled val="1"/>
        </dgm:presLayoutVars>
      </dgm:prSet>
      <dgm:spPr/>
      <dgm:t>
        <a:bodyPr/>
        <a:lstStyle/>
        <a:p>
          <a:endParaRPr lang="en-GB"/>
        </a:p>
      </dgm:t>
    </dgm:pt>
  </dgm:ptLst>
  <dgm:cxnLst>
    <dgm:cxn modelId="{DEC923E6-BB3C-4DF3-BC32-4A2475C372CC}" srcId="{BF134F2D-11C8-4189-95D8-CECFF197D2CB}" destId="{22BC35C6-0498-4AA2-AC4A-4CE41D6AE2BB}" srcOrd="7" destOrd="0" parTransId="{9376AC20-1C74-487C-95F9-1089A2B0FD92}" sibTransId="{ED5DABB8-B7FB-4AB5-A7F2-35ECA65D65B7}"/>
    <dgm:cxn modelId="{2DFF1800-725E-4F91-937A-7DF54DC87126}" srcId="{BF134F2D-11C8-4189-95D8-CECFF197D2CB}" destId="{3C321D78-9542-4730-8CD5-9BBD4D088522}" srcOrd="2" destOrd="0" parTransId="{833A2A5D-5DC3-40F7-9980-2C75479B5903}" sibTransId="{4945B45F-75AF-4C14-AEAE-E3A249BABB72}"/>
    <dgm:cxn modelId="{9BF2D6ED-CD7B-446B-BF9F-12AB66CA04E1}" srcId="{BF134F2D-11C8-4189-95D8-CECFF197D2CB}" destId="{7B4009D9-D609-422D-8095-F79E50B8580A}" srcOrd="1" destOrd="0" parTransId="{473AE577-6353-4A7F-A2FC-1D42764A2780}" sibTransId="{36A86F61-53AF-4DF6-B345-744DB5C69356}"/>
    <dgm:cxn modelId="{9D625B44-B2E1-45F9-ABDD-91C58A62FCCA}" type="presOf" srcId="{6CDDD6A3-5FCD-4856-83D4-3D19F45CE5B3}" destId="{E09D2778-833E-4445-88AE-CC7A3A09C3BE}" srcOrd="0" destOrd="0" presId="urn:microsoft.com/office/officeart/2005/8/layout/vList2"/>
    <dgm:cxn modelId="{A1F5F423-4258-4E00-B017-8D3DBA013187}" type="presOf" srcId="{E8E61787-19D3-4D65-A4F2-D1F8E49E459F}" destId="{61A57220-6D98-452D-9819-D87002854BFA}" srcOrd="0" destOrd="0" presId="urn:microsoft.com/office/officeart/2005/8/layout/vList2"/>
    <dgm:cxn modelId="{DE3584A4-27A0-4D1B-88E9-0380C089152C}" type="presOf" srcId="{22BC35C6-0498-4AA2-AC4A-4CE41D6AE2BB}" destId="{04A38F92-DD76-4614-9E14-40251956CE4B}" srcOrd="0" destOrd="0" presId="urn:microsoft.com/office/officeart/2005/8/layout/vList2"/>
    <dgm:cxn modelId="{7A0330AB-98C0-4D53-A6D3-FDDBFBEA64A5}" srcId="{BF134F2D-11C8-4189-95D8-CECFF197D2CB}" destId="{63C65D63-B36A-49DB-A601-F90E7DB2A463}" srcOrd="4" destOrd="0" parTransId="{697AB0BE-F6DB-4D20-ADC7-943549774E34}" sibTransId="{65D7B417-23AA-4DE5-A260-40E26EB62762}"/>
    <dgm:cxn modelId="{AA11E62F-8EC8-4251-B595-364DEF5EAF35}" type="presOf" srcId="{63C65D63-B36A-49DB-A601-F90E7DB2A463}" destId="{C175E9CD-A841-4591-9678-AC7CCFA82836}" srcOrd="0" destOrd="0" presId="urn:microsoft.com/office/officeart/2005/8/layout/vList2"/>
    <dgm:cxn modelId="{66C3D9E5-ED62-44E5-980D-9DF7ED6B53FE}" srcId="{BF134F2D-11C8-4189-95D8-CECFF197D2CB}" destId="{6CDDD6A3-5FCD-4856-83D4-3D19F45CE5B3}" srcOrd="6" destOrd="0" parTransId="{498FB3BC-FC9C-4BD9-9F6D-A9D236B41F1F}" sibTransId="{99F0D3F7-ED8C-42CC-8751-D3552A12CD69}"/>
    <dgm:cxn modelId="{655D17F7-B106-4825-9076-97AAA977FEB9}" srcId="{BF134F2D-11C8-4189-95D8-CECFF197D2CB}" destId="{0439E82A-8F44-4DC8-9602-270E5EE036BC}" srcOrd="3" destOrd="0" parTransId="{FFD78853-5A74-4262-AB1D-16A807C53F5F}" sibTransId="{D3DA6DC7-59F8-4E43-BF2B-67E428C94369}"/>
    <dgm:cxn modelId="{0826E88E-2D54-4619-837F-57567DD83AFD}" srcId="{BF134F2D-11C8-4189-95D8-CECFF197D2CB}" destId="{E8E61787-19D3-4D65-A4F2-D1F8E49E459F}" srcOrd="0" destOrd="0" parTransId="{97DF3AEA-BF60-4A5B-8C1A-842DD73C0C4E}" sibTransId="{5D4C9041-8793-4CDB-AF94-57B372F95DA0}"/>
    <dgm:cxn modelId="{6F6D12D7-263D-4534-BB8C-CBA373A6BD93}" type="presOf" srcId="{3C321D78-9542-4730-8CD5-9BBD4D088522}" destId="{C41FA132-0F8C-49F3-8B43-5DB175D47293}" srcOrd="0" destOrd="0" presId="urn:microsoft.com/office/officeart/2005/8/layout/vList2"/>
    <dgm:cxn modelId="{550B4117-B327-423C-A808-89CFBE60ADA5}" type="presOf" srcId="{E705CE67-5CA3-4683-9DA4-7D72B3FB23A8}" destId="{BE45272D-2EF7-47E3-8205-780CF5A1BC47}" srcOrd="0" destOrd="0" presId="urn:microsoft.com/office/officeart/2005/8/layout/vList2"/>
    <dgm:cxn modelId="{ABDA88C7-B328-44D7-865A-65013A61B458}" type="presOf" srcId="{0439E82A-8F44-4DC8-9602-270E5EE036BC}" destId="{3133A0F2-600E-46C8-B708-6DCF41C23DA0}" srcOrd="0" destOrd="0" presId="urn:microsoft.com/office/officeart/2005/8/layout/vList2"/>
    <dgm:cxn modelId="{893BEBA2-E878-4F66-94E5-5ED6062A2038}" srcId="{BF134F2D-11C8-4189-95D8-CECFF197D2CB}" destId="{E705CE67-5CA3-4683-9DA4-7D72B3FB23A8}" srcOrd="5" destOrd="0" parTransId="{B59DC415-432C-4C51-AADA-E79677335AF3}" sibTransId="{CA6DF0D4-2612-4701-9CED-94E30F0E175F}"/>
    <dgm:cxn modelId="{DBF34156-B56B-44E3-BE9C-4C06FDC2CD60}" type="presOf" srcId="{7B4009D9-D609-422D-8095-F79E50B8580A}" destId="{309C10AB-3C3B-4FCA-AA52-C8B4DDC9D5A3}" srcOrd="0" destOrd="0" presId="urn:microsoft.com/office/officeart/2005/8/layout/vList2"/>
    <dgm:cxn modelId="{F731B573-9880-4F36-AFCE-8811B569924D}" type="presOf" srcId="{BF134F2D-11C8-4189-95D8-CECFF197D2CB}" destId="{61FAADE9-B78D-4871-B522-6BA7E062BABA}" srcOrd="0" destOrd="0" presId="urn:microsoft.com/office/officeart/2005/8/layout/vList2"/>
    <dgm:cxn modelId="{1082F0AE-3B35-441F-A33C-B70931AFD478}" type="presParOf" srcId="{61FAADE9-B78D-4871-B522-6BA7E062BABA}" destId="{61A57220-6D98-452D-9819-D87002854BFA}" srcOrd="0" destOrd="0" presId="urn:microsoft.com/office/officeart/2005/8/layout/vList2"/>
    <dgm:cxn modelId="{8A924FA6-A20E-426B-B1A8-F3E80D16AFBA}" type="presParOf" srcId="{61FAADE9-B78D-4871-B522-6BA7E062BABA}" destId="{AE84C56D-FA1F-4D6C-BDEC-936BC565C556}" srcOrd="1" destOrd="0" presId="urn:microsoft.com/office/officeart/2005/8/layout/vList2"/>
    <dgm:cxn modelId="{DAE834B5-6E02-45D9-B219-1016D8B24153}" type="presParOf" srcId="{61FAADE9-B78D-4871-B522-6BA7E062BABA}" destId="{309C10AB-3C3B-4FCA-AA52-C8B4DDC9D5A3}" srcOrd="2" destOrd="0" presId="urn:microsoft.com/office/officeart/2005/8/layout/vList2"/>
    <dgm:cxn modelId="{7CE2B48D-96D9-44EB-AC22-0B8077372A62}" type="presParOf" srcId="{61FAADE9-B78D-4871-B522-6BA7E062BABA}" destId="{8D447C1D-5A54-458B-B782-367F0E0ED56E}" srcOrd="3" destOrd="0" presId="urn:microsoft.com/office/officeart/2005/8/layout/vList2"/>
    <dgm:cxn modelId="{5C0F3FE7-D679-407C-853B-353045ECC91A}" type="presParOf" srcId="{61FAADE9-B78D-4871-B522-6BA7E062BABA}" destId="{C41FA132-0F8C-49F3-8B43-5DB175D47293}" srcOrd="4" destOrd="0" presId="urn:microsoft.com/office/officeart/2005/8/layout/vList2"/>
    <dgm:cxn modelId="{833D3051-3C16-4181-867D-51CC2F21C8B6}" type="presParOf" srcId="{61FAADE9-B78D-4871-B522-6BA7E062BABA}" destId="{4D67B2F2-C20E-4A92-AD23-B910A4E3C0EF}" srcOrd="5" destOrd="0" presId="urn:microsoft.com/office/officeart/2005/8/layout/vList2"/>
    <dgm:cxn modelId="{DB4103BE-6A98-48D0-8A48-E98BF26C3D7B}" type="presParOf" srcId="{61FAADE9-B78D-4871-B522-6BA7E062BABA}" destId="{3133A0F2-600E-46C8-B708-6DCF41C23DA0}" srcOrd="6" destOrd="0" presId="urn:microsoft.com/office/officeart/2005/8/layout/vList2"/>
    <dgm:cxn modelId="{829A6878-D591-4E70-8714-0834BA654C73}" type="presParOf" srcId="{61FAADE9-B78D-4871-B522-6BA7E062BABA}" destId="{72E87413-2CF2-4772-8CCA-1722AB7E2B86}" srcOrd="7" destOrd="0" presId="urn:microsoft.com/office/officeart/2005/8/layout/vList2"/>
    <dgm:cxn modelId="{08567C7A-BF07-4389-ADEB-9F6FD21F9C1D}" type="presParOf" srcId="{61FAADE9-B78D-4871-B522-6BA7E062BABA}" destId="{C175E9CD-A841-4591-9678-AC7CCFA82836}" srcOrd="8" destOrd="0" presId="urn:microsoft.com/office/officeart/2005/8/layout/vList2"/>
    <dgm:cxn modelId="{79964399-29A4-4815-A1AE-FF83F572DD47}" type="presParOf" srcId="{61FAADE9-B78D-4871-B522-6BA7E062BABA}" destId="{036D903D-6171-43F5-B739-7A48487F273F}" srcOrd="9" destOrd="0" presId="urn:microsoft.com/office/officeart/2005/8/layout/vList2"/>
    <dgm:cxn modelId="{57241852-8A67-433F-80CB-843E3FEBEB14}" type="presParOf" srcId="{61FAADE9-B78D-4871-B522-6BA7E062BABA}" destId="{BE45272D-2EF7-47E3-8205-780CF5A1BC47}" srcOrd="10" destOrd="0" presId="urn:microsoft.com/office/officeart/2005/8/layout/vList2"/>
    <dgm:cxn modelId="{E71E1530-669B-4261-B6AE-E54148ED1263}" type="presParOf" srcId="{61FAADE9-B78D-4871-B522-6BA7E062BABA}" destId="{89CF6554-8980-4F43-BD2C-2D64811D1492}" srcOrd="11" destOrd="0" presId="urn:microsoft.com/office/officeart/2005/8/layout/vList2"/>
    <dgm:cxn modelId="{21D4EFB8-2A7F-44D6-A92C-3979ED9ADF75}" type="presParOf" srcId="{61FAADE9-B78D-4871-B522-6BA7E062BABA}" destId="{E09D2778-833E-4445-88AE-CC7A3A09C3BE}" srcOrd="12" destOrd="0" presId="urn:microsoft.com/office/officeart/2005/8/layout/vList2"/>
    <dgm:cxn modelId="{851BC690-EEF9-44E1-9564-EA3C87853A1B}" type="presParOf" srcId="{61FAADE9-B78D-4871-B522-6BA7E062BABA}" destId="{71C4B00F-E628-49E0-8AC4-D6DC11FEADAC}" srcOrd="13" destOrd="0" presId="urn:microsoft.com/office/officeart/2005/8/layout/vList2"/>
    <dgm:cxn modelId="{764CA380-2B2E-4472-835E-74C02B442868}" type="presParOf" srcId="{61FAADE9-B78D-4871-B522-6BA7E062BABA}" destId="{04A38F92-DD76-4614-9E14-40251956CE4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275B83-D585-46A9-B4D0-C86E61505415}" type="doc">
      <dgm:prSet loTypeId="urn:microsoft.com/office/officeart/2005/8/layout/vList2" loCatId="list" qsTypeId="urn:microsoft.com/office/officeart/2005/8/quickstyle/3d2" qsCatId="3D" csTypeId="urn:microsoft.com/office/officeart/2005/8/colors/accent1_2" csCatId="accent1" phldr="1"/>
      <dgm:spPr/>
      <dgm:t>
        <a:bodyPr/>
        <a:lstStyle/>
        <a:p>
          <a:endParaRPr lang="en-GB"/>
        </a:p>
      </dgm:t>
    </dgm:pt>
    <dgm:pt modelId="{D1358258-4B21-4B40-933F-C771FD2B979B}">
      <dgm:prSet phldrT="[Text]"/>
      <dgm:spPr/>
      <dgm:t>
        <a:bodyPr/>
        <a:lstStyle/>
        <a:p>
          <a:r>
            <a:rPr lang="en-GB" dirty="0" smtClean="0"/>
            <a:t>Leading at different stages of a school’s improvement journey</a:t>
          </a:r>
          <a:endParaRPr lang="en-GB" dirty="0"/>
        </a:p>
      </dgm:t>
    </dgm:pt>
    <dgm:pt modelId="{4D5F9B9E-1465-4EEE-8A7F-F96984EAE720}" type="parTrans" cxnId="{9522C230-6DAC-405A-9C72-0DB509C87B96}">
      <dgm:prSet/>
      <dgm:spPr/>
      <dgm:t>
        <a:bodyPr/>
        <a:lstStyle/>
        <a:p>
          <a:endParaRPr lang="en-GB"/>
        </a:p>
      </dgm:t>
    </dgm:pt>
    <dgm:pt modelId="{568ECE9B-5E88-4931-B175-4807CDBE8B2F}" type="sibTrans" cxnId="{9522C230-6DAC-405A-9C72-0DB509C87B96}">
      <dgm:prSet/>
      <dgm:spPr/>
      <dgm:t>
        <a:bodyPr/>
        <a:lstStyle/>
        <a:p>
          <a:endParaRPr lang="en-GB"/>
        </a:p>
      </dgm:t>
    </dgm:pt>
    <dgm:pt modelId="{46D9A110-34FA-4E18-B772-3D6A5B45C144}">
      <dgm:prSet phldrT="[Text]"/>
      <dgm:spPr/>
      <dgm:t>
        <a:bodyPr/>
        <a:lstStyle/>
        <a:p>
          <a:r>
            <a:rPr lang="en-GB" dirty="0" smtClean="0"/>
            <a:t>Leading in the most disadvantaged and challenging contexts</a:t>
          </a:r>
          <a:endParaRPr lang="en-GB" dirty="0"/>
        </a:p>
      </dgm:t>
    </dgm:pt>
    <dgm:pt modelId="{8DA04823-3AB6-483F-96B1-82AA0A7629B6}" type="parTrans" cxnId="{1B3A5261-4A22-4069-BC80-07DC6F64B761}">
      <dgm:prSet/>
      <dgm:spPr/>
      <dgm:t>
        <a:bodyPr/>
        <a:lstStyle/>
        <a:p>
          <a:endParaRPr lang="en-GB"/>
        </a:p>
      </dgm:t>
    </dgm:pt>
    <dgm:pt modelId="{A661A12B-0185-4002-912D-427E4A07DA8B}" type="sibTrans" cxnId="{1B3A5261-4A22-4069-BC80-07DC6F64B761}">
      <dgm:prSet/>
      <dgm:spPr/>
      <dgm:t>
        <a:bodyPr/>
        <a:lstStyle/>
        <a:p>
          <a:endParaRPr lang="en-GB"/>
        </a:p>
      </dgm:t>
    </dgm:pt>
    <dgm:pt modelId="{C91E7B85-3376-4E46-9909-ACFD77444DF4}">
      <dgm:prSet/>
      <dgm:spPr/>
      <dgm:t>
        <a:bodyPr/>
        <a:lstStyle/>
        <a:p>
          <a:r>
            <a:rPr lang="en-GB" smtClean="0"/>
            <a:t>Leading in specific contexts eg Welsh medium, faith, small school</a:t>
          </a:r>
          <a:endParaRPr lang="en-GB" dirty="0" smtClean="0"/>
        </a:p>
      </dgm:t>
    </dgm:pt>
    <dgm:pt modelId="{0B1E5BDC-47FA-46AC-96E7-652DC42FE75F}" type="parTrans" cxnId="{ACED5098-AEB6-42FC-9476-0E2D80EEF121}">
      <dgm:prSet/>
      <dgm:spPr/>
      <dgm:t>
        <a:bodyPr/>
        <a:lstStyle/>
        <a:p>
          <a:endParaRPr lang="en-GB"/>
        </a:p>
      </dgm:t>
    </dgm:pt>
    <dgm:pt modelId="{532FF54F-D7DB-4093-9E6B-3E6A1F12F066}" type="sibTrans" cxnId="{ACED5098-AEB6-42FC-9476-0E2D80EEF121}">
      <dgm:prSet/>
      <dgm:spPr/>
      <dgm:t>
        <a:bodyPr/>
        <a:lstStyle/>
        <a:p>
          <a:endParaRPr lang="en-GB"/>
        </a:p>
      </dgm:t>
    </dgm:pt>
    <dgm:pt modelId="{56A4A08B-1590-4BFC-AA81-E3BB158B57EB}" type="pres">
      <dgm:prSet presAssocID="{7A275B83-D585-46A9-B4D0-C86E61505415}" presName="linear" presStyleCnt="0">
        <dgm:presLayoutVars>
          <dgm:animLvl val="lvl"/>
          <dgm:resizeHandles val="exact"/>
        </dgm:presLayoutVars>
      </dgm:prSet>
      <dgm:spPr/>
      <dgm:t>
        <a:bodyPr/>
        <a:lstStyle/>
        <a:p>
          <a:endParaRPr lang="en-US"/>
        </a:p>
      </dgm:t>
    </dgm:pt>
    <dgm:pt modelId="{E1BCC792-B9BC-43B0-AFE9-9CCC8CFB28C1}" type="pres">
      <dgm:prSet presAssocID="{D1358258-4B21-4B40-933F-C771FD2B979B}" presName="parentText" presStyleLbl="node1" presStyleIdx="0" presStyleCnt="3">
        <dgm:presLayoutVars>
          <dgm:chMax val="0"/>
          <dgm:bulletEnabled val="1"/>
        </dgm:presLayoutVars>
      </dgm:prSet>
      <dgm:spPr/>
      <dgm:t>
        <a:bodyPr/>
        <a:lstStyle/>
        <a:p>
          <a:endParaRPr lang="en-GB"/>
        </a:p>
      </dgm:t>
    </dgm:pt>
    <dgm:pt modelId="{0210F9B3-E131-4958-8AA5-1985C2492F07}" type="pres">
      <dgm:prSet presAssocID="{568ECE9B-5E88-4931-B175-4807CDBE8B2F}" presName="spacer" presStyleCnt="0"/>
      <dgm:spPr/>
    </dgm:pt>
    <dgm:pt modelId="{6C97D138-FF51-4E66-91D5-578BCF370E21}" type="pres">
      <dgm:prSet presAssocID="{46D9A110-34FA-4E18-B772-3D6A5B45C144}" presName="parentText" presStyleLbl="node1" presStyleIdx="1" presStyleCnt="3">
        <dgm:presLayoutVars>
          <dgm:chMax val="0"/>
          <dgm:bulletEnabled val="1"/>
        </dgm:presLayoutVars>
      </dgm:prSet>
      <dgm:spPr/>
      <dgm:t>
        <a:bodyPr/>
        <a:lstStyle/>
        <a:p>
          <a:endParaRPr lang="en-GB"/>
        </a:p>
      </dgm:t>
    </dgm:pt>
    <dgm:pt modelId="{22ADD174-0830-4778-B80E-5234F2C3A924}" type="pres">
      <dgm:prSet presAssocID="{A661A12B-0185-4002-912D-427E4A07DA8B}" presName="spacer" presStyleCnt="0"/>
      <dgm:spPr/>
    </dgm:pt>
    <dgm:pt modelId="{D1876B04-DD83-4BE1-B8A4-C9B392E4B0D4}" type="pres">
      <dgm:prSet presAssocID="{C91E7B85-3376-4E46-9909-ACFD77444DF4}" presName="parentText" presStyleLbl="node1" presStyleIdx="2" presStyleCnt="3">
        <dgm:presLayoutVars>
          <dgm:chMax val="0"/>
          <dgm:bulletEnabled val="1"/>
        </dgm:presLayoutVars>
      </dgm:prSet>
      <dgm:spPr/>
      <dgm:t>
        <a:bodyPr/>
        <a:lstStyle/>
        <a:p>
          <a:endParaRPr lang="en-US"/>
        </a:p>
      </dgm:t>
    </dgm:pt>
  </dgm:ptLst>
  <dgm:cxnLst>
    <dgm:cxn modelId="{2A60B0E0-E5E6-4DBF-B0E5-C82B5F967045}" type="presOf" srcId="{C91E7B85-3376-4E46-9909-ACFD77444DF4}" destId="{D1876B04-DD83-4BE1-B8A4-C9B392E4B0D4}" srcOrd="0" destOrd="0" presId="urn:microsoft.com/office/officeart/2005/8/layout/vList2"/>
    <dgm:cxn modelId="{55BF8E9A-C966-43DE-AF1C-7FC84817F8FA}" type="presOf" srcId="{7A275B83-D585-46A9-B4D0-C86E61505415}" destId="{56A4A08B-1590-4BFC-AA81-E3BB158B57EB}" srcOrd="0" destOrd="0" presId="urn:microsoft.com/office/officeart/2005/8/layout/vList2"/>
    <dgm:cxn modelId="{9522C230-6DAC-405A-9C72-0DB509C87B96}" srcId="{7A275B83-D585-46A9-B4D0-C86E61505415}" destId="{D1358258-4B21-4B40-933F-C771FD2B979B}" srcOrd="0" destOrd="0" parTransId="{4D5F9B9E-1465-4EEE-8A7F-F96984EAE720}" sibTransId="{568ECE9B-5E88-4931-B175-4807CDBE8B2F}"/>
    <dgm:cxn modelId="{ACED5098-AEB6-42FC-9476-0E2D80EEF121}" srcId="{7A275B83-D585-46A9-B4D0-C86E61505415}" destId="{C91E7B85-3376-4E46-9909-ACFD77444DF4}" srcOrd="2" destOrd="0" parTransId="{0B1E5BDC-47FA-46AC-96E7-652DC42FE75F}" sibTransId="{532FF54F-D7DB-4093-9E6B-3E6A1F12F066}"/>
    <dgm:cxn modelId="{60953592-C223-4D0D-8008-8A1106141B20}" type="presOf" srcId="{46D9A110-34FA-4E18-B772-3D6A5B45C144}" destId="{6C97D138-FF51-4E66-91D5-578BCF370E21}" srcOrd="0" destOrd="0" presId="urn:microsoft.com/office/officeart/2005/8/layout/vList2"/>
    <dgm:cxn modelId="{74CAD083-5C5F-4C79-92D8-4A3327F98814}" type="presOf" srcId="{D1358258-4B21-4B40-933F-C771FD2B979B}" destId="{E1BCC792-B9BC-43B0-AFE9-9CCC8CFB28C1}" srcOrd="0" destOrd="0" presId="urn:microsoft.com/office/officeart/2005/8/layout/vList2"/>
    <dgm:cxn modelId="{1B3A5261-4A22-4069-BC80-07DC6F64B761}" srcId="{7A275B83-D585-46A9-B4D0-C86E61505415}" destId="{46D9A110-34FA-4E18-B772-3D6A5B45C144}" srcOrd="1" destOrd="0" parTransId="{8DA04823-3AB6-483F-96B1-82AA0A7629B6}" sibTransId="{A661A12B-0185-4002-912D-427E4A07DA8B}"/>
    <dgm:cxn modelId="{DD1F5805-0A62-4231-B026-6225BF23293E}" type="presParOf" srcId="{56A4A08B-1590-4BFC-AA81-E3BB158B57EB}" destId="{E1BCC792-B9BC-43B0-AFE9-9CCC8CFB28C1}" srcOrd="0" destOrd="0" presId="urn:microsoft.com/office/officeart/2005/8/layout/vList2"/>
    <dgm:cxn modelId="{0D5C6EC2-A0FF-4B74-8C51-6FCBF7F16B07}" type="presParOf" srcId="{56A4A08B-1590-4BFC-AA81-E3BB158B57EB}" destId="{0210F9B3-E131-4958-8AA5-1985C2492F07}" srcOrd="1" destOrd="0" presId="urn:microsoft.com/office/officeart/2005/8/layout/vList2"/>
    <dgm:cxn modelId="{5942D426-1494-48E7-A6E1-5383BBB783E3}" type="presParOf" srcId="{56A4A08B-1590-4BFC-AA81-E3BB158B57EB}" destId="{6C97D138-FF51-4E66-91D5-578BCF370E21}" srcOrd="2" destOrd="0" presId="urn:microsoft.com/office/officeart/2005/8/layout/vList2"/>
    <dgm:cxn modelId="{01A6EF97-06A1-4CAA-ADB7-2AE0249FCE65}" type="presParOf" srcId="{56A4A08B-1590-4BFC-AA81-E3BB158B57EB}" destId="{22ADD174-0830-4778-B80E-5234F2C3A924}" srcOrd="3" destOrd="0" presId="urn:microsoft.com/office/officeart/2005/8/layout/vList2"/>
    <dgm:cxn modelId="{05847AE7-8D33-49AE-8AB7-DE05AD382941}" type="presParOf" srcId="{56A4A08B-1590-4BFC-AA81-E3BB158B57EB}" destId="{D1876B04-DD83-4BE1-B8A4-C9B392E4B0D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E619BC-441F-4804-937B-F0704BC0BBDD}" type="doc">
      <dgm:prSet loTypeId="urn:microsoft.com/office/officeart/2005/8/layout/hProcess9" loCatId="process" qsTypeId="urn:microsoft.com/office/officeart/2005/8/quickstyle/simple1" qsCatId="simple" csTypeId="urn:microsoft.com/office/officeart/2005/8/colors/accent2_3" csCatId="accent2" phldr="1"/>
      <dgm:spPr/>
    </dgm:pt>
    <dgm:pt modelId="{03B361C0-C92F-43E3-8AFF-F3D4ADD10377}">
      <dgm:prSet phldrT="[Text]"/>
      <dgm:spPr/>
      <dgm:t>
        <a:bodyPr/>
        <a:lstStyle/>
        <a:p>
          <a:r>
            <a:rPr lang="en-GB" dirty="0" smtClean="0"/>
            <a:t>Practising Teacher</a:t>
          </a:r>
          <a:endParaRPr lang="en-GB" dirty="0"/>
        </a:p>
      </dgm:t>
    </dgm:pt>
    <dgm:pt modelId="{587E1722-AF95-4CB5-A769-8CF6F6998E4A}" type="parTrans" cxnId="{EE00B887-1B70-4E99-BD64-56577FFE6210}">
      <dgm:prSet/>
      <dgm:spPr/>
      <dgm:t>
        <a:bodyPr/>
        <a:lstStyle/>
        <a:p>
          <a:endParaRPr lang="en-GB"/>
        </a:p>
      </dgm:t>
    </dgm:pt>
    <dgm:pt modelId="{E292F6D7-561E-4A1D-A05F-917408DFD857}" type="sibTrans" cxnId="{EE00B887-1B70-4E99-BD64-56577FFE6210}">
      <dgm:prSet/>
      <dgm:spPr/>
      <dgm:t>
        <a:bodyPr/>
        <a:lstStyle/>
        <a:p>
          <a:endParaRPr lang="en-GB"/>
        </a:p>
      </dgm:t>
    </dgm:pt>
    <dgm:pt modelId="{2A62C495-BD96-454D-BAA1-8CD5FFE70702}">
      <dgm:prSet phldrT="[Text]"/>
      <dgm:spPr/>
      <dgm:t>
        <a:bodyPr/>
        <a:lstStyle/>
        <a:p>
          <a:r>
            <a:rPr lang="en-GB" dirty="0" smtClean="0"/>
            <a:t>Experienced Head Teacher</a:t>
          </a:r>
          <a:endParaRPr lang="en-GB" dirty="0"/>
        </a:p>
      </dgm:t>
    </dgm:pt>
    <dgm:pt modelId="{FE3E827C-8FC5-42A6-9D49-01E9325347B1}" type="parTrans" cxnId="{E7849766-CB87-4EBB-9B39-81841694225D}">
      <dgm:prSet/>
      <dgm:spPr/>
      <dgm:t>
        <a:bodyPr/>
        <a:lstStyle/>
        <a:p>
          <a:endParaRPr lang="en-GB"/>
        </a:p>
      </dgm:t>
    </dgm:pt>
    <dgm:pt modelId="{F2864ABC-418E-474E-BAC3-6F266AEAAD97}" type="sibTrans" cxnId="{E7849766-CB87-4EBB-9B39-81841694225D}">
      <dgm:prSet/>
      <dgm:spPr/>
      <dgm:t>
        <a:bodyPr/>
        <a:lstStyle/>
        <a:p>
          <a:endParaRPr lang="en-GB"/>
        </a:p>
      </dgm:t>
    </dgm:pt>
    <dgm:pt modelId="{EDC11333-CB81-4155-A809-B163B080E9DD}">
      <dgm:prSet phldrT="[Text]"/>
      <dgm:spPr/>
      <dgm:t>
        <a:bodyPr/>
        <a:lstStyle/>
        <a:p>
          <a:r>
            <a:rPr lang="en-GB" dirty="0" smtClean="0"/>
            <a:t>Executive Head Teacher</a:t>
          </a:r>
          <a:endParaRPr lang="en-GB" dirty="0"/>
        </a:p>
      </dgm:t>
    </dgm:pt>
    <dgm:pt modelId="{1DD92582-2459-4CB4-A952-9FC44FDED991}" type="parTrans" cxnId="{08A6C125-C88C-4F5C-8120-4043850BECC0}">
      <dgm:prSet/>
      <dgm:spPr/>
      <dgm:t>
        <a:bodyPr/>
        <a:lstStyle/>
        <a:p>
          <a:endParaRPr lang="en-GB"/>
        </a:p>
      </dgm:t>
    </dgm:pt>
    <dgm:pt modelId="{1481F73B-960A-42D1-9B0F-1268D7C0C52D}" type="sibTrans" cxnId="{08A6C125-C88C-4F5C-8120-4043850BECC0}">
      <dgm:prSet/>
      <dgm:spPr/>
      <dgm:t>
        <a:bodyPr/>
        <a:lstStyle/>
        <a:p>
          <a:endParaRPr lang="en-GB"/>
        </a:p>
      </dgm:t>
    </dgm:pt>
    <dgm:pt modelId="{F556513C-7D14-4414-8F40-E5B23E3CBA94}">
      <dgm:prSet/>
      <dgm:spPr/>
      <dgm:t>
        <a:bodyPr/>
        <a:lstStyle/>
        <a:p>
          <a:r>
            <a:rPr lang="en-GB" dirty="0" smtClean="0"/>
            <a:t>Aspiring leader</a:t>
          </a:r>
          <a:endParaRPr lang="en-GB" dirty="0"/>
        </a:p>
      </dgm:t>
    </dgm:pt>
    <dgm:pt modelId="{6EFC95B0-C8C3-462A-902C-30D66E5869F6}" type="parTrans" cxnId="{9BA19A3E-9101-4F88-BAA3-160572C63D12}">
      <dgm:prSet/>
      <dgm:spPr/>
      <dgm:t>
        <a:bodyPr/>
        <a:lstStyle/>
        <a:p>
          <a:endParaRPr lang="en-GB"/>
        </a:p>
      </dgm:t>
    </dgm:pt>
    <dgm:pt modelId="{ECCD8B8B-3C18-4314-871B-F5795496EE57}" type="sibTrans" cxnId="{9BA19A3E-9101-4F88-BAA3-160572C63D12}">
      <dgm:prSet/>
      <dgm:spPr/>
      <dgm:t>
        <a:bodyPr/>
        <a:lstStyle/>
        <a:p>
          <a:endParaRPr lang="en-GB"/>
        </a:p>
      </dgm:t>
    </dgm:pt>
    <dgm:pt modelId="{A0097522-DFCB-4DFE-AC3E-5984F3BB4920}">
      <dgm:prSet/>
      <dgm:spPr/>
      <dgm:t>
        <a:bodyPr/>
        <a:lstStyle/>
        <a:p>
          <a:r>
            <a:rPr lang="en-GB" dirty="0" smtClean="0"/>
            <a:t>Middle Leader</a:t>
          </a:r>
          <a:endParaRPr lang="en-GB" dirty="0"/>
        </a:p>
      </dgm:t>
    </dgm:pt>
    <dgm:pt modelId="{0612426E-F044-4942-BABE-0C2044B51717}" type="parTrans" cxnId="{86F56358-23C6-4AB4-9A54-C464F35228D2}">
      <dgm:prSet/>
      <dgm:spPr/>
      <dgm:t>
        <a:bodyPr/>
        <a:lstStyle/>
        <a:p>
          <a:endParaRPr lang="en-GB"/>
        </a:p>
      </dgm:t>
    </dgm:pt>
    <dgm:pt modelId="{22849943-22F4-4B29-BF27-B341051E2E2B}" type="sibTrans" cxnId="{86F56358-23C6-4AB4-9A54-C464F35228D2}">
      <dgm:prSet/>
      <dgm:spPr/>
      <dgm:t>
        <a:bodyPr/>
        <a:lstStyle/>
        <a:p>
          <a:endParaRPr lang="en-GB"/>
        </a:p>
      </dgm:t>
    </dgm:pt>
    <dgm:pt modelId="{30AC02B4-E088-4824-A222-E465CD237677}">
      <dgm:prSet/>
      <dgm:spPr/>
      <dgm:t>
        <a:bodyPr/>
        <a:lstStyle/>
        <a:p>
          <a:r>
            <a:rPr lang="en-GB" dirty="0" smtClean="0"/>
            <a:t>Senior Leader</a:t>
          </a:r>
          <a:endParaRPr lang="en-GB" dirty="0"/>
        </a:p>
      </dgm:t>
    </dgm:pt>
    <dgm:pt modelId="{AEB34A66-2035-4086-9E19-77BF6DED6B90}" type="parTrans" cxnId="{0CEAEC3C-31C5-4707-B447-2DDFD73847D1}">
      <dgm:prSet/>
      <dgm:spPr/>
      <dgm:t>
        <a:bodyPr/>
        <a:lstStyle/>
        <a:p>
          <a:endParaRPr lang="en-GB"/>
        </a:p>
      </dgm:t>
    </dgm:pt>
    <dgm:pt modelId="{E2961F67-58C4-4E0B-9AAE-843B61790235}" type="sibTrans" cxnId="{0CEAEC3C-31C5-4707-B447-2DDFD73847D1}">
      <dgm:prSet/>
      <dgm:spPr/>
      <dgm:t>
        <a:bodyPr/>
        <a:lstStyle/>
        <a:p>
          <a:endParaRPr lang="en-GB"/>
        </a:p>
      </dgm:t>
    </dgm:pt>
    <dgm:pt modelId="{FE8AB289-9933-4CDB-A8FC-69D62A0127CC}">
      <dgm:prSet/>
      <dgm:spPr/>
      <dgm:t>
        <a:bodyPr/>
        <a:lstStyle/>
        <a:p>
          <a:r>
            <a:rPr lang="en-GB" dirty="0" smtClean="0"/>
            <a:t>Aspiring Head Teacher</a:t>
          </a:r>
          <a:endParaRPr lang="en-GB" dirty="0"/>
        </a:p>
      </dgm:t>
    </dgm:pt>
    <dgm:pt modelId="{716C9956-6239-4D04-A66C-F2362AEA9DAF}" type="parTrans" cxnId="{AC528935-8079-477F-9CEA-F8227AD111A2}">
      <dgm:prSet/>
      <dgm:spPr/>
      <dgm:t>
        <a:bodyPr/>
        <a:lstStyle/>
        <a:p>
          <a:endParaRPr lang="en-GB"/>
        </a:p>
      </dgm:t>
    </dgm:pt>
    <dgm:pt modelId="{0B7F9E31-2548-4B23-BDEC-411EFC25743C}" type="sibTrans" cxnId="{AC528935-8079-477F-9CEA-F8227AD111A2}">
      <dgm:prSet/>
      <dgm:spPr/>
      <dgm:t>
        <a:bodyPr/>
        <a:lstStyle/>
        <a:p>
          <a:endParaRPr lang="en-GB"/>
        </a:p>
      </dgm:t>
    </dgm:pt>
    <dgm:pt modelId="{A2C2B107-CC99-4934-8571-FF10693E9920}">
      <dgm:prSet/>
      <dgm:spPr/>
      <dgm:t>
        <a:bodyPr/>
        <a:lstStyle/>
        <a:p>
          <a:r>
            <a:rPr lang="en-GB" dirty="0" smtClean="0"/>
            <a:t>Newly Appointed Head Teacher</a:t>
          </a:r>
          <a:endParaRPr lang="en-GB" dirty="0"/>
        </a:p>
      </dgm:t>
    </dgm:pt>
    <dgm:pt modelId="{83F2CF89-D909-4DB6-8C48-297823DEA7EE}" type="parTrans" cxnId="{82099C62-EF3D-47BB-A9D2-0527CFE1C19D}">
      <dgm:prSet/>
      <dgm:spPr/>
      <dgm:t>
        <a:bodyPr/>
        <a:lstStyle/>
        <a:p>
          <a:endParaRPr lang="en-GB"/>
        </a:p>
      </dgm:t>
    </dgm:pt>
    <dgm:pt modelId="{17AA501E-6F2F-46D0-B124-6230FAE876EF}" type="sibTrans" cxnId="{82099C62-EF3D-47BB-A9D2-0527CFE1C19D}">
      <dgm:prSet/>
      <dgm:spPr/>
      <dgm:t>
        <a:bodyPr/>
        <a:lstStyle/>
        <a:p>
          <a:endParaRPr lang="en-GB"/>
        </a:p>
      </dgm:t>
    </dgm:pt>
    <dgm:pt modelId="{A9008889-8501-4F88-9F45-D02B50DF16F7}" type="pres">
      <dgm:prSet presAssocID="{D6E619BC-441F-4804-937B-F0704BC0BBDD}" presName="CompostProcess" presStyleCnt="0">
        <dgm:presLayoutVars>
          <dgm:dir/>
          <dgm:resizeHandles val="exact"/>
        </dgm:presLayoutVars>
      </dgm:prSet>
      <dgm:spPr/>
    </dgm:pt>
    <dgm:pt modelId="{202336F1-4EA8-492A-B56D-46E9B2B8E311}" type="pres">
      <dgm:prSet presAssocID="{D6E619BC-441F-4804-937B-F0704BC0BBDD}" presName="arrow" presStyleLbl="bgShp" presStyleIdx="0" presStyleCnt="1"/>
      <dgm:spPr/>
    </dgm:pt>
    <dgm:pt modelId="{96F3DBD2-E526-4F44-BBEC-6295F19B9AC2}" type="pres">
      <dgm:prSet presAssocID="{D6E619BC-441F-4804-937B-F0704BC0BBDD}" presName="linearProcess" presStyleCnt="0"/>
      <dgm:spPr/>
    </dgm:pt>
    <dgm:pt modelId="{0C5B55E2-6E02-4D3D-9132-90B1031E1AF5}" type="pres">
      <dgm:prSet presAssocID="{03B361C0-C92F-43E3-8AFF-F3D4ADD10377}" presName="textNode" presStyleLbl="node1" presStyleIdx="0" presStyleCnt="8">
        <dgm:presLayoutVars>
          <dgm:bulletEnabled val="1"/>
        </dgm:presLayoutVars>
      </dgm:prSet>
      <dgm:spPr/>
      <dgm:t>
        <a:bodyPr/>
        <a:lstStyle/>
        <a:p>
          <a:endParaRPr lang="en-US"/>
        </a:p>
      </dgm:t>
    </dgm:pt>
    <dgm:pt modelId="{D73CCF22-33F6-43B9-B470-69493A4370BA}" type="pres">
      <dgm:prSet presAssocID="{E292F6D7-561E-4A1D-A05F-917408DFD857}" presName="sibTrans" presStyleCnt="0"/>
      <dgm:spPr/>
    </dgm:pt>
    <dgm:pt modelId="{1107EAFC-7EF7-4ABD-A2FC-FF9872667F8A}" type="pres">
      <dgm:prSet presAssocID="{F556513C-7D14-4414-8F40-E5B23E3CBA94}" presName="textNode" presStyleLbl="node1" presStyleIdx="1" presStyleCnt="8">
        <dgm:presLayoutVars>
          <dgm:bulletEnabled val="1"/>
        </dgm:presLayoutVars>
      </dgm:prSet>
      <dgm:spPr/>
      <dgm:t>
        <a:bodyPr/>
        <a:lstStyle/>
        <a:p>
          <a:endParaRPr lang="en-GB"/>
        </a:p>
      </dgm:t>
    </dgm:pt>
    <dgm:pt modelId="{FBFCED8F-B5B1-4A26-8C4F-C87B6FC29084}" type="pres">
      <dgm:prSet presAssocID="{ECCD8B8B-3C18-4314-871B-F5795496EE57}" presName="sibTrans" presStyleCnt="0"/>
      <dgm:spPr/>
    </dgm:pt>
    <dgm:pt modelId="{11D518A1-0CFD-4BAB-8437-1998742446CC}" type="pres">
      <dgm:prSet presAssocID="{A0097522-DFCB-4DFE-AC3E-5984F3BB4920}" presName="textNode" presStyleLbl="node1" presStyleIdx="2" presStyleCnt="8">
        <dgm:presLayoutVars>
          <dgm:bulletEnabled val="1"/>
        </dgm:presLayoutVars>
      </dgm:prSet>
      <dgm:spPr/>
      <dgm:t>
        <a:bodyPr/>
        <a:lstStyle/>
        <a:p>
          <a:endParaRPr lang="en-US"/>
        </a:p>
      </dgm:t>
    </dgm:pt>
    <dgm:pt modelId="{A9BEF5ED-E96D-497F-8AB4-FC065568791D}" type="pres">
      <dgm:prSet presAssocID="{22849943-22F4-4B29-BF27-B341051E2E2B}" presName="sibTrans" presStyleCnt="0"/>
      <dgm:spPr/>
    </dgm:pt>
    <dgm:pt modelId="{6BDABC2E-5111-4224-A2F1-C90D9B98CBE4}" type="pres">
      <dgm:prSet presAssocID="{30AC02B4-E088-4824-A222-E465CD237677}" presName="textNode" presStyleLbl="node1" presStyleIdx="3" presStyleCnt="8">
        <dgm:presLayoutVars>
          <dgm:bulletEnabled val="1"/>
        </dgm:presLayoutVars>
      </dgm:prSet>
      <dgm:spPr/>
      <dgm:t>
        <a:bodyPr/>
        <a:lstStyle/>
        <a:p>
          <a:endParaRPr lang="en-GB"/>
        </a:p>
      </dgm:t>
    </dgm:pt>
    <dgm:pt modelId="{6B2D18B8-34DD-4B4C-9C12-BE2D0368AF67}" type="pres">
      <dgm:prSet presAssocID="{E2961F67-58C4-4E0B-9AAE-843B61790235}" presName="sibTrans" presStyleCnt="0"/>
      <dgm:spPr/>
    </dgm:pt>
    <dgm:pt modelId="{04A5A441-0D43-47A5-A29A-B25A2561A483}" type="pres">
      <dgm:prSet presAssocID="{FE8AB289-9933-4CDB-A8FC-69D62A0127CC}" presName="textNode" presStyleLbl="node1" presStyleIdx="4" presStyleCnt="8">
        <dgm:presLayoutVars>
          <dgm:bulletEnabled val="1"/>
        </dgm:presLayoutVars>
      </dgm:prSet>
      <dgm:spPr/>
      <dgm:t>
        <a:bodyPr/>
        <a:lstStyle/>
        <a:p>
          <a:endParaRPr lang="en-GB"/>
        </a:p>
      </dgm:t>
    </dgm:pt>
    <dgm:pt modelId="{5FB43A7E-F210-4A7D-908F-74A0EC11AD4F}" type="pres">
      <dgm:prSet presAssocID="{0B7F9E31-2548-4B23-BDEC-411EFC25743C}" presName="sibTrans" presStyleCnt="0"/>
      <dgm:spPr/>
    </dgm:pt>
    <dgm:pt modelId="{8EE19180-6A5F-437F-9B7E-2B1623160CCA}" type="pres">
      <dgm:prSet presAssocID="{A2C2B107-CC99-4934-8571-FF10693E9920}" presName="textNode" presStyleLbl="node1" presStyleIdx="5" presStyleCnt="8">
        <dgm:presLayoutVars>
          <dgm:bulletEnabled val="1"/>
        </dgm:presLayoutVars>
      </dgm:prSet>
      <dgm:spPr/>
      <dgm:t>
        <a:bodyPr/>
        <a:lstStyle/>
        <a:p>
          <a:endParaRPr lang="en-GB"/>
        </a:p>
      </dgm:t>
    </dgm:pt>
    <dgm:pt modelId="{32CEF705-346D-41F7-9F54-7CF0D226DF17}" type="pres">
      <dgm:prSet presAssocID="{17AA501E-6F2F-46D0-B124-6230FAE876EF}" presName="sibTrans" presStyleCnt="0"/>
      <dgm:spPr/>
    </dgm:pt>
    <dgm:pt modelId="{F852833E-A558-43E5-850E-02BB3F9F7015}" type="pres">
      <dgm:prSet presAssocID="{2A62C495-BD96-454D-BAA1-8CD5FFE70702}" presName="textNode" presStyleLbl="node1" presStyleIdx="6" presStyleCnt="8">
        <dgm:presLayoutVars>
          <dgm:bulletEnabled val="1"/>
        </dgm:presLayoutVars>
      </dgm:prSet>
      <dgm:spPr/>
      <dgm:t>
        <a:bodyPr/>
        <a:lstStyle/>
        <a:p>
          <a:endParaRPr lang="en-GB"/>
        </a:p>
      </dgm:t>
    </dgm:pt>
    <dgm:pt modelId="{81163299-CA9A-4021-9FE8-8FA8A5EF8934}" type="pres">
      <dgm:prSet presAssocID="{F2864ABC-418E-474E-BAC3-6F266AEAAD97}" presName="sibTrans" presStyleCnt="0"/>
      <dgm:spPr/>
    </dgm:pt>
    <dgm:pt modelId="{8C9F0B55-96E0-4A19-9093-C35D8B7433D8}" type="pres">
      <dgm:prSet presAssocID="{EDC11333-CB81-4155-A809-B163B080E9DD}" presName="textNode" presStyleLbl="node1" presStyleIdx="7" presStyleCnt="8">
        <dgm:presLayoutVars>
          <dgm:bulletEnabled val="1"/>
        </dgm:presLayoutVars>
      </dgm:prSet>
      <dgm:spPr/>
      <dgm:t>
        <a:bodyPr/>
        <a:lstStyle/>
        <a:p>
          <a:endParaRPr lang="en-GB"/>
        </a:p>
      </dgm:t>
    </dgm:pt>
  </dgm:ptLst>
  <dgm:cxnLst>
    <dgm:cxn modelId="{169891CB-5657-428F-BB39-B176FF4495BF}" type="presOf" srcId="{FE8AB289-9933-4CDB-A8FC-69D62A0127CC}" destId="{04A5A441-0D43-47A5-A29A-B25A2561A483}" srcOrd="0" destOrd="0" presId="urn:microsoft.com/office/officeart/2005/8/layout/hProcess9"/>
    <dgm:cxn modelId="{EE00B887-1B70-4E99-BD64-56577FFE6210}" srcId="{D6E619BC-441F-4804-937B-F0704BC0BBDD}" destId="{03B361C0-C92F-43E3-8AFF-F3D4ADD10377}" srcOrd="0" destOrd="0" parTransId="{587E1722-AF95-4CB5-A769-8CF6F6998E4A}" sibTransId="{E292F6D7-561E-4A1D-A05F-917408DFD857}"/>
    <dgm:cxn modelId="{86F56358-23C6-4AB4-9A54-C464F35228D2}" srcId="{D6E619BC-441F-4804-937B-F0704BC0BBDD}" destId="{A0097522-DFCB-4DFE-AC3E-5984F3BB4920}" srcOrd="2" destOrd="0" parTransId="{0612426E-F044-4942-BABE-0C2044B51717}" sibTransId="{22849943-22F4-4B29-BF27-B341051E2E2B}"/>
    <dgm:cxn modelId="{2F6899ED-C9B2-432F-A40E-86406A5AB3FB}" type="presOf" srcId="{EDC11333-CB81-4155-A809-B163B080E9DD}" destId="{8C9F0B55-96E0-4A19-9093-C35D8B7433D8}" srcOrd="0" destOrd="0" presId="urn:microsoft.com/office/officeart/2005/8/layout/hProcess9"/>
    <dgm:cxn modelId="{9BA19A3E-9101-4F88-BAA3-160572C63D12}" srcId="{D6E619BC-441F-4804-937B-F0704BC0BBDD}" destId="{F556513C-7D14-4414-8F40-E5B23E3CBA94}" srcOrd="1" destOrd="0" parTransId="{6EFC95B0-C8C3-462A-902C-30D66E5869F6}" sibTransId="{ECCD8B8B-3C18-4314-871B-F5795496EE57}"/>
    <dgm:cxn modelId="{331AC721-9E14-42EF-970A-7F5ACA312731}" type="presOf" srcId="{30AC02B4-E088-4824-A222-E465CD237677}" destId="{6BDABC2E-5111-4224-A2F1-C90D9B98CBE4}" srcOrd="0" destOrd="0" presId="urn:microsoft.com/office/officeart/2005/8/layout/hProcess9"/>
    <dgm:cxn modelId="{3A9DC64F-6D18-40A2-A137-377C0F0B621B}" type="presOf" srcId="{03B361C0-C92F-43E3-8AFF-F3D4ADD10377}" destId="{0C5B55E2-6E02-4D3D-9132-90B1031E1AF5}" srcOrd="0" destOrd="0" presId="urn:microsoft.com/office/officeart/2005/8/layout/hProcess9"/>
    <dgm:cxn modelId="{91E3B8D3-5F66-46AB-8B55-93744FE23319}" type="presOf" srcId="{D6E619BC-441F-4804-937B-F0704BC0BBDD}" destId="{A9008889-8501-4F88-9F45-D02B50DF16F7}" srcOrd="0" destOrd="0" presId="urn:microsoft.com/office/officeart/2005/8/layout/hProcess9"/>
    <dgm:cxn modelId="{FF1F4230-1D38-4A6C-B291-DAD2D3991B11}" type="presOf" srcId="{2A62C495-BD96-454D-BAA1-8CD5FFE70702}" destId="{F852833E-A558-43E5-850E-02BB3F9F7015}" srcOrd="0" destOrd="0" presId="urn:microsoft.com/office/officeart/2005/8/layout/hProcess9"/>
    <dgm:cxn modelId="{AC528935-8079-477F-9CEA-F8227AD111A2}" srcId="{D6E619BC-441F-4804-937B-F0704BC0BBDD}" destId="{FE8AB289-9933-4CDB-A8FC-69D62A0127CC}" srcOrd="4" destOrd="0" parTransId="{716C9956-6239-4D04-A66C-F2362AEA9DAF}" sibTransId="{0B7F9E31-2548-4B23-BDEC-411EFC25743C}"/>
    <dgm:cxn modelId="{46068C16-5D31-4B83-B7CB-66EC271A15B7}" type="presOf" srcId="{A0097522-DFCB-4DFE-AC3E-5984F3BB4920}" destId="{11D518A1-0CFD-4BAB-8437-1998742446CC}" srcOrd="0" destOrd="0" presId="urn:microsoft.com/office/officeart/2005/8/layout/hProcess9"/>
    <dgm:cxn modelId="{E7849766-CB87-4EBB-9B39-81841694225D}" srcId="{D6E619BC-441F-4804-937B-F0704BC0BBDD}" destId="{2A62C495-BD96-454D-BAA1-8CD5FFE70702}" srcOrd="6" destOrd="0" parTransId="{FE3E827C-8FC5-42A6-9D49-01E9325347B1}" sibTransId="{F2864ABC-418E-474E-BAC3-6F266AEAAD97}"/>
    <dgm:cxn modelId="{82099C62-EF3D-47BB-A9D2-0527CFE1C19D}" srcId="{D6E619BC-441F-4804-937B-F0704BC0BBDD}" destId="{A2C2B107-CC99-4934-8571-FF10693E9920}" srcOrd="5" destOrd="0" parTransId="{83F2CF89-D909-4DB6-8C48-297823DEA7EE}" sibTransId="{17AA501E-6F2F-46D0-B124-6230FAE876EF}"/>
    <dgm:cxn modelId="{E40160C3-9B46-4F7B-9C93-494BC4C92126}" type="presOf" srcId="{A2C2B107-CC99-4934-8571-FF10693E9920}" destId="{8EE19180-6A5F-437F-9B7E-2B1623160CCA}" srcOrd="0" destOrd="0" presId="urn:microsoft.com/office/officeart/2005/8/layout/hProcess9"/>
    <dgm:cxn modelId="{08A6C125-C88C-4F5C-8120-4043850BECC0}" srcId="{D6E619BC-441F-4804-937B-F0704BC0BBDD}" destId="{EDC11333-CB81-4155-A809-B163B080E9DD}" srcOrd="7" destOrd="0" parTransId="{1DD92582-2459-4CB4-A952-9FC44FDED991}" sibTransId="{1481F73B-960A-42D1-9B0F-1268D7C0C52D}"/>
    <dgm:cxn modelId="{0CEAEC3C-31C5-4707-B447-2DDFD73847D1}" srcId="{D6E619BC-441F-4804-937B-F0704BC0BBDD}" destId="{30AC02B4-E088-4824-A222-E465CD237677}" srcOrd="3" destOrd="0" parTransId="{AEB34A66-2035-4086-9E19-77BF6DED6B90}" sibTransId="{E2961F67-58C4-4E0B-9AAE-843B61790235}"/>
    <dgm:cxn modelId="{5BBAE307-425C-4E8F-8549-DE1177CC7ECC}" type="presOf" srcId="{F556513C-7D14-4414-8F40-E5B23E3CBA94}" destId="{1107EAFC-7EF7-4ABD-A2FC-FF9872667F8A}" srcOrd="0" destOrd="0" presId="urn:microsoft.com/office/officeart/2005/8/layout/hProcess9"/>
    <dgm:cxn modelId="{928E997B-C72C-466B-8C75-5C1C1D33AE76}" type="presParOf" srcId="{A9008889-8501-4F88-9F45-D02B50DF16F7}" destId="{202336F1-4EA8-492A-B56D-46E9B2B8E311}" srcOrd="0" destOrd="0" presId="urn:microsoft.com/office/officeart/2005/8/layout/hProcess9"/>
    <dgm:cxn modelId="{80EB652D-BC3D-4E1F-81B5-40B7E3C5DE91}" type="presParOf" srcId="{A9008889-8501-4F88-9F45-D02B50DF16F7}" destId="{96F3DBD2-E526-4F44-BBEC-6295F19B9AC2}" srcOrd="1" destOrd="0" presId="urn:microsoft.com/office/officeart/2005/8/layout/hProcess9"/>
    <dgm:cxn modelId="{F7ABCD91-AC25-4951-A81F-1E0D73B8DA6D}" type="presParOf" srcId="{96F3DBD2-E526-4F44-BBEC-6295F19B9AC2}" destId="{0C5B55E2-6E02-4D3D-9132-90B1031E1AF5}" srcOrd="0" destOrd="0" presId="urn:microsoft.com/office/officeart/2005/8/layout/hProcess9"/>
    <dgm:cxn modelId="{6278B20B-532C-4C1D-BDCE-362AD4D6EF1A}" type="presParOf" srcId="{96F3DBD2-E526-4F44-BBEC-6295F19B9AC2}" destId="{D73CCF22-33F6-43B9-B470-69493A4370BA}" srcOrd="1" destOrd="0" presId="urn:microsoft.com/office/officeart/2005/8/layout/hProcess9"/>
    <dgm:cxn modelId="{8D41B91F-C528-4A27-A14E-6FF04C0630E7}" type="presParOf" srcId="{96F3DBD2-E526-4F44-BBEC-6295F19B9AC2}" destId="{1107EAFC-7EF7-4ABD-A2FC-FF9872667F8A}" srcOrd="2" destOrd="0" presId="urn:microsoft.com/office/officeart/2005/8/layout/hProcess9"/>
    <dgm:cxn modelId="{2D72DC4B-41CF-440C-90C3-544202BF2837}" type="presParOf" srcId="{96F3DBD2-E526-4F44-BBEC-6295F19B9AC2}" destId="{FBFCED8F-B5B1-4A26-8C4F-C87B6FC29084}" srcOrd="3" destOrd="0" presId="urn:microsoft.com/office/officeart/2005/8/layout/hProcess9"/>
    <dgm:cxn modelId="{C73C88AE-F7E8-43E6-B1F0-EFCBBE246B27}" type="presParOf" srcId="{96F3DBD2-E526-4F44-BBEC-6295F19B9AC2}" destId="{11D518A1-0CFD-4BAB-8437-1998742446CC}" srcOrd="4" destOrd="0" presId="urn:microsoft.com/office/officeart/2005/8/layout/hProcess9"/>
    <dgm:cxn modelId="{0DFF7A61-D828-4079-A28C-87B53FD3CB57}" type="presParOf" srcId="{96F3DBD2-E526-4F44-BBEC-6295F19B9AC2}" destId="{A9BEF5ED-E96D-497F-8AB4-FC065568791D}" srcOrd="5" destOrd="0" presId="urn:microsoft.com/office/officeart/2005/8/layout/hProcess9"/>
    <dgm:cxn modelId="{B942CDA5-A1D0-435D-B216-EAD16060D8BB}" type="presParOf" srcId="{96F3DBD2-E526-4F44-BBEC-6295F19B9AC2}" destId="{6BDABC2E-5111-4224-A2F1-C90D9B98CBE4}" srcOrd="6" destOrd="0" presId="urn:microsoft.com/office/officeart/2005/8/layout/hProcess9"/>
    <dgm:cxn modelId="{3E4052AF-AE2A-46E7-A626-A2A37506F25E}" type="presParOf" srcId="{96F3DBD2-E526-4F44-BBEC-6295F19B9AC2}" destId="{6B2D18B8-34DD-4B4C-9C12-BE2D0368AF67}" srcOrd="7" destOrd="0" presId="urn:microsoft.com/office/officeart/2005/8/layout/hProcess9"/>
    <dgm:cxn modelId="{54AE6FCB-2B20-475C-8920-C78344708F8B}" type="presParOf" srcId="{96F3DBD2-E526-4F44-BBEC-6295F19B9AC2}" destId="{04A5A441-0D43-47A5-A29A-B25A2561A483}" srcOrd="8" destOrd="0" presId="urn:microsoft.com/office/officeart/2005/8/layout/hProcess9"/>
    <dgm:cxn modelId="{976BE24A-3FC0-4289-9474-FFD838DA1D7D}" type="presParOf" srcId="{96F3DBD2-E526-4F44-BBEC-6295F19B9AC2}" destId="{5FB43A7E-F210-4A7D-908F-74A0EC11AD4F}" srcOrd="9" destOrd="0" presId="urn:microsoft.com/office/officeart/2005/8/layout/hProcess9"/>
    <dgm:cxn modelId="{84CEF6A0-BA47-414C-B749-D9435C3FDE34}" type="presParOf" srcId="{96F3DBD2-E526-4F44-BBEC-6295F19B9AC2}" destId="{8EE19180-6A5F-437F-9B7E-2B1623160CCA}" srcOrd="10" destOrd="0" presId="urn:microsoft.com/office/officeart/2005/8/layout/hProcess9"/>
    <dgm:cxn modelId="{86A343A2-DAFD-44DE-881D-B379C627E0F9}" type="presParOf" srcId="{96F3DBD2-E526-4F44-BBEC-6295F19B9AC2}" destId="{32CEF705-346D-41F7-9F54-7CF0D226DF17}" srcOrd="11" destOrd="0" presId="urn:microsoft.com/office/officeart/2005/8/layout/hProcess9"/>
    <dgm:cxn modelId="{76FBA23A-1B6B-4353-B644-F3A17B7B504F}" type="presParOf" srcId="{96F3DBD2-E526-4F44-BBEC-6295F19B9AC2}" destId="{F852833E-A558-43E5-850E-02BB3F9F7015}" srcOrd="12" destOrd="0" presId="urn:microsoft.com/office/officeart/2005/8/layout/hProcess9"/>
    <dgm:cxn modelId="{09EF4539-542E-44C6-8872-3910D9B26C34}" type="presParOf" srcId="{96F3DBD2-E526-4F44-BBEC-6295F19B9AC2}" destId="{81163299-CA9A-4021-9FE8-8FA8A5EF8934}" srcOrd="13" destOrd="0" presId="urn:microsoft.com/office/officeart/2005/8/layout/hProcess9"/>
    <dgm:cxn modelId="{460DE6D7-0D90-4F4E-8AEE-8FE3FE560440}" type="presParOf" srcId="{96F3DBD2-E526-4F44-BBEC-6295F19B9AC2}" destId="{8C9F0B55-96E0-4A19-9093-C35D8B7433D8}" srcOrd="1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9B7E49-E79B-45AC-9648-20B9EEE36C82}" type="doc">
      <dgm:prSet loTypeId="urn:microsoft.com/office/officeart/2005/8/layout/hChevron3" loCatId="process" qsTypeId="urn:microsoft.com/office/officeart/2005/8/quickstyle/simple1" qsCatId="simple" csTypeId="urn:microsoft.com/office/officeart/2005/8/colors/colorful1" csCatId="colorful" phldr="1"/>
      <dgm:spPr/>
    </dgm:pt>
    <dgm:pt modelId="{9CD8244B-A9FE-4674-8358-6C602A0D6EC3}">
      <dgm:prSet phldrT="[Text]"/>
      <dgm:spPr/>
      <dgm:t>
        <a:bodyPr/>
        <a:lstStyle/>
        <a:p>
          <a:r>
            <a:rPr lang="en-GB" dirty="0"/>
            <a:t>How are we doing?</a:t>
          </a:r>
        </a:p>
      </dgm:t>
    </dgm:pt>
    <dgm:pt modelId="{C0B990A7-285B-4D91-9C12-0D8ADC2BD431}" type="parTrans" cxnId="{F9A92C74-F7F1-40DA-9E6A-F867A6F5D161}">
      <dgm:prSet/>
      <dgm:spPr/>
      <dgm:t>
        <a:bodyPr/>
        <a:lstStyle/>
        <a:p>
          <a:endParaRPr lang="en-GB"/>
        </a:p>
      </dgm:t>
    </dgm:pt>
    <dgm:pt modelId="{0CD2ADC3-2553-45C5-9FE9-59EDE9D9B2B0}" type="sibTrans" cxnId="{F9A92C74-F7F1-40DA-9E6A-F867A6F5D161}">
      <dgm:prSet/>
      <dgm:spPr/>
      <dgm:t>
        <a:bodyPr/>
        <a:lstStyle/>
        <a:p>
          <a:endParaRPr lang="en-GB"/>
        </a:p>
      </dgm:t>
    </dgm:pt>
    <dgm:pt modelId="{B5658262-3220-4620-8C6F-3375D22EE044}">
      <dgm:prSet phldrT="[Text]"/>
      <dgm:spPr/>
      <dgm:t>
        <a:bodyPr/>
        <a:lstStyle/>
        <a:p>
          <a:r>
            <a:rPr lang="en-GB" dirty="0"/>
            <a:t>How do we know?</a:t>
          </a:r>
        </a:p>
      </dgm:t>
    </dgm:pt>
    <dgm:pt modelId="{207FB361-E3D4-4079-9D71-9B86B378B143}" type="parTrans" cxnId="{80569DBE-E299-4837-B9C0-51DCBB40FAA1}">
      <dgm:prSet/>
      <dgm:spPr/>
      <dgm:t>
        <a:bodyPr/>
        <a:lstStyle/>
        <a:p>
          <a:endParaRPr lang="en-GB"/>
        </a:p>
      </dgm:t>
    </dgm:pt>
    <dgm:pt modelId="{25C47CBC-ACAA-4209-A5D6-F6AE392DED4C}" type="sibTrans" cxnId="{80569DBE-E299-4837-B9C0-51DCBB40FAA1}">
      <dgm:prSet/>
      <dgm:spPr/>
      <dgm:t>
        <a:bodyPr/>
        <a:lstStyle/>
        <a:p>
          <a:endParaRPr lang="en-GB"/>
        </a:p>
      </dgm:t>
    </dgm:pt>
    <dgm:pt modelId="{B6941F89-59D8-4783-B4A7-90CBD488B298}">
      <dgm:prSet phldrT="[Text]"/>
      <dgm:spPr/>
      <dgm:t>
        <a:bodyPr/>
        <a:lstStyle/>
        <a:p>
          <a:r>
            <a:rPr lang="en-GB" dirty="0"/>
            <a:t>How can we improve?</a:t>
          </a:r>
        </a:p>
      </dgm:t>
    </dgm:pt>
    <dgm:pt modelId="{D1383EF0-DA33-4B4A-806D-19985879B448}" type="parTrans" cxnId="{EC423360-0F64-4A56-8CDE-3700224D65AE}">
      <dgm:prSet/>
      <dgm:spPr/>
      <dgm:t>
        <a:bodyPr/>
        <a:lstStyle/>
        <a:p>
          <a:endParaRPr lang="en-GB"/>
        </a:p>
      </dgm:t>
    </dgm:pt>
    <dgm:pt modelId="{31FB496E-2FF7-4FB3-9169-70364538F108}" type="sibTrans" cxnId="{EC423360-0F64-4A56-8CDE-3700224D65AE}">
      <dgm:prSet/>
      <dgm:spPr/>
      <dgm:t>
        <a:bodyPr/>
        <a:lstStyle/>
        <a:p>
          <a:endParaRPr lang="en-GB"/>
        </a:p>
      </dgm:t>
    </dgm:pt>
    <dgm:pt modelId="{8F1C39F8-E874-4174-9CE2-5AEC69EBA308}" type="pres">
      <dgm:prSet presAssocID="{BE9B7E49-E79B-45AC-9648-20B9EEE36C82}" presName="Name0" presStyleCnt="0">
        <dgm:presLayoutVars>
          <dgm:dir/>
          <dgm:resizeHandles val="exact"/>
        </dgm:presLayoutVars>
      </dgm:prSet>
      <dgm:spPr/>
    </dgm:pt>
    <dgm:pt modelId="{6D81EEEB-DDC4-44B0-A9CE-E4C8BD6A979D}" type="pres">
      <dgm:prSet presAssocID="{9CD8244B-A9FE-4674-8358-6C602A0D6EC3}" presName="parTxOnly" presStyleLbl="node1" presStyleIdx="0" presStyleCnt="3" custLinFactNeighborX="-34368" custLinFactNeighborY="-2226">
        <dgm:presLayoutVars>
          <dgm:bulletEnabled val="1"/>
        </dgm:presLayoutVars>
      </dgm:prSet>
      <dgm:spPr/>
      <dgm:t>
        <a:bodyPr/>
        <a:lstStyle/>
        <a:p>
          <a:endParaRPr lang="en-GB"/>
        </a:p>
      </dgm:t>
    </dgm:pt>
    <dgm:pt modelId="{D48725F5-7DE1-44B7-A00A-901D9ABEE943}" type="pres">
      <dgm:prSet presAssocID="{0CD2ADC3-2553-45C5-9FE9-59EDE9D9B2B0}" presName="parSpace" presStyleCnt="0"/>
      <dgm:spPr/>
    </dgm:pt>
    <dgm:pt modelId="{48BDF114-A7EC-44E9-A66D-E1F6FD5E9BA0}" type="pres">
      <dgm:prSet presAssocID="{B5658262-3220-4620-8C6F-3375D22EE044}" presName="parTxOnly" presStyleLbl="node1" presStyleIdx="1" presStyleCnt="3" custLinFactNeighborX="2" custLinFactNeighborY="-2229">
        <dgm:presLayoutVars>
          <dgm:bulletEnabled val="1"/>
        </dgm:presLayoutVars>
      </dgm:prSet>
      <dgm:spPr/>
      <dgm:t>
        <a:bodyPr/>
        <a:lstStyle/>
        <a:p>
          <a:endParaRPr lang="en-GB"/>
        </a:p>
      </dgm:t>
    </dgm:pt>
    <dgm:pt modelId="{7D0C0AED-3A42-48CD-A0A4-44E67E5F83F8}" type="pres">
      <dgm:prSet presAssocID="{25C47CBC-ACAA-4209-A5D6-F6AE392DED4C}" presName="parSpace" presStyleCnt="0"/>
      <dgm:spPr/>
    </dgm:pt>
    <dgm:pt modelId="{23219D63-156E-48B5-870E-F14689F84265}" type="pres">
      <dgm:prSet presAssocID="{B6941F89-59D8-4783-B4A7-90CBD488B298}" presName="parTxOnly" presStyleLbl="node1" presStyleIdx="2" presStyleCnt="3" custLinFactNeighborX="572" custLinFactNeighborY="-2229">
        <dgm:presLayoutVars>
          <dgm:bulletEnabled val="1"/>
        </dgm:presLayoutVars>
      </dgm:prSet>
      <dgm:spPr/>
      <dgm:t>
        <a:bodyPr/>
        <a:lstStyle/>
        <a:p>
          <a:endParaRPr lang="en-GB"/>
        </a:p>
      </dgm:t>
    </dgm:pt>
  </dgm:ptLst>
  <dgm:cxnLst>
    <dgm:cxn modelId="{6DBCF10B-FFD4-491B-9352-71A316C64323}" type="presOf" srcId="{9CD8244B-A9FE-4674-8358-6C602A0D6EC3}" destId="{6D81EEEB-DDC4-44B0-A9CE-E4C8BD6A979D}" srcOrd="0" destOrd="0" presId="urn:microsoft.com/office/officeart/2005/8/layout/hChevron3"/>
    <dgm:cxn modelId="{EC423360-0F64-4A56-8CDE-3700224D65AE}" srcId="{BE9B7E49-E79B-45AC-9648-20B9EEE36C82}" destId="{B6941F89-59D8-4783-B4A7-90CBD488B298}" srcOrd="2" destOrd="0" parTransId="{D1383EF0-DA33-4B4A-806D-19985879B448}" sibTransId="{31FB496E-2FF7-4FB3-9169-70364538F108}"/>
    <dgm:cxn modelId="{9CFEFF3B-60F1-4E8E-BECD-9A09B645CA0B}" type="presOf" srcId="{B5658262-3220-4620-8C6F-3375D22EE044}" destId="{48BDF114-A7EC-44E9-A66D-E1F6FD5E9BA0}" srcOrd="0" destOrd="0" presId="urn:microsoft.com/office/officeart/2005/8/layout/hChevron3"/>
    <dgm:cxn modelId="{AA6A360B-7B58-41E8-9BA0-FF3BD76B0617}" type="presOf" srcId="{B6941F89-59D8-4783-B4A7-90CBD488B298}" destId="{23219D63-156E-48B5-870E-F14689F84265}" srcOrd="0" destOrd="0" presId="urn:microsoft.com/office/officeart/2005/8/layout/hChevron3"/>
    <dgm:cxn modelId="{76BB944F-7D21-4FA7-B2D6-C3D0E5E72191}" type="presOf" srcId="{BE9B7E49-E79B-45AC-9648-20B9EEE36C82}" destId="{8F1C39F8-E874-4174-9CE2-5AEC69EBA308}" srcOrd="0" destOrd="0" presId="urn:microsoft.com/office/officeart/2005/8/layout/hChevron3"/>
    <dgm:cxn modelId="{F9A92C74-F7F1-40DA-9E6A-F867A6F5D161}" srcId="{BE9B7E49-E79B-45AC-9648-20B9EEE36C82}" destId="{9CD8244B-A9FE-4674-8358-6C602A0D6EC3}" srcOrd="0" destOrd="0" parTransId="{C0B990A7-285B-4D91-9C12-0D8ADC2BD431}" sibTransId="{0CD2ADC3-2553-45C5-9FE9-59EDE9D9B2B0}"/>
    <dgm:cxn modelId="{80569DBE-E299-4837-B9C0-51DCBB40FAA1}" srcId="{BE9B7E49-E79B-45AC-9648-20B9EEE36C82}" destId="{B5658262-3220-4620-8C6F-3375D22EE044}" srcOrd="1" destOrd="0" parTransId="{207FB361-E3D4-4079-9D71-9B86B378B143}" sibTransId="{25C47CBC-ACAA-4209-A5D6-F6AE392DED4C}"/>
    <dgm:cxn modelId="{A88BA6CA-B5C0-447D-829D-AEBD4E6E6594}" type="presParOf" srcId="{8F1C39F8-E874-4174-9CE2-5AEC69EBA308}" destId="{6D81EEEB-DDC4-44B0-A9CE-E4C8BD6A979D}" srcOrd="0" destOrd="0" presId="urn:microsoft.com/office/officeart/2005/8/layout/hChevron3"/>
    <dgm:cxn modelId="{FBDBF001-4ACE-49D2-BB46-629391E483B2}" type="presParOf" srcId="{8F1C39F8-E874-4174-9CE2-5AEC69EBA308}" destId="{D48725F5-7DE1-44B7-A00A-901D9ABEE943}" srcOrd="1" destOrd="0" presId="urn:microsoft.com/office/officeart/2005/8/layout/hChevron3"/>
    <dgm:cxn modelId="{57CB9C9A-891C-4806-ABE5-2F07D3B7BB24}" type="presParOf" srcId="{8F1C39F8-E874-4174-9CE2-5AEC69EBA308}" destId="{48BDF114-A7EC-44E9-A66D-E1F6FD5E9BA0}" srcOrd="2" destOrd="0" presId="urn:microsoft.com/office/officeart/2005/8/layout/hChevron3"/>
    <dgm:cxn modelId="{8FA8B6A9-DA57-4663-B4E9-D4631689DC40}" type="presParOf" srcId="{8F1C39F8-E874-4174-9CE2-5AEC69EBA308}" destId="{7D0C0AED-3A42-48CD-A0A4-44E67E5F83F8}" srcOrd="3" destOrd="0" presId="urn:microsoft.com/office/officeart/2005/8/layout/hChevron3"/>
    <dgm:cxn modelId="{B1C01A64-BD2A-4423-8628-C211DC823732}" type="presParOf" srcId="{8F1C39F8-E874-4174-9CE2-5AEC69EBA308}" destId="{23219D63-156E-48B5-870E-F14689F84265}" srcOrd="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C0C020-CCC7-479B-8A9C-22CCB32D2224}" type="doc">
      <dgm:prSet loTypeId="urn:microsoft.com/office/officeart/2005/8/layout/cycle2" loCatId="cycle" qsTypeId="urn:microsoft.com/office/officeart/2005/8/quickstyle/simple2" qsCatId="simple" csTypeId="urn:microsoft.com/office/officeart/2005/8/colors/colorful1" csCatId="colorful" phldr="1"/>
      <dgm:spPr/>
      <dgm:t>
        <a:bodyPr/>
        <a:lstStyle/>
        <a:p>
          <a:endParaRPr lang="en-GB"/>
        </a:p>
      </dgm:t>
    </dgm:pt>
    <dgm:pt modelId="{4DC3A64F-C239-4C5D-A72C-975029585516}">
      <dgm:prSet phldrT="[Text]"/>
      <dgm:spPr/>
      <dgm:t>
        <a:bodyPr/>
        <a:lstStyle/>
        <a:p>
          <a:r>
            <a:rPr lang="en-GB" dirty="0"/>
            <a:t>Monitor &amp; gather evidence</a:t>
          </a:r>
        </a:p>
      </dgm:t>
    </dgm:pt>
    <dgm:pt modelId="{6DF9A5AB-8F2B-4576-9D8A-2E3DEE82F071}" type="parTrans" cxnId="{85B3CE3F-1FC0-46F2-BDC2-B21D6CBF6B06}">
      <dgm:prSet/>
      <dgm:spPr/>
      <dgm:t>
        <a:bodyPr/>
        <a:lstStyle/>
        <a:p>
          <a:endParaRPr lang="en-GB"/>
        </a:p>
      </dgm:t>
    </dgm:pt>
    <dgm:pt modelId="{95E96E4A-F549-4F00-8F7F-EBF71803FFAA}" type="sibTrans" cxnId="{85B3CE3F-1FC0-46F2-BDC2-B21D6CBF6B06}">
      <dgm:prSet/>
      <dgm:spPr/>
      <dgm:t>
        <a:bodyPr/>
        <a:lstStyle/>
        <a:p>
          <a:endParaRPr lang="en-GB"/>
        </a:p>
      </dgm:t>
    </dgm:pt>
    <dgm:pt modelId="{AFE1ECCA-6C77-4006-A94E-93B0C3B6B87B}">
      <dgm:prSet phldrT="[Text]"/>
      <dgm:spPr/>
      <dgm:t>
        <a:bodyPr/>
        <a:lstStyle/>
        <a:p>
          <a:r>
            <a:rPr lang="en-GB"/>
            <a:t>Analyse evidence for impact</a:t>
          </a:r>
        </a:p>
      </dgm:t>
    </dgm:pt>
    <dgm:pt modelId="{8D321223-97F7-4892-A9B0-527213E87FE7}" type="parTrans" cxnId="{29AAA9AA-5B4B-4932-89B6-1DB8EA8F1C5B}">
      <dgm:prSet/>
      <dgm:spPr/>
      <dgm:t>
        <a:bodyPr/>
        <a:lstStyle/>
        <a:p>
          <a:endParaRPr lang="en-GB"/>
        </a:p>
      </dgm:t>
    </dgm:pt>
    <dgm:pt modelId="{D8097B25-B6A2-42F7-9918-6F90686117DE}" type="sibTrans" cxnId="{29AAA9AA-5B4B-4932-89B6-1DB8EA8F1C5B}">
      <dgm:prSet/>
      <dgm:spPr/>
      <dgm:t>
        <a:bodyPr/>
        <a:lstStyle/>
        <a:p>
          <a:endParaRPr lang="en-GB"/>
        </a:p>
      </dgm:t>
    </dgm:pt>
    <dgm:pt modelId="{049C445E-2CA6-4009-96AA-0243CDCEDA6A}">
      <dgm:prSet phldrT="[Text]"/>
      <dgm:spPr/>
      <dgm:t>
        <a:bodyPr/>
        <a:lstStyle/>
        <a:p>
          <a:r>
            <a:rPr lang="en-GB"/>
            <a:t>Draw conclusions </a:t>
          </a:r>
        </a:p>
      </dgm:t>
    </dgm:pt>
    <dgm:pt modelId="{87E02CC7-78C2-45EA-9408-4BE73C2E300F}" type="parTrans" cxnId="{02CB6738-DE3E-4617-996E-2ECBE5733B99}">
      <dgm:prSet/>
      <dgm:spPr/>
      <dgm:t>
        <a:bodyPr/>
        <a:lstStyle/>
        <a:p>
          <a:endParaRPr lang="en-GB"/>
        </a:p>
      </dgm:t>
    </dgm:pt>
    <dgm:pt modelId="{FC6D6509-29BE-43CF-8E7B-BDF8AA873E2D}" type="sibTrans" cxnId="{02CB6738-DE3E-4617-996E-2ECBE5733B99}">
      <dgm:prSet/>
      <dgm:spPr/>
      <dgm:t>
        <a:bodyPr/>
        <a:lstStyle/>
        <a:p>
          <a:endParaRPr lang="en-GB"/>
        </a:p>
      </dgm:t>
    </dgm:pt>
    <dgm:pt modelId="{6BA51451-E942-4F82-AE4D-7FF58FE3C718}">
      <dgm:prSet phldrT="[Text]"/>
      <dgm:spPr/>
      <dgm:t>
        <a:bodyPr/>
        <a:lstStyle/>
        <a:p>
          <a:r>
            <a:rPr lang="en-GB"/>
            <a:t>Identify   priorites </a:t>
          </a:r>
        </a:p>
      </dgm:t>
    </dgm:pt>
    <dgm:pt modelId="{EED52288-3EAB-40B4-A2C1-75A3894E9044}" type="parTrans" cxnId="{488204F7-4B97-4FE7-9A88-610C48679FCA}">
      <dgm:prSet/>
      <dgm:spPr/>
      <dgm:t>
        <a:bodyPr/>
        <a:lstStyle/>
        <a:p>
          <a:endParaRPr lang="en-GB"/>
        </a:p>
      </dgm:t>
    </dgm:pt>
    <dgm:pt modelId="{1A8CE1E4-E83D-43AD-AED5-B151E82BC46C}" type="sibTrans" cxnId="{488204F7-4B97-4FE7-9A88-610C48679FCA}">
      <dgm:prSet/>
      <dgm:spPr/>
      <dgm:t>
        <a:bodyPr/>
        <a:lstStyle/>
        <a:p>
          <a:endParaRPr lang="en-GB"/>
        </a:p>
      </dgm:t>
    </dgm:pt>
    <dgm:pt modelId="{0D9D3812-7B3C-4930-987F-7D26C7754296}">
      <dgm:prSet phldrT="[Text]"/>
      <dgm:spPr/>
      <dgm:t>
        <a:bodyPr/>
        <a:lstStyle/>
        <a:p>
          <a:r>
            <a:rPr lang="en-GB" dirty="0"/>
            <a:t>Undertake  improvements </a:t>
          </a:r>
        </a:p>
      </dgm:t>
    </dgm:pt>
    <dgm:pt modelId="{DFC46437-3BA3-4E19-B86D-6EF92AE2E6F8}" type="parTrans" cxnId="{33AFB4F1-B247-4285-8C3A-22203B39E258}">
      <dgm:prSet/>
      <dgm:spPr/>
      <dgm:t>
        <a:bodyPr/>
        <a:lstStyle/>
        <a:p>
          <a:endParaRPr lang="en-GB"/>
        </a:p>
      </dgm:t>
    </dgm:pt>
    <dgm:pt modelId="{5314BE22-4725-4C35-B633-772A1681AF77}" type="sibTrans" cxnId="{33AFB4F1-B247-4285-8C3A-22203B39E258}">
      <dgm:prSet/>
      <dgm:spPr/>
      <dgm:t>
        <a:bodyPr/>
        <a:lstStyle/>
        <a:p>
          <a:endParaRPr lang="en-GB"/>
        </a:p>
      </dgm:t>
    </dgm:pt>
    <dgm:pt modelId="{C34E6151-0866-4AB4-A582-B2A6CFC9453A}" type="pres">
      <dgm:prSet presAssocID="{51C0C020-CCC7-479B-8A9C-22CCB32D2224}" presName="cycle" presStyleCnt="0">
        <dgm:presLayoutVars>
          <dgm:dir/>
          <dgm:resizeHandles val="exact"/>
        </dgm:presLayoutVars>
      </dgm:prSet>
      <dgm:spPr/>
      <dgm:t>
        <a:bodyPr/>
        <a:lstStyle/>
        <a:p>
          <a:endParaRPr lang="en-GB"/>
        </a:p>
      </dgm:t>
    </dgm:pt>
    <dgm:pt modelId="{D0FBBCEB-437B-4A7C-BDCE-047D6288C368}" type="pres">
      <dgm:prSet presAssocID="{4DC3A64F-C239-4C5D-A72C-975029585516}" presName="node" presStyleLbl="node1" presStyleIdx="0" presStyleCnt="5">
        <dgm:presLayoutVars>
          <dgm:bulletEnabled val="1"/>
        </dgm:presLayoutVars>
      </dgm:prSet>
      <dgm:spPr/>
      <dgm:t>
        <a:bodyPr/>
        <a:lstStyle/>
        <a:p>
          <a:endParaRPr lang="en-GB"/>
        </a:p>
      </dgm:t>
    </dgm:pt>
    <dgm:pt modelId="{3904893A-9F37-4E88-BE07-95AB183ADD3F}" type="pres">
      <dgm:prSet presAssocID="{95E96E4A-F549-4F00-8F7F-EBF71803FFAA}" presName="sibTrans" presStyleLbl="sibTrans2D1" presStyleIdx="0" presStyleCnt="5"/>
      <dgm:spPr/>
      <dgm:t>
        <a:bodyPr/>
        <a:lstStyle/>
        <a:p>
          <a:endParaRPr lang="en-GB"/>
        </a:p>
      </dgm:t>
    </dgm:pt>
    <dgm:pt modelId="{635DF19C-6952-4A18-8594-DA8D7549F3E8}" type="pres">
      <dgm:prSet presAssocID="{95E96E4A-F549-4F00-8F7F-EBF71803FFAA}" presName="connectorText" presStyleLbl="sibTrans2D1" presStyleIdx="0" presStyleCnt="5"/>
      <dgm:spPr/>
      <dgm:t>
        <a:bodyPr/>
        <a:lstStyle/>
        <a:p>
          <a:endParaRPr lang="en-GB"/>
        </a:p>
      </dgm:t>
    </dgm:pt>
    <dgm:pt modelId="{966755B6-ACAA-40A0-9F4A-3E440B9FCAE1}" type="pres">
      <dgm:prSet presAssocID="{AFE1ECCA-6C77-4006-A94E-93B0C3B6B87B}" presName="node" presStyleLbl="node1" presStyleIdx="1" presStyleCnt="5">
        <dgm:presLayoutVars>
          <dgm:bulletEnabled val="1"/>
        </dgm:presLayoutVars>
      </dgm:prSet>
      <dgm:spPr/>
      <dgm:t>
        <a:bodyPr/>
        <a:lstStyle/>
        <a:p>
          <a:endParaRPr lang="en-GB"/>
        </a:p>
      </dgm:t>
    </dgm:pt>
    <dgm:pt modelId="{B8B9F3BA-750A-4775-9526-FB110FF55149}" type="pres">
      <dgm:prSet presAssocID="{D8097B25-B6A2-42F7-9918-6F90686117DE}" presName="sibTrans" presStyleLbl="sibTrans2D1" presStyleIdx="1" presStyleCnt="5"/>
      <dgm:spPr/>
      <dgm:t>
        <a:bodyPr/>
        <a:lstStyle/>
        <a:p>
          <a:endParaRPr lang="en-GB"/>
        </a:p>
      </dgm:t>
    </dgm:pt>
    <dgm:pt modelId="{09BD0650-2A48-482C-A02A-0D98D43BC256}" type="pres">
      <dgm:prSet presAssocID="{D8097B25-B6A2-42F7-9918-6F90686117DE}" presName="connectorText" presStyleLbl="sibTrans2D1" presStyleIdx="1" presStyleCnt="5"/>
      <dgm:spPr/>
      <dgm:t>
        <a:bodyPr/>
        <a:lstStyle/>
        <a:p>
          <a:endParaRPr lang="en-GB"/>
        </a:p>
      </dgm:t>
    </dgm:pt>
    <dgm:pt modelId="{D375DEC1-A2C7-4790-AB76-E2D39A210788}" type="pres">
      <dgm:prSet presAssocID="{049C445E-2CA6-4009-96AA-0243CDCEDA6A}" presName="node" presStyleLbl="node1" presStyleIdx="2" presStyleCnt="5">
        <dgm:presLayoutVars>
          <dgm:bulletEnabled val="1"/>
        </dgm:presLayoutVars>
      </dgm:prSet>
      <dgm:spPr/>
      <dgm:t>
        <a:bodyPr/>
        <a:lstStyle/>
        <a:p>
          <a:endParaRPr lang="en-GB"/>
        </a:p>
      </dgm:t>
    </dgm:pt>
    <dgm:pt modelId="{264CD53E-C875-4499-A632-B9205BEC9097}" type="pres">
      <dgm:prSet presAssocID="{FC6D6509-29BE-43CF-8E7B-BDF8AA873E2D}" presName="sibTrans" presStyleLbl="sibTrans2D1" presStyleIdx="2" presStyleCnt="5"/>
      <dgm:spPr/>
      <dgm:t>
        <a:bodyPr/>
        <a:lstStyle/>
        <a:p>
          <a:endParaRPr lang="en-GB"/>
        </a:p>
      </dgm:t>
    </dgm:pt>
    <dgm:pt modelId="{3641E05C-B481-4E74-8E9C-351C5D36C609}" type="pres">
      <dgm:prSet presAssocID="{FC6D6509-29BE-43CF-8E7B-BDF8AA873E2D}" presName="connectorText" presStyleLbl="sibTrans2D1" presStyleIdx="2" presStyleCnt="5"/>
      <dgm:spPr/>
      <dgm:t>
        <a:bodyPr/>
        <a:lstStyle/>
        <a:p>
          <a:endParaRPr lang="en-GB"/>
        </a:p>
      </dgm:t>
    </dgm:pt>
    <dgm:pt modelId="{497E60A2-D145-4D28-833B-3CC816DBE676}" type="pres">
      <dgm:prSet presAssocID="{6BA51451-E942-4F82-AE4D-7FF58FE3C718}" presName="node" presStyleLbl="node1" presStyleIdx="3" presStyleCnt="5">
        <dgm:presLayoutVars>
          <dgm:bulletEnabled val="1"/>
        </dgm:presLayoutVars>
      </dgm:prSet>
      <dgm:spPr/>
      <dgm:t>
        <a:bodyPr/>
        <a:lstStyle/>
        <a:p>
          <a:endParaRPr lang="en-GB"/>
        </a:p>
      </dgm:t>
    </dgm:pt>
    <dgm:pt modelId="{088101ED-9431-4855-8BB0-0EC9975884B3}" type="pres">
      <dgm:prSet presAssocID="{1A8CE1E4-E83D-43AD-AED5-B151E82BC46C}" presName="sibTrans" presStyleLbl="sibTrans2D1" presStyleIdx="3" presStyleCnt="5"/>
      <dgm:spPr/>
      <dgm:t>
        <a:bodyPr/>
        <a:lstStyle/>
        <a:p>
          <a:endParaRPr lang="en-GB"/>
        </a:p>
      </dgm:t>
    </dgm:pt>
    <dgm:pt modelId="{53BCA2C8-985E-4FED-9660-FA7F3985A1DB}" type="pres">
      <dgm:prSet presAssocID="{1A8CE1E4-E83D-43AD-AED5-B151E82BC46C}" presName="connectorText" presStyleLbl="sibTrans2D1" presStyleIdx="3" presStyleCnt="5"/>
      <dgm:spPr/>
      <dgm:t>
        <a:bodyPr/>
        <a:lstStyle/>
        <a:p>
          <a:endParaRPr lang="en-GB"/>
        </a:p>
      </dgm:t>
    </dgm:pt>
    <dgm:pt modelId="{F0DCA6D1-34DA-4776-9C0A-3656B9D6AE4D}" type="pres">
      <dgm:prSet presAssocID="{0D9D3812-7B3C-4930-987F-7D26C7754296}" presName="node" presStyleLbl="node1" presStyleIdx="4" presStyleCnt="5">
        <dgm:presLayoutVars>
          <dgm:bulletEnabled val="1"/>
        </dgm:presLayoutVars>
      </dgm:prSet>
      <dgm:spPr/>
      <dgm:t>
        <a:bodyPr/>
        <a:lstStyle/>
        <a:p>
          <a:endParaRPr lang="en-GB"/>
        </a:p>
      </dgm:t>
    </dgm:pt>
    <dgm:pt modelId="{12B86B96-1C2C-4402-A2F7-66D58405E76F}" type="pres">
      <dgm:prSet presAssocID="{5314BE22-4725-4C35-B633-772A1681AF77}" presName="sibTrans" presStyleLbl="sibTrans2D1" presStyleIdx="4" presStyleCnt="5"/>
      <dgm:spPr/>
      <dgm:t>
        <a:bodyPr/>
        <a:lstStyle/>
        <a:p>
          <a:endParaRPr lang="en-GB"/>
        </a:p>
      </dgm:t>
    </dgm:pt>
    <dgm:pt modelId="{6FE10C77-4914-4A11-BCF1-7CD84F9C64ED}" type="pres">
      <dgm:prSet presAssocID="{5314BE22-4725-4C35-B633-772A1681AF77}" presName="connectorText" presStyleLbl="sibTrans2D1" presStyleIdx="4" presStyleCnt="5"/>
      <dgm:spPr/>
      <dgm:t>
        <a:bodyPr/>
        <a:lstStyle/>
        <a:p>
          <a:endParaRPr lang="en-GB"/>
        </a:p>
      </dgm:t>
    </dgm:pt>
  </dgm:ptLst>
  <dgm:cxnLst>
    <dgm:cxn modelId="{02D87575-38F4-437B-B669-9FA0A978F013}" type="presOf" srcId="{5314BE22-4725-4C35-B633-772A1681AF77}" destId="{6FE10C77-4914-4A11-BCF1-7CD84F9C64ED}" srcOrd="1" destOrd="0" presId="urn:microsoft.com/office/officeart/2005/8/layout/cycle2"/>
    <dgm:cxn modelId="{802C959D-00E6-49B5-AE8E-3394D9E50CB2}" type="presOf" srcId="{FC6D6509-29BE-43CF-8E7B-BDF8AA873E2D}" destId="{264CD53E-C875-4499-A632-B9205BEC9097}" srcOrd="0" destOrd="0" presId="urn:microsoft.com/office/officeart/2005/8/layout/cycle2"/>
    <dgm:cxn modelId="{E8AB98E6-F0AD-4767-B18C-6EF56350CEFF}" type="presOf" srcId="{049C445E-2CA6-4009-96AA-0243CDCEDA6A}" destId="{D375DEC1-A2C7-4790-AB76-E2D39A210788}" srcOrd="0" destOrd="0" presId="urn:microsoft.com/office/officeart/2005/8/layout/cycle2"/>
    <dgm:cxn modelId="{02CB6738-DE3E-4617-996E-2ECBE5733B99}" srcId="{51C0C020-CCC7-479B-8A9C-22CCB32D2224}" destId="{049C445E-2CA6-4009-96AA-0243CDCEDA6A}" srcOrd="2" destOrd="0" parTransId="{87E02CC7-78C2-45EA-9408-4BE73C2E300F}" sibTransId="{FC6D6509-29BE-43CF-8E7B-BDF8AA873E2D}"/>
    <dgm:cxn modelId="{33AFB4F1-B247-4285-8C3A-22203B39E258}" srcId="{51C0C020-CCC7-479B-8A9C-22CCB32D2224}" destId="{0D9D3812-7B3C-4930-987F-7D26C7754296}" srcOrd="4" destOrd="0" parTransId="{DFC46437-3BA3-4E19-B86D-6EF92AE2E6F8}" sibTransId="{5314BE22-4725-4C35-B633-772A1681AF77}"/>
    <dgm:cxn modelId="{A16D0A8F-8C0B-4957-97C7-40DF3E8A8D10}" type="presOf" srcId="{4DC3A64F-C239-4C5D-A72C-975029585516}" destId="{D0FBBCEB-437B-4A7C-BDCE-047D6288C368}" srcOrd="0" destOrd="0" presId="urn:microsoft.com/office/officeart/2005/8/layout/cycle2"/>
    <dgm:cxn modelId="{488204F7-4B97-4FE7-9A88-610C48679FCA}" srcId="{51C0C020-CCC7-479B-8A9C-22CCB32D2224}" destId="{6BA51451-E942-4F82-AE4D-7FF58FE3C718}" srcOrd="3" destOrd="0" parTransId="{EED52288-3EAB-40B4-A2C1-75A3894E9044}" sibTransId="{1A8CE1E4-E83D-43AD-AED5-B151E82BC46C}"/>
    <dgm:cxn modelId="{F4A5E24F-9BF7-483E-87CC-7F216ED4CB2D}" type="presOf" srcId="{AFE1ECCA-6C77-4006-A94E-93B0C3B6B87B}" destId="{966755B6-ACAA-40A0-9F4A-3E440B9FCAE1}" srcOrd="0" destOrd="0" presId="urn:microsoft.com/office/officeart/2005/8/layout/cycle2"/>
    <dgm:cxn modelId="{29AAA9AA-5B4B-4932-89B6-1DB8EA8F1C5B}" srcId="{51C0C020-CCC7-479B-8A9C-22CCB32D2224}" destId="{AFE1ECCA-6C77-4006-A94E-93B0C3B6B87B}" srcOrd="1" destOrd="0" parTransId="{8D321223-97F7-4892-A9B0-527213E87FE7}" sibTransId="{D8097B25-B6A2-42F7-9918-6F90686117DE}"/>
    <dgm:cxn modelId="{DA88CDA1-2FB1-4F44-8B60-C5A6E43A5CF9}" type="presOf" srcId="{6BA51451-E942-4F82-AE4D-7FF58FE3C718}" destId="{497E60A2-D145-4D28-833B-3CC816DBE676}" srcOrd="0" destOrd="0" presId="urn:microsoft.com/office/officeart/2005/8/layout/cycle2"/>
    <dgm:cxn modelId="{6C88A010-A4D9-4C65-BAB1-1D92E3B10027}" type="presOf" srcId="{FC6D6509-29BE-43CF-8E7B-BDF8AA873E2D}" destId="{3641E05C-B481-4E74-8E9C-351C5D36C609}" srcOrd="1" destOrd="0" presId="urn:microsoft.com/office/officeart/2005/8/layout/cycle2"/>
    <dgm:cxn modelId="{C14CCF81-20F5-4B3D-BCE4-19C0C9E9773C}" type="presOf" srcId="{0D9D3812-7B3C-4930-987F-7D26C7754296}" destId="{F0DCA6D1-34DA-4776-9C0A-3656B9D6AE4D}" srcOrd="0" destOrd="0" presId="urn:microsoft.com/office/officeart/2005/8/layout/cycle2"/>
    <dgm:cxn modelId="{2C37D165-8E50-453D-950B-DD3BFC4BB386}" type="presOf" srcId="{D8097B25-B6A2-42F7-9918-6F90686117DE}" destId="{B8B9F3BA-750A-4775-9526-FB110FF55149}" srcOrd="0" destOrd="0" presId="urn:microsoft.com/office/officeart/2005/8/layout/cycle2"/>
    <dgm:cxn modelId="{C466C956-7415-4F0B-912B-E5BA6C10B640}" type="presOf" srcId="{1A8CE1E4-E83D-43AD-AED5-B151E82BC46C}" destId="{088101ED-9431-4855-8BB0-0EC9975884B3}" srcOrd="0" destOrd="0" presId="urn:microsoft.com/office/officeart/2005/8/layout/cycle2"/>
    <dgm:cxn modelId="{573A15C0-D295-4CA4-9090-BA643B1E2F27}" type="presOf" srcId="{D8097B25-B6A2-42F7-9918-6F90686117DE}" destId="{09BD0650-2A48-482C-A02A-0D98D43BC256}" srcOrd="1" destOrd="0" presId="urn:microsoft.com/office/officeart/2005/8/layout/cycle2"/>
    <dgm:cxn modelId="{01BDF6F7-FD98-4D2E-96C6-D970FCEF641E}" type="presOf" srcId="{1A8CE1E4-E83D-43AD-AED5-B151E82BC46C}" destId="{53BCA2C8-985E-4FED-9660-FA7F3985A1DB}" srcOrd="1" destOrd="0" presId="urn:microsoft.com/office/officeart/2005/8/layout/cycle2"/>
    <dgm:cxn modelId="{B38701C1-FB63-4A2A-BB70-4D2F446688C2}" type="presOf" srcId="{51C0C020-CCC7-479B-8A9C-22CCB32D2224}" destId="{C34E6151-0866-4AB4-A582-B2A6CFC9453A}" srcOrd="0" destOrd="0" presId="urn:microsoft.com/office/officeart/2005/8/layout/cycle2"/>
    <dgm:cxn modelId="{B022D6E4-E7F2-4032-AFDE-3F39CB8973DA}" type="presOf" srcId="{95E96E4A-F549-4F00-8F7F-EBF71803FFAA}" destId="{3904893A-9F37-4E88-BE07-95AB183ADD3F}" srcOrd="0" destOrd="0" presId="urn:microsoft.com/office/officeart/2005/8/layout/cycle2"/>
    <dgm:cxn modelId="{85B3CE3F-1FC0-46F2-BDC2-B21D6CBF6B06}" srcId="{51C0C020-CCC7-479B-8A9C-22CCB32D2224}" destId="{4DC3A64F-C239-4C5D-A72C-975029585516}" srcOrd="0" destOrd="0" parTransId="{6DF9A5AB-8F2B-4576-9D8A-2E3DEE82F071}" sibTransId="{95E96E4A-F549-4F00-8F7F-EBF71803FFAA}"/>
    <dgm:cxn modelId="{CB770A05-A189-4D58-8786-A40F779F76E0}" type="presOf" srcId="{95E96E4A-F549-4F00-8F7F-EBF71803FFAA}" destId="{635DF19C-6952-4A18-8594-DA8D7549F3E8}" srcOrd="1" destOrd="0" presId="urn:microsoft.com/office/officeart/2005/8/layout/cycle2"/>
    <dgm:cxn modelId="{FE925B50-74E4-47F5-B084-AE0FCB8A3A7D}" type="presOf" srcId="{5314BE22-4725-4C35-B633-772A1681AF77}" destId="{12B86B96-1C2C-4402-A2F7-66D58405E76F}" srcOrd="0" destOrd="0" presId="urn:microsoft.com/office/officeart/2005/8/layout/cycle2"/>
    <dgm:cxn modelId="{3E6C415C-1AC0-45B0-9268-06009608409C}" type="presParOf" srcId="{C34E6151-0866-4AB4-A582-B2A6CFC9453A}" destId="{D0FBBCEB-437B-4A7C-BDCE-047D6288C368}" srcOrd="0" destOrd="0" presId="urn:microsoft.com/office/officeart/2005/8/layout/cycle2"/>
    <dgm:cxn modelId="{881D9E2E-82DF-477A-B405-36BE21958B3D}" type="presParOf" srcId="{C34E6151-0866-4AB4-A582-B2A6CFC9453A}" destId="{3904893A-9F37-4E88-BE07-95AB183ADD3F}" srcOrd="1" destOrd="0" presId="urn:microsoft.com/office/officeart/2005/8/layout/cycle2"/>
    <dgm:cxn modelId="{93C9B534-9FC5-4874-B2A9-C9932B305E88}" type="presParOf" srcId="{3904893A-9F37-4E88-BE07-95AB183ADD3F}" destId="{635DF19C-6952-4A18-8594-DA8D7549F3E8}" srcOrd="0" destOrd="0" presId="urn:microsoft.com/office/officeart/2005/8/layout/cycle2"/>
    <dgm:cxn modelId="{4C9B4E61-79FB-4EB1-A609-819B2373F175}" type="presParOf" srcId="{C34E6151-0866-4AB4-A582-B2A6CFC9453A}" destId="{966755B6-ACAA-40A0-9F4A-3E440B9FCAE1}" srcOrd="2" destOrd="0" presId="urn:microsoft.com/office/officeart/2005/8/layout/cycle2"/>
    <dgm:cxn modelId="{FDF22263-8F4E-406E-9983-EF265999C4C6}" type="presParOf" srcId="{C34E6151-0866-4AB4-A582-B2A6CFC9453A}" destId="{B8B9F3BA-750A-4775-9526-FB110FF55149}" srcOrd="3" destOrd="0" presId="urn:microsoft.com/office/officeart/2005/8/layout/cycle2"/>
    <dgm:cxn modelId="{4D6BC61D-5AB2-44FC-A5A5-109C07A0BC7D}" type="presParOf" srcId="{B8B9F3BA-750A-4775-9526-FB110FF55149}" destId="{09BD0650-2A48-482C-A02A-0D98D43BC256}" srcOrd="0" destOrd="0" presId="urn:microsoft.com/office/officeart/2005/8/layout/cycle2"/>
    <dgm:cxn modelId="{9484DE03-013C-41E5-B7A1-98F26B6569B1}" type="presParOf" srcId="{C34E6151-0866-4AB4-A582-B2A6CFC9453A}" destId="{D375DEC1-A2C7-4790-AB76-E2D39A210788}" srcOrd="4" destOrd="0" presId="urn:microsoft.com/office/officeart/2005/8/layout/cycle2"/>
    <dgm:cxn modelId="{FE0BDBC2-3B99-4206-B44D-A2052E725160}" type="presParOf" srcId="{C34E6151-0866-4AB4-A582-B2A6CFC9453A}" destId="{264CD53E-C875-4499-A632-B9205BEC9097}" srcOrd="5" destOrd="0" presId="urn:microsoft.com/office/officeart/2005/8/layout/cycle2"/>
    <dgm:cxn modelId="{23945CBC-133C-4A62-96D5-AC5391DEE60B}" type="presParOf" srcId="{264CD53E-C875-4499-A632-B9205BEC9097}" destId="{3641E05C-B481-4E74-8E9C-351C5D36C609}" srcOrd="0" destOrd="0" presId="urn:microsoft.com/office/officeart/2005/8/layout/cycle2"/>
    <dgm:cxn modelId="{3392484A-FB53-41DB-A67A-6970572F1868}" type="presParOf" srcId="{C34E6151-0866-4AB4-A582-B2A6CFC9453A}" destId="{497E60A2-D145-4D28-833B-3CC816DBE676}" srcOrd="6" destOrd="0" presId="urn:microsoft.com/office/officeart/2005/8/layout/cycle2"/>
    <dgm:cxn modelId="{3AF976B0-A817-4FFE-845B-F1C31FD45C86}" type="presParOf" srcId="{C34E6151-0866-4AB4-A582-B2A6CFC9453A}" destId="{088101ED-9431-4855-8BB0-0EC9975884B3}" srcOrd="7" destOrd="0" presId="urn:microsoft.com/office/officeart/2005/8/layout/cycle2"/>
    <dgm:cxn modelId="{961DDD68-0250-45B7-BDC4-D146CF2E3BCA}" type="presParOf" srcId="{088101ED-9431-4855-8BB0-0EC9975884B3}" destId="{53BCA2C8-985E-4FED-9660-FA7F3985A1DB}" srcOrd="0" destOrd="0" presId="urn:microsoft.com/office/officeart/2005/8/layout/cycle2"/>
    <dgm:cxn modelId="{44726CB2-7355-4C66-A4F7-17ABA11926D2}" type="presParOf" srcId="{C34E6151-0866-4AB4-A582-B2A6CFC9453A}" destId="{F0DCA6D1-34DA-4776-9C0A-3656B9D6AE4D}" srcOrd="8" destOrd="0" presId="urn:microsoft.com/office/officeart/2005/8/layout/cycle2"/>
    <dgm:cxn modelId="{712770EC-723C-4071-BE07-73B1E2AF8EE7}" type="presParOf" srcId="{C34E6151-0866-4AB4-A582-B2A6CFC9453A}" destId="{12B86B96-1C2C-4402-A2F7-66D58405E76F}" srcOrd="9" destOrd="0" presId="urn:microsoft.com/office/officeart/2005/8/layout/cycle2"/>
    <dgm:cxn modelId="{30752D55-7A48-4954-A762-BD29B23A2C1D}" type="presParOf" srcId="{12B86B96-1C2C-4402-A2F7-66D58405E76F}" destId="{6FE10C77-4914-4A11-BCF1-7CD84F9C64ED}"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BF7935-D18F-4DC8-B2ED-A0E08951261F}" type="doc">
      <dgm:prSet loTypeId="urn:microsoft.com/office/officeart/2005/8/layout/vList6" loCatId="process" qsTypeId="urn:microsoft.com/office/officeart/2005/8/quickstyle/simple1" qsCatId="simple" csTypeId="urn:microsoft.com/office/officeart/2005/8/colors/colorful1" csCatId="colorful" phldr="1"/>
      <dgm:spPr/>
      <dgm:t>
        <a:bodyPr/>
        <a:lstStyle/>
        <a:p>
          <a:endParaRPr lang="en-GB"/>
        </a:p>
      </dgm:t>
    </dgm:pt>
    <dgm:pt modelId="{B686EF06-2B30-4115-93F5-213BF4D7785F}">
      <dgm:prSet phldrT="[Text]"/>
      <dgm:spPr/>
      <dgm:t>
        <a:bodyPr/>
        <a:lstStyle/>
        <a:p>
          <a:r>
            <a:rPr lang="en-GB"/>
            <a:t>Monitor &amp; gather evidence</a:t>
          </a:r>
        </a:p>
      </dgm:t>
    </dgm:pt>
    <dgm:pt modelId="{53006CEC-3CA9-46A6-909D-873E17C1A766}" type="parTrans" cxnId="{2BF363CF-4214-4DE0-ADD2-1AAED1F33E74}">
      <dgm:prSet/>
      <dgm:spPr/>
      <dgm:t>
        <a:bodyPr/>
        <a:lstStyle/>
        <a:p>
          <a:endParaRPr lang="en-GB"/>
        </a:p>
      </dgm:t>
    </dgm:pt>
    <dgm:pt modelId="{04903218-B6BC-4E43-B4E6-2B87A0677139}" type="sibTrans" cxnId="{2BF363CF-4214-4DE0-ADD2-1AAED1F33E74}">
      <dgm:prSet/>
      <dgm:spPr/>
      <dgm:t>
        <a:bodyPr/>
        <a:lstStyle/>
        <a:p>
          <a:endParaRPr lang="en-GB"/>
        </a:p>
      </dgm:t>
    </dgm:pt>
    <dgm:pt modelId="{E9EF2047-FBAD-4E0F-8BA2-402E2DDB07D9}">
      <dgm:prSet phldrT="[Text]"/>
      <dgm:spPr/>
      <dgm:t>
        <a:bodyPr/>
        <a:lstStyle/>
        <a:p>
          <a:r>
            <a:rPr lang="en-GB"/>
            <a:t>Data analysis, work scrutiny, lesson obs</a:t>
          </a:r>
        </a:p>
      </dgm:t>
    </dgm:pt>
    <dgm:pt modelId="{6F704743-7053-4807-8366-394C1FFFB02B}" type="parTrans" cxnId="{3D58365B-AA11-4FF4-B1A2-CEFA45890B30}">
      <dgm:prSet/>
      <dgm:spPr/>
      <dgm:t>
        <a:bodyPr/>
        <a:lstStyle/>
        <a:p>
          <a:endParaRPr lang="en-GB"/>
        </a:p>
      </dgm:t>
    </dgm:pt>
    <dgm:pt modelId="{986E9351-08EA-40D6-89A7-7277604BA6BC}" type="sibTrans" cxnId="{3D58365B-AA11-4FF4-B1A2-CEFA45890B30}">
      <dgm:prSet/>
      <dgm:spPr/>
      <dgm:t>
        <a:bodyPr/>
        <a:lstStyle/>
        <a:p>
          <a:endParaRPr lang="en-GB"/>
        </a:p>
      </dgm:t>
    </dgm:pt>
    <dgm:pt modelId="{BE6BA0D2-DBB1-41FE-8FA3-F05A2AEF25F1}">
      <dgm:prSet phldrT="[Text]"/>
      <dgm:spPr/>
      <dgm:t>
        <a:bodyPr/>
        <a:lstStyle/>
        <a:p>
          <a:r>
            <a:rPr lang="en-GB"/>
            <a:t>Undertake improvements</a:t>
          </a:r>
        </a:p>
      </dgm:t>
    </dgm:pt>
    <dgm:pt modelId="{0F814C01-07E3-4BFD-9FE8-919B7FD9EBFD}" type="parTrans" cxnId="{FB90EEBA-4EF0-4974-B3A1-5F00C69E170F}">
      <dgm:prSet/>
      <dgm:spPr/>
      <dgm:t>
        <a:bodyPr/>
        <a:lstStyle/>
        <a:p>
          <a:endParaRPr lang="en-GB"/>
        </a:p>
      </dgm:t>
    </dgm:pt>
    <dgm:pt modelId="{95396E52-F1F4-49E1-812B-9E7C604732F7}" type="sibTrans" cxnId="{FB90EEBA-4EF0-4974-B3A1-5F00C69E170F}">
      <dgm:prSet/>
      <dgm:spPr/>
      <dgm:t>
        <a:bodyPr/>
        <a:lstStyle/>
        <a:p>
          <a:endParaRPr lang="en-GB"/>
        </a:p>
      </dgm:t>
    </dgm:pt>
    <dgm:pt modelId="{143CBFC0-F64E-42C4-ABC0-8F550F964EA9}">
      <dgm:prSet phldrT="[Text]"/>
      <dgm:spPr/>
      <dgm:t>
        <a:bodyPr/>
        <a:lstStyle/>
        <a:p>
          <a:r>
            <a:rPr lang="en-GB"/>
            <a:t>Ensure whole school ownership</a:t>
          </a:r>
        </a:p>
      </dgm:t>
    </dgm:pt>
    <dgm:pt modelId="{ECD766E1-3342-4A09-83D3-9FD786B02C39}" type="parTrans" cxnId="{ADB50DFD-DE9E-4CC0-BCF9-640AF02B715F}">
      <dgm:prSet/>
      <dgm:spPr/>
      <dgm:t>
        <a:bodyPr/>
        <a:lstStyle/>
        <a:p>
          <a:endParaRPr lang="en-GB"/>
        </a:p>
      </dgm:t>
    </dgm:pt>
    <dgm:pt modelId="{AAEAD006-DBBE-4267-83FF-C76E108BB5B2}" type="sibTrans" cxnId="{ADB50DFD-DE9E-4CC0-BCF9-640AF02B715F}">
      <dgm:prSet/>
      <dgm:spPr/>
      <dgm:t>
        <a:bodyPr/>
        <a:lstStyle/>
        <a:p>
          <a:endParaRPr lang="en-GB"/>
        </a:p>
      </dgm:t>
    </dgm:pt>
    <dgm:pt modelId="{3728CC57-5F03-451A-AE91-532E5EE6FA39}">
      <dgm:prSet phldrT="[Text]"/>
      <dgm:spPr/>
      <dgm:t>
        <a:bodyPr/>
        <a:lstStyle/>
        <a:p>
          <a:r>
            <a:rPr lang="en-GB"/>
            <a:t>Ongoing monitoring and evaluation</a:t>
          </a:r>
        </a:p>
      </dgm:t>
    </dgm:pt>
    <dgm:pt modelId="{A42E7A59-3010-4127-95EF-F6A5671FD4C5}" type="parTrans" cxnId="{DD515863-6D26-4951-A8AB-39B7074B7AC8}">
      <dgm:prSet/>
      <dgm:spPr/>
      <dgm:t>
        <a:bodyPr/>
        <a:lstStyle/>
        <a:p>
          <a:endParaRPr lang="en-GB"/>
        </a:p>
      </dgm:t>
    </dgm:pt>
    <dgm:pt modelId="{50E2BBF6-2F8C-480E-88EF-9B36B951C664}" type="sibTrans" cxnId="{DD515863-6D26-4951-A8AB-39B7074B7AC8}">
      <dgm:prSet/>
      <dgm:spPr/>
      <dgm:t>
        <a:bodyPr/>
        <a:lstStyle/>
        <a:p>
          <a:endParaRPr lang="en-GB"/>
        </a:p>
      </dgm:t>
    </dgm:pt>
    <dgm:pt modelId="{A04E6C43-6D90-41C9-9DFA-F53F4C06DB27}">
      <dgm:prSet/>
      <dgm:spPr/>
      <dgm:t>
        <a:bodyPr/>
        <a:lstStyle/>
        <a:p>
          <a:r>
            <a:rPr lang="en-GB"/>
            <a:t>Analyse evidence for impact</a:t>
          </a:r>
        </a:p>
      </dgm:t>
    </dgm:pt>
    <dgm:pt modelId="{9C77C01F-24C3-4129-ACA8-C904DBC285FB}" type="parTrans" cxnId="{E27E279C-0BB8-4193-AC30-22FBC324DBB9}">
      <dgm:prSet/>
      <dgm:spPr/>
      <dgm:t>
        <a:bodyPr/>
        <a:lstStyle/>
        <a:p>
          <a:endParaRPr lang="en-GB"/>
        </a:p>
      </dgm:t>
    </dgm:pt>
    <dgm:pt modelId="{47EF362B-129C-4083-A542-4F29D933AA9D}" type="sibTrans" cxnId="{E27E279C-0BB8-4193-AC30-22FBC324DBB9}">
      <dgm:prSet/>
      <dgm:spPr/>
      <dgm:t>
        <a:bodyPr/>
        <a:lstStyle/>
        <a:p>
          <a:endParaRPr lang="en-GB"/>
        </a:p>
      </dgm:t>
    </dgm:pt>
    <dgm:pt modelId="{A1080B25-51CA-477A-9909-73357A094318}">
      <dgm:prSet/>
      <dgm:spPr/>
      <dgm:t>
        <a:bodyPr/>
        <a:lstStyle/>
        <a:p>
          <a:r>
            <a:rPr lang="en-GB"/>
            <a:t>Draw conclusions</a:t>
          </a:r>
        </a:p>
      </dgm:t>
    </dgm:pt>
    <dgm:pt modelId="{EAC2943B-B599-4E2F-90CF-91D11D6133F0}" type="parTrans" cxnId="{485F8913-31F8-4C0F-B6F0-3C00610264CC}">
      <dgm:prSet/>
      <dgm:spPr/>
      <dgm:t>
        <a:bodyPr/>
        <a:lstStyle/>
        <a:p>
          <a:endParaRPr lang="en-GB"/>
        </a:p>
      </dgm:t>
    </dgm:pt>
    <dgm:pt modelId="{CB9F9B4B-277C-4A48-839B-4D6D32D6DBEB}" type="sibTrans" cxnId="{485F8913-31F8-4C0F-B6F0-3C00610264CC}">
      <dgm:prSet/>
      <dgm:spPr/>
      <dgm:t>
        <a:bodyPr/>
        <a:lstStyle/>
        <a:p>
          <a:endParaRPr lang="en-GB"/>
        </a:p>
      </dgm:t>
    </dgm:pt>
    <dgm:pt modelId="{7E9CA615-00EF-4B6F-A7B5-9321E56320B8}">
      <dgm:prSet/>
      <dgm:spPr/>
      <dgm:t>
        <a:bodyPr/>
        <a:lstStyle/>
        <a:p>
          <a:r>
            <a:rPr lang="en-GB"/>
            <a:t>Identify priorities</a:t>
          </a:r>
        </a:p>
      </dgm:t>
    </dgm:pt>
    <dgm:pt modelId="{390B761F-7F7D-4CB3-9AF2-51DE43AB87A9}" type="parTrans" cxnId="{7705DFE3-32E8-4A9A-AD96-CE6375C0C4A8}">
      <dgm:prSet/>
      <dgm:spPr/>
      <dgm:t>
        <a:bodyPr/>
        <a:lstStyle/>
        <a:p>
          <a:endParaRPr lang="en-GB"/>
        </a:p>
      </dgm:t>
    </dgm:pt>
    <dgm:pt modelId="{CD8D6CFF-34E4-4E0F-A6D4-ADE1F50AE7CC}" type="sibTrans" cxnId="{7705DFE3-32E8-4A9A-AD96-CE6375C0C4A8}">
      <dgm:prSet/>
      <dgm:spPr/>
      <dgm:t>
        <a:bodyPr/>
        <a:lstStyle/>
        <a:p>
          <a:endParaRPr lang="en-GB"/>
        </a:p>
      </dgm:t>
    </dgm:pt>
    <dgm:pt modelId="{2D5205AE-BCB8-44C7-99C6-15B73DF9BB2B}">
      <dgm:prSet/>
      <dgm:spPr/>
      <dgm:t>
        <a:bodyPr/>
        <a:lstStyle/>
        <a:p>
          <a:r>
            <a:rPr lang="en-GB"/>
            <a:t>Consider trends and reach judgements</a:t>
          </a:r>
        </a:p>
      </dgm:t>
    </dgm:pt>
    <dgm:pt modelId="{413F8CA9-6364-4B8F-939E-E555F54AD1A1}" type="parTrans" cxnId="{3FD57DEB-B31B-4183-AFAC-60E427C232CB}">
      <dgm:prSet/>
      <dgm:spPr/>
      <dgm:t>
        <a:bodyPr/>
        <a:lstStyle/>
        <a:p>
          <a:endParaRPr lang="en-GB"/>
        </a:p>
      </dgm:t>
    </dgm:pt>
    <dgm:pt modelId="{92A4FC6F-8B75-4421-B973-EAC5F1B9C6CC}" type="sibTrans" cxnId="{3FD57DEB-B31B-4183-AFAC-60E427C232CB}">
      <dgm:prSet/>
      <dgm:spPr/>
      <dgm:t>
        <a:bodyPr/>
        <a:lstStyle/>
        <a:p>
          <a:endParaRPr lang="en-GB"/>
        </a:p>
      </dgm:t>
    </dgm:pt>
    <dgm:pt modelId="{79BC7E64-8537-46CA-B081-BE6E1EF531AE}">
      <dgm:prSet/>
      <dgm:spPr/>
      <dgm:t>
        <a:bodyPr/>
        <a:lstStyle/>
        <a:p>
          <a:r>
            <a:rPr lang="en-GB"/>
            <a:t>Identify strengths &amp; areas to improve</a:t>
          </a:r>
        </a:p>
      </dgm:t>
    </dgm:pt>
    <dgm:pt modelId="{742092D3-2966-4489-A6EC-21C51D1640EC}" type="parTrans" cxnId="{0F4A7134-F9CF-4758-8A26-A34184CC496C}">
      <dgm:prSet/>
      <dgm:spPr/>
      <dgm:t>
        <a:bodyPr/>
        <a:lstStyle/>
        <a:p>
          <a:endParaRPr lang="en-GB"/>
        </a:p>
      </dgm:t>
    </dgm:pt>
    <dgm:pt modelId="{67C5CBE5-9D13-43CD-9FF7-4CC74720004F}" type="sibTrans" cxnId="{0F4A7134-F9CF-4758-8A26-A34184CC496C}">
      <dgm:prSet/>
      <dgm:spPr/>
      <dgm:t>
        <a:bodyPr/>
        <a:lstStyle/>
        <a:p>
          <a:endParaRPr lang="en-GB"/>
        </a:p>
      </dgm:t>
    </dgm:pt>
    <dgm:pt modelId="{B9FFE36A-6AD2-4158-BF66-F271DA02C177}">
      <dgm:prSet phldrT="[Text]"/>
      <dgm:spPr/>
      <dgm:t>
        <a:bodyPr/>
        <a:lstStyle/>
        <a:p>
          <a:r>
            <a:rPr lang="en-GB"/>
            <a:t>Engage with ALL stakeholders</a:t>
          </a:r>
        </a:p>
      </dgm:t>
    </dgm:pt>
    <dgm:pt modelId="{9B80FCDB-DACB-409D-93E0-D9C737BF70FE}" type="parTrans" cxnId="{BC7179C1-4717-4170-AE3B-2FFB14B4C1F9}">
      <dgm:prSet/>
      <dgm:spPr/>
      <dgm:t>
        <a:bodyPr/>
        <a:lstStyle/>
        <a:p>
          <a:endParaRPr lang="en-GB"/>
        </a:p>
      </dgm:t>
    </dgm:pt>
    <dgm:pt modelId="{B3B8DBCC-BE01-4B33-856A-116F970DEC73}" type="sibTrans" cxnId="{BC7179C1-4717-4170-AE3B-2FFB14B4C1F9}">
      <dgm:prSet/>
      <dgm:spPr/>
      <dgm:t>
        <a:bodyPr/>
        <a:lstStyle/>
        <a:p>
          <a:endParaRPr lang="en-GB"/>
        </a:p>
      </dgm:t>
    </dgm:pt>
    <dgm:pt modelId="{840C7A43-D0D8-4A10-BE30-5E8202A02488}">
      <dgm:prSet/>
      <dgm:spPr/>
      <dgm:t>
        <a:bodyPr/>
        <a:lstStyle/>
        <a:p>
          <a:r>
            <a:rPr lang="en-GB"/>
            <a:t>Against measurable targets</a:t>
          </a:r>
        </a:p>
      </dgm:t>
    </dgm:pt>
    <dgm:pt modelId="{157F5987-10E6-4D7E-93FB-F7546F4C6A85}" type="parTrans" cxnId="{DF06A870-D938-418E-95BF-29851CAA719D}">
      <dgm:prSet/>
      <dgm:spPr/>
      <dgm:t>
        <a:bodyPr/>
        <a:lstStyle/>
        <a:p>
          <a:endParaRPr lang="en-GB"/>
        </a:p>
      </dgm:t>
    </dgm:pt>
    <dgm:pt modelId="{03BBCE34-EE9C-4949-B571-ACAC55766DE3}" type="sibTrans" cxnId="{DF06A870-D938-418E-95BF-29851CAA719D}">
      <dgm:prSet/>
      <dgm:spPr/>
      <dgm:t>
        <a:bodyPr/>
        <a:lstStyle/>
        <a:p>
          <a:endParaRPr lang="en-GB"/>
        </a:p>
      </dgm:t>
    </dgm:pt>
    <dgm:pt modelId="{25EA43E9-D6E2-45C3-9107-08F19894FB68}">
      <dgm:prSet/>
      <dgm:spPr/>
      <dgm:t>
        <a:bodyPr/>
        <a:lstStyle/>
        <a:p>
          <a:r>
            <a:rPr lang="en-GB"/>
            <a:t>Consider context</a:t>
          </a:r>
        </a:p>
      </dgm:t>
    </dgm:pt>
    <dgm:pt modelId="{C152E6D3-8834-4B04-A5E1-0954AFCE5A44}" type="parTrans" cxnId="{9539FEEE-2A06-44B2-A8C5-8B50E5703B25}">
      <dgm:prSet/>
      <dgm:spPr/>
      <dgm:t>
        <a:bodyPr/>
        <a:lstStyle/>
        <a:p>
          <a:endParaRPr lang="en-GB"/>
        </a:p>
      </dgm:t>
    </dgm:pt>
    <dgm:pt modelId="{5AD175B3-E981-4B44-B233-C219C820C128}" type="sibTrans" cxnId="{9539FEEE-2A06-44B2-A8C5-8B50E5703B25}">
      <dgm:prSet/>
      <dgm:spPr/>
      <dgm:t>
        <a:bodyPr/>
        <a:lstStyle/>
        <a:p>
          <a:endParaRPr lang="en-GB"/>
        </a:p>
      </dgm:t>
    </dgm:pt>
    <dgm:pt modelId="{1324E3DA-C020-4AD6-9EE7-AB34878B3C7E}">
      <dgm:prSet/>
      <dgm:spPr/>
      <dgm:t>
        <a:bodyPr/>
        <a:lstStyle/>
        <a:p>
          <a:r>
            <a:rPr lang="en-GB"/>
            <a:t>What areas will you prioritise?</a:t>
          </a:r>
        </a:p>
      </dgm:t>
    </dgm:pt>
    <dgm:pt modelId="{024926BD-3C59-4964-94F9-523A279425FF}" type="parTrans" cxnId="{D90989F4-E992-4A68-B006-AA0D1ADBEA11}">
      <dgm:prSet/>
      <dgm:spPr/>
      <dgm:t>
        <a:bodyPr/>
        <a:lstStyle/>
        <a:p>
          <a:endParaRPr lang="en-GB"/>
        </a:p>
      </dgm:t>
    </dgm:pt>
    <dgm:pt modelId="{356C09C0-B809-4257-8A1A-14A4F2EA023D}" type="sibTrans" cxnId="{D90989F4-E992-4A68-B006-AA0D1ADBEA11}">
      <dgm:prSet/>
      <dgm:spPr/>
      <dgm:t>
        <a:bodyPr/>
        <a:lstStyle/>
        <a:p>
          <a:endParaRPr lang="en-GB"/>
        </a:p>
      </dgm:t>
    </dgm:pt>
    <dgm:pt modelId="{0B5AF9D1-4C5B-428F-82F5-304D94F2C8A7}">
      <dgm:prSet/>
      <dgm:spPr/>
      <dgm:t>
        <a:bodyPr/>
        <a:lstStyle/>
        <a:p>
          <a:r>
            <a:rPr lang="en-GB"/>
            <a:t>Plan for how priorities will be developed</a:t>
          </a:r>
        </a:p>
      </dgm:t>
    </dgm:pt>
    <dgm:pt modelId="{CF72D4F3-2A0F-47FB-BB7C-B2EC369FEF6C}" type="parTrans" cxnId="{5C302610-DFBE-4B98-8196-80706147E8DC}">
      <dgm:prSet/>
      <dgm:spPr/>
      <dgm:t>
        <a:bodyPr/>
        <a:lstStyle/>
        <a:p>
          <a:endParaRPr lang="en-GB"/>
        </a:p>
      </dgm:t>
    </dgm:pt>
    <dgm:pt modelId="{AA6C68AD-4C27-44D2-9A82-242495B47809}" type="sibTrans" cxnId="{5C302610-DFBE-4B98-8196-80706147E8DC}">
      <dgm:prSet/>
      <dgm:spPr/>
      <dgm:t>
        <a:bodyPr/>
        <a:lstStyle/>
        <a:p>
          <a:endParaRPr lang="en-GB"/>
        </a:p>
      </dgm:t>
    </dgm:pt>
    <dgm:pt modelId="{DEC29C45-72D5-475A-B236-858C09A787B0}" type="pres">
      <dgm:prSet presAssocID="{A9BF7935-D18F-4DC8-B2ED-A0E08951261F}" presName="Name0" presStyleCnt="0">
        <dgm:presLayoutVars>
          <dgm:dir/>
          <dgm:animLvl val="lvl"/>
          <dgm:resizeHandles/>
        </dgm:presLayoutVars>
      </dgm:prSet>
      <dgm:spPr/>
      <dgm:t>
        <a:bodyPr/>
        <a:lstStyle/>
        <a:p>
          <a:endParaRPr lang="en-GB"/>
        </a:p>
      </dgm:t>
    </dgm:pt>
    <dgm:pt modelId="{BB685EC9-0AF3-480A-8FF3-576409BF73C1}" type="pres">
      <dgm:prSet presAssocID="{B686EF06-2B30-4115-93F5-213BF4D7785F}" presName="linNode" presStyleCnt="0"/>
      <dgm:spPr/>
    </dgm:pt>
    <dgm:pt modelId="{BF919DC9-678A-4140-8698-D4000AC1BCAE}" type="pres">
      <dgm:prSet presAssocID="{B686EF06-2B30-4115-93F5-213BF4D7785F}" presName="parentShp" presStyleLbl="node1" presStyleIdx="0" presStyleCnt="5">
        <dgm:presLayoutVars>
          <dgm:bulletEnabled val="1"/>
        </dgm:presLayoutVars>
      </dgm:prSet>
      <dgm:spPr/>
      <dgm:t>
        <a:bodyPr/>
        <a:lstStyle/>
        <a:p>
          <a:endParaRPr lang="en-GB"/>
        </a:p>
      </dgm:t>
    </dgm:pt>
    <dgm:pt modelId="{44F7CEB5-BEC9-48D4-B2C5-126EC6DDBB5E}" type="pres">
      <dgm:prSet presAssocID="{B686EF06-2B30-4115-93F5-213BF4D7785F}" presName="childShp" presStyleLbl="bgAccFollowNode1" presStyleIdx="0" presStyleCnt="5">
        <dgm:presLayoutVars>
          <dgm:bulletEnabled val="1"/>
        </dgm:presLayoutVars>
      </dgm:prSet>
      <dgm:spPr/>
      <dgm:t>
        <a:bodyPr/>
        <a:lstStyle/>
        <a:p>
          <a:endParaRPr lang="en-GB"/>
        </a:p>
      </dgm:t>
    </dgm:pt>
    <dgm:pt modelId="{3A8BAEC9-A4B8-4CEA-A29D-A05B23123B98}" type="pres">
      <dgm:prSet presAssocID="{04903218-B6BC-4E43-B4E6-2B87A0677139}" presName="spacing" presStyleCnt="0"/>
      <dgm:spPr/>
    </dgm:pt>
    <dgm:pt modelId="{231083FD-95FC-4ABC-BDD5-8E4A1E1714C0}" type="pres">
      <dgm:prSet presAssocID="{A04E6C43-6D90-41C9-9DFA-F53F4C06DB27}" presName="linNode" presStyleCnt="0"/>
      <dgm:spPr/>
    </dgm:pt>
    <dgm:pt modelId="{688384B2-C4A9-407A-9617-72E98D8E3FFE}" type="pres">
      <dgm:prSet presAssocID="{A04E6C43-6D90-41C9-9DFA-F53F4C06DB27}" presName="parentShp" presStyleLbl="node1" presStyleIdx="1" presStyleCnt="5">
        <dgm:presLayoutVars>
          <dgm:bulletEnabled val="1"/>
        </dgm:presLayoutVars>
      </dgm:prSet>
      <dgm:spPr/>
      <dgm:t>
        <a:bodyPr/>
        <a:lstStyle/>
        <a:p>
          <a:endParaRPr lang="en-GB"/>
        </a:p>
      </dgm:t>
    </dgm:pt>
    <dgm:pt modelId="{3DE86A5F-9879-4BEE-9D2C-ADF1613E9FAD}" type="pres">
      <dgm:prSet presAssocID="{A04E6C43-6D90-41C9-9DFA-F53F4C06DB27}" presName="childShp" presStyleLbl="bgAccFollowNode1" presStyleIdx="1" presStyleCnt="5">
        <dgm:presLayoutVars>
          <dgm:bulletEnabled val="1"/>
        </dgm:presLayoutVars>
      </dgm:prSet>
      <dgm:spPr/>
      <dgm:t>
        <a:bodyPr/>
        <a:lstStyle/>
        <a:p>
          <a:endParaRPr lang="en-GB"/>
        </a:p>
      </dgm:t>
    </dgm:pt>
    <dgm:pt modelId="{50F4AEEE-3333-43FF-B19C-F408324E1FE2}" type="pres">
      <dgm:prSet presAssocID="{47EF362B-129C-4083-A542-4F29D933AA9D}" presName="spacing" presStyleCnt="0"/>
      <dgm:spPr/>
    </dgm:pt>
    <dgm:pt modelId="{C0A46A86-DE90-46B8-8C97-94FFC86F01BF}" type="pres">
      <dgm:prSet presAssocID="{A1080B25-51CA-477A-9909-73357A094318}" presName="linNode" presStyleCnt="0"/>
      <dgm:spPr/>
    </dgm:pt>
    <dgm:pt modelId="{6038E915-FB65-48BD-9BC1-62BA605E052D}" type="pres">
      <dgm:prSet presAssocID="{A1080B25-51CA-477A-9909-73357A094318}" presName="parentShp" presStyleLbl="node1" presStyleIdx="2" presStyleCnt="5">
        <dgm:presLayoutVars>
          <dgm:bulletEnabled val="1"/>
        </dgm:presLayoutVars>
      </dgm:prSet>
      <dgm:spPr/>
      <dgm:t>
        <a:bodyPr/>
        <a:lstStyle/>
        <a:p>
          <a:endParaRPr lang="en-GB"/>
        </a:p>
      </dgm:t>
    </dgm:pt>
    <dgm:pt modelId="{94AFDFAF-3204-4BD8-867F-23A0F56074D6}" type="pres">
      <dgm:prSet presAssocID="{A1080B25-51CA-477A-9909-73357A094318}" presName="childShp" presStyleLbl="bgAccFollowNode1" presStyleIdx="2" presStyleCnt="5">
        <dgm:presLayoutVars>
          <dgm:bulletEnabled val="1"/>
        </dgm:presLayoutVars>
      </dgm:prSet>
      <dgm:spPr/>
      <dgm:t>
        <a:bodyPr/>
        <a:lstStyle/>
        <a:p>
          <a:endParaRPr lang="en-GB"/>
        </a:p>
      </dgm:t>
    </dgm:pt>
    <dgm:pt modelId="{7E386AA3-BAF3-465D-9B40-3BDA0BA8681A}" type="pres">
      <dgm:prSet presAssocID="{CB9F9B4B-277C-4A48-839B-4D6D32D6DBEB}" presName="spacing" presStyleCnt="0"/>
      <dgm:spPr/>
    </dgm:pt>
    <dgm:pt modelId="{428F5917-4412-4B4E-B6CA-32ADC6CD4BAD}" type="pres">
      <dgm:prSet presAssocID="{7E9CA615-00EF-4B6F-A7B5-9321E56320B8}" presName="linNode" presStyleCnt="0"/>
      <dgm:spPr/>
    </dgm:pt>
    <dgm:pt modelId="{8D8D5B32-1E63-4DB8-9621-278B197F4294}" type="pres">
      <dgm:prSet presAssocID="{7E9CA615-00EF-4B6F-A7B5-9321E56320B8}" presName="parentShp" presStyleLbl="node1" presStyleIdx="3" presStyleCnt="5">
        <dgm:presLayoutVars>
          <dgm:bulletEnabled val="1"/>
        </dgm:presLayoutVars>
      </dgm:prSet>
      <dgm:spPr/>
      <dgm:t>
        <a:bodyPr/>
        <a:lstStyle/>
        <a:p>
          <a:endParaRPr lang="en-GB"/>
        </a:p>
      </dgm:t>
    </dgm:pt>
    <dgm:pt modelId="{14218A2D-8F33-4A6A-AB76-B4E85E651B63}" type="pres">
      <dgm:prSet presAssocID="{7E9CA615-00EF-4B6F-A7B5-9321E56320B8}" presName="childShp" presStyleLbl="bgAccFollowNode1" presStyleIdx="3" presStyleCnt="5">
        <dgm:presLayoutVars>
          <dgm:bulletEnabled val="1"/>
        </dgm:presLayoutVars>
      </dgm:prSet>
      <dgm:spPr/>
      <dgm:t>
        <a:bodyPr/>
        <a:lstStyle/>
        <a:p>
          <a:endParaRPr lang="en-GB"/>
        </a:p>
      </dgm:t>
    </dgm:pt>
    <dgm:pt modelId="{7EC51406-0562-410A-A182-C9A74D6D59DA}" type="pres">
      <dgm:prSet presAssocID="{CD8D6CFF-34E4-4E0F-A6D4-ADE1F50AE7CC}" presName="spacing" presStyleCnt="0"/>
      <dgm:spPr/>
    </dgm:pt>
    <dgm:pt modelId="{1B16F4BB-5378-4FBE-A458-C2A8B293A1EF}" type="pres">
      <dgm:prSet presAssocID="{BE6BA0D2-DBB1-41FE-8FA3-F05A2AEF25F1}" presName="linNode" presStyleCnt="0"/>
      <dgm:spPr/>
    </dgm:pt>
    <dgm:pt modelId="{B8239A1C-68B0-4723-AC5E-E46CCABD7387}" type="pres">
      <dgm:prSet presAssocID="{BE6BA0D2-DBB1-41FE-8FA3-F05A2AEF25F1}" presName="parentShp" presStyleLbl="node1" presStyleIdx="4" presStyleCnt="5">
        <dgm:presLayoutVars>
          <dgm:bulletEnabled val="1"/>
        </dgm:presLayoutVars>
      </dgm:prSet>
      <dgm:spPr/>
      <dgm:t>
        <a:bodyPr/>
        <a:lstStyle/>
        <a:p>
          <a:endParaRPr lang="en-GB"/>
        </a:p>
      </dgm:t>
    </dgm:pt>
    <dgm:pt modelId="{12C0BDDD-7393-414B-9DC8-D03542FE3C75}" type="pres">
      <dgm:prSet presAssocID="{BE6BA0D2-DBB1-41FE-8FA3-F05A2AEF25F1}" presName="childShp" presStyleLbl="bgAccFollowNode1" presStyleIdx="4" presStyleCnt="5">
        <dgm:presLayoutVars>
          <dgm:bulletEnabled val="1"/>
        </dgm:presLayoutVars>
      </dgm:prSet>
      <dgm:spPr/>
      <dgm:t>
        <a:bodyPr/>
        <a:lstStyle/>
        <a:p>
          <a:endParaRPr lang="en-GB"/>
        </a:p>
      </dgm:t>
    </dgm:pt>
  </dgm:ptLst>
  <dgm:cxnLst>
    <dgm:cxn modelId="{13D8DC96-37F9-4189-891B-6C5F8D2DAE17}" type="presOf" srcId="{B686EF06-2B30-4115-93F5-213BF4D7785F}" destId="{BF919DC9-678A-4140-8698-D4000AC1BCAE}" srcOrd="0" destOrd="0" presId="urn:microsoft.com/office/officeart/2005/8/layout/vList6"/>
    <dgm:cxn modelId="{D90989F4-E992-4A68-B006-AA0D1ADBEA11}" srcId="{7E9CA615-00EF-4B6F-A7B5-9321E56320B8}" destId="{1324E3DA-C020-4AD6-9EE7-AB34878B3C7E}" srcOrd="0" destOrd="0" parTransId="{024926BD-3C59-4964-94F9-523A279425FF}" sibTransId="{356C09C0-B809-4257-8A1A-14A4F2EA023D}"/>
    <dgm:cxn modelId="{485F8913-31F8-4C0F-B6F0-3C00610264CC}" srcId="{A9BF7935-D18F-4DC8-B2ED-A0E08951261F}" destId="{A1080B25-51CA-477A-9909-73357A094318}" srcOrd="2" destOrd="0" parTransId="{EAC2943B-B599-4E2F-90CF-91D11D6133F0}" sibTransId="{CB9F9B4B-277C-4A48-839B-4D6D32D6DBEB}"/>
    <dgm:cxn modelId="{7AA2C17C-23BB-4C8E-AAFF-56F19982E922}" type="presOf" srcId="{25EA43E9-D6E2-45C3-9107-08F19894FB68}" destId="{3DE86A5F-9879-4BEE-9D2C-ADF1613E9FAD}" srcOrd="0" destOrd="1" presId="urn:microsoft.com/office/officeart/2005/8/layout/vList6"/>
    <dgm:cxn modelId="{CF105B19-F7FE-43DD-AA46-C54ADDC3DECA}" type="presOf" srcId="{79BC7E64-8537-46CA-B081-BE6E1EF531AE}" destId="{94AFDFAF-3204-4BD8-867F-23A0F56074D6}" srcOrd="0" destOrd="1" presId="urn:microsoft.com/office/officeart/2005/8/layout/vList6"/>
    <dgm:cxn modelId="{DF379716-52F4-486F-B831-B54754FE0620}" type="presOf" srcId="{2D5205AE-BCB8-44C7-99C6-15B73DF9BB2B}" destId="{94AFDFAF-3204-4BD8-867F-23A0F56074D6}" srcOrd="0" destOrd="0" presId="urn:microsoft.com/office/officeart/2005/8/layout/vList6"/>
    <dgm:cxn modelId="{2BF363CF-4214-4DE0-ADD2-1AAED1F33E74}" srcId="{A9BF7935-D18F-4DC8-B2ED-A0E08951261F}" destId="{B686EF06-2B30-4115-93F5-213BF4D7785F}" srcOrd="0" destOrd="0" parTransId="{53006CEC-3CA9-46A6-909D-873E17C1A766}" sibTransId="{04903218-B6BC-4E43-B4E6-2B87A0677139}"/>
    <dgm:cxn modelId="{0FE50AEA-E33F-436A-8BC2-1625E90A8418}" type="presOf" srcId="{A9BF7935-D18F-4DC8-B2ED-A0E08951261F}" destId="{DEC29C45-72D5-475A-B236-858C09A787B0}" srcOrd="0" destOrd="0" presId="urn:microsoft.com/office/officeart/2005/8/layout/vList6"/>
    <dgm:cxn modelId="{9539FEEE-2A06-44B2-A8C5-8B50E5703B25}" srcId="{A04E6C43-6D90-41C9-9DFA-F53F4C06DB27}" destId="{25EA43E9-D6E2-45C3-9107-08F19894FB68}" srcOrd="1" destOrd="0" parTransId="{C152E6D3-8834-4B04-A5E1-0954AFCE5A44}" sibTransId="{5AD175B3-E981-4B44-B233-C219C820C128}"/>
    <dgm:cxn modelId="{1E0C9F8E-5D77-470A-AE05-BF95923F68D3}" type="presOf" srcId="{143CBFC0-F64E-42C4-ABC0-8F550F964EA9}" destId="{12C0BDDD-7393-414B-9DC8-D03542FE3C75}" srcOrd="0" destOrd="0" presId="urn:microsoft.com/office/officeart/2005/8/layout/vList6"/>
    <dgm:cxn modelId="{BC7179C1-4717-4170-AE3B-2FFB14B4C1F9}" srcId="{B686EF06-2B30-4115-93F5-213BF4D7785F}" destId="{B9FFE36A-6AD2-4158-BF66-F271DA02C177}" srcOrd="1" destOrd="0" parTransId="{9B80FCDB-DACB-409D-93E0-D9C737BF70FE}" sibTransId="{B3B8DBCC-BE01-4B33-856A-116F970DEC73}"/>
    <dgm:cxn modelId="{1AEF45E5-7B5D-41E5-AB82-B6FCC759E4CF}" type="presOf" srcId="{BE6BA0D2-DBB1-41FE-8FA3-F05A2AEF25F1}" destId="{B8239A1C-68B0-4723-AC5E-E46CCABD7387}" srcOrd="0" destOrd="0" presId="urn:microsoft.com/office/officeart/2005/8/layout/vList6"/>
    <dgm:cxn modelId="{79853464-C2B3-4CF7-BFFE-6A2ED93004CB}" type="presOf" srcId="{A1080B25-51CA-477A-9909-73357A094318}" destId="{6038E915-FB65-48BD-9BC1-62BA605E052D}" srcOrd="0" destOrd="0" presId="urn:microsoft.com/office/officeart/2005/8/layout/vList6"/>
    <dgm:cxn modelId="{ADB50DFD-DE9E-4CC0-BCF9-640AF02B715F}" srcId="{BE6BA0D2-DBB1-41FE-8FA3-F05A2AEF25F1}" destId="{143CBFC0-F64E-42C4-ABC0-8F550F964EA9}" srcOrd="0" destOrd="0" parTransId="{ECD766E1-3342-4A09-83D3-9FD786B02C39}" sibTransId="{AAEAD006-DBBE-4267-83FF-C76E108BB5B2}"/>
    <dgm:cxn modelId="{5C302610-DFBE-4B98-8196-80706147E8DC}" srcId="{7E9CA615-00EF-4B6F-A7B5-9321E56320B8}" destId="{0B5AF9D1-4C5B-428F-82F5-304D94F2C8A7}" srcOrd="1" destOrd="0" parTransId="{CF72D4F3-2A0F-47FB-BB7C-B2EC369FEF6C}" sibTransId="{AA6C68AD-4C27-44D2-9A82-242495B47809}"/>
    <dgm:cxn modelId="{3AEFD238-3F4D-44CA-B286-779743A5BA81}" type="presOf" srcId="{E9EF2047-FBAD-4E0F-8BA2-402E2DDB07D9}" destId="{44F7CEB5-BEC9-48D4-B2C5-126EC6DDBB5E}" srcOrd="0" destOrd="0" presId="urn:microsoft.com/office/officeart/2005/8/layout/vList6"/>
    <dgm:cxn modelId="{3FD57DEB-B31B-4183-AFAC-60E427C232CB}" srcId="{A1080B25-51CA-477A-9909-73357A094318}" destId="{2D5205AE-BCB8-44C7-99C6-15B73DF9BB2B}" srcOrd="0" destOrd="0" parTransId="{413F8CA9-6364-4B8F-939E-E555F54AD1A1}" sibTransId="{92A4FC6F-8B75-4421-B973-EAC5F1B9C6CC}"/>
    <dgm:cxn modelId="{3D58365B-AA11-4FF4-B1A2-CEFA45890B30}" srcId="{B686EF06-2B30-4115-93F5-213BF4D7785F}" destId="{E9EF2047-FBAD-4E0F-8BA2-402E2DDB07D9}" srcOrd="0" destOrd="0" parTransId="{6F704743-7053-4807-8366-394C1FFFB02B}" sibTransId="{986E9351-08EA-40D6-89A7-7277604BA6BC}"/>
    <dgm:cxn modelId="{0F4A7134-F9CF-4758-8A26-A34184CC496C}" srcId="{A1080B25-51CA-477A-9909-73357A094318}" destId="{79BC7E64-8537-46CA-B081-BE6E1EF531AE}" srcOrd="1" destOrd="0" parTransId="{742092D3-2966-4489-A6EC-21C51D1640EC}" sibTransId="{67C5CBE5-9D13-43CD-9FF7-4CC74720004F}"/>
    <dgm:cxn modelId="{7C1600A8-D551-40F7-9F15-72978577FA0E}" type="presOf" srcId="{B9FFE36A-6AD2-4158-BF66-F271DA02C177}" destId="{44F7CEB5-BEC9-48D4-B2C5-126EC6DDBB5E}" srcOrd="0" destOrd="1" presId="urn:microsoft.com/office/officeart/2005/8/layout/vList6"/>
    <dgm:cxn modelId="{DD515863-6D26-4951-A8AB-39B7074B7AC8}" srcId="{BE6BA0D2-DBB1-41FE-8FA3-F05A2AEF25F1}" destId="{3728CC57-5F03-451A-AE91-532E5EE6FA39}" srcOrd="1" destOrd="0" parTransId="{A42E7A59-3010-4127-95EF-F6A5671FD4C5}" sibTransId="{50E2BBF6-2F8C-480E-88EF-9B36B951C664}"/>
    <dgm:cxn modelId="{16731624-BFCE-4A59-8777-7CDC09135F68}" type="presOf" srcId="{0B5AF9D1-4C5B-428F-82F5-304D94F2C8A7}" destId="{14218A2D-8F33-4A6A-AB76-B4E85E651B63}" srcOrd="0" destOrd="1" presId="urn:microsoft.com/office/officeart/2005/8/layout/vList6"/>
    <dgm:cxn modelId="{7705DFE3-32E8-4A9A-AD96-CE6375C0C4A8}" srcId="{A9BF7935-D18F-4DC8-B2ED-A0E08951261F}" destId="{7E9CA615-00EF-4B6F-A7B5-9321E56320B8}" srcOrd="3" destOrd="0" parTransId="{390B761F-7F7D-4CB3-9AF2-51DE43AB87A9}" sibTransId="{CD8D6CFF-34E4-4E0F-A6D4-ADE1F50AE7CC}"/>
    <dgm:cxn modelId="{DF06A870-D938-418E-95BF-29851CAA719D}" srcId="{A04E6C43-6D90-41C9-9DFA-F53F4C06DB27}" destId="{840C7A43-D0D8-4A10-BE30-5E8202A02488}" srcOrd="0" destOrd="0" parTransId="{157F5987-10E6-4D7E-93FB-F7546F4C6A85}" sibTransId="{03BBCE34-EE9C-4949-B571-ACAC55766DE3}"/>
    <dgm:cxn modelId="{E27E279C-0BB8-4193-AC30-22FBC324DBB9}" srcId="{A9BF7935-D18F-4DC8-B2ED-A0E08951261F}" destId="{A04E6C43-6D90-41C9-9DFA-F53F4C06DB27}" srcOrd="1" destOrd="0" parTransId="{9C77C01F-24C3-4129-ACA8-C904DBC285FB}" sibTransId="{47EF362B-129C-4083-A542-4F29D933AA9D}"/>
    <dgm:cxn modelId="{786E5765-71B8-4594-8584-C0EF1B73B7B5}" type="presOf" srcId="{840C7A43-D0D8-4A10-BE30-5E8202A02488}" destId="{3DE86A5F-9879-4BEE-9D2C-ADF1613E9FAD}" srcOrd="0" destOrd="0" presId="urn:microsoft.com/office/officeart/2005/8/layout/vList6"/>
    <dgm:cxn modelId="{FC3AAD7D-1201-478A-A3A2-645D22906127}" type="presOf" srcId="{1324E3DA-C020-4AD6-9EE7-AB34878B3C7E}" destId="{14218A2D-8F33-4A6A-AB76-B4E85E651B63}" srcOrd="0" destOrd="0" presId="urn:microsoft.com/office/officeart/2005/8/layout/vList6"/>
    <dgm:cxn modelId="{FB90EEBA-4EF0-4974-B3A1-5F00C69E170F}" srcId="{A9BF7935-D18F-4DC8-B2ED-A0E08951261F}" destId="{BE6BA0D2-DBB1-41FE-8FA3-F05A2AEF25F1}" srcOrd="4" destOrd="0" parTransId="{0F814C01-07E3-4BFD-9FE8-919B7FD9EBFD}" sibTransId="{95396E52-F1F4-49E1-812B-9E7C604732F7}"/>
    <dgm:cxn modelId="{065990D7-F7BC-40F5-9FE9-37D3FA5E1785}" type="presOf" srcId="{7E9CA615-00EF-4B6F-A7B5-9321E56320B8}" destId="{8D8D5B32-1E63-4DB8-9621-278B197F4294}" srcOrd="0" destOrd="0" presId="urn:microsoft.com/office/officeart/2005/8/layout/vList6"/>
    <dgm:cxn modelId="{46621232-D650-4D9E-8A9F-F94045BDA6D8}" type="presOf" srcId="{A04E6C43-6D90-41C9-9DFA-F53F4C06DB27}" destId="{688384B2-C4A9-407A-9617-72E98D8E3FFE}" srcOrd="0" destOrd="0" presId="urn:microsoft.com/office/officeart/2005/8/layout/vList6"/>
    <dgm:cxn modelId="{BF5D027F-CDC8-4FE5-96FA-1741489DB244}" type="presOf" srcId="{3728CC57-5F03-451A-AE91-532E5EE6FA39}" destId="{12C0BDDD-7393-414B-9DC8-D03542FE3C75}" srcOrd="0" destOrd="1" presId="urn:microsoft.com/office/officeart/2005/8/layout/vList6"/>
    <dgm:cxn modelId="{9B1296E4-7968-4FA5-B0EC-EC834D06375E}" type="presParOf" srcId="{DEC29C45-72D5-475A-B236-858C09A787B0}" destId="{BB685EC9-0AF3-480A-8FF3-576409BF73C1}" srcOrd="0" destOrd="0" presId="urn:microsoft.com/office/officeart/2005/8/layout/vList6"/>
    <dgm:cxn modelId="{13767296-4CF1-4FB9-8A83-53D64C437D17}" type="presParOf" srcId="{BB685EC9-0AF3-480A-8FF3-576409BF73C1}" destId="{BF919DC9-678A-4140-8698-D4000AC1BCAE}" srcOrd="0" destOrd="0" presId="urn:microsoft.com/office/officeart/2005/8/layout/vList6"/>
    <dgm:cxn modelId="{CF5CF672-A286-439D-9615-BBC3BC0F1112}" type="presParOf" srcId="{BB685EC9-0AF3-480A-8FF3-576409BF73C1}" destId="{44F7CEB5-BEC9-48D4-B2C5-126EC6DDBB5E}" srcOrd="1" destOrd="0" presId="urn:microsoft.com/office/officeart/2005/8/layout/vList6"/>
    <dgm:cxn modelId="{F2D0F537-D3B6-4387-98BD-48C52A7755B4}" type="presParOf" srcId="{DEC29C45-72D5-475A-B236-858C09A787B0}" destId="{3A8BAEC9-A4B8-4CEA-A29D-A05B23123B98}" srcOrd="1" destOrd="0" presId="urn:microsoft.com/office/officeart/2005/8/layout/vList6"/>
    <dgm:cxn modelId="{0F2336E1-8D85-403B-AB3E-9B5C36734DA8}" type="presParOf" srcId="{DEC29C45-72D5-475A-B236-858C09A787B0}" destId="{231083FD-95FC-4ABC-BDD5-8E4A1E1714C0}" srcOrd="2" destOrd="0" presId="urn:microsoft.com/office/officeart/2005/8/layout/vList6"/>
    <dgm:cxn modelId="{B9BFB948-6CFF-4D0B-950E-F88EA77F7791}" type="presParOf" srcId="{231083FD-95FC-4ABC-BDD5-8E4A1E1714C0}" destId="{688384B2-C4A9-407A-9617-72E98D8E3FFE}" srcOrd="0" destOrd="0" presId="urn:microsoft.com/office/officeart/2005/8/layout/vList6"/>
    <dgm:cxn modelId="{5E89971E-D72A-4B90-817A-A09796720867}" type="presParOf" srcId="{231083FD-95FC-4ABC-BDD5-8E4A1E1714C0}" destId="{3DE86A5F-9879-4BEE-9D2C-ADF1613E9FAD}" srcOrd="1" destOrd="0" presId="urn:microsoft.com/office/officeart/2005/8/layout/vList6"/>
    <dgm:cxn modelId="{F3D66185-2364-46BA-BAB7-4008C3B8ADF8}" type="presParOf" srcId="{DEC29C45-72D5-475A-B236-858C09A787B0}" destId="{50F4AEEE-3333-43FF-B19C-F408324E1FE2}" srcOrd="3" destOrd="0" presId="urn:microsoft.com/office/officeart/2005/8/layout/vList6"/>
    <dgm:cxn modelId="{A0D515BC-1C85-4C30-90AD-1D7757866778}" type="presParOf" srcId="{DEC29C45-72D5-475A-B236-858C09A787B0}" destId="{C0A46A86-DE90-46B8-8C97-94FFC86F01BF}" srcOrd="4" destOrd="0" presId="urn:microsoft.com/office/officeart/2005/8/layout/vList6"/>
    <dgm:cxn modelId="{5598A653-2818-4170-8B46-3CA1DAE068A6}" type="presParOf" srcId="{C0A46A86-DE90-46B8-8C97-94FFC86F01BF}" destId="{6038E915-FB65-48BD-9BC1-62BA605E052D}" srcOrd="0" destOrd="0" presId="urn:microsoft.com/office/officeart/2005/8/layout/vList6"/>
    <dgm:cxn modelId="{D4E0BE69-3531-4BFB-A06F-5758E3BD029F}" type="presParOf" srcId="{C0A46A86-DE90-46B8-8C97-94FFC86F01BF}" destId="{94AFDFAF-3204-4BD8-867F-23A0F56074D6}" srcOrd="1" destOrd="0" presId="urn:microsoft.com/office/officeart/2005/8/layout/vList6"/>
    <dgm:cxn modelId="{16F4A6F2-A6CF-4C71-97CD-553A384C15D7}" type="presParOf" srcId="{DEC29C45-72D5-475A-B236-858C09A787B0}" destId="{7E386AA3-BAF3-465D-9B40-3BDA0BA8681A}" srcOrd="5" destOrd="0" presId="urn:microsoft.com/office/officeart/2005/8/layout/vList6"/>
    <dgm:cxn modelId="{E4ACC953-FA08-4207-B8A7-9A5FC6BF096D}" type="presParOf" srcId="{DEC29C45-72D5-475A-B236-858C09A787B0}" destId="{428F5917-4412-4B4E-B6CA-32ADC6CD4BAD}" srcOrd="6" destOrd="0" presId="urn:microsoft.com/office/officeart/2005/8/layout/vList6"/>
    <dgm:cxn modelId="{E03AAAC5-F85A-40AC-88B1-9728416A620A}" type="presParOf" srcId="{428F5917-4412-4B4E-B6CA-32ADC6CD4BAD}" destId="{8D8D5B32-1E63-4DB8-9621-278B197F4294}" srcOrd="0" destOrd="0" presId="urn:microsoft.com/office/officeart/2005/8/layout/vList6"/>
    <dgm:cxn modelId="{B4F7A2B1-7AC3-4898-8D24-47FF60641D99}" type="presParOf" srcId="{428F5917-4412-4B4E-B6CA-32ADC6CD4BAD}" destId="{14218A2D-8F33-4A6A-AB76-B4E85E651B63}" srcOrd="1" destOrd="0" presId="urn:microsoft.com/office/officeart/2005/8/layout/vList6"/>
    <dgm:cxn modelId="{2C215E21-9F9F-4BD6-8A21-3BB658846E8F}" type="presParOf" srcId="{DEC29C45-72D5-475A-B236-858C09A787B0}" destId="{7EC51406-0562-410A-A182-C9A74D6D59DA}" srcOrd="7" destOrd="0" presId="urn:microsoft.com/office/officeart/2005/8/layout/vList6"/>
    <dgm:cxn modelId="{C50447FE-E8D8-4E48-BDFA-AAF93FAABB3F}" type="presParOf" srcId="{DEC29C45-72D5-475A-B236-858C09A787B0}" destId="{1B16F4BB-5378-4FBE-A458-C2A8B293A1EF}" srcOrd="8" destOrd="0" presId="urn:microsoft.com/office/officeart/2005/8/layout/vList6"/>
    <dgm:cxn modelId="{4E229D6D-55C8-4428-8FA5-07A3E03A7D8F}" type="presParOf" srcId="{1B16F4BB-5378-4FBE-A458-C2A8B293A1EF}" destId="{B8239A1C-68B0-4723-AC5E-E46CCABD7387}" srcOrd="0" destOrd="0" presId="urn:microsoft.com/office/officeart/2005/8/layout/vList6"/>
    <dgm:cxn modelId="{2DEDC494-8C7D-450A-A2F9-747744E0999F}" type="presParOf" srcId="{1B16F4BB-5378-4FBE-A458-C2A8B293A1EF}" destId="{12C0BDDD-7393-414B-9DC8-D03542FE3C75}"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FE045-6C49-42A8-A236-A59FDD5FB6A3}">
      <dsp:nvSpPr>
        <dsp:cNvPr id="0" name=""/>
        <dsp:cNvSpPr/>
      </dsp:nvSpPr>
      <dsp:spPr>
        <a:xfrm>
          <a:off x="2242" y="581048"/>
          <a:ext cx="1779228" cy="1067537"/>
        </a:xfrm>
        <a:prstGeom prst="rect">
          <a:avLst/>
        </a:prstGeom>
        <a:gradFill rotWithShape="0">
          <a:gsLst>
            <a:gs pos="0">
              <a:schemeClr val="accent2">
                <a:alpha val="90000"/>
                <a:hueOff val="0"/>
                <a:satOff val="0"/>
                <a:lumOff val="0"/>
                <a:alphaOff val="0"/>
                <a:shade val="100000"/>
                <a:satMod val="120000"/>
              </a:schemeClr>
            </a:gs>
            <a:gs pos="69000">
              <a:schemeClr val="accent2">
                <a:alpha val="90000"/>
                <a:hueOff val="0"/>
                <a:satOff val="0"/>
                <a:lumOff val="0"/>
                <a:alphaOff val="0"/>
                <a:tint val="80000"/>
                <a:shade val="100000"/>
                <a:satMod val="150000"/>
              </a:schemeClr>
            </a:gs>
            <a:gs pos="100000">
              <a:schemeClr val="accent2">
                <a:alpha val="90000"/>
                <a:hueOff val="0"/>
                <a:satOff val="0"/>
                <a:lumOff val="0"/>
                <a:alphaOff val="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Vision</a:t>
          </a:r>
          <a:endParaRPr lang="en-GB" sz="2400" kern="1200" dirty="0"/>
        </a:p>
      </dsp:txBody>
      <dsp:txXfrm>
        <a:off x="2242" y="581048"/>
        <a:ext cx="1779228" cy="1067537"/>
      </dsp:txXfrm>
    </dsp:sp>
    <dsp:sp modelId="{E1B246A2-2798-481C-9D38-DD2627810F64}">
      <dsp:nvSpPr>
        <dsp:cNvPr id="0" name=""/>
        <dsp:cNvSpPr/>
      </dsp:nvSpPr>
      <dsp:spPr>
        <a:xfrm>
          <a:off x="1959394" y="581048"/>
          <a:ext cx="1779228" cy="1067537"/>
        </a:xfrm>
        <a:prstGeom prst="rect">
          <a:avLst/>
        </a:prstGeom>
        <a:gradFill rotWithShape="0">
          <a:gsLst>
            <a:gs pos="0">
              <a:schemeClr val="accent2">
                <a:alpha val="90000"/>
                <a:hueOff val="0"/>
                <a:satOff val="0"/>
                <a:lumOff val="0"/>
                <a:alphaOff val="-4444"/>
                <a:shade val="100000"/>
                <a:satMod val="120000"/>
              </a:schemeClr>
            </a:gs>
            <a:gs pos="69000">
              <a:schemeClr val="accent2">
                <a:alpha val="90000"/>
                <a:hueOff val="0"/>
                <a:satOff val="0"/>
                <a:lumOff val="0"/>
                <a:alphaOff val="-4444"/>
                <a:tint val="80000"/>
                <a:shade val="100000"/>
                <a:satMod val="150000"/>
              </a:schemeClr>
            </a:gs>
            <a:gs pos="100000">
              <a:schemeClr val="accent2">
                <a:alpha val="90000"/>
                <a:hueOff val="0"/>
                <a:satOff val="0"/>
                <a:lumOff val="0"/>
                <a:alphaOff val="-4444"/>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Courage</a:t>
          </a:r>
          <a:endParaRPr lang="en-GB" sz="2400" kern="1200" dirty="0"/>
        </a:p>
      </dsp:txBody>
      <dsp:txXfrm>
        <a:off x="1959394" y="581048"/>
        <a:ext cx="1779228" cy="1067537"/>
      </dsp:txXfrm>
    </dsp:sp>
    <dsp:sp modelId="{00CEDA17-EA13-4068-A9AF-8B00E640BFAC}">
      <dsp:nvSpPr>
        <dsp:cNvPr id="0" name=""/>
        <dsp:cNvSpPr/>
      </dsp:nvSpPr>
      <dsp:spPr>
        <a:xfrm>
          <a:off x="3916545" y="581048"/>
          <a:ext cx="1779228" cy="1067537"/>
        </a:xfrm>
        <a:prstGeom prst="rect">
          <a:avLst/>
        </a:prstGeom>
        <a:gradFill rotWithShape="0">
          <a:gsLst>
            <a:gs pos="0">
              <a:schemeClr val="accent2">
                <a:alpha val="90000"/>
                <a:hueOff val="0"/>
                <a:satOff val="0"/>
                <a:lumOff val="0"/>
                <a:alphaOff val="-8889"/>
                <a:shade val="100000"/>
                <a:satMod val="120000"/>
              </a:schemeClr>
            </a:gs>
            <a:gs pos="69000">
              <a:schemeClr val="accent2">
                <a:alpha val="90000"/>
                <a:hueOff val="0"/>
                <a:satOff val="0"/>
                <a:lumOff val="0"/>
                <a:alphaOff val="-8889"/>
                <a:tint val="80000"/>
                <a:shade val="100000"/>
                <a:satMod val="150000"/>
              </a:schemeClr>
            </a:gs>
            <a:gs pos="100000">
              <a:schemeClr val="accent2">
                <a:alpha val="90000"/>
                <a:hueOff val="0"/>
                <a:satOff val="0"/>
                <a:lumOff val="0"/>
                <a:alphaOff val="-8889"/>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Passion</a:t>
          </a:r>
          <a:endParaRPr lang="en-GB" sz="2400" kern="1200" dirty="0"/>
        </a:p>
      </dsp:txBody>
      <dsp:txXfrm>
        <a:off x="3916545" y="581048"/>
        <a:ext cx="1779228" cy="1067537"/>
      </dsp:txXfrm>
    </dsp:sp>
    <dsp:sp modelId="{EF67D9FB-6277-4E84-9ED1-C965E0BC3F70}">
      <dsp:nvSpPr>
        <dsp:cNvPr id="0" name=""/>
        <dsp:cNvSpPr/>
      </dsp:nvSpPr>
      <dsp:spPr>
        <a:xfrm>
          <a:off x="5873697" y="581048"/>
          <a:ext cx="1779228" cy="1067537"/>
        </a:xfrm>
        <a:prstGeom prst="rect">
          <a:avLst/>
        </a:prstGeom>
        <a:gradFill rotWithShape="0">
          <a:gsLst>
            <a:gs pos="0">
              <a:schemeClr val="accent2">
                <a:alpha val="90000"/>
                <a:hueOff val="0"/>
                <a:satOff val="0"/>
                <a:lumOff val="0"/>
                <a:alphaOff val="-13333"/>
                <a:shade val="100000"/>
                <a:satMod val="120000"/>
              </a:schemeClr>
            </a:gs>
            <a:gs pos="69000">
              <a:schemeClr val="accent2">
                <a:alpha val="90000"/>
                <a:hueOff val="0"/>
                <a:satOff val="0"/>
                <a:lumOff val="0"/>
                <a:alphaOff val="-13333"/>
                <a:tint val="80000"/>
                <a:shade val="100000"/>
                <a:satMod val="150000"/>
              </a:schemeClr>
            </a:gs>
            <a:gs pos="100000">
              <a:schemeClr val="accent2">
                <a:alpha val="90000"/>
                <a:hueOff val="0"/>
                <a:satOff val="0"/>
                <a:lumOff val="0"/>
                <a:alphaOff val="-13333"/>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Emotional Intelligence</a:t>
          </a:r>
          <a:endParaRPr lang="en-GB" sz="2400" kern="1200" dirty="0"/>
        </a:p>
      </dsp:txBody>
      <dsp:txXfrm>
        <a:off x="5873697" y="581048"/>
        <a:ext cx="1779228" cy="1067537"/>
      </dsp:txXfrm>
    </dsp:sp>
    <dsp:sp modelId="{B0DCB680-E952-4CAD-A455-4B5A9D7A03A1}">
      <dsp:nvSpPr>
        <dsp:cNvPr id="0" name=""/>
        <dsp:cNvSpPr/>
      </dsp:nvSpPr>
      <dsp:spPr>
        <a:xfrm>
          <a:off x="2242" y="1826508"/>
          <a:ext cx="1779228" cy="1067537"/>
        </a:xfrm>
        <a:prstGeom prst="rect">
          <a:avLst/>
        </a:prstGeom>
        <a:gradFill rotWithShape="0">
          <a:gsLst>
            <a:gs pos="0">
              <a:schemeClr val="accent2">
                <a:alpha val="90000"/>
                <a:hueOff val="0"/>
                <a:satOff val="0"/>
                <a:lumOff val="0"/>
                <a:alphaOff val="-17778"/>
                <a:shade val="100000"/>
                <a:satMod val="120000"/>
              </a:schemeClr>
            </a:gs>
            <a:gs pos="69000">
              <a:schemeClr val="accent2">
                <a:alpha val="90000"/>
                <a:hueOff val="0"/>
                <a:satOff val="0"/>
                <a:lumOff val="0"/>
                <a:alphaOff val="-17778"/>
                <a:tint val="80000"/>
                <a:shade val="100000"/>
                <a:satMod val="150000"/>
              </a:schemeClr>
            </a:gs>
            <a:gs pos="100000">
              <a:schemeClr val="accent2">
                <a:alpha val="90000"/>
                <a:hueOff val="0"/>
                <a:satOff val="0"/>
                <a:lumOff val="0"/>
                <a:alphaOff val="-17778"/>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Curiosity</a:t>
          </a:r>
          <a:endParaRPr lang="en-GB" sz="2400" kern="1200" dirty="0"/>
        </a:p>
      </dsp:txBody>
      <dsp:txXfrm>
        <a:off x="2242" y="1826508"/>
        <a:ext cx="1779228" cy="1067537"/>
      </dsp:txXfrm>
    </dsp:sp>
    <dsp:sp modelId="{EF30CC21-2EB4-45B4-9065-42ED9B19AC6A}">
      <dsp:nvSpPr>
        <dsp:cNvPr id="0" name=""/>
        <dsp:cNvSpPr/>
      </dsp:nvSpPr>
      <dsp:spPr>
        <a:xfrm>
          <a:off x="1959394" y="1826508"/>
          <a:ext cx="1779228" cy="1067537"/>
        </a:xfrm>
        <a:prstGeom prst="rect">
          <a:avLst/>
        </a:prstGeom>
        <a:gradFill rotWithShape="0">
          <a:gsLst>
            <a:gs pos="0">
              <a:schemeClr val="accent2">
                <a:alpha val="90000"/>
                <a:hueOff val="0"/>
                <a:satOff val="0"/>
                <a:lumOff val="0"/>
                <a:alphaOff val="-22222"/>
                <a:shade val="100000"/>
                <a:satMod val="120000"/>
              </a:schemeClr>
            </a:gs>
            <a:gs pos="69000">
              <a:schemeClr val="accent2">
                <a:alpha val="90000"/>
                <a:hueOff val="0"/>
                <a:satOff val="0"/>
                <a:lumOff val="0"/>
                <a:alphaOff val="-22222"/>
                <a:tint val="80000"/>
                <a:shade val="100000"/>
                <a:satMod val="150000"/>
              </a:schemeClr>
            </a:gs>
            <a:gs pos="100000">
              <a:schemeClr val="accent2">
                <a:alpha val="90000"/>
                <a:hueOff val="0"/>
                <a:satOff val="0"/>
                <a:lumOff val="0"/>
                <a:alphaOff val="-22222"/>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Resilience</a:t>
          </a:r>
          <a:endParaRPr lang="en-GB" sz="2400" kern="1200" dirty="0"/>
        </a:p>
      </dsp:txBody>
      <dsp:txXfrm>
        <a:off x="1959394" y="1826508"/>
        <a:ext cx="1779228" cy="1067537"/>
      </dsp:txXfrm>
    </dsp:sp>
    <dsp:sp modelId="{5C411241-359A-47CD-841E-D8DB527E12A1}">
      <dsp:nvSpPr>
        <dsp:cNvPr id="0" name=""/>
        <dsp:cNvSpPr/>
      </dsp:nvSpPr>
      <dsp:spPr>
        <a:xfrm>
          <a:off x="3916545" y="1826508"/>
          <a:ext cx="1779228" cy="1067537"/>
        </a:xfrm>
        <a:prstGeom prst="rect">
          <a:avLst/>
        </a:prstGeom>
        <a:gradFill rotWithShape="0">
          <a:gsLst>
            <a:gs pos="0">
              <a:schemeClr val="accent2">
                <a:alpha val="90000"/>
                <a:hueOff val="0"/>
                <a:satOff val="0"/>
                <a:lumOff val="0"/>
                <a:alphaOff val="-26667"/>
                <a:shade val="100000"/>
                <a:satMod val="120000"/>
              </a:schemeClr>
            </a:gs>
            <a:gs pos="69000">
              <a:schemeClr val="accent2">
                <a:alpha val="90000"/>
                <a:hueOff val="0"/>
                <a:satOff val="0"/>
                <a:lumOff val="0"/>
                <a:alphaOff val="-26667"/>
                <a:tint val="80000"/>
                <a:shade val="100000"/>
                <a:satMod val="150000"/>
              </a:schemeClr>
            </a:gs>
            <a:gs pos="100000">
              <a:schemeClr val="accent2">
                <a:alpha val="90000"/>
                <a:hueOff val="0"/>
                <a:satOff val="0"/>
                <a:lumOff val="0"/>
                <a:alphaOff val="-26667"/>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Persuasion</a:t>
          </a:r>
          <a:endParaRPr lang="en-GB" sz="2400" kern="1200" dirty="0"/>
        </a:p>
      </dsp:txBody>
      <dsp:txXfrm>
        <a:off x="3916545" y="1826508"/>
        <a:ext cx="1779228" cy="1067537"/>
      </dsp:txXfrm>
    </dsp:sp>
    <dsp:sp modelId="{84080D45-4C73-4E9D-ADF7-1CC698CE247B}">
      <dsp:nvSpPr>
        <dsp:cNvPr id="0" name=""/>
        <dsp:cNvSpPr/>
      </dsp:nvSpPr>
      <dsp:spPr>
        <a:xfrm>
          <a:off x="5873697" y="1826508"/>
          <a:ext cx="1779228" cy="1067537"/>
        </a:xfrm>
        <a:prstGeom prst="rect">
          <a:avLst/>
        </a:prstGeom>
        <a:gradFill rotWithShape="0">
          <a:gsLst>
            <a:gs pos="0">
              <a:schemeClr val="accent2">
                <a:alpha val="90000"/>
                <a:hueOff val="0"/>
                <a:satOff val="0"/>
                <a:lumOff val="0"/>
                <a:alphaOff val="-31111"/>
                <a:shade val="100000"/>
                <a:satMod val="120000"/>
              </a:schemeClr>
            </a:gs>
            <a:gs pos="69000">
              <a:schemeClr val="accent2">
                <a:alpha val="90000"/>
                <a:hueOff val="0"/>
                <a:satOff val="0"/>
                <a:lumOff val="0"/>
                <a:alphaOff val="-31111"/>
                <a:tint val="80000"/>
                <a:shade val="100000"/>
                <a:satMod val="150000"/>
              </a:schemeClr>
            </a:gs>
            <a:gs pos="100000">
              <a:schemeClr val="accent2">
                <a:alpha val="90000"/>
                <a:hueOff val="0"/>
                <a:satOff val="0"/>
                <a:lumOff val="0"/>
                <a:alphaOff val="-31111"/>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Judgement</a:t>
          </a:r>
          <a:endParaRPr lang="en-GB" sz="2400" kern="1200" dirty="0"/>
        </a:p>
      </dsp:txBody>
      <dsp:txXfrm>
        <a:off x="5873697" y="1826508"/>
        <a:ext cx="1779228" cy="1067537"/>
      </dsp:txXfrm>
    </dsp:sp>
    <dsp:sp modelId="{BC2D750B-DE66-471D-9843-0C07A1043B12}">
      <dsp:nvSpPr>
        <dsp:cNvPr id="0" name=""/>
        <dsp:cNvSpPr/>
      </dsp:nvSpPr>
      <dsp:spPr>
        <a:xfrm>
          <a:off x="1917884" y="3078587"/>
          <a:ext cx="1779228" cy="1067537"/>
        </a:xfrm>
        <a:prstGeom prst="rect">
          <a:avLst/>
        </a:prstGeom>
        <a:gradFill rotWithShape="0">
          <a:gsLst>
            <a:gs pos="0">
              <a:schemeClr val="accent2">
                <a:alpha val="90000"/>
                <a:hueOff val="0"/>
                <a:satOff val="0"/>
                <a:lumOff val="0"/>
                <a:alphaOff val="-35556"/>
                <a:shade val="100000"/>
                <a:satMod val="120000"/>
              </a:schemeClr>
            </a:gs>
            <a:gs pos="69000">
              <a:schemeClr val="accent2">
                <a:alpha val="90000"/>
                <a:hueOff val="0"/>
                <a:satOff val="0"/>
                <a:lumOff val="0"/>
                <a:alphaOff val="-35556"/>
                <a:tint val="80000"/>
                <a:shade val="100000"/>
                <a:satMod val="150000"/>
              </a:schemeClr>
            </a:gs>
            <a:gs pos="100000">
              <a:schemeClr val="accent2">
                <a:alpha val="90000"/>
                <a:hueOff val="0"/>
                <a:satOff val="0"/>
                <a:lumOff val="0"/>
                <a:alphaOff val="-35556"/>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Trustworthy</a:t>
          </a:r>
          <a:endParaRPr lang="en-GB" sz="2400" kern="1200" dirty="0"/>
        </a:p>
      </dsp:txBody>
      <dsp:txXfrm>
        <a:off x="1917884" y="3078587"/>
        <a:ext cx="1779228" cy="1067537"/>
      </dsp:txXfrm>
    </dsp:sp>
    <dsp:sp modelId="{6DF8380E-8C29-4CA5-9AD3-0F87AD9ED529}">
      <dsp:nvSpPr>
        <dsp:cNvPr id="0" name=""/>
        <dsp:cNvSpPr/>
      </dsp:nvSpPr>
      <dsp:spPr>
        <a:xfrm>
          <a:off x="3916545" y="3071968"/>
          <a:ext cx="1779228" cy="1067537"/>
        </a:xfrm>
        <a:prstGeom prst="rect">
          <a:avLst/>
        </a:prstGeom>
        <a:gradFill rotWithShape="0">
          <a:gsLst>
            <a:gs pos="0">
              <a:schemeClr val="accent2">
                <a:alpha val="90000"/>
                <a:hueOff val="0"/>
                <a:satOff val="0"/>
                <a:lumOff val="0"/>
                <a:alphaOff val="-40000"/>
                <a:shade val="100000"/>
                <a:satMod val="120000"/>
              </a:schemeClr>
            </a:gs>
            <a:gs pos="69000">
              <a:schemeClr val="accent2">
                <a:alpha val="90000"/>
                <a:hueOff val="0"/>
                <a:satOff val="0"/>
                <a:lumOff val="0"/>
                <a:alphaOff val="-40000"/>
                <a:tint val="80000"/>
                <a:shade val="100000"/>
                <a:satMod val="150000"/>
              </a:schemeClr>
            </a:gs>
            <a:gs pos="100000">
              <a:schemeClr val="accent2">
                <a:alpha val="90000"/>
                <a:hueOff val="0"/>
                <a:satOff val="0"/>
                <a:lumOff val="0"/>
                <a:alphaOff val="-4000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Adaptable</a:t>
          </a:r>
          <a:endParaRPr lang="en-GB" sz="2400" kern="1200" dirty="0"/>
        </a:p>
      </dsp:txBody>
      <dsp:txXfrm>
        <a:off x="3916545" y="3071968"/>
        <a:ext cx="1779228" cy="10675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57220-6D98-452D-9819-D87002854BFA}">
      <dsp:nvSpPr>
        <dsp:cNvPr id="0" name=""/>
        <dsp:cNvSpPr/>
      </dsp:nvSpPr>
      <dsp:spPr>
        <a:xfrm>
          <a:off x="0" y="12476"/>
          <a:ext cx="8944706" cy="585000"/>
        </a:xfrm>
        <a:prstGeom prst="roundRect">
          <a:avLst/>
        </a:prstGeom>
        <a:gradFill rotWithShape="0">
          <a:gsLst>
            <a:gs pos="0">
              <a:schemeClr val="accent2">
                <a:alpha val="90000"/>
                <a:hueOff val="0"/>
                <a:satOff val="0"/>
                <a:lumOff val="0"/>
                <a:alphaOff val="0"/>
                <a:shade val="100000"/>
                <a:satMod val="120000"/>
              </a:schemeClr>
            </a:gs>
            <a:gs pos="69000">
              <a:schemeClr val="accent2">
                <a:alpha val="90000"/>
                <a:hueOff val="0"/>
                <a:satOff val="0"/>
                <a:lumOff val="0"/>
                <a:alphaOff val="0"/>
                <a:tint val="80000"/>
                <a:shade val="100000"/>
                <a:satMod val="150000"/>
              </a:schemeClr>
            </a:gs>
            <a:gs pos="100000">
              <a:schemeClr val="accent2">
                <a:alpha val="90000"/>
                <a:hueOff val="0"/>
                <a:satOff val="0"/>
                <a:lumOff val="0"/>
                <a:alphaOff val="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dirty="0" smtClean="0"/>
            <a:t>A focus on learning and teaching</a:t>
          </a:r>
          <a:endParaRPr lang="en-GB" sz="2500" kern="1200" dirty="0"/>
        </a:p>
      </dsp:txBody>
      <dsp:txXfrm>
        <a:off x="28557" y="41033"/>
        <a:ext cx="8887592" cy="527886"/>
      </dsp:txXfrm>
    </dsp:sp>
    <dsp:sp modelId="{309C10AB-3C3B-4FCA-AA52-C8B4DDC9D5A3}">
      <dsp:nvSpPr>
        <dsp:cNvPr id="0" name=""/>
        <dsp:cNvSpPr/>
      </dsp:nvSpPr>
      <dsp:spPr>
        <a:xfrm>
          <a:off x="0" y="669476"/>
          <a:ext cx="8944706" cy="585000"/>
        </a:xfrm>
        <a:prstGeom prst="roundRect">
          <a:avLst/>
        </a:prstGeom>
        <a:gradFill rotWithShape="0">
          <a:gsLst>
            <a:gs pos="0">
              <a:schemeClr val="accent2">
                <a:alpha val="90000"/>
                <a:hueOff val="0"/>
                <a:satOff val="0"/>
                <a:lumOff val="0"/>
                <a:alphaOff val="-5714"/>
                <a:shade val="100000"/>
                <a:satMod val="120000"/>
              </a:schemeClr>
            </a:gs>
            <a:gs pos="69000">
              <a:schemeClr val="accent2">
                <a:alpha val="90000"/>
                <a:hueOff val="0"/>
                <a:satOff val="0"/>
                <a:lumOff val="0"/>
                <a:alphaOff val="-5714"/>
                <a:tint val="80000"/>
                <a:shade val="100000"/>
                <a:satMod val="150000"/>
              </a:schemeClr>
            </a:gs>
            <a:gs pos="100000">
              <a:schemeClr val="accent2">
                <a:alpha val="90000"/>
                <a:hueOff val="0"/>
                <a:satOff val="0"/>
                <a:lumOff val="0"/>
                <a:alphaOff val="-5714"/>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dirty="0" smtClean="0"/>
            <a:t>A focus </a:t>
          </a:r>
          <a:r>
            <a:rPr lang="en-GB" sz="2500" kern="1200" smtClean="0"/>
            <a:t>on safeguarding and well being</a:t>
          </a:r>
          <a:endParaRPr lang="en-GB" sz="2500" kern="1200" dirty="0"/>
        </a:p>
      </dsp:txBody>
      <dsp:txXfrm>
        <a:off x="28557" y="698033"/>
        <a:ext cx="8887592" cy="527886"/>
      </dsp:txXfrm>
    </dsp:sp>
    <dsp:sp modelId="{C41FA132-0F8C-49F3-8B43-5DB175D47293}">
      <dsp:nvSpPr>
        <dsp:cNvPr id="0" name=""/>
        <dsp:cNvSpPr/>
      </dsp:nvSpPr>
      <dsp:spPr>
        <a:xfrm>
          <a:off x="0" y="1326476"/>
          <a:ext cx="8944706" cy="585000"/>
        </a:xfrm>
        <a:prstGeom prst="roundRect">
          <a:avLst/>
        </a:prstGeom>
        <a:gradFill rotWithShape="0">
          <a:gsLst>
            <a:gs pos="0">
              <a:schemeClr val="accent2">
                <a:alpha val="90000"/>
                <a:hueOff val="0"/>
                <a:satOff val="0"/>
                <a:lumOff val="0"/>
                <a:alphaOff val="-11429"/>
                <a:shade val="100000"/>
                <a:satMod val="120000"/>
              </a:schemeClr>
            </a:gs>
            <a:gs pos="69000">
              <a:schemeClr val="accent2">
                <a:alpha val="90000"/>
                <a:hueOff val="0"/>
                <a:satOff val="0"/>
                <a:lumOff val="0"/>
                <a:alphaOff val="-11429"/>
                <a:tint val="80000"/>
                <a:shade val="100000"/>
                <a:satMod val="150000"/>
              </a:schemeClr>
            </a:gs>
            <a:gs pos="100000">
              <a:schemeClr val="accent2">
                <a:alpha val="90000"/>
                <a:hueOff val="0"/>
                <a:satOff val="0"/>
                <a:lumOff val="0"/>
                <a:alphaOff val="-11429"/>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smtClean="0"/>
            <a:t>Developing vision, values and culture</a:t>
          </a:r>
          <a:endParaRPr lang="en-GB" sz="2500" kern="1200" dirty="0" smtClean="0"/>
        </a:p>
      </dsp:txBody>
      <dsp:txXfrm>
        <a:off x="28557" y="1355033"/>
        <a:ext cx="8887592" cy="527886"/>
      </dsp:txXfrm>
    </dsp:sp>
    <dsp:sp modelId="{3133A0F2-600E-46C8-B708-6DCF41C23DA0}">
      <dsp:nvSpPr>
        <dsp:cNvPr id="0" name=""/>
        <dsp:cNvSpPr/>
      </dsp:nvSpPr>
      <dsp:spPr>
        <a:xfrm>
          <a:off x="0" y="1983476"/>
          <a:ext cx="8944706" cy="585000"/>
        </a:xfrm>
        <a:prstGeom prst="roundRect">
          <a:avLst/>
        </a:prstGeom>
        <a:gradFill rotWithShape="0">
          <a:gsLst>
            <a:gs pos="0">
              <a:schemeClr val="accent2">
                <a:alpha val="90000"/>
                <a:hueOff val="0"/>
                <a:satOff val="0"/>
                <a:lumOff val="0"/>
                <a:alphaOff val="-17143"/>
                <a:shade val="100000"/>
                <a:satMod val="120000"/>
              </a:schemeClr>
            </a:gs>
            <a:gs pos="69000">
              <a:schemeClr val="accent2">
                <a:alpha val="90000"/>
                <a:hueOff val="0"/>
                <a:satOff val="0"/>
                <a:lumOff val="0"/>
                <a:alphaOff val="-17143"/>
                <a:tint val="80000"/>
                <a:shade val="100000"/>
                <a:satMod val="150000"/>
              </a:schemeClr>
            </a:gs>
            <a:gs pos="100000">
              <a:schemeClr val="accent2">
                <a:alpha val="90000"/>
                <a:hueOff val="0"/>
                <a:satOff val="0"/>
                <a:lumOff val="0"/>
                <a:alphaOff val="-17143"/>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smtClean="0"/>
            <a:t>Ensuring high quality professional learning for staff</a:t>
          </a:r>
          <a:endParaRPr lang="en-GB" sz="2500" kern="1200" dirty="0" smtClean="0"/>
        </a:p>
      </dsp:txBody>
      <dsp:txXfrm>
        <a:off x="28557" y="2012033"/>
        <a:ext cx="8887592" cy="527886"/>
      </dsp:txXfrm>
    </dsp:sp>
    <dsp:sp modelId="{C175E9CD-A841-4591-9678-AC7CCFA82836}">
      <dsp:nvSpPr>
        <dsp:cNvPr id="0" name=""/>
        <dsp:cNvSpPr/>
      </dsp:nvSpPr>
      <dsp:spPr>
        <a:xfrm>
          <a:off x="0" y="2640476"/>
          <a:ext cx="8944706" cy="585000"/>
        </a:xfrm>
        <a:prstGeom prst="roundRect">
          <a:avLst/>
        </a:prstGeom>
        <a:gradFill rotWithShape="0">
          <a:gsLst>
            <a:gs pos="0">
              <a:schemeClr val="accent2">
                <a:alpha val="90000"/>
                <a:hueOff val="0"/>
                <a:satOff val="0"/>
                <a:lumOff val="0"/>
                <a:alphaOff val="-22857"/>
                <a:shade val="100000"/>
                <a:satMod val="120000"/>
              </a:schemeClr>
            </a:gs>
            <a:gs pos="69000">
              <a:schemeClr val="accent2">
                <a:alpha val="90000"/>
                <a:hueOff val="0"/>
                <a:satOff val="0"/>
                <a:lumOff val="0"/>
                <a:alphaOff val="-22857"/>
                <a:tint val="80000"/>
                <a:shade val="100000"/>
                <a:satMod val="150000"/>
              </a:schemeClr>
            </a:gs>
            <a:gs pos="100000">
              <a:schemeClr val="accent2">
                <a:alpha val="90000"/>
                <a:hueOff val="0"/>
                <a:satOff val="0"/>
                <a:lumOff val="0"/>
                <a:alphaOff val="-22857"/>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smtClean="0"/>
            <a:t>Strategic planning which uses research, data and evidence</a:t>
          </a:r>
          <a:endParaRPr lang="en-GB" sz="2500" kern="1200" dirty="0" smtClean="0"/>
        </a:p>
      </dsp:txBody>
      <dsp:txXfrm>
        <a:off x="28557" y="2669033"/>
        <a:ext cx="8887592" cy="527886"/>
      </dsp:txXfrm>
    </dsp:sp>
    <dsp:sp modelId="{BE45272D-2EF7-47E3-8205-780CF5A1BC47}">
      <dsp:nvSpPr>
        <dsp:cNvPr id="0" name=""/>
        <dsp:cNvSpPr/>
      </dsp:nvSpPr>
      <dsp:spPr>
        <a:xfrm>
          <a:off x="0" y="3297476"/>
          <a:ext cx="8944706" cy="585000"/>
        </a:xfrm>
        <a:prstGeom prst="roundRect">
          <a:avLst/>
        </a:prstGeom>
        <a:gradFill rotWithShape="0">
          <a:gsLst>
            <a:gs pos="0">
              <a:schemeClr val="accent2">
                <a:alpha val="90000"/>
                <a:hueOff val="0"/>
                <a:satOff val="0"/>
                <a:lumOff val="0"/>
                <a:alphaOff val="-28571"/>
                <a:shade val="100000"/>
                <a:satMod val="120000"/>
              </a:schemeClr>
            </a:gs>
            <a:gs pos="69000">
              <a:schemeClr val="accent2">
                <a:alpha val="90000"/>
                <a:hueOff val="0"/>
                <a:satOff val="0"/>
                <a:lumOff val="0"/>
                <a:alphaOff val="-28571"/>
                <a:tint val="80000"/>
                <a:shade val="100000"/>
                <a:satMod val="150000"/>
              </a:schemeClr>
            </a:gs>
            <a:gs pos="100000">
              <a:schemeClr val="accent2">
                <a:alpha val="90000"/>
                <a:hueOff val="0"/>
                <a:satOff val="0"/>
                <a:lumOff val="0"/>
                <a:alphaOff val="-28571"/>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smtClean="0"/>
            <a:t>Accountability and self evaluation</a:t>
          </a:r>
          <a:endParaRPr lang="en-GB" sz="2500" kern="1200" dirty="0" smtClean="0"/>
        </a:p>
      </dsp:txBody>
      <dsp:txXfrm>
        <a:off x="28557" y="3326033"/>
        <a:ext cx="8887592" cy="527886"/>
      </dsp:txXfrm>
    </dsp:sp>
    <dsp:sp modelId="{E09D2778-833E-4445-88AE-CC7A3A09C3BE}">
      <dsp:nvSpPr>
        <dsp:cNvPr id="0" name=""/>
        <dsp:cNvSpPr/>
      </dsp:nvSpPr>
      <dsp:spPr>
        <a:xfrm>
          <a:off x="0" y="3954477"/>
          <a:ext cx="8944706" cy="585000"/>
        </a:xfrm>
        <a:prstGeom prst="roundRect">
          <a:avLst/>
        </a:prstGeom>
        <a:gradFill rotWithShape="0">
          <a:gsLst>
            <a:gs pos="0">
              <a:schemeClr val="accent2">
                <a:alpha val="90000"/>
                <a:hueOff val="0"/>
                <a:satOff val="0"/>
                <a:lumOff val="0"/>
                <a:alphaOff val="-34286"/>
                <a:shade val="100000"/>
                <a:satMod val="120000"/>
              </a:schemeClr>
            </a:gs>
            <a:gs pos="69000">
              <a:schemeClr val="accent2">
                <a:alpha val="90000"/>
                <a:hueOff val="0"/>
                <a:satOff val="0"/>
                <a:lumOff val="0"/>
                <a:alphaOff val="-34286"/>
                <a:tint val="80000"/>
                <a:shade val="100000"/>
                <a:satMod val="150000"/>
              </a:schemeClr>
            </a:gs>
            <a:gs pos="100000">
              <a:schemeClr val="accent2">
                <a:alpha val="90000"/>
                <a:hueOff val="0"/>
                <a:satOff val="0"/>
                <a:lumOff val="0"/>
                <a:alphaOff val="-34286"/>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dirty="0" smtClean="0"/>
            <a:t>Developing teamwork and distributed leadership</a:t>
          </a:r>
          <a:endParaRPr lang="en-GB" sz="2500" kern="1200" dirty="0"/>
        </a:p>
      </dsp:txBody>
      <dsp:txXfrm>
        <a:off x="28557" y="3983034"/>
        <a:ext cx="8887592" cy="527886"/>
      </dsp:txXfrm>
    </dsp:sp>
    <dsp:sp modelId="{04A38F92-DD76-4614-9E14-40251956CE4B}">
      <dsp:nvSpPr>
        <dsp:cNvPr id="0" name=""/>
        <dsp:cNvSpPr/>
      </dsp:nvSpPr>
      <dsp:spPr>
        <a:xfrm>
          <a:off x="0" y="4611477"/>
          <a:ext cx="8944706" cy="585000"/>
        </a:xfrm>
        <a:prstGeom prst="roundRect">
          <a:avLst/>
        </a:prstGeom>
        <a:gradFill rotWithShape="0">
          <a:gsLst>
            <a:gs pos="0">
              <a:schemeClr val="accent2">
                <a:alpha val="90000"/>
                <a:hueOff val="0"/>
                <a:satOff val="0"/>
                <a:lumOff val="0"/>
                <a:alphaOff val="-40000"/>
                <a:shade val="100000"/>
                <a:satMod val="120000"/>
              </a:schemeClr>
            </a:gs>
            <a:gs pos="69000">
              <a:schemeClr val="accent2">
                <a:alpha val="90000"/>
                <a:hueOff val="0"/>
                <a:satOff val="0"/>
                <a:lumOff val="0"/>
                <a:alphaOff val="-40000"/>
                <a:tint val="80000"/>
                <a:shade val="100000"/>
                <a:satMod val="150000"/>
              </a:schemeClr>
            </a:gs>
            <a:gs pos="100000">
              <a:schemeClr val="accent2">
                <a:alpha val="90000"/>
                <a:hueOff val="0"/>
                <a:satOff val="0"/>
                <a:lumOff val="0"/>
                <a:alphaOff val="-4000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GB" sz="2500" kern="1200" dirty="0" smtClean="0"/>
            <a:t>Developing partnerships in and out of school</a:t>
          </a:r>
          <a:endParaRPr lang="en-GB" sz="2500" kern="1200" dirty="0"/>
        </a:p>
      </dsp:txBody>
      <dsp:txXfrm>
        <a:off x="28557" y="4640034"/>
        <a:ext cx="8887592" cy="5278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CC792-B9BC-43B0-AFE9-9CCC8CFB28C1}">
      <dsp:nvSpPr>
        <dsp:cNvPr id="0" name=""/>
        <dsp:cNvSpPr/>
      </dsp:nvSpPr>
      <dsp:spPr>
        <a:xfrm>
          <a:off x="0" y="268944"/>
          <a:ext cx="6096000" cy="1119690"/>
        </a:xfrm>
        <a:prstGeom prst="roundRect">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GB" sz="2900" kern="1200" dirty="0" smtClean="0"/>
            <a:t>Leading at different stages of a school’s improvement journey</a:t>
          </a:r>
          <a:endParaRPr lang="en-GB" sz="2900" kern="1200" dirty="0"/>
        </a:p>
      </dsp:txBody>
      <dsp:txXfrm>
        <a:off x="54659" y="323603"/>
        <a:ext cx="5986682" cy="1010372"/>
      </dsp:txXfrm>
    </dsp:sp>
    <dsp:sp modelId="{6C97D138-FF51-4E66-91D5-578BCF370E21}">
      <dsp:nvSpPr>
        <dsp:cNvPr id="0" name=""/>
        <dsp:cNvSpPr/>
      </dsp:nvSpPr>
      <dsp:spPr>
        <a:xfrm>
          <a:off x="0" y="1472154"/>
          <a:ext cx="6096000" cy="1119690"/>
        </a:xfrm>
        <a:prstGeom prst="roundRect">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GB" sz="2900" kern="1200" dirty="0" smtClean="0"/>
            <a:t>Leading in the most disadvantaged and challenging contexts</a:t>
          </a:r>
          <a:endParaRPr lang="en-GB" sz="2900" kern="1200" dirty="0"/>
        </a:p>
      </dsp:txBody>
      <dsp:txXfrm>
        <a:off x="54659" y="1526813"/>
        <a:ext cx="5986682" cy="1010372"/>
      </dsp:txXfrm>
    </dsp:sp>
    <dsp:sp modelId="{D1876B04-DD83-4BE1-B8A4-C9B392E4B0D4}">
      <dsp:nvSpPr>
        <dsp:cNvPr id="0" name=""/>
        <dsp:cNvSpPr/>
      </dsp:nvSpPr>
      <dsp:spPr>
        <a:xfrm>
          <a:off x="0" y="2675364"/>
          <a:ext cx="6096000" cy="1119690"/>
        </a:xfrm>
        <a:prstGeom prst="roundRect">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GB" sz="2900" kern="1200" smtClean="0"/>
            <a:t>Leading in specific contexts eg Welsh medium, faith, small school</a:t>
          </a:r>
          <a:endParaRPr lang="en-GB" sz="2900" kern="1200" dirty="0" smtClean="0"/>
        </a:p>
      </dsp:txBody>
      <dsp:txXfrm>
        <a:off x="54659" y="2730023"/>
        <a:ext cx="5986682" cy="10103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336F1-4EA8-492A-B56D-46E9B2B8E311}">
      <dsp:nvSpPr>
        <dsp:cNvPr id="0" name=""/>
        <dsp:cNvSpPr/>
      </dsp:nvSpPr>
      <dsp:spPr>
        <a:xfrm>
          <a:off x="685799" y="0"/>
          <a:ext cx="7772400" cy="563880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B55E2-6E02-4D3D-9132-90B1031E1AF5}">
      <dsp:nvSpPr>
        <dsp:cNvPr id="0" name=""/>
        <dsp:cNvSpPr/>
      </dsp:nvSpPr>
      <dsp:spPr>
        <a:xfrm>
          <a:off x="362" y="1691640"/>
          <a:ext cx="1095002" cy="2255520"/>
        </a:xfrm>
        <a:prstGeom prst="roundRect">
          <a:avLst/>
        </a:prstGeom>
        <a:solidFill>
          <a:schemeClr val="accent2">
            <a:shade val="80000"/>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Practising Teacher</a:t>
          </a:r>
          <a:endParaRPr lang="en-GB" sz="1200" kern="1200" dirty="0"/>
        </a:p>
      </dsp:txBody>
      <dsp:txXfrm>
        <a:off x="53816" y="1745094"/>
        <a:ext cx="988094" cy="2148612"/>
      </dsp:txXfrm>
    </dsp:sp>
    <dsp:sp modelId="{1107EAFC-7EF7-4ABD-A2FC-FF9872667F8A}">
      <dsp:nvSpPr>
        <dsp:cNvPr id="0" name=""/>
        <dsp:cNvSpPr/>
      </dsp:nvSpPr>
      <dsp:spPr>
        <a:xfrm>
          <a:off x="1150115" y="1691640"/>
          <a:ext cx="1095002" cy="2255520"/>
        </a:xfrm>
        <a:prstGeom prst="roundRect">
          <a:avLst/>
        </a:prstGeom>
        <a:solidFill>
          <a:schemeClr val="accent2">
            <a:shade val="80000"/>
            <a:hueOff val="43090"/>
            <a:satOff val="-5264"/>
            <a:lumOff val="573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Aspiring leader</a:t>
          </a:r>
          <a:endParaRPr lang="en-GB" sz="1200" kern="1200" dirty="0"/>
        </a:p>
      </dsp:txBody>
      <dsp:txXfrm>
        <a:off x="1203569" y="1745094"/>
        <a:ext cx="988094" cy="2148612"/>
      </dsp:txXfrm>
    </dsp:sp>
    <dsp:sp modelId="{11D518A1-0CFD-4BAB-8437-1998742446CC}">
      <dsp:nvSpPr>
        <dsp:cNvPr id="0" name=""/>
        <dsp:cNvSpPr/>
      </dsp:nvSpPr>
      <dsp:spPr>
        <a:xfrm>
          <a:off x="2299868" y="1691640"/>
          <a:ext cx="1095002" cy="2255520"/>
        </a:xfrm>
        <a:prstGeom prst="roundRect">
          <a:avLst/>
        </a:prstGeom>
        <a:solidFill>
          <a:schemeClr val="accent2">
            <a:shade val="80000"/>
            <a:hueOff val="86180"/>
            <a:satOff val="-10528"/>
            <a:lumOff val="1146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Middle Leader</a:t>
          </a:r>
          <a:endParaRPr lang="en-GB" sz="1200" kern="1200" dirty="0"/>
        </a:p>
      </dsp:txBody>
      <dsp:txXfrm>
        <a:off x="2353322" y="1745094"/>
        <a:ext cx="988094" cy="2148612"/>
      </dsp:txXfrm>
    </dsp:sp>
    <dsp:sp modelId="{6BDABC2E-5111-4224-A2F1-C90D9B98CBE4}">
      <dsp:nvSpPr>
        <dsp:cNvPr id="0" name=""/>
        <dsp:cNvSpPr/>
      </dsp:nvSpPr>
      <dsp:spPr>
        <a:xfrm>
          <a:off x="3449621" y="1691640"/>
          <a:ext cx="1095002" cy="2255520"/>
        </a:xfrm>
        <a:prstGeom prst="roundRect">
          <a:avLst/>
        </a:prstGeom>
        <a:solidFill>
          <a:schemeClr val="accent2">
            <a:shade val="80000"/>
            <a:hueOff val="129271"/>
            <a:satOff val="-15792"/>
            <a:lumOff val="1719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Senior Leader</a:t>
          </a:r>
          <a:endParaRPr lang="en-GB" sz="1200" kern="1200" dirty="0"/>
        </a:p>
      </dsp:txBody>
      <dsp:txXfrm>
        <a:off x="3503075" y="1745094"/>
        <a:ext cx="988094" cy="2148612"/>
      </dsp:txXfrm>
    </dsp:sp>
    <dsp:sp modelId="{04A5A441-0D43-47A5-A29A-B25A2561A483}">
      <dsp:nvSpPr>
        <dsp:cNvPr id="0" name=""/>
        <dsp:cNvSpPr/>
      </dsp:nvSpPr>
      <dsp:spPr>
        <a:xfrm>
          <a:off x="4599375" y="1691640"/>
          <a:ext cx="1095002" cy="2255520"/>
        </a:xfrm>
        <a:prstGeom prst="roundRect">
          <a:avLst/>
        </a:prstGeom>
        <a:solidFill>
          <a:schemeClr val="accent2">
            <a:shade val="80000"/>
            <a:hueOff val="172361"/>
            <a:satOff val="-21055"/>
            <a:lumOff val="22919"/>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Aspiring Head Teacher</a:t>
          </a:r>
          <a:endParaRPr lang="en-GB" sz="1200" kern="1200" dirty="0"/>
        </a:p>
      </dsp:txBody>
      <dsp:txXfrm>
        <a:off x="4652829" y="1745094"/>
        <a:ext cx="988094" cy="2148612"/>
      </dsp:txXfrm>
    </dsp:sp>
    <dsp:sp modelId="{8EE19180-6A5F-437F-9B7E-2B1623160CCA}">
      <dsp:nvSpPr>
        <dsp:cNvPr id="0" name=""/>
        <dsp:cNvSpPr/>
      </dsp:nvSpPr>
      <dsp:spPr>
        <a:xfrm>
          <a:off x="5749128" y="1691640"/>
          <a:ext cx="1095002" cy="2255520"/>
        </a:xfrm>
        <a:prstGeom prst="roundRect">
          <a:avLst/>
        </a:prstGeom>
        <a:solidFill>
          <a:schemeClr val="accent2">
            <a:shade val="80000"/>
            <a:hueOff val="215451"/>
            <a:satOff val="-26319"/>
            <a:lumOff val="28649"/>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Newly Appointed Head Teacher</a:t>
          </a:r>
          <a:endParaRPr lang="en-GB" sz="1200" kern="1200" dirty="0"/>
        </a:p>
      </dsp:txBody>
      <dsp:txXfrm>
        <a:off x="5802582" y="1745094"/>
        <a:ext cx="988094" cy="2148612"/>
      </dsp:txXfrm>
    </dsp:sp>
    <dsp:sp modelId="{F852833E-A558-43E5-850E-02BB3F9F7015}">
      <dsp:nvSpPr>
        <dsp:cNvPr id="0" name=""/>
        <dsp:cNvSpPr/>
      </dsp:nvSpPr>
      <dsp:spPr>
        <a:xfrm>
          <a:off x="6898881" y="1691640"/>
          <a:ext cx="1095002" cy="2255520"/>
        </a:xfrm>
        <a:prstGeom prst="roundRect">
          <a:avLst/>
        </a:prstGeom>
        <a:solidFill>
          <a:schemeClr val="accent2">
            <a:shade val="80000"/>
            <a:hueOff val="258541"/>
            <a:satOff val="-31583"/>
            <a:lumOff val="34379"/>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Experienced Head Teacher</a:t>
          </a:r>
          <a:endParaRPr lang="en-GB" sz="1200" kern="1200" dirty="0"/>
        </a:p>
      </dsp:txBody>
      <dsp:txXfrm>
        <a:off x="6952335" y="1745094"/>
        <a:ext cx="988094" cy="2148612"/>
      </dsp:txXfrm>
    </dsp:sp>
    <dsp:sp modelId="{8C9F0B55-96E0-4A19-9093-C35D8B7433D8}">
      <dsp:nvSpPr>
        <dsp:cNvPr id="0" name=""/>
        <dsp:cNvSpPr/>
      </dsp:nvSpPr>
      <dsp:spPr>
        <a:xfrm>
          <a:off x="8048634" y="1691640"/>
          <a:ext cx="1095002" cy="2255520"/>
        </a:xfrm>
        <a:prstGeom prst="roundRect">
          <a:avLst/>
        </a:prstGeom>
        <a:solidFill>
          <a:schemeClr val="accent2">
            <a:shade val="80000"/>
            <a:hueOff val="301631"/>
            <a:satOff val="-36847"/>
            <a:lumOff val="40109"/>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Executive Head Teacher</a:t>
          </a:r>
          <a:endParaRPr lang="en-GB" sz="1200" kern="1200" dirty="0"/>
        </a:p>
      </dsp:txBody>
      <dsp:txXfrm>
        <a:off x="8102088" y="1745094"/>
        <a:ext cx="988094" cy="2148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1EEEB-DDC4-44B0-A9CE-E4C8BD6A979D}">
      <dsp:nvSpPr>
        <dsp:cNvPr id="0" name=""/>
        <dsp:cNvSpPr/>
      </dsp:nvSpPr>
      <dsp:spPr>
        <a:xfrm>
          <a:off x="0" y="0"/>
          <a:ext cx="3033167" cy="794165"/>
        </a:xfrm>
        <a:prstGeom prst="homePlate">
          <a:avLst/>
        </a:prstGeom>
        <a:solidFill>
          <a:schemeClr val="accent2">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33338" bIns="66675" numCol="1" spcCol="1270" anchor="ctr" anchorCtr="0">
          <a:noAutofit/>
        </a:bodyPr>
        <a:lstStyle/>
        <a:p>
          <a:pPr lvl="0" algn="ctr" defTabSz="1111250">
            <a:lnSpc>
              <a:spcPct val="90000"/>
            </a:lnSpc>
            <a:spcBef>
              <a:spcPct val="0"/>
            </a:spcBef>
            <a:spcAft>
              <a:spcPct val="35000"/>
            </a:spcAft>
          </a:pPr>
          <a:r>
            <a:rPr lang="en-GB" sz="2500" kern="1200" dirty="0"/>
            <a:t>How are we doing?</a:t>
          </a:r>
        </a:p>
      </dsp:txBody>
      <dsp:txXfrm>
        <a:off x="0" y="0"/>
        <a:ext cx="2834626" cy="794165"/>
      </dsp:txXfrm>
    </dsp:sp>
    <dsp:sp modelId="{48BDF114-A7EC-44E9-A66D-E1F6FD5E9BA0}">
      <dsp:nvSpPr>
        <dsp:cNvPr id="0" name=""/>
        <dsp:cNvSpPr/>
      </dsp:nvSpPr>
      <dsp:spPr>
        <a:xfrm>
          <a:off x="2430014" y="0"/>
          <a:ext cx="3033167" cy="794165"/>
        </a:xfrm>
        <a:prstGeom prst="chevron">
          <a:avLst/>
        </a:prstGeom>
        <a:solidFill>
          <a:schemeClr val="accent3">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013" tIns="66675" rIns="33338" bIns="66675" numCol="1" spcCol="1270" anchor="ctr" anchorCtr="0">
          <a:noAutofit/>
        </a:bodyPr>
        <a:lstStyle/>
        <a:p>
          <a:pPr lvl="0" algn="ctr" defTabSz="1111250">
            <a:lnSpc>
              <a:spcPct val="90000"/>
            </a:lnSpc>
            <a:spcBef>
              <a:spcPct val="0"/>
            </a:spcBef>
            <a:spcAft>
              <a:spcPct val="35000"/>
            </a:spcAft>
          </a:pPr>
          <a:r>
            <a:rPr lang="en-GB" sz="2500" kern="1200" dirty="0"/>
            <a:t>How do we know?</a:t>
          </a:r>
        </a:p>
      </dsp:txBody>
      <dsp:txXfrm>
        <a:off x="2827097" y="0"/>
        <a:ext cx="2239002" cy="794165"/>
      </dsp:txXfrm>
    </dsp:sp>
    <dsp:sp modelId="{23219D63-156E-48B5-870E-F14689F84265}">
      <dsp:nvSpPr>
        <dsp:cNvPr id="0" name=""/>
        <dsp:cNvSpPr/>
      </dsp:nvSpPr>
      <dsp:spPr>
        <a:xfrm>
          <a:off x="4860005" y="0"/>
          <a:ext cx="3033167" cy="794165"/>
        </a:xfrm>
        <a:prstGeom prst="chevron">
          <a:avLst/>
        </a:prstGeom>
        <a:solidFill>
          <a:schemeClr val="accent4">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013" tIns="66675" rIns="33338" bIns="66675" numCol="1" spcCol="1270" anchor="ctr" anchorCtr="0">
          <a:noAutofit/>
        </a:bodyPr>
        <a:lstStyle/>
        <a:p>
          <a:pPr lvl="0" algn="ctr" defTabSz="1111250">
            <a:lnSpc>
              <a:spcPct val="90000"/>
            </a:lnSpc>
            <a:spcBef>
              <a:spcPct val="0"/>
            </a:spcBef>
            <a:spcAft>
              <a:spcPct val="35000"/>
            </a:spcAft>
          </a:pPr>
          <a:r>
            <a:rPr lang="en-GB" sz="2500" kern="1200" dirty="0"/>
            <a:t>How can we improve?</a:t>
          </a:r>
        </a:p>
      </dsp:txBody>
      <dsp:txXfrm>
        <a:off x="5257088" y="0"/>
        <a:ext cx="2239002" cy="7941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BBCEB-437B-4A7C-BDCE-047D6288C368}">
      <dsp:nvSpPr>
        <dsp:cNvPr id="0" name=""/>
        <dsp:cNvSpPr/>
      </dsp:nvSpPr>
      <dsp:spPr>
        <a:xfrm>
          <a:off x="3536156" y="167"/>
          <a:ext cx="2071687" cy="2071687"/>
        </a:xfrm>
        <a:prstGeom prst="ellipse">
          <a:avLst/>
        </a:prstGeom>
        <a:solidFill>
          <a:schemeClr val="accent2">
            <a:hueOff val="0"/>
            <a:satOff val="0"/>
            <a:lumOff val="0"/>
            <a:alphaOff val="0"/>
          </a:schemeClr>
        </a:solidFill>
        <a:ln w="31750"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a:t>Monitor &amp; gather evidence</a:t>
          </a:r>
        </a:p>
      </dsp:txBody>
      <dsp:txXfrm>
        <a:off x="3839548" y="303559"/>
        <a:ext cx="1464903" cy="1464903"/>
      </dsp:txXfrm>
    </dsp:sp>
    <dsp:sp modelId="{3904893A-9F37-4E88-BE07-95AB183ADD3F}">
      <dsp:nvSpPr>
        <dsp:cNvPr id="0" name=""/>
        <dsp:cNvSpPr/>
      </dsp:nvSpPr>
      <dsp:spPr>
        <a:xfrm rot="2160000">
          <a:off x="5542283" y="1591298"/>
          <a:ext cx="550366" cy="69919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5558050" y="1682612"/>
        <a:ext cx="385256" cy="419516"/>
      </dsp:txXfrm>
    </dsp:sp>
    <dsp:sp modelId="{966755B6-ACAA-40A0-9F4A-3E440B9FCAE1}">
      <dsp:nvSpPr>
        <dsp:cNvPr id="0" name=""/>
        <dsp:cNvSpPr/>
      </dsp:nvSpPr>
      <dsp:spPr>
        <a:xfrm>
          <a:off x="6052292" y="1828247"/>
          <a:ext cx="2071687" cy="2071687"/>
        </a:xfrm>
        <a:prstGeom prst="ellipse">
          <a:avLst/>
        </a:prstGeom>
        <a:solidFill>
          <a:schemeClr val="accent3">
            <a:hueOff val="0"/>
            <a:satOff val="0"/>
            <a:lumOff val="0"/>
            <a:alphaOff val="0"/>
          </a:schemeClr>
        </a:solidFill>
        <a:ln w="31750"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Analyse evidence for impact</a:t>
          </a:r>
        </a:p>
      </dsp:txBody>
      <dsp:txXfrm>
        <a:off x="6355684" y="2131639"/>
        <a:ext cx="1464903" cy="1464903"/>
      </dsp:txXfrm>
    </dsp:sp>
    <dsp:sp modelId="{B8B9F3BA-750A-4775-9526-FB110FF55149}">
      <dsp:nvSpPr>
        <dsp:cNvPr id="0" name=""/>
        <dsp:cNvSpPr/>
      </dsp:nvSpPr>
      <dsp:spPr>
        <a:xfrm rot="6480000">
          <a:off x="6337227" y="3978628"/>
          <a:ext cx="550366" cy="69919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6445293" y="4039953"/>
        <a:ext cx="385256" cy="419516"/>
      </dsp:txXfrm>
    </dsp:sp>
    <dsp:sp modelId="{D375DEC1-A2C7-4790-AB76-E2D39A210788}">
      <dsp:nvSpPr>
        <dsp:cNvPr id="0" name=""/>
        <dsp:cNvSpPr/>
      </dsp:nvSpPr>
      <dsp:spPr>
        <a:xfrm>
          <a:off x="5091214" y="4786143"/>
          <a:ext cx="2071687" cy="2071687"/>
        </a:xfrm>
        <a:prstGeom prst="ellipse">
          <a:avLst/>
        </a:prstGeom>
        <a:solidFill>
          <a:schemeClr val="accent4">
            <a:hueOff val="0"/>
            <a:satOff val="0"/>
            <a:lumOff val="0"/>
            <a:alphaOff val="0"/>
          </a:schemeClr>
        </a:solidFill>
        <a:ln w="31750"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Draw conclusions </a:t>
          </a:r>
        </a:p>
      </dsp:txBody>
      <dsp:txXfrm>
        <a:off x="5394606" y="5089535"/>
        <a:ext cx="1464903" cy="1464903"/>
      </dsp:txXfrm>
    </dsp:sp>
    <dsp:sp modelId="{264CD53E-C875-4499-A632-B9205BEC9097}">
      <dsp:nvSpPr>
        <dsp:cNvPr id="0" name=""/>
        <dsp:cNvSpPr/>
      </dsp:nvSpPr>
      <dsp:spPr>
        <a:xfrm rot="10800000">
          <a:off x="4312392" y="5472390"/>
          <a:ext cx="550366" cy="69919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4477502" y="5612229"/>
        <a:ext cx="385256" cy="419516"/>
      </dsp:txXfrm>
    </dsp:sp>
    <dsp:sp modelId="{497E60A2-D145-4D28-833B-3CC816DBE676}">
      <dsp:nvSpPr>
        <dsp:cNvPr id="0" name=""/>
        <dsp:cNvSpPr/>
      </dsp:nvSpPr>
      <dsp:spPr>
        <a:xfrm>
          <a:off x="1981098" y="4786143"/>
          <a:ext cx="2071687" cy="2071687"/>
        </a:xfrm>
        <a:prstGeom prst="ellipse">
          <a:avLst/>
        </a:prstGeom>
        <a:solidFill>
          <a:schemeClr val="accent5">
            <a:hueOff val="0"/>
            <a:satOff val="0"/>
            <a:lumOff val="0"/>
            <a:alphaOff val="0"/>
          </a:schemeClr>
        </a:solidFill>
        <a:ln w="31750"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Identify   priorites </a:t>
          </a:r>
        </a:p>
      </dsp:txBody>
      <dsp:txXfrm>
        <a:off x="2284490" y="5089535"/>
        <a:ext cx="1464903" cy="1464903"/>
      </dsp:txXfrm>
    </dsp:sp>
    <dsp:sp modelId="{088101ED-9431-4855-8BB0-0EC9975884B3}">
      <dsp:nvSpPr>
        <dsp:cNvPr id="0" name=""/>
        <dsp:cNvSpPr/>
      </dsp:nvSpPr>
      <dsp:spPr>
        <a:xfrm rot="15120000">
          <a:off x="2266032" y="4008256"/>
          <a:ext cx="550366" cy="69919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2374098" y="4226609"/>
        <a:ext cx="385256" cy="419516"/>
      </dsp:txXfrm>
    </dsp:sp>
    <dsp:sp modelId="{F0DCA6D1-34DA-4776-9C0A-3656B9D6AE4D}">
      <dsp:nvSpPr>
        <dsp:cNvPr id="0" name=""/>
        <dsp:cNvSpPr/>
      </dsp:nvSpPr>
      <dsp:spPr>
        <a:xfrm>
          <a:off x="1020019" y="1828247"/>
          <a:ext cx="2071687" cy="2071687"/>
        </a:xfrm>
        <a:prstGeom prst="ellipse">
          <a:avLst/>
        </a:prstGeom>
        <a:solidFill>
          <a:schemeClr val="accent6">
            <a:hueOff val="0"/>
            <a:satOff val="0"/>
            <a:lumOff val="0"/>
            <a:alphaOff val="0"/>
          </a:schemeClr>
        </a:solidFill>
        <a:ln w="31750" cap="flat" cmpd="dbl"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a:t>Undertake  improvements </a:t>
          </a:r>
        </a:p>
      </dsp:txBody>
      <dsp:txXfrm>
        <a:off x="1323411" y="2131639"/>
        <a:ext cx="1464903" cy="1464903"/>
      </dsp:txXfrm>
    </dsp:sp>
    <dsp:sp modelId="{12B86B96-1C2C-4402-A2F7-66D58405E76F}">
      <dsp:nvSpPr>
        <dsp:cNvPr id="0" name=""/>
        <dsp:cNvSpPr/>
      </dsp:nvSpPr>
      <dsp:spPr>
        <a:xfrm rot="19440000">
          <a:off x="3026146" y="1609609"/>
          <a:ext cx="550366" cy="699194"/>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3041913" y="1797973"/>
        <a:ext cx="385256" cy="4195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7CEB5-BEC9-48D4-B2C5-126EC6DDBB5E}">
      <dsp:nvSpPr>
        <dsp:cNvPr id="0" name=""/>
        <dsp:cNvSpPr/>
      </dsp:nvSpPr>
      <dsp:spPr>
        <a:xfrm>
          <a:off x="3255010" y="1823"/>
          <a:ext cx="4882515" cy="987102"/>
        </a:xfrm>
        <a:prstGeom prst="rightArrow">
          <a:avLst>
            <a:gd name="adj1" fmla="val 75000"/>
            <a:gd name="adj2" fmla="val 50000"/>
          </a:avLst>
        </a:prstGeom>
        <a:solidFill>
          <a:schemeClr val="accent2">
            <a:tint val="40000"/>
            <a:alpha val="90000"/>
            <a:hueOff val="0"/>
            <a:satOff val="0"/>
            <a:lumOff val="0"/>
            <a:alphaOff val="0"/>
          </a:schemeClr>
        </a:solidFill>
        <a:ln w="25400" cap="flat" cmpd="dbl"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a:t>Data analysis, work scrutiny, lesson obs</a:t>
          </a:r>
        </a:p>
        <a:p>
          <a:pPr marL="171450" lvl="1" indent="-171450" algn="l" defTabSz="844550">
            <a:lnSpc>
              <a:spcPct val="90000"/>
            </a:lnSpc>
            <a:spcBef>
              <a:spcPct val="0"/>
            </a:spcBef>
            <a:spcAft>
              <a:spcPct val="15000"/>
            </a:spcAft>
            <a:buChar char="••"/>
          </a:pPr>
          <a:r>
            <a:rPr lang="en-GB" sz="1900" kern="1200"/>
            <a:t>Engage with ALL stakeholders</a:t>
          </a:r>
        </a:p>
      </dsp:txBody>
      <dsp:txXfrm>
        <a:off x="3255010" y="125211"/>
        <a:ext cx="4512352" cy="740326"/>
      </dsp:txXfrm>
    </dsp:sp>
    <dsp:sp modelId="{BF919DC9-678A-4140-8698-D4000AC1BCAE}">
      <dsp:nvSpPr>
        <dsp:cNvPr id="0" name=""/>
        <dsp:cNvSpPr/>
      </dsp:nvSpPr>
      <dsp:spPr>
        <a:xfrm>
          <a:off x="0" y="1823"/>
          <a:ext cx="3255010" cy="987102"/>
        </a:xfrm>
        <a:prstGeom prst="roundRect">
          <a:avLst/>
        </a:prstGeom>
        <a:solidFill>
          <a:schemeClr val="accent2">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lvl="0" algn="ctr" defTabSz="1289050">
            <a:lnSpc>
              <a:spcPct val="90000"/>
            </a:lnSpc>
            <a:spcBef>
              <a:spcPct val="0"/>
            </a:spcBef>
            <a:spcAft>
              <a:spcPct val="35000"/>
            </a:spcAft>
          </a:pPr>
          <a:r>
            <a:rPr lang="en-GB" sz="2900" kern="1200"/>
            <a:t>Monitor &amp; gather evidence</a:t>
          </a:r>
        </a:p>
      </dsp:txBody>
      <dsp:txXfrm>
        <a:off x="48186" y="50009"/>
        <a:ext cx="3158638" cy="890730"/>
      </dsp:txXfrm>
    </dsp:sp>
    <dsp:sp modelId="{3DE86A5F-9879-4BEE-9D2C-ADF1613E9FAD}">
      <dsp:nvSpPr>
        <dsp:cNvPr id="0" name=""/>
        <dsp:cNvSpPr/>
      </dsp:nvSpPr>
      <dsp:spPr>
        <a:xfrm>
          <a:off x="3255010" y="1087635"/>
          <a:ext cx="4882515" cy="987102"/>
        </a:xfrm>
        <a:prstGeom prst="rightArrow">
          <a:avLst>
            <a:gd name="adj1" fmla="val 75000"/>
            <a:gd name="adj2" fmla="val 50000"/>
          </a:avLst>
        </a:prstGeom>
        <a:solidFill>
          <a:schemeClr val="accent3">
            <a:tint val="40000"/>
            <a:alpha val="90000"/>
            <a:hueOff val="0"/>
            <a:satOff val="0"/>
            <a:lumOff val="0"/>
            <a:alphaOff val="0"/>
          </a:schemeClr>
        </a:solidFill>
        <a:ln w="25400" cap="flat" cmpd="dbl"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a:t>Against measurable targets</a:t>
          </a:r>
        </a:p>
        <a:p>
          <a:pPr marL="171450" lvl="1" indent="-171450" algn="l" defTabSz="844550">
            <a:lnSpc>
              <a:spcPct val="90000"/>
            </a:lnSpc>
            <a:spcBef>
              <a:spcPct val="0"/>
            </a:spcBef>
            <a:spcAft>
              <a:spcPct val="15000"/>
            </a:spcAft>
            <a:buChar char="••"/>
          </a:pPr>
          <a:r>
            <a:rPr lang="en-GB" sz="1900" kern="1200"/>
            <a:t>Consider context</a:t>
          </a:r>
        </a:p>
      </dsp:txBody>
      <dsp:txXfrm>
        <a:off x="3255010" y="1211023"/>
        <a:ext cx="4512352" cy="740326"/>
      </dsp:txXfrm>
    </dsp:sp>
    <dsp:sp modelId="{688384B2-C4A9-407A-9617-72E98D8E3FFE}">
      <dsp:nvSpPr>
        <dsp:cNvPr id="0" name=""/>
        <dsp:cNvSpPr/>
      </dsp:nvSpPr>
      <dsp:spPr>
        <a:xfrm>
          <a:off x="0" y="1087635"/>
          <a:ext cx="3255010" cy="987102"/>
        </a:xfrm>
        <a:prstGeom prst="roundRect">
          <a:avLst/>
        </a:prstGeom>
        <a:solidFill>
          <a:schemeClr val="accent3">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lvl="0" algn="ctr" defTabSz="1289050">
            <a:lnSpc>
              <a:spcPct val="90000"/>
            </a:lnSpc>
            <a:spcBef>
              <a:spcPct val="0"/>
            </a:spcBef>
            <a:spcAft>
              <a:spcPct val="35000"/>
            </a:spcAft>
          </a:pPr>
          <a:r>
            <a:rPr lang="en-GB" sz="2900" kern="1200"/>
            <a:t>Analyse evidence for impact</a:t>
          </a:r>
        </a:p>
      </dsp:txBody>
      <dsp:txXfrm>
        <a:off x="48186" y="1135821"/>
        <a:ext cx="3158638" cy="890730"/>
      </dsp:txXfrm>
    </dsp:sp>
    <dsp:sp modelId="{94AFDFAF-3204-4BD8-867F-23A0F56074D6}">
      <dsp:nvSpPr>
        <dsp:cNvPr id="0" name=""/>
        <dsp:cNvSpPr/>
      </dsp:nvSpPr>
      <dsp:spPr>
        <a:xfrm>
          <a:off x="3255010" y="2173448"/>
          <a:ext cx="4882515" cy="987102"/>
        </a:xfrm>
        <a:prstGeom prst="rightArrow">
          <a:avLst>
            <a:gd name="adj1" fmla="val 75000"/>
            <a:gd name="adj2" fmla="val 50000"/>
          </a:avLst>
        </a:prstGeom>
        <a:solidFill>
          <a:schemeClr val="accent4">
            <a:tint val="40000"/>
            <a:alpha val="90000"/>
            <a:hueOff val="0"/>
            <a:satOff val="0"/>
            <a:lumOff val="0"/>
            <a:alphaOff val="0"/>
          </a:schemeClr>
        </a:solidFill>
        <a:ln w="25400" cap="flat" cmpd="dbl"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a:t>Consider trends and reach judgements</a:t>
          </a:r>
        </a:p>
        <a:p>
          <a:pPr marL="171450" lvl="1" indent="-171450" algn="l" defTabSz="844550">
            <a:lnSpc>
              <a:spcPct val="90000"/>
            </a:lnSpc>
            <a:spcBef>
              <a:spcPct val="0"/>
            </a:spcBef>
            <a:spcAft>
              <a:spcPct val="15000"/>
            </a:spcAft>
            <a:buChar char="••"/>
          </a:pPr>
          <a:r>
            <a:rPr lang="en-GB" sz="1900" kern="1200"/>
            <a:t>Identify strengths &amp; areas to improve</a:t>
          </a:r>
        </a:p>
      </dsp:txBody>
      <dsp:txXfrm>
        <a:off x="3255010" y="2296836"/>
        <a:ext cx="4512352" cy="740326"/>
      </dsp:txXfrm>
    </dsp:sp>
    <dsp:sp modelId="{6038E915-FB65-48BD-9BC1-62BA605E052D}">
      <dsp:nvSpPr>
        <dsp:cNvPr id="0" name=""/>
        <dsp:cNvSpPr/>
      </dsp:nvSpPr>
      <dsp:spPr>
        <a:xfrm>
          <a:off x="0" y="2173448"/>
          <a:ext cx="3255010" cy="987102"/>
        </a:xfrm>
        <a:prstGeom prst="roundRect">
          <a:avLst/>
        </a:prstGeom>
        <a:solidFill>
          <a:schemeClr val="accent4">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lvl="0" algn="ctr" defTabSz="1289050">
            <a:lnSpc>
              <a:spcPct val="90000"/>
            </a:lnSpc>
            <a:spcBef>
              <a:spcPct val="0"/>
            </a:spcBef>
            <a:spcAft>
              <a:spcPct val="35000"/>
            </a:spcAft>
          </a:pPr>
          <a:r>
            <a:rPr lang="en-GB" sz="2900" kern="1200"/>
            <a:t>Draw conclusions</a:t>
          </a:r>
        </a:p>
      </dsp:txBody>
      <dsp:txXfrm>
        <a:off x="48186" y="2221634"/>
        <a:ext cx="3158638" cy="890730"/>
      </dsp:txXfrm>
    </dsp:sp>
    <dsp:sp modelId="{14218A2D-8F33-4A6A-AB76-B4E85E651B63}">
      <dsp:nvSpPr>
        <dsp:cNvPr id="0" name=""/>
        <dsp:cNvSpPr/>
      </dsp:nvSpPr>
      <dsp:spPr>
        <a:xfrm>
          <a:off x="3255010" y="3259261"/>
          <a:ext cx="4882515" cy="987102"/>
        </a:xfrm>
        <a:prstGeom prst="rightArrow">
          <a:avLst>
            <a:gd name="adj1" fmla="val 75000"/>
            <a:gd name="adj2" fmla="val 50000"/>
          </a:avLst>
        </a:prstGeom>
        <a:solidFill>
          <a:schemeClr val="accent5">
            <a:tint val="40000"/>
            <a:alpha val="90000"/>
            <a:hueOff val="0"/>
            <a:satOff val="0"/>
            <a:lumOff val="0"/>
            <a:alphaOff val="0"/>
          </a:schemeClr>
        </a:solidFill>
        <a:ln w="25400" cap="flat" cmpd="dbl"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a:t>What areas will you prioritise?</a:t>
          </a:r>
        </a:p>
        <a:p>
          <a:pPr marL="171450" lvl="1" indent="-171450" algn="l" defTabSz="844550">
            <a:lnSpc>
              <a:spcPct val="90000"/>
            </a:lnSpc>
            <a:spcBef>
              <a:spcPct val="0"/>
            </a:spcBef>
            <a:spcAft>
              <a:spcPct val="15000"/>
            </a:spcAft>
            <a:buChar char="••"/>
          </a:pPr>
          <a:r>
            <a:rPr lang="en-GB" sz="1900" kern="1200"/>
            <a:t>Plan for how priorities will be developed</a:t>
          </a:r>
        </a:p>
      </dsp:txBody>
      <dsp:txXfrm>
        <a:off x="3255010" y="3382649"/>
        <a:ext cx="4512352" cy="740326"/>
      </dsp:txXfrm>
    </dsp:sp>
    <dsp:sp modelId="{8D8D5B32-1E63-4DB8-9621-278B197F4294}">
      <dsp:nvSpPr>
        <dsp:cNvPr id="0" name=""/>
        <dsp:cNvSpPr/>
      </dsp:nvSpPr>
      <dsp:spPr>
        <a:xfrm>
          <a:off x="0" y="3259261"/>
          <a:ext cx="3255010" cy="987102"/>
        </a:xfrm>
        <a:prstGeom prst="roundRect">
          <a:avLst/>
        </a:prstGeom>
        <a:solidFill>
          <a:schemeClr val="accent5">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lvl="0" algn="ctr" defTabSz="1289050">
            <a:lnSpc>
              <a:spcPct val="90000"/>
            </a:lnSpc>
            <a:spcBef>
              <a:spcPct val="0"/>
            </a:spcBef>
            <a:spcAft>
              <a:spcPct val="35000"/>
            </a:spcAft>
          </a:pPr>
          <a:r>
            <a:rPr lang="en-GB" sz="2900" kern="1200"/>
            <a:t>Identify priorities</a:t>
          </a:r>
        </a:p>
      </dsp:txBody>
      <dsp:txXfrm>
        <a:off x="48186" y="3307447"/>
        <a:ext cx="3158638" cy="890730"/>
      </dsp:txXfrm>
    </dsp:sp>
    <dsp:sp modelId="{12C0BDDD-7393-414B-9DC8-D03542FE3C75}">
      <dsp:nvSpPr>
        <dsp:cNvPr id="0" name=""/>
        <dsp:cNvSpPr/>
      </dsp:nvSpPr>
      <dsp:spPr>
        <a:xfrm>
          <a:off x="3255010" y="4345074"/>
          <a:ext cx="4882515" cy="987102"/>
        </a:xfrm>
        <a:prstGeom prst="rightArrow">
          <a:avLst>
            <a:gd name="adj1" fmla="val 75000"/>
            <a:gd name="adj2" fmla="val 50000"/>
          </a:avLst>
        </a:prstGeom>
        <a:solidFill>
          <a:schemeClr val="accent6">
            <a:tint val="40000"/>
            <a:alpha val="90000"/>
            <a:hueOff val="0"/>
            <a:satOff val="0"/>
            <a:lumOff val="0"/>
            <a:alphaOff val="0"/>
          </a:schemeClr>
        </a:solidFill>
        <a:ln w="25400" cap="flat" cmpd="dbl"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r>
            <a:rPr lang="en-GB" sz="1900" kern="1200"/>
            <a:t>Ensure whole school ownership</a:t>
          </a:r>
        </a:p>
        <a:p>
          <a:pPr marL="171450" lvl="1" indent="-171450" algn="l" defTabSz="844550">
            <a:lnSpc>
              <a:spcPct val="90000"/>
            </a:lnSpc>
            <a:spcBef>
              <a:spcPct val="0"/>
            </a:spcBef>
            <a:spcAft>
              <a:spcPct val="15000"/>
            </a:spcAft>
            <a:buChar char="••"/>
          </a:pPr>
          <a:r>
            <a:rPr lang="en-GB" sz="1900" kern="1200"/>
            <a:t>Ongoing monitoring and evaluation</a:t>
          </a:r>
        </a:p>
      </dsp:txBody>
      <dsp:txXfrm>
        <a:off x="3255010" y="4468462"/>
        <a:ext cx="4512352" cy="740326"/>
      </dsp:txXfrm>
    </dsp:sp>
    <dsp:sp modelId="{B8239A1C-68B0-4723-AC5E-E46CCABD7387}">
      <dsp:nvSpPr>
        <dsp:cNvPr id="0" name=""/>
        <dsp:cNvSpPr/>
      </dsp:nvSpPr>
      <dsp:spPr>
        <a:xfrm>
          <a:off x="0" y="4345074"/>
          <a:ext cx="3255010" cy="987102"/>
        </a:xfrm>
        <a:prstGeom prst="roundRect">
          <a:avLst/>
        </a:prstGeom>
        <a:solidFill>
          <a:schemeClr val="accent6">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lvl="0" algn="ctr" defTabSz="1289050">
            <a:lnSpc>
              <a:spcPct val="90000"/>
            </a:lnSpc>
            <a:spcBef>
              <a:spcPct val="0"/>
            </a:spcBef>
            <a:spcAft>
              <a:spcPct val="35000"/>
            </a:spcAft>
          </a:pPr>
          <a:r>
            <a:rPr lang="en-GB" sz="2900" kern="1200"/>
            <a:t>Undertake improvements</a:t>
          </a:r>
        </a:p>
      </dsp:txBody>
      <dsp:txXfrm>
        <a:off x="48186" y="4393260"/>
        <a:ext cx="3158638" cy="89073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41CFC3-0D3A-6A48-9AFF-4D7F88C21BE0}" type="datetimeFigureOut">
              <a:rPr lang="en-US" smtClean="0"/>
              <a:t>11/24/2017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3A387A-DC24-7B49-B061-B986D31CEF19}" type="slidenum">
              <a:rPr lang="en-US" smtClean="0"/>
              <a:t>‹#›</a:t>
            </a:fld>
            <a:endParaRPr lang="en-US"/>
          </a:p>
        </p:txBody>
      </p:sp>
    </p:spTree>
    <p:extLst>
      <p:ext uri="{BB962C8B-B14F-4D97-AF65-F5344CB8AC3E}">
        <p14:creationId xmlns:p14="http://schemas.microsoft.com/office/powerpoint/2010/main" val="35017963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15.9% in</a:t>
            </a:r>
            <a:r>
              <a:rPr lang="en-GB" baseline="0" dirty="0" smtClean="0"/>
              <a:t> the top 10% most deprived areas across Wales/ FSM fallen nearly 10% since 2013.</a:t>
            </a:r>
            <a:endParaRPr lang="en-GB" dirty="0"/>
          </a:p>
        </p:txBody>
      </p:sp>
      <p:sp>
        <p:nvSpPr>
          <p:cNvPr id="4" name="Slide Number Placeholder 3"/>
          <p:cNvSpPr>
            <a:spLocks noGrp="1"/>
          </p:cNvSpPr>
          <p:nvPr>
            <p:ph type="sldNum" sz="quarter" idx="10"/>
          </p:nvPr>
        </p:nvSpPr>
        <p:spPr/>
        <p:txBody>
          <a:bodyPr/>
          <a:lstStyle/>
          <a:p>
            <a:fld id="{303A387A-DC24-7B49-B061-B986D31CEF19}" type="slidenum">
              <a:rPr lang="en-US" smtClean="0"/>
              <a:t>2</a:t>
            </a:fld>
            <a:endParaRPr lang="en-US"/>
          </a:p>
        </p:txBody>
      </p:sp>
    </p:spTree>
    <p:extLst>
      <p:ext uri="{BB962C8B-B14F-4D97-AF65-F5344CB8AC3E}">
        <p14:creationId xmlns:p14="http://schemas.microsoft.com/office/powerpoint/2010/main" val="2793128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100 schools without</a:t>
            </a:r>
            <a:r>
              <a:rPr lang="en-GB" baseline="0" dirty="0" smtClean="0"/>
              <a:t> </a:t>
            </a:r>
            <a:r>
              <a:rPr lang="en-GB" baseline="0" smtClean="0"/>
              <a:t>a permanent head; </a:t>
            </a:r>
            <a:endParaRPr lang="en-GB"/>
          </a:p>
        </p:txBody>
      </p:sp>
      <p:sp>
        <p:nvSpPr>
          <p:cNvPr id="4" name="Slide Number Placeholder 3"/>
          <p:cNvSpPr>
            <a:spLocks noGrp="1"/>
          </p:cNvSpPr>
          <p:nvPr>
            <p:ph type="sldNum" sz="quarter" idx="10"/>
          </p:nvPr>
        </p:nvSpPr>
        <p:spPr/>
        <p:txBody>
          <a:bodyPr/>
          <a:lstStyle/>
          <a:p>
            <a:fld id="{303A387A-DC24-7B49-B061-B986D31CEF19}" type="slidenum">
              <a:rPr lang="en-US" smtClean="0"/>
              <a:t>6</a:t>
            </a:fld>
            <a:endParaRPr lang="en-US"/>
          </a:p>
        </p:txBody>
      </p:sp>
    </p:spTree>
    <p:extLst>
      <p:ext uri="{BB962C8B-B14F-4D97-AF65-F5344CB8AC3E}">
        <p14:creationId xmlns:p14="http://schemas.microsoft.com/office/powerpoint/2010/main" val="1897072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11/24/2017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11/24/2017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11/24/2017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t>11/24/2017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01F9CA3-105E-4857-9057-6DB6197DA786}" type="datetimeFigureOut">
              <a:rPr lang="en-US" smtClean="0"/>
              <a:t>11/24/2017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B01F9CA3-105E-4857-9057-6DB6197DA786}" type="datetimeFigureOut">
              <a:rPr lang="en-US" smtClean="0"/>
              <a:t>11/24/2017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B01F9CA3-105E-4857-9057-6DB6197DA786}" type="datetimeFigureOut">
              <a:rPr lang="en-US" smtClean="0"/>
              <a:t>11/24/2017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F9CA3-105E-4857-9057-6DB6197DA786}" type="datetimeFigureOut">
              <a:rPr lang="en-US" smtClean="0"/>
              <a:t>11/24/2017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11/24/2017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11/24/2017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11/24/2017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11/24/2017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B01F9CA3-105E-4857-9057-6DB6197DA786}" type="datetimeFigureOut">
              <a:rPr lang="en-US" smtClean="0"/>
              <a:t>11/24/2017</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7F5CE407-6216-4202-80E4-A30DC2F709B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jpeg"/><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jpeg"/><Relationship Id="rId5" Type="http://schemas.openxmlformats.org/officeDocument/2006/relationships/image" Target="../media/image9.png"/><Relationship Id="rId10" Type="http://schemas.openxmlformats.org/officeDocument/2006/relationships/image" Target="../media/image14.jpeg"/><Relationship Id="rId4" Type="http://schemas.openxmlformats.org/officeDocument/2006/relationships/image" Target="../media/image8.jpeg"/><Relationship Id="rId9"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hyperlink" Target="ST%20THOMAS%20CPS%20SER%202017-18.doc" TargetMode="Externa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2" Type="http://schemas.openxmlformats.org/officeDocument/2006/relationships/hyperlink" Target="ST%20THOMAS%20SDP%202017-20.doc"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1362166" y="327462"/>
            <a:ext cx="6499225" cy="1406526"/>
          </a:xfrm>
        </p:spPr>
        <p:txBody>
          <a:bodyPr/>
          <a:lstStyle/>
          <a:p>
            <a:r>
              <a:rPr lang="en-US" sz="4400" dirty="0" smtClean="0"/>
              <a:t>St Thomas Community Primary School</a:t>
            </a:r>
            <a:endParaRPr lang="en-US" sz="4400" dirty="0"/>
          </a:p>
        </p:txBody>
      </p:sp>
      <p:sp>
        <p:nvSpPr>
          <p:cNvPr id="3" name="Subtitle 2"/>
          <p:cNvSpPr>
            <a:spLocks noGrp="1"/>
          </p:cNvSpPr>
          <p:nvPr>
            <p:ph type="subTitle" idx="4294967295"/>
          </p:nvPr>
        </p:nvSpPr>
        <p:spPr>
          <a:xfrm>
            <a:off x="1362166" y="5029372"/>
            <a:ext cx="6499225" cy="1280264"/>
          </a:xfrm>
        </p:spPr>
        <p:txBody>
          <a:bodyPr>
            <a:noAutofit/>
          </a:bodyPr>
          <a:lstStyle/>
          <a:p>
            <a:pPr marL="0" indent="0" algn="ctr">
              <a:buNone/>
            </a:pPr>
            <a:r>
              <a:rPr lang="en-US" b="1" dirty="0"/>
              <a:t>BA3 </a:t>
            </a:r>
          </a:p>
          <a:p>
            <a:pPr marL="0" indent="0" algn="ctr">
              <a:buNone/>
            </a:pPr>
            <a:r>
              <a:rPr lang="en-US" b="1" dirty="0" smtClean="0"/>
              <a:t>24th </a:t>
            </a:r>
            <a:r>
              <a:rPr lang="en-US" b="1" dirty="0"/>
              <a:t>November, 2017</a:t>
            </a:r>
          </a:p>
          <a:p>
            <a:pPr marL="0" indent="0" algn="ctr">
              <a:buNone/>
            </a:pPr>
            <a:endParaRPr lang="en-US" b="1" dirty="0" smtClean="0"/>
          </a:p>
        </p:txBody>
      </p:sp>
      <p:sp>
        <p:nvSpPr>
          <p:cNvPr id="4" name="Title 1"/>
          <p:cNvSpPr txBox="1">
            <a:spLocks/>
          </p:cNvSpPr>
          <p:nvPr/>
        </p:nvSpPr>
        <p:spPr>
          <a:xfrm>
            <a:off x="220892" y="3205448"/>
            <a:ext cx="8651595" cy="1725613"/>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endParaRPr lang="en-US" sz="3600" dirty="0" smtClean="0"/>
          </a:p>
          <a:p>
            <a:r>
              <a:rPr lang="en-US" sz="3600" dirty="0" smtClean="0"/>
              <a:t>The Role of Head Teacher</a:t>
            </a:r>
          </a:p>
          <a:p>
            <a:r>
              <a:rPr lang="en-US" sz="3600" i="1" dirty="0" err="1" smtClean="0"/>
              <a:t>Mr</a:t>
            </a:r>
            <a:r>
              <a:rPr lang="en-US" sz="3600" i="1" dirty="0" smtClean="0"/>
              <a:t> Russell Dwyer</a:t>
            </a:r>
          </a:p>
          <a:p>
            <a:endParaRPr lang="en-US" sz="3600" dirty="0" smtClean="0"/>
          </a:p>
          <a:p>
            <a:r>
              <a:rPr lang="en-US" sz="3600" dirty="0" smtClean="0"/>
              <a:t>The Role of Subject Coordinator</a:t>
            </a:r>
          </a:p>
          <a:p>
            <a:r>
              <a:rPr lang="en-US" sz="3600" i="1" dirty="0" err="1" smtClean="0"/>
              <a:t>Mr</a:t>
            </a:r>
            <a:r>
              <a:rPr lang="en-US" sz="3600" i="1" dirty="0" smtClean="0"/>
              <a:t> Richard </a:t>
            </a:r>
            <a:r>
              <a:rPr lang="en-US" sz="3600" i="1" dirty="0" err="1" smtClean="0"/>
              <a:t>Giannini</a:t>
            </a:r>
            <a:endParaRPr lang="en-US" sz="3600" i="1" dirty="0"/>
          </a:p>
        </p:txBody>
      </p:sp>
      <p:pic>
        <p:nvPicPr>
          <p:cNvPr id="5" name="Picture 3" descr="logo%20(WinC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618362" y="327461"/>
            <a:ext cx="1254125" cy="14065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logo%20(WinC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74066" y="327462"/>
            <a:ext cx="1254125" cy="140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88972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1" name="Picture 9" descr="st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347108" y="410261"/>
            <a:ext cx="1366680" cy="1104703"/>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3076"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3082" name="Text Box 10"/>
          <p:cNvSpPr txBox="1">
            <a:spLocks noChangeArrowheads="1"/>
          </p:cNvSpPr>
          <p:nvPr/>
        </p:nvSpPr>
        <p:spPr bwMode="auto">
          <a:xfrm>
            <a:off x="215106" y="243512"/>
            <a:ext cx="8713788" cy="73096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000" b="1" u="sng" dirty="0">
                <a:solidFill>
                  <a:srgbClr val="CC0000"/>
                </a:solidFill>
              </a:rPr>
              <a:t>St Thomas Community Primary School – </a:t>
            </a:r>
            <a:r>
              <a:rPr lang="en-GB" sz="2000" b="1" u="sng" dirty="0" smtClean="0">
                <a:solidFill>
                  <a:srgbClr val="CC0000"/>
                </a:solidFill>
              </a:rPr>
              <a:t>Current </a:t>
            </a:r>
            <a:r>
              <a:rPr lang="en-GB" sz="2000" b="1" u="sng" dirty="0">
                <a:solidFill>
                  <a:srgbClr val="CC0000"/>
                </a:solidFill>
              </a:rPr>
              <a:t>Context</a:t>
            </a:r>
          </a:p>
          <a:p>
            <a:endParaRPr lang="en-GB" sz="2000" b="1" u="sng" dirty="0">
              <a:solidFill>
                <a:srgbClr val="CC0000"/>
              </a:solidFill>
            </a:endParaRPr>
          </a:p>
          <a:p>
            <a:pPr>
              <a:buFontTx/>
              <a:buChar char="•"/>
            </a:pPr>
            <a:r>
              <a:rPr lang="en-GB" sz="2100" dirty="0">
                <a:solidFill>
                  <a:srgbClr val="000099"/>
                </a:solidFill>
              </a:rPr>
              <a:t> </a:t>
            </a:r>
            <a:r>
              <a:rPr lang="en-GB" sz="2100" dirty="0">
                <a:solidFill>
                  <a:srgbClr val="7030A0"/>
                </a:solidFill>
              </a:rPr>
              <a:t>Located in the east of Swansea</a:t>
            </a:r>
          </a:p>
          <a:p>
            <a:pPr>
              <a:buFontTx/>
              <a:buChar char="•"/>
            </a:pPr>
            <a:r>
              <a:rPr lang="en-GB" sz="2100" dirty="0"/>
              <a:t> </a:t>
            </a:r>
            <a:r>
              <a:rPr lang="en-GB" sz="2100" dirty="0" smtClean="0"/>
              <a:t>355 </a:t>
            </a:r>
            <a:r>
              <a:rPr lang="en-GB" sz="2100" dirty="0"/>
              <a:t>full time pupils and </a:t>
            </a:r>
            <a:r>
              <a:rPr lang="en-GB" sz="2100" dirty="0" smtClean="0"/>
              <a:t>37 </a:t>
            </a:r>
            <a:r>
              <a:rPr lang="en-GB" sz="2100" dirty="0"/>
              <a:t>part time nursery </a:t>
            </a:r>
            <a:r>
              <a:rPr lang="en-GB" sz="2100" dirty="0" smtClean="0"/>
              <a:t>pupils</a:t>
            </a:r>
          </a:p>
          <a:p>
            <a:pPr>
              <a:buFontTx/>
              <a:buChar char="•"/>
            </a:pPr>
            <a:r>
              <a:rPr lang="en-GB" sz="2100" dirty="0" smtClean="0">
                <a:solidFill>
                  <a:srgbClr val="7030A0"/>
                </a:solidFill>
              </a:rPr>
              <a:t> </a:t>
            </a:r>
            <a:r>
              <a:rPr lang="en-GB" sz="2100" dirty="0" err="1" smtClean="0">
                <a:solidFill>
                  <a:srgbClr val="7030A0"/>
                </a:solidFill>
              </a:rPr>
              <a:t>Approx</a:t>
            </a:r>
            <a:r>
              <a:rPr lang="en-GB" sz="2100" dirty="0" smtClean="0">
                <a:solidFill>
                  <a:srgbClr val="7030A0"/>
                </a:solidFill>
              </a:rPr>
              <a:t> </a:t>
            </a:r>
            <a:r>
              <a:rPr lang="en-GB" sz="2100" dirty="0">
                <a:solidFill>
                  <a:srgbClr val="7030A0"/>
                </a:solidFill>
              </a:rPr>
              <a:t>50 staff members, Nursery, </a:t>
            </a:r>
            <a:r>
              <a:rPr lang="en-GB" sz="2100" dirty="0" smtClean="0">
                <a:solidFill>
                  <a:srgbClr val="7030A0"/>
                </a:solidFill>
              </a:rPr>
              <a:t>6 </a:t>
            </a:r>
            <a:r>
              <a:rPr lang="en-GB" sz="2100" dirty="0">
                <a:solidFill>
                  <a:srgbClr val="7030A0"/>
                </a:solidFill>
              </a:rPr>
              <a:t>FP classes &amp; 7 KS2 classes</a:t>
            </a:r>
            <a:r>
              <a:rPr lang="en-GB" sz="2100" dirty="0" smtClean="0">
                <a:solidFill>
                  <a:srgbClr val="7030A0"/>
                </a:solidFill>
              </a:rPr>
              <a:t>.</a:t>
            </a:r>
            <a:endParaRPr lang="en-GB" sz="2100" dirty="0">
              <a:solidFill>
                <a:srgbClr val="7030A0"/>
              </a:solidFill>
            </a:endParaRPr>
          </a:p>
          <a:p>
            <a:pPr>
              <a:buFontTx/>
              <a:buChar char="•"/>
            </a:pPr>
            <a:r>
              <a:rPr lang="en-GB" sz="2100" dirty="0">
                <a:solidFill>
                  <a:srgbClr val="7030A0"/>
                </a:solidFill>
              </a:rPr>
              <a:t> </a:t>
            </a:r>
            <a:r>
              <a:rPr lang="en-GB" sz="2100" dirty="0" smtClean="0"/>
              <a:t>48.7% </a:t>
            </a:r>
            <a:r>
              <a:rPr lang="en-GB" sz="2100" dirty="0"/>
              <a:t>of pupils live in the top 30% most deprived areas </a:t>
            </a:r>
          </a:p>
          <a:p>
            <a:r>
              <a:rPr lang="en-GB" sz="2100" dirty="0"/>
              <a:t>  in Wales, as defined by the Welsh Index of Multiple Deprivation, </a:t>
            </a:r>
            <a:r>
              <a:rPr lang="en-GB" sz="2100" dirty="0" smtClean="0"/>
              <a:t>2014  </a:t>
            </a:r>
            <a:endParaRPr lang="en-GB" sz="2100" dirty="0"/>
          </a:p>
          <a:p>
            <a:pPr>
              <a:buFontTx/>
              <a:buChar char="•"/>
            </a:pPr>
            <a:r>
              <a:rPr lang="en-GB" sz="2100" dirty="0">
                <a:solidFill>
                  <a:srgbClr val="7030A0"/>
                </a:solidFill>
              </a:rPr>
              <a:t> </a:t>
            </a:r>
            <a:r>
              <a:rPr lang="en-GB" sz="2100" dirty="0" smtClean="0">
                <a:solidFill>
                  <a:srgbClr val="7030A0"/>
                </a:solidFill>
              </a:rPr>
              <a:t>19.5% of </a:t>
            </a:r>
            <a:r>
              <a:rPr lang="en-GB" sz="2100" dirty="0">
                <a:solidFill>
                  <a:srgbClr val="7030A0"/>
                </a:solidFill>
              </a:rPr>
              <a:t>the whole school population recorded as living in the top 20% </a:t>
            </a:r>
            <a:r>
              <a:rPr lang="en-GB" sz="2100" dirty="0" smtClean="0">
                <a:solidFill>
                  <a:srgbClr val="7030A0"/>
                </a:solidFill>
              </a:rPr>
              <a:t>most </a:t>
            </a:r>
            <a:r>
              <a:rPr lang="en-GB" sz="2100" dirty="0">
                <a:solidFill>
                  <a:srgbClr val="7030A0"/>
                </a:solidFill>
              </a:rPr>
              <a:t>deprived areas in Wales and </a:t>
            </a:r>
            <a:r>
              <a:rPr lang="en-GB" sz="2100" dirty="0" smtClean="0">
                <a:solidFill>
                  <a:srgbClr val="7030A0"/>
                </a:solidFill>
              </a:rPr>
              <a:t>12.4% </a:t>
            </a:r>
            <a:r>
              <a:rPr lang="en-GB" sz="2100" dirty="0">
                <a:solidFill>
                  <a:srgbClr val="7030A0"/>
                </a:solidFill>
              </a:rPr>
              <a:t>in the top 10% most deprived. </a:t>
            </a:r>
          </a:p>
          <a:p>
            <a:pPr>
              <a:buFontTx/>
              <a:buChar char="•"/>
            </a:pPr>
            <a:r>
              <a:rPr lang="en-GB" sz="2100" dirty="0">
                <a:solidFill>
                  <a:srgbClr val="7030A0"/>
                </a:solidFill>
              </a:rPr>
              <a:t> </a:t>
            </a:r>
            <a:r>
              <a:rPr lang="en-GB" sz="2100" dirty="0"/>
              <a:t>Three-year FSM average (</a:t>
            </a:r>
            <a:r>
              <a:rPr lang="en-GB" sz="2100" dirty="0" smtClean="0"/>
              <a:t>2014-16) </a:t>
            </a:r>
            <a:r>
              <a:rPr lang="en-GB" sz="2100" dirty="0"/>
              <a:t>is </a:t>
            </a:r>
            <a:r>
              <a:rPr lang="en-GB" sz="2100" dirty="0" smtClean="0"/>
              <a:t>26.5%. </a:t>
            </a:r>
          </a:p>
          <a:p>
            <a:pPr>
              <a:buFontTx/>
              <a:buChar char="•"/>
            </a:pPr>
            <a:r>
              <a:rPr lang="en-GB" sz="2100" dirty="0" smtClean="0">
                <a:solidFill>
                  <a:srgbClr val="7030A0"/>
                </a:solidFill>
              </a:rPr>
              <a:t> £87,950 </a:t>
            </a:r>
            <a:r>
              <a:rPr lang="en-GB" sz="2100" dirty="0">
                <a:solidFill>
                  <a:srgbClr val="7030A0"/>
                </a:solidFill>
              </a:rPr>
              <a:t>Pupil </a:t>
            </a:r>
            <a:r>
              <a:rPr lang="en-GB" sz="2100" dirty="0" smtClean="0">
                <a:solidFill>
                  <a:srgbClr val="7030A0"/>
                </a:solidFill>
              </a:rPr>
              <a:t>Development </a:t>
            </a:r>
            <a:r>
              <a:rPr lang="en-GB" sz="2100" dirty="0">
                <a:solidFill>
                  <a:srgbClr val="7030A0"/>
                </a:solidFill>
              </a:rPr>
              <a:t>Grant </a:t>
            </a:r>
            <a:r>
              <a:rPr lang="en-GB" sz="2100" dirty="0" smtClean="0">
                <a:solidFill>
                  <a:srgbClr val="7030A0"/>
                </a:solidFill>
              </a:rPr>
              <a:t>for </a:t>
            </a:r>
            <a:r>
              <a:rPr lang="en-GB" sz="2100" dirty="0">
                <a:solidFill>
                  <a:srgbClr val="7030A0"/>
                </a:solidFill>
              </a:rPr>
              <a:t>the </a:t>
            </a:r>
            <a:r>
              <a:rPr lang="en-GB" sz="2100" dirty="0" smtClean="0">
                <a:solidFill>
                  <a:srgbClr val="7030A0"/>
                </a:solidFill>
              </a:rPr>
              <a:t>2017-18 </a:t>
            </a:r>
            <a:r>
              <a:rPr lang="en-GB" sz="2100" dirty="0">
                <a:solidFill>
                  <a:srgbClr val="7030A0"/>
                </a:solidFill>
              </a:rPr>
              <a:t>financial </a:t>
            </a:r>
            <a:r>
              <a:rPr lang="en-GB" sz="2100" dirty="0" smtClean="0">
                <a:solidFill>
                  <a:srgbClr val="7030A0"/>
                </a:solidFill>
              </a:rPr>
              <a:t>year</a:t>
            </a:r>
          </a:p>
          <a:p>
            <a:pPr>
              <a:buFontTx/>
              <a:buChar char="•"/>
            </a:pPr>
            <a:r>
              <a:rPr lang="en-GB" sz="2100" dirty="0"/>
              <a:t> 15.6% EAL and 16% ALN</a:t>
            </a:r>
          </a:p>
          <a:p>
            <a:pPr>
              <a:buFontTx/>
              <a:buChar char="•"/>
            </a:pPr>
            <a:r>
              <a:rPr lang="en-GB" sz="2100" dirty="0">
                <a:solidFill>
                  <a:srgbClr val="7030A0"/>
                </a:solidFill>
              </a:rPr>
              <a:t> </a:t>
            </a:r>
            <a:r>
              <a:rPr lang="en-GB" sz="2100" dirty="0" smtClean="0">
                <a:solidFill>
                  <a:srgbClr val="7030A0"/>
                </a:solidFill>
              </a:rPr>
              <a:t>80.8% </a:t>
            </a:r>
            <a:r>
              <a:rPr lang="en-GB" sz="2100" dirty="0">
                <a:solidFill>
                  <a:srgbClr val="7030A0"/>
                </a:solidFill>
              </a:rPr>
              <a:t>of catchment pupils attend the school. </a:t>
            </a:r>
          </a:p>
          <a:p>
            <a:pPr>
              <a:buFontTx/>
              <a:buChar char="•"/>
            </a:pPr>
            <a:r>
              <a:rPr lang="en-GB" sz="2100" dirty="0">
                <a:solidFill>
                  <a:srgbClr val="7030A0"/>
                </a:solidFill>
              </a:rPr>
              <a:t> </a:t>
            </a:r>
            <a:r>
              <a:rPr lang="en-GB" sz="2100" dirty="0" smtClean="0"/>
              <a:t>38.1% </a:t>
            </a:r>
            <a:r>
              <a:rPr lang="en-GB" sz="2100" dirty="0"/>
              <a:t>of the school population </a:t>
            </a:r>
            <a:r>
              <a:rPr lang="en-GB" sz="2100" dirty="0" smtClean="0"/>
              <a:t>come </a:t>
            </a:r>
            <a:r>
              <a:rPr lang="en-GB" sz="2100" dirty="0"/>
              <a:t>from outside the </a:t>
            </a:r>
            <a:r>
              <a:rPr lang="en-GB" sz="2100" dirty="0" smtClean="0"/>
              <a:t>catchment.</a:t>
            </a:r>
            <a:endParaRPr lang="en-GB" sz="2100" dirty="0"/>
          </a:p>
          <a:p>
            <a:pPr>
              <a:buFontTx/>
              <a:buChar char="•"/>
            </a:pPr>
            <a:r>
              <a:rPr lang="en-GB" sz="2100" dirty="0" smtClean="0">
                <a:solidFill>
                  <a:srgbClr val="7030A0"/>
                </a:solidFill>
              </a:rPr>
              <a:t> Flying Start setting which accommodates </a:t>
            </a:r>
            <a:r>
              <a:rPr lang="en-GB" sz="2100" dirty="0">
                <a:solidFill>
                  <a:srgbClr val="7030A0"/>
                </a:solidFill>
              </a:rPr>
              <a:t>up to </a:t>
            </a:r>
            <a:r>
              <a:rPr lang="en-GB" sz="2100" dirty="0" smtClean="0">
                <a:solidFill>
                  <a:srgbClr val="7030A0"/>
                </a:solidFill>
              </a:rPr>
              <a:t>40, 2-3 year olds.</a:t>
            </a:r>
            <a:endParaRPr lang="en-GB" sz="2000" dirty="0" smtClean="0">
              <a:solidFill>
                <a:srgbClr val="7030A0"/>
              </a:solidFill>
            </a:endParaRPr>
          </a:p>
          <a:p>
            <a:pPr>
              <a:buFontTx/>
              <a:buChar char="•"/>
            </a:pPr>
            <a:r>
              <a:rPr lang="en-GB" sz="2000" dirty="0" smtClean="0">
                <a:solidFill>
                  <a:srgbClr val="7030A0"/>
                </a:solidFill>
              </a:rPr>
              <a:t> </a:t>
            </a:r>
            <a:r>
              <a:rPr lang="en-GB" sz="2000" dirty="0" smtClean="0"/>
              <a:t>Inspected by Estyn in September 2014 and deemed to have good current  </a:t>
            </a:r>
          </a:p>
          <a:p>
            <a:r>
              <a:rPr lang="en-GB" sz="2000" dirty="0"/>
              <a:t> </a:t>
            </a:r>
            <a:r>
              <a:rPr lang="en-GB" sz="2000" dirty="0" smtClean="0"/>
              <a:t> performance and good prospects for improvement </a:t>
            </a:r>
          </a:p>
          <a:p>
            <a:pPr>
              <a:buFontTx/>
              <a:buChar char="•"/>
            </a:pPr>
            <a:r>
              <a:rPr lang="en-GB" sz="2000" dirty="0" smtClean="0">
                <a:solidFill>
                  <a:srgbClr val="7030A0"/>
                </a:solidFill>
              </a:rPr>
              <a:t> Partnerships judged by Estyn to be sector leading – excellent.</a:t>
            </a:r>
          </a:p>
          <a:p>
            <a:pPr>
              <a:buFontTx/>
              <a:buChar char="•"/>
            </a:pPr>
            <a:r>
              <a:rPr lang="en-GB" sz="2000" dirty="0" smtClean="0"/>
              <a:t> ‘Green’ - Professional Learning School and Digital Pioneer School</a:t>
            </a:r>
          </a:p>
          <a:p>
            <a:pPr>
              <a:buFontTx/>
              <a:buChar char="•"/>
            </a:pPr>
            <a:r>
              <a:rPr lang="en-GB" sz="2000" dirty="0"/>
              <a:t> </a:t>
            </a:r>
            <a:r>
              <a:rPr lang="en-GB" sz="2000" dirty="0" smtClean="0"/>
              <a:t>Work closely with </a:t>
            </a:r>
            <a:r>
              <a:rPr lang="en-GB" sz="2000" dirty="0" err="1" smtClean="0"/>
              <a:t>Yr</a:t>
            </a:r>
            <a:r>
              <a:rPr lang="en-GB" sz="2000" dirty="0" smtClean="0"/>
              <a:t>  </a:t>
            </a:r>
            <a:r>
              <a:rPr lang="en-GB" sz="2000" dirty="0" err="1" smtClean="0"/>
              <a:t>Athrofa</a:t>
            </a:r>
            <a:endParaRPr lang="en-GB" sz="2000" dirty="0" smtClean="0"/>
          </a:p>
          <a:p>
            <a:pPr>
              <a:buFontTx/>
              <a:buChar char="•"/>
            </a:pPr>
            <a:endParaRPr lang="en-GB" sz="2000" dirty="0">
              <a:solidFill>
                <a:srgbClr val="000099"/>
              </a:solidFill>
            </a:endParaRPr>
          </a:p>
          <a:p>
            <a:pPr>
              <a:buFontTx/>
              <a:buChar char="•"/>
            </a:pPr>
            <a:endParaRPr lang="en-GB" dirty="0"/>
          </a:p>
          <a:p>
            <a:endParaRPr lang="en-GB" b="1" u="sng" dirty="0"/>
          </a:p>
        </p:txBody>
      </p:sp>
    </p:spTree>
    <p:extLst>
      <p:ext uri="{BB962C8B-B14F-4D97-AF65-F5344CB8AC3E}">
        <p14:creationId xmlns:p14="http://schemas.microsoft.com/office/powerpoint/2010/main" val="14428594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Background</a:t>
            </a:r>
            <a:endParaRPr lang="en-US" dirty="0">
              <a:latin typeface="Arial" charset="0"/>
            </a:endParaRPr>
          </a:p>
        </p:txBody>
      </p:sp>
      <p:sp>
        <p:nvSpPr>
          <p:cNvPr id="6147"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165892" name="Text Box 4"/>
          <p:cNvSpPr txBox="1">
            <a:spLocks noChangeArrowheads="1"/>
          </p:cNvSpPr>
          <p:nvPr/>
        </p:nvSpPr>
        <p:spPr bwMode="auto">
          <a:xfrm>
            <a:off x="533400" y="1430215"/>
            <a:ext cx="7696200" cy="5601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buFontTx/>
              <a:buChar char="•"/>
            </a:pPr>
            <a:r>
              <a:rPr lang="en-GB" sz="2000" dirty="0"/>
              <a:t> </a:t>
            </a:r>
            <a:r>
              <a:rPr lang="en-GB" sz="2000" dirty="0" smtClean="0"/>
              <a:t>Qualified in 2001 (PGCE Primary)</a:t>
            </a:r>
          </a:p>
          <a:p>
            <a:pPr algn="l" eaLnBrk="1" hangingPunct="1">
              <a:buFontTx/>
              <a:buChar char="•"/>
            </a:pPr>
            <a:r>
              <a:rPr lang="en-GB" sz="2000" dirty="0"/>
              <a:t> </a:t>
            </a:r>
            <a:r>
              <a:rPr lang="en-GB" sz="2000" dirty="0" smtClean="0"/>
              <a:t>Taught in four Swansea primary schools</a:t>
            </a:r>
          </a:p>
          <a:p>
            <a:pPr algn="l" eaLnBrk="1" hangingPunct="1">
              <a:buFontTx/>
              <a:buChar char="•"/>
            </a:pPr>
            <a:r>
              <a:rPr lang="en-GB" sz="2000" dirty="0"/>
              <a:t> </a:t>
            </a:r>
            <a:r>
              <a:rPr lang="en-GB" sz="2000" dirty="0" smtClean="0"/>
              <a:t>Taught from Year 2 to Year 6</a:t>
            </a:r>
          </a:p>
          <a:p>
            <a:pPr algn="l" eaLnBrk="1" hangingPunct="1">
              <a:buFontTx/>
              <a:buChar char="•"/>
            </a:pPr>
            <a:r>
              <a:rPr lang="en-GB" sz="2000" dirty="0"/>
              <a:t> </a:t>
            </a:r>
            <a:r>
              <a:rPr lang="en-GB" sz="2000" dirty="0" smtClean="0"/>
              <a:t>Coordinated ICT, Science, Global Links, Geography, PSE </a:t>
            </a:r>
          </a:p>
          <a:p>
            <a:pPr algn="l" eaLnBrk="1" hangingPunct="1">
              <a:buFontTx/>
              <a:buChar char="•"/>
            </a:pPr>
            <a:r>
              <a:rPr lang="en-GB" sz="2000" dirty="0"/>
              <a:t> </a:t>
            </a:r>
            <a:r>
              <a:rPr lang="en-GB" sz="2000" dirty="0" smtClean="0"/>
              <a:t>Became deputy in January, 2008 (7 years)</a:t>
            </a:r>
          </a:p>
          <a:p>
            <a:pPr algn="l" eaLnBrk="1" hangingPunct="1">
              <a:buFontTx/>
              <a:buChar char="•"/>
            </a:pPr>
            <a:r>
              <a:rPr lang="en-GB" sz="2000" dirty="0"/>
              <a:t> </a:t>
            </a:r>
            <a:r>
              <a:rPr lang="en-GB" sz="2000" dirty="0" smtClean="0"/>
              <a:t>Became head teacher in September, 2013 (12 years)</a:t>
            </a:r>
          </a:p>
          <a:p>
            <a:pPr algn="l" eaLnBrk="1" hangingPunct="1">
              <a:buFontTx/>
              <a:buChar char="•"/>
            </a:pPr>
            <a:r>
              <a:rPr lang="en-GB" sz="2000" dirty="0"/>
              <a:t> </a:t>
            </a:r>
            <a:r>
              <a:rPr lang="en-GB" sz="2000" dirty="0" smtClean="0"/>
              <a:t>Currently in my fifth year of headship</a:t>
            </a:r>
          </a:p>
          <a:p>
            <a:pPr algn="l" eaLnBrk="1" hangingPunct="1">
              <a:buFontTx/>
              <a:buChar char="•"/>
            </a:pPr>
            <a:endParaRPr lang="en-GB" sz="2000" dirty="0"/>
          </a:p>
          <a:p>
            <a:pPr algn="l" eaLnBrk="1" hangingPunct="1"/>
            <a:r>
              <a:rPr lang="en-GB" sz="2000" dirty="0" smtClean="0"/>
              <a:t>Following the same timeline, some of you could be deputies before current nursery pupils leave primary. </a:t>
            </a:r>
          </a:p>
          <a:p>
            <a:pPr algn="l" eaLnBrk="1" hangingPunct="1"/>
            <a:endParaRPr lang="en-GB" sz="2000" dirty="0"/>
          </a:p>
          <a:p>
            <a:pPr algn="l" eaLnBrk="1" hangingPunct="1"/>
            <a:r>
              <a:rPr lang="en-GB" sz="2000" dirty="0" smtClean="0"/>
              <a:t>Or you could be heads before the end of the next decade.</a:t>
            </a:r>
          </a:p>
          <a:p>
            <a:pPr algn="l" eaLnBrk="1" hangingPunct="1"/>
            <a:endParaRPr lang="en-GB" sz="2000" dirty="0"/>
          </a:p>
          <a:p>
            <a:pPr algn="l" eaLnBrk="1" hangingPunct="1"/>
            <a:r>
              <a:rPr lang="en-GB" sz="2000" dirty="0" smtClean="0"/>
              <a:t>Some of you </a:t>
            </a:r>
            <a:r>
              <a:rPr lang="en-GB" sz="2000" b="1" dirty="0" smtClean="0"/>
              <a:t>will</a:t>
            </a:r>
            <a:r>
              <a:rPr lang="en-GB" sz="2000" dirty="0" smtClean="0"/>
              <a:t> be quicker!</a:t>
            </a:r>
            <a:endParaRPr lang="en-GB" sz="2000" dirty="0"/>
          </a:p>
          <a:p>
            <a:pPr algn="l" eaLnBrk="1" hangingPunct="1">
              <a:buFontTx/>
              <a:buChar char="•"/>
            </a:pPr>
            <a:endParaRPr lang="en-GB" sz="2000" dirty="0"/>
          </a:p>
          <a:p>
            <a:pPr algn="l" eaLnBrk="1" hangingPunct="1">
              <a:buFontTx/>
              <a:buChar char="•"/>
            </a:pPr>
            <a:endParaRPr lang="en-GB" sz="2000" dirty="0"/>
          </a:p>
          <a:p>
            <a:pPr algn="l" eaLnBrk="1" hangingPunct="1">
              <a:buFontTx/>
              <a:buChar char="•"/>
            </a:pPr>
            <a:endParaRPr lang="en-GB" sz="2000" dirty="0"/>
          </a:p>
          <a:p>
            <a:pPr algn="l" eaLnBrk="1" hangingPunct="1">
              <a:buFontTx/>
              <a:buChar char="•"/>
            </a:pPr>
            <a:endParaRPr lang="en-GB" dirty="0"/>
          </a:p>
        </p:txBody>
      </p:sp>
    </p:spTree>
    <p:extLst>
      <p:ext uri="{BB962C8B-B14F-4D97-AF65-F5344CB8AC3E}">
        <p14:creationId xmlns:p14="http://schemas.microsoft.com/office/powerpoint/2010/main" val="40911108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65892">
                                            <p:txEl>
                                              <p:pRg st="0" end="0"/>
                                            </p:txEl>
                                          </p:spTgt>
                                        </p:tgtEl>
                                        <p:attrNameLst>
                                          <p:attrName>style.visibility</p:attrName>
                                        </p:attrNameLst>
                                      </p:cBhvr>
                                      <p:to>
                                        <p:strVal val="visible"/>
                                      </p:to>
                                    </p:set>
                                    <p:animEffect transition="in" filter="fade">
                                      <p:cBhvr>
                                        <p:cTn id="7" dur="2000"/>
                                        <p:tgtEl>
                                          <p:spTgt spid="16589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65892">
                                            <p:txEl>
                                              <p:pRg st="1" end="1"/>
                                            </p:txEl>
                                          </p:spTgt>
                                        </p:tgtEl>
                                        <p:attrNameLst>
                                          <p:attrName>style.visibility</p:attrName>
                                        </p:attrNameLst>
                                      </p:cBhvr>
                                      <p:to>
                                        <p:strVal val="visible"/>
                                      </p:to>
                                    </p:set>
                                    <p:animEffect transition="in" filter="fade">
                                      <p:cBhvr>
                                        <p:cTn id="10" dur="2000"/>
                                        <p:tgtEl>
                                          <p:spTgt spid="165892">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65892">
                                            <p:txEl>
                                              <p:pRg st="2" end="2"/>
                                            </p:txEl>
                                          </p:spTgt>
                                        </p:tgtEl>
                                        <p:attrNameLst>
                                          <p:attrName>style.visibility</p:attrName>
                                        </p:attrNameLst>
                                      </p:cBhvr>
                                      <p:to>
                                        <p:strVal val="visible"/>
                                      </p:to>
                                    </p:set>
                                    <p:animEffect transition="in" filter="fade">
                                      <p:cBhvr>
                                        <p:cTn id="13" dur="2000"/>
                                        <p:tgtEl>
                                          <p:spTgt spid="165892">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65892">
                                            <p:txEl>
                                              <p:pRg st="3" end="3"/>
                                            </p:txEl>
                                          </p:spTgt>
                                        </p:tgtEl>
                                        <p:attrNameLst>
                                          <p:attrName>style.visibility</p:attrName>
                                        </p:attrNameLst>
                                      </p:cBhvr>
                                      <p:to>
                                        <p:strVal val="visible"/>
                                      </p:to>
                                    </p:set>
                                    <p:animEffect transition="in" filter="fade">
                                      <p:cBhvr>
                                        <p:cTn id="16" dur="2000"/>
                                        <p:tgtEl>
                                          <p:spTgt spid="165892">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65892">
                                            <p:txEl>
                                              <p:pRg st="4" end="4"/>
                                            </p:txEl>
                                          </p:spTgt>
                                        </p:tgtEl>
                                        <p:attrNameLst>
                                          <p:attrName>style.visibility</p:attrName>
                                        </p:attrNameLst>
                                      </p:cBhvr>
                                      <p:to>
                                        <p:strVal val="visible"/>
                                      </p:to>
                                    </p:set>
                                    <p:animEffect transition="in" filter="fade">
                                      <p:cBhvr>
                                        <p:cTn id="19" dur="2000"/>
                                        <p:tgtEl>
                                          <p:spTgt spid="165892">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65892">
                                            <p:txEl>
                                              <p:pRg st="5" end="5"/>
                                            </p:txEl>
                                          </p:spTgt>
                                        </p:tgtEl>
                                        <p:attrNameLst>
                                          <p:attrName>style.visibility</p:attrName>
                                        </p:attrNameLst>
                                      </p:cBhvr>
                                      <p:to>
                                        <p:strVal val="visible"/>
                                      </p:to>
                                    </p:set>
                                    <p:animEffect transition="in" filter="fade">
                                      <p:cBhvr>
                                        <p:cTn id="22" dur="2000"/>
                                        <p:tgtEl>
                                          <p:spTgt spid="165892">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65892">
                                            <p:txEl>
                                              <p:pRg st="6" end="6"/>
                                            </p:txEl>
                                          </p:spTgt>
                                        </p:tgtEl>
                                        <p:attrNameLst>
                                          <p:attrName>style.visibility</p:attrName>
                                        </p:attrNameLst>
                                      </p:cBhvr>
                                      <p:to>
                                        <p:strVal val="visible"/>
                                      </p:to>
                                    </p:set>
                                    <p:animEffect transition="in" filter="fade">
                                      <p:cBhvr>
                                        <p:cTn id="25" dur="2000"/>
                                        <p:tgtEl>
                                          <p:spTgt spid="165892">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65892">
                                            <p:txEl>
                                              <p:pRg st="8" end="8"/>
                                            </p:txEl>
                                          </p:spTgt>
                                        </p:tgtEl>
                                        <p:attrNameLst>
                                          <p:attrName>style.visibility</p:attrName>
                                        </p:attrNameLst>
                                      </p:cBhvr>
                                      <p:to>
                                        <p:strVal val="visible"/>
                                      </p:to>
                                    </p:set>
                                    <p:animEffect transition="in" filter="fade">
                                      <p:cBhvr>
                                        <p:cTn id="30" dur="2000"/>
                                        <p:tgtEl>
                                          <p:spTgt spid="165892">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65892">
                                            <p:txEl>
                                              <p:pRg st="10" end="10"/>
                                            </p:txEl>
                                          </p:spTgt>
                                        </p:tgtEl>
                                        <p:attrNameLst>
                                          <p:attrName>style.visibility</p:attrName>
                                        </p:attrNameLst>
                                      </p:cBhvr>
                                      <p:to>
                                        <p:strVal val="visible"/>
                                      </p:to>
                                    </p:set>
                                    <p:animEffect transition="in" filter="fade">
                                      <p:cBhvr>
                                        <p:cTn id="35" dur="2000"/>
                                        <p:tgtEl>
                                          <p:spTgt spid="165892">
                                            <p:txEl>
                                              <p:pRg st="10" end="1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65892">
                                            <p:txEl>
                                              <p:pRg st="12" end="12"/>
                                            </p:txEl>
                                          </p:spTgt>
                                        </p:tgtEl>
                                        <p:attrNameLst>
                                          <p:attrName>style.visibility</p:attrName>
                                        </p:attrNameLst>
                                      </p:cBhvr>
                                      <p:to>
                                        <p:strVal val="visible"/>
                                      </p:to>
                                    </p:set>
                                    <p:animEffect transition="in" filter="fade">
                                      <p:cBhvr>
                                        <p:cTn id="40" dur="2000"/>
                                        <p:tgtEl>
                                          <p:spTgt spid="165892">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9755" y="0"/>
            <a:ext cx="9003415" cy="648370"/>
          </a:xfrm>
        </p:spPr>
        <p:txBody>
          <a:bodyPr>
            <a:normAutofit/>
          </a:bodyPr>
          <a:lstStyle/>
          <a:p>
            <a:pPr algn="l"/>
            <a:r>
              <a:rPr lang="en-GB" sz="2800" dirty="0" smtClean="0"/>
              <a:t>Retention: 10 year school teacher tracking analysis </a:t>
            </a:r>
            <a:endParaRPr lang="en-GB" sz="2800" dirty="0"/>
          </a:p>
        </p:txBody>
      </p:sp>
      <p:sp>
        <p:nvSpPr>
          <p:cNvPr id="5" name="TextBox 4"/>
          <p:cNvSpPr txBox="1"/>
          <p:nvPr/>
        </p:nvSpPr>
        <p:spPr>
          <a:xfrm>
            <a:off x="179510" y="657612"/>
            <a:ext cx="8823906" cy="1015663"/>
          </a:xfrm>
          <a:prstGeom prst="rect">
            <a:avLst/>
          </a:prstGeom>
          <a:noFill/>
        </p:spPr>
        <p:txBody>
          <a:bodyPr wrap="square" rtlCol="0">
            <a:spAutoFit/>
          </a:bodyPr>
          <a:lstStyle/>
          <a:p>
            <a:r>
              <a:rPr lang="en-GB" sz="2000" dirty="0" smtClean="0"/>
              <a:t>1,965 gained QTS during 2005/06 </a:t>
            </a:r>
          </a:p>
          <a:p>
            <a:r>
              <a:rPr lang="en-GB" sz="2000" dirty="0" smtClean="0"/>
              <a:t>952 (48.4%) are not currently registered as school teachers with the EWC.  The others are summarised below: </a:t>
            </a:r>
            <a:endParaRPr lang="en-GB" sz="2000" dirty="0"/>
          </a:p>
        </p:txBody>
      </p:sp>
      <p:sp>
        <p:nvSpPr>
          <p:cNvPr id="6" name="TextBox 5"/>
          <p:cNvSpPr txBox="1"/>
          <p:nvPr/>
        </p:nvSpPr>
        <p:spPr>
          <a:xfrm>
            <a:off x="7421074" y="5596678"/>
            <a:ext cx="1582341" cy="369332"/>
          </a:xfrm>
          <a:prstGeom prst="rect">
            <a:avLst/>
          </a:prstGeom>
          <a:noFill/>
        </p:spPr>
        <p:txBody>
          <a:bodyPr wrap="square" rtlCol="0">
            <a:spAutoFit/>
          </a:bodyPr>
          <a:lstStyle/>
          <a:p>
            <a:r>
              <a:rPr lang="en-GB" dirty="0" smtClean="0"/>
              <a:t>Source: EWC</a:t>
            </a:r>
            <a:endParaRPr lang="en-GB" dirty="0"/>
          </a:p>
        </p:txBody>
      </p:sp>
      <p:graphicFrame>
        <p:nvGraphicFramePr>
          <p:cNvPr id="7" name="Table 6"/>
          <p:cNvGraphicFramePr>
            <a:graphicFrameLocks noGrp="1"/>
          </p:cNvGraphicFramePr>
          <p:nvPr>
            <p:extLst>
              <p:ext uri="{D42A27DB-BD31-4B8C-83A1-F6EECF244321}">
                <p14:modId xmlns:p14="http://schemas.microsoft.com/office/powerpoint/2010/main" val="1761084740"/>
              </p:ext>
            </p:extLst>
          </p:nvPr>
        </p:nvGraphicFramePr>
        <p:xfrm>
          <a:off x="144026" y="1673275"/>
          <a:ext cx="8859389" cy="4756764"/>
        </p:xfrm>
        <a:graphic>
          <a:graphicData uri="http://schemas.openxmlformats.org/drawingml/2006/table">
            <a:tbl>
              <a:tblPr/>
              <a:tblGrid>
                <a:gridCol w="3688308"/>
                <a:gridCol w="962062"/>
                <a:gridCol w="962062"/>
                <a:gridCol w="962062"/>
                <a:gridCol w="1322833"/>
                <a:gridCol w="962062"/>
              </a:tblGrid>
              <a:tr h="197608">
                <a:tc gridSpan="6">
                  <a:txBody>
                    <a:bodyPr/>
                    <a:lstStyle/>
                    <a:p>
                      <a:pPr algn="ctr" rtl="0" fontAlgn="ctr"/>
                      <a:r>
                        <a:rPr lang="en-GB" sz="1700" b="0" i="0" u="none" strike="noStrike" dirty="0" smtClean="0">
                          <a:solidFill>
                            <a:srgbClr val="FFFFFF"/>
                          </a:solidFill>
                          <a:effectLst/>
                          <a:latin typeface="Calibri" panose="020F0502020204030204" pitchFamily="34" charset="0"/>
                        </a:rPr>
                        <a:t>1</a:t>
                      </a:r>
                      <a:r>
                        <a:rPr lang="en-GB" sz="1700" b="0" i="0" u="none" strike="noStrike" baseline="0" dirty="0" smtClean="0">
                          <a:solidFill>
                            <a:srgbClr val="FFFFFF"/>
                          </a:solidFill>
                          <a:effectLst/>
                          <a:latin typeface="Calibri" panose="020F0502020204030204" pitchFamily="34" charset="0"/>
                        </a:rPr>
                        <a:t> March 2017</a:t>
                      </a:r>
                      <a:endParaRPr lang="en-GB" sz="1700" b="0" i="0" u="none" strike="noStrike" dirty="0">
                        <a:solidFill>
                          <a:srgbClr val="FFFFFF"/>
                        </a:solidFill>
                        <a:effectLst/>
                        <a:latin typeface="Calibri" panose="020F0502020204030204" pitchFamily="34" charset="0"/>
                      </a:endParaRPr>
                    </a:p>
                  </a:txBody>
                  <a:tcPr marL="7777" marR="7777" marT="777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622437">
                <a:tc>
                  <a:txBody>
                    <a:bodyPr/>
                    <a:lstStyle/>
                    <a:p>
                      <a:pPr algn="ctr" rtl="0" fontAlgn="ctr"/>
                      <a:r>
                        <a:rPr lang="en-GB" sz="1700" b="0" i="0" u="none" strike="noStrike" dirty="0">
                          <a:solidFill>
                            <a:srgbClr val="FFFFFF"/>
                          </a:solidFill>
                          <a:effectLst/>
                          <a:latin typeface="Calibri" panose="020F0502020204030204" pitchFamily="34" charset="0"/>
                        </a:rPr>
                        <a:t>Gained QTS during the 2005/06 college exit</a:t>
                      </a:r>
                    </a:p>
                  </a:txBody>
                  <a:tcPr marL="7777" marR="7777" marT="777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ctr" rtl="0" fontAlgn="ctr"/>
                      <a:r>
                        <a:rPr lang="en-GB" sz="1700" b="0" i="0" u="none" strike="noStrike" dirty="0">
                          <a:solidFill>
                            <a:srgbClr val="FFFFFF"/>
                          </a:solidFill>
                          <a:effectLst/>
                          <a:latin typeface="Calibri" panose="020F0502020204030204" pitchFamily="34" charset="0"/>
                        </a:rPr>
                        <a:t>Nursery and primary</a:t>
                      </a:r>
                    </a:p>
                  </a:txBody>
                  <a:tcPr marL="7777" marR="7777" marT="777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ctr" rtl="0" fontAlgn="ctr"/>
                      <a:r>
                        <a:rPr lang="en-GB" sz="1700" b="0" i="0" u="none" strike="noStrike" dirty="0">
                          <a:solidFill>
                            <a:srgbClr val="FFFFFF"/>
                          </a:solidFill>
                          <a:effectLst/>
                          <a:latin typeface="Calibri" panose="020F0502020204030204" pitchFamily="34" charset="0"/>
                        </a:rPr>
                        <a:t>Middle</a:t>
                      </a:r>
                    </a:p>
                  </a:txBody>
                  <a:tcPr marL="7777" marR="7777" marT="777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ctr" rtl="0" fontAlgn="ctr"/>
                      <a:r>
                        <a:rPr lang="en-GB" sz="1700" b="0" i="0" u="none" strike="noStrike" dirty="0">
                          <a:solidFill>
                            <a:srgbClr val="FFFFFF"/>
                          </a:solidFill>
                          <a:effectLst/>
                          <a:latin typeface="Calibri" panose="020F0502020204030204" pitchFamily="34" charset="0"/>
                        </a:rPr>
                        <a:t>Secondary</a:t>
                      </a:r>
                    </a:p>
                  </a:txBody>
                  <a:tcPr marL="7777" marR="7777" marT="777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ctr" rtl="0" fontAlgn="ctr"/>
                      <a:r>
                        <a:rPr lang="en-GB" sz="1700" b="0" i="0" u="none" strike="noStrike" dirty="0">
                          <a:solidFill>
                            <a:srgbClr val="FFFFFF"/>
                          </a:solidFill>
                          <a:effectLst/>
                          <a:latin typeface="Calibri" panose="020F0502020204030204" pitchFamily="34" charset="0"/>
                        </a:rPr>
                        <a:t>Special, independent, others in and out of service</a:t>
                      </a:r>
                    </a:p>
                  </a:txBody>
                  <a:tcPr marL="7777" marR="7777" marT="777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ctr" rtl="0" fontAlgn="ctr"/>
                      <a:r>
                        <a:rPr lang="en-GB" sz="1700" b="0" i="0" u="none" strike="noStrike" dirty="0">
                          <a:solidFill>
                            <a:srgbClr val="FFFFFF"/>
                          </a:solidFill>
                          <a:effectLst/>
                          <a:latin typeface="Calibri" panose="020F0502020204030204" pitchFamily="34" charset="0"/>
                        </a:rPr>
                        <a:t>Total</a:t>
                      </a:r>
                    </a:p>
                  </a:txBody>
                  <a:tcPr marL="7777" marR="7777" marT="777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r h="223040">
                <a:tc>
                  <a:txBody>
                    <a:bodyPr/>
                    <a:lstStyle/>
                    <a:p>
                      <a:pPr algn="l" rtl="0" fontAlgn="b"/>
                      <a:r>
                        <a:rPr lang="en-GB" sz="1700" b="0" i="0" u="none" strike="noStrike" dirty="0" err="1" smtClean="0">
                          <a:solidFill>
                            <a:srgbClr val="000000"/>
                          </a:solidFill>
                          <a:effectLst/>
                          <a:latin typeface="Calibri" panose="020F0502020204030204" pitchFamily="34" charset="0"/>
                        </a:rPr>
                        <a:t>Headteacher</a:t>
                      </a:r>
                      <a:endParaRPr lang="en-GB" sz="1700" b="0" i="0" u="none" strike="noStrike" dirty="0">
                        <a:solidFill>
                          <a:srgbClr val="000000"/>
                        </a:solidFill>
                        <a:effectLst/>
                        <a:latin typeface="Calibri" panose="020F0502020204030204" pitchFamily="34" charset="0"/>
                      </a:endParaRP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000000"/>
                          </a:solidFill>
                          <a:effectLst/>
                          <a:latin typeface="Calibri" panose="020F0502020204030204" pitchFamily="34" charset="0"/>
                        </a:rPr>
                        <a:t>5</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dirty="0">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dirty="0">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a:solidFill>
                            <a:srgbClr val="FFFFFF"/>
                          </a:solidFill>
                          <a:effectLst/>
                          <a:latin typeface="Calibri" panose="020F0502020204030204" pitchFamily="34" charset="0"/>
                        </a:rPr>
                        <a:t>5</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r h="223040">
                <a:tc>
                  <a:txBody>
                    <a:bodyPr/>
                    <a:lstStyle/>
                    <a:p>
                      <a:pPr algn="l" rtl="0" fontAlgn="b"/>
                      <a:r>
                        <a:rPr lang="en-GB" sz="1700" b="0" i="0" u="none" strike="noStrike" dirty="0">
                          <a:solidFill>
                            <a:srgbClr val="000000"/>
                          </a:solidFill>
                          <a:effectLst/>
                          <a:latin typeface="Calibri" panose="020F0502020204030204" pitchFamily="34" charset="0"/>
                        </a:rPr>
                        <a:t>Assistant </a:t>
                      </a:r>
                      <a:r>
                        <a:rPr lang="en-GB" sz="1700" b="0" i="0" u="none" strike="noStrike" dirty="0" err="1" smtClean="0">
                          <a:solidFill>
                            <a:srgbClr val="000000"/>
                          </a:solidFill>
                          <a:effectLst/>
                          <a:latin typeface="Calibri" panose="020F0502020204030204" pitchFamily="34" charset="0"/>
                        </a:rPr>
                        <a:t>headteacher</a:t>
                      </a:r>
                      <a:endParaRPr lang="en-GB" sz="1700" b="0" i="0" u="none" strike="noStrike" dirty="0">
                        <a:solidFill>
                          <a:srgbClr val="000000"/>
                        </a:solidFill>
                        <a:effectLst/>
                        <a:latin typeface="Calibri" panose="020F0502020204030204" pitchFamily="34" charset="0"/>
                      </a:endParaRP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000000"/>
                          </a:solidFill>
                          <a:effectLst/>
                          <a:latin typeface="Calibri" panose="020F0502020204030204" pitchFamily="34" charset="0"/>
                        </a:rPr>
                        <a:t>3</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dirty="0">
                          <a:solidFill>
                            <a:srgbClr val="000000"/>
                          </a:solidFill>
                          <a:effectLst/>
                          <a:latin typeface="Calibri" panose="020F0502020204030204" pitchFamily="34" charset="0"/>
                        </a:rPr>
                        <a:t>11</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000000"/>
                          </a:solidFill>
                          <a:effectLst/>
                          <a:latin typeface="Calibri" panose="020F0502020204030204" pitchFamily="34" charset="0"/>
                        </a:rPr>
                        <a:t>1</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FFFFFF"/>
                          </a:solidFill>
                          <a:effectLst/>
                          <a:latin typeface="Calibri" panose="020F0502020204030204" pitchFamily="34" charset="0"/>
                        </a:rPr>
                        <a:t>15</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r h="223040">
                <a:tc>
                  <a:txBody>
                    <a:bodyPr/>
                    <a:lstStyle/>
                    <a:p>
                      <a:pPr algn="l" rtl="0" fontAlgn="b"/>
                      <a:r>
                        <a:rPr lang="en-GB" sz="1700" b="0" i="0" u="none" strike="noStrike" dirty="0">
                          <a:solidFill>
                            <a:srgbClr val="000000"/>
                          </a:solidFill>
                          <a:effectLst/>
                          <a:latin typeface="Calibri" panose="020F0502020204030204" pitchFamily="34" charset="0"/>
                        </a:rPr>
                        <a:t>Deputy head</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000000"/>
                          </a:solidFill>
                          <a:effectLst/>
                          <a:latin typeface="Calibri" panose="020F0502020204030204" pitchFamily="34" charset="0"/>
                        </a:rPr>
                        <a:t>28</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dirty="0">
                          <a:solidFill>
                            <a:srgbClr val="000000"/>
                          </a:solidFill>
                          <a:effectLst/>
                          <a:latin typeface="Calibri" panose="020F0502020204030204" pitchFamily="34" charset="0"/>
                        </a:rPr>
                        <a:t>1</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000000"/>
                          </a:solidFill>
                          <a:effectLst/>
                          <a:latin typeface="Calibri" panose="020F0502020204030204" pitchFamily="34" charset="0"/>
                        </a:rPr>
                        <a:t>2</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FFFFFF"/>
                          </a:solidFill>
                          <a:effectLst/>
                          <a:latin typeface="Calibri" panose="020F0502020204030204" pitchFamily="34" charset="0"/>
                        </a:rPr>
                        <a:t>31</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r h="223040">
                <a:tc>
                  <a:txBody>
                    <a:bodyPr/>
                    <a:lstStyle/>
                    <a:p>
                      <a:pPr algn="l" rtl="0" fontAlgn="b"/>
                      <a:r>
                        <a:rPr lang="en-GB" sz="1700" b="0" i="0" u="none" strike="noStrike">
                          <a:solidFill>
                            <a:srgbClr val="000000"/>
                          </a:solidFill>
                          <a:effectLst/>
                          <a:latin typeface="Calibri" panose="020F0502020204030204" pitchFamily="34" charset="0"/>
                        </a:rPr>
                        <a:t>Head of department</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000000"/>
                          </a:solidFill>
                          <a:effectLst/>
                          <a:latin typeface="Calibri" panose="020F0502020204030204" pitchFamily="34" charset="0"/>
                        </a:rPr>
                        <a:t>1</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dirty="0">
                          <a:solidFill>
                            <a:srgbClr val="000000"/>
                          </a:solidFill>
                          <a:effectLst/>
                          <a:latin typeface="Calibri" panose="020F0502020204030204" pitchFamily="34" charset="0"/>
                        </a:rPr>
                        <a:t>17</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a:solidFill>
                            <a:srgbClr val="FFFFFF"/>
                          </a:solidFill>
                          <a:effectLst/>
                          <a:latin typeface="Calibri" panose="020F0502020204030204" pitchFamily="34" charset="0"/>
                        </a:rPr>
                        <a:t>18</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r h="223040">
                <a:tc>
                  <a:txBody>
                    <a:bodyPr/>
                    <a:lstStyle/>
                    <a:p>
                      <a:pPr algn="l" rtl="0" fontAlgn="b"/>
                      <a:r>
                        <a:rPr lang="en-GB" sz="1700" b="0" i="0" u="none" strike="noStrike">
                          <a:solidFill>
                            <a:srgbClr val="000000"/>
                          </a:solidFill>
                          <a:effectLst/>
                          <a:latin typeface="Calibri" panose="020F0502020204030204" pitchFamily="34" charset="0"/>
                        </a:rPr>
                        <a:t>Head of year</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dirty="0">
                          <a:solidFill>
                            <a:srgbClr val="000000"/>
                          </a:solidFill>
                          <a:effectLst/>
                          <a:latin typeface="Calibri" panose="020F0502020204030204" pitchFamily="34" charset="0"/>
                        </a:rPr>
                        <a:t>1</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a:solidFill>
                            <a:srgbClr val="FFFFFF"/>
                          </a:solidFill>
                          <a:effectLst/>
                          <a:latin typeface="Calibri" panose="020F0502020204030204" pitchFamily="34" charset="0"/>
                        </a:rPr>
                        <a:t>1</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r h="223040">
                <a:tc>
                  <a:txBody>
                    <a:bodyPr/>
                    <a:lstStyle/>
                    <a:p>
                      <a:pPr algn="l" rtl="0" fontAlgn="b"/>
                      <a:r>
                        <a:rPr lang="en-GB" sz="1700" b="0" i="0" u="none" strike="noStrike">
                          <a:solidFill>
                            <a:srgbClr val="000000"/>
                          </a:solidFill>
                          <a:effectLst/>
                          <a:latin typeface="Calibri" panose="020F0502020204030204" pitchFamily="34" charset="0"/>
                        </a:rPr>
                        <a:t>Teacher</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000000"/>
                          </a:solidFill>
                          <a:effectLst/>
                          <a:latin typeface="Calibri" panose="020F0502020204030204" pitchFamily="34" charset="0"/>
                        </a:rPr>
                        <a:t>410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000000"/>
                          </a:solidFill>
                          <a:effectLst/>
                          <a:latin typeface="Calibri" panose="020F0502020204030204" pitchFamily="34" charset="0"/>
                        </a:rPr>
                        <a:t>17</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000000"/>
                          </a:solidFill>
                          <a:effectLst/>
                          <a:latin typeface="Calibri" panose="020F0502020204030204" pitchFamily="34" charset="0"/>
                        </a:rPr>
                        <a:t>339</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000000"/>
                          </a:solidFill>
                          <a:effectLst/>
                          <a:latin typeface="Calibri" panose="020F0502020204030204" pitchFamily="34" charset="0"/>
                        </a:rPr>
                        <a:t>40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FFFFFF"/>
                          </a:solidFill>
                          <a:effectLst/>
                          <a:latin typeface="Calibri" panose="020F0502020204030204" pitchFamily="34" charset="0"/>
                        </a:rPr>
                        <a:t>806</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r h="223040">
                <a:tc>
                  <a:txBody>
                    <a:bodyPr/>
                    <a:lstStyle/>
                    <a:p>
                      <a:pPr algn="l" rtl="0" fontAlgn="b"/>
                      <a:r>
                        <a:rPr lang="en-GB" sz="1700" b="0" i="0" u="none" strike="noStrike" dirty="0">
                          <a:solidFill>
                            <a:srgbClr val="000000"/>
                          </a:solidFill>
                          <a:effectLst/>
                          <a:latin typeface="Calibri" panose="020F0502020204030204" pitchFamily="34" charset="0"/>
                        </a:rPr>
                        <a:t>Supply teacher</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dirty="0">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dirty="0">
                          <a:solidFill>
                            <a:srgbClr val="000000"/>
                          </a:solidFill>
                          <a:effectLst/>
                          <a:latin typeface="Calibri" panose="020F0502020204030204" pitchFamily="34" charset="0"/>
                        </a:rPr>
                        <a:t>76</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FFFFFF"/>
                          </a:solidFill>
                          <a:effectLst/>
                          <a:latin typeface="Calibri" panose="020F0502020204030204" pitchFamily="34" charset="0"/>
                        </a:rPr>
                        <a:t>76</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r h="223040">
                <a:tc>
                  <a:txBody>
                    <a:bodyPr/>
                    <a:lstStyle/>
                    <a:p>
                      <a:pPr algn="l" rtl="0" fontAlgn="b"/>
                      <a:r>
                        <a:rPr lang="en-GB" sz="1700" b="0" i="0" u="none" strike="noStrike" dirty="0">
                          <a:solidFill>
                            <a:srgbClr val="000000"/>
                          </a:solidFill>
                          <a:effectLst/>
                          <a:latin typeface="Calibri" panose="020F0502020204030204" pitchFamily="34" charset="0"/>
                        </a:rPr>
                        <a:t>No </a:t>
                      </a:r>
                      <a:r>
                        <a:rPr lang="en-GB" sz="1700" b="0" i="0" u="none" strike="noStrike" dirty="0" smtClean="0">
                          <a:solidFill>
                            <a:srgbClr val="000000"/>
                          </a:solidFill>
                          <a:effectLst/>
                          <a:latin typeface="Calibri" panose="020F0502020204030204" pitchFamily="34" charset="0"/>
                        </a:rPr>
                        <a:t>employment details</a:t>
                      </a:r>
                      <a:endParaRPr lang="en-GB" sz="1700" b="0" i="0" u="none" strike="noStrike" dirty="0">
                        <a:solidFill>
                          <a:srgbClr val="000000"/>
                        </a:solidFill>
                        <a:effectLst/>
                        <a:latin typeface="Calibri" panose="020F0502020204030204" pitchFamily="34" charset="0"/>
                      </a:endParaRP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dirty="0">
                          <a:solidFill>
                            <a:srgbClr val="000000"/>
                          </a:solidFill>
                          <a:effectLst/>
                          <a:latin typeface="Calibri" panose="020F0502020204030204" pitchFamily="34" charset="0"/>
                        </a:rPr>
                        <a:t>48</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FFFFFF"/>
                          </a:solidFill>
                          <a:effectLst/>
                          <a:latin typeface="Calibri" panose="020F0502020204030204" pitchFamily="34" charset="0"/>
                        </a:rPr>
                        <a:t>48</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r h="576704">
                <a:tc>
                  <a:txBody>
                    <a:bodyPr/>
                    <a:lstStyle/>
                    <a:p>
                      <a:pPr algn="l" rtl="0" fontAlgn="b"/>
                      <a:r>
                        <a:rPr lang="en-GB" sz="1700" b="0" i="0" u="none" strike="noStrike">
                          <a:solidFill>
                            <a:srgbClr val="000000"/>
                          </a:solidFill>
                          <a:effectLst/>
                          <a:latin typeface="Calibri" panose="020F0502020204030204" pitchFamily="34" charset="0"/>
                        </a:rPr>
                        <a:t>Other including career break, home tutor, not employed as a teacher but working in an education field, on maternity, peripatetic teachers, post in FE</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a:solidFill>
                            <a:srgbClr val="000000"/>
                          </a:solidFill>
                          <a:effectLst/>
                          <a:latin typeface="Calibri" panose="020F0502020204030204" pitchFamily="34" charset="0"/>
                        </a:rPr>
                        <a:t>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9E1F2"/>
                    </a:solidFill>
                  </a:tcPr>
                </a:tc>
                <a:tc>
                  <a:txBody>
                    <a:bodyPr/>
                    <a:lstStyle/>
                    <a:p>
                      <a:pPr algn="r" rtl="0" fontAlgn="b"/>
                      <a:r>
                        <a:rPr lang="en-GB" sz="1700" b="0" i="0" u="none" strike="noStrike" dirty="0">
                          <a:solidFill>
                            <a:srgbClr val="000000"/>
                          </a:solidFill>
                          <a:effectLst/>
                          <a:latin typeface="Calibri" panose="020F0502020204030204" pitchFamily="34" charset="0"/>
                        </a:rPr>
                        <a:t>13</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r" rtl="0" fontAlgn="b"/>
                      <a:r>
                        <a:rPr lang="en-GB" sz="1700" b="0" i="0" u="none" strike="noStrike" dirty="0">
                          <a:solidFill>
                            <a:srgbClr val="FFFFFF"/>
                          </a:solidFill>
                          <a:effectLst/>
                          <a:latin typeface="Calibri" panose="020F0502020204030204" pitchFamily="34" charset="0"/>
                        </a:rPr>
                        <a:t>13</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r h="223040">
                <a:tc>
                  <a:txBody>
                    <a:bodyPr/>
                    <a:lstStyle/>
                    <a:p>
                      <a:pPr algn="l" rtl="0" fontAlgn="b"/>
                      <a:r>
                        <a:rPr lang="en-GB" sz="1700" b="0" i="0" u="none" strike="noStrike" dirty="0">
                          <a:solidFill>
                            <a:srgbClr val="FFFFFF"/>
                          </a:solidFill>
                          <a:effectLst/>
                          <a:latin typeface="Calibri" panose="020F0502020204030204" pitchFamily="34" charset="0"/>
                        </a:rPr>
                        <a:t>Total</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r" rtl="0" fontAlgn="b"/>
                      <a:r>
                        <a:rPr lang="en-GB" sz="1700" b="0" i="0" u="none" strike="noStrike" dirty="0">
                          <a:solidFill>
                            <a:srgbClr val="FFFFFF"/>
                          </a:solidFill>
                          <a:effectLst/>
                          <a:latin typeface="Calibri" panose="020F0502020204030204" pitchFamily="34" charset="0"/>
                        </a:rPr>
                        <a:t>447</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r" rtl="0" fontAlgn="b"/>
                      <a:r>
                        <a:rPr lang="en-GB" sz="1700" b="0" i="0" u="none" strike="noStrike">
                          <a:solidFill>
                            <a:srgbClr val="FFFFFF"/>
                          </a:solidFill>
                          <a:effectLst/>
                          <a:latin typeface="Calibri" panose="020F0502020204030204" pitchFamily="34" charset="0"/>
                        </a:rPr>
                        <a:t>17</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r" rtl="0" fontAlgn="b"/>
                      <a:r>
                        <a:rPr lang="en-GB" sz="1700" b="0" i="0" u="none" strike="noStrike">
                          <a:solidFill>
                            <a:srgbClr val="FFFFFF"/>
                          </a:solidFill>
                          <a:effectLst/>
                          <a:latin typeface="Calibri" panose="020F0502020204030204" pitchFamily="34" charset="0"/>
                        </a:rPr>
                        <a:t>369</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r" rtl="0" fontAlgn="b"/>
                      <a:r>
                        <a:rPr lang="en-GB" sz="1700" b="0" i="0" u="none" strike="noStrike" dirty="0">
                          <a:solidFill>
                            <a:srgbClr val="FFFFFF"/>
                          </a:solidFill>
                          <a:effectLst/>
                          <a:latin typeface="Calibri" panose="020F0502020204030204" pitchFamily="34" charset="0"/>
                        </a:rPr>
                        <a:t>180</a:t>
                      </a: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c>
                  <a:txBody>
                    <a:bodyPr/>
                    <a:lstStyle/>
                    <a:p>
                      <a:pPr algn="r" rtl="0" fontAlgn="b"/>
                      <a:r>
                        <a:rPr lang="en-GB" sz="1700" b="0" i="0" u="none" strike="noStrike" dirty="0" smtClean="0">
                          <a:solidFill>
                            <a:srgbClr val="FFFFFF"/>
                          </a:solidFill>
                          <a:effectLst/>
                          <a:latin typeface="Calibri" panose="020F0502020204030204" pitchFamily="34" charset="0"/>
                        </a:rPr>
                        <a:t>1,013</a:t>
                      </a:r>
                      <a:endParaRPr lang="en-GB" sz="1700" b="0" i="0" u="none" strike="noStrike" dirty="0">
                        <a:solidFill>
                          <a:srgbClr val="FFFFFF"/>
                        </a:solidFill>
                        <a:effectLst/>
                        <a:latin typeface="Calibri" panose="020F0502020204030204" pitchFamily="34" charset="0"/>
                      </a:endParaRPr>
                    </a:p>
                  </a:txBody>
                  <a:tcPr marL="7777" marR="7777" marT="7777"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472C4"/>
                    </a:solidFill>
                  </a:tcPr>
                </a:tc>
              </a:tr>
            </a:tbl>
          </a:graphicData>
        </a:graphic>
      </p:graphicFrame>
      <p:sp>
        <p:nvSpPr>
          <p:cNvPr id="4" name="Oval 3"/>
          <p:cNvSpPr/>
          <p:nvPr/>
        </p:nvSpPr>
        <p:spPr>
          <a:xfrm>
            <a:off x="3810000" y="2848707"/>
            <a:ext cx="1301262" cy="1078523"/>
          </a:xfrm>
          <a:prstGeom prst="ellipse">
            <a:avLst/>
          </a:prstGeom>
          <a:noFill/>
          <a:ln w="381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697405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86408" y="6053281"/>
            <a:ext cx="3960440" cy="369332"/>
          </a:xfrm>
          <a:prstGeom prst="rect">
            <a:avLst/>
          </a:prstGeom>
          <a:noFill/>
        </p:spPr>
        <p:txBody>
          <a:bodyPr wrap="square" rtlCol="0">
            <a:spAutoFit/>
          </a:bodyPr>
          <a:lstStyle/>
          <a:p>
            <a:r>
              <a:rPr lang="en-GB" dirty="0" smtClean="0"/>
              <a:t>Source: Stats Wales</a:t>
            </a:r>
            <a:endParaRPr lang="en-GB" dirty="0"/>
          </a:p>
        </p:txBody>
      </p:sp>
      <p:pic>
        <p:nvPicPr>
          <p:cNvPr id="2" name="Picture 1"/>
          <p:cNvPicPr>
            <a:picLocks noChangeAspect="1"/>
          </p:cNvPicPr>
          <p:nvPr/>
        </p:nvPicPr>
        <p:blipFill>
          <a:blip r:embed="rId2"/>
          <a:stretch>
            <a:fillRect/>
          </a:stretch>
        </p:blipFill>
        <p:spPr>
          <a:xfrm>
            <a:off x="323528" y="548680"/>
            <a:ext cx="8568951" cy="5401524"/>
          </a:xfrm>
          <a:prstGeom prst="rect">
            <a:avLst/>
          </a:prstGeom>
        </p:spPr>
      </p:pic>
    </p:spTree>
    <p:extLst>
      <p:ext uri="{BB962C8B-B14F-4D97-AF65-F5344CB8AC3E}">
        <p14:creationId xmlns:p14="http://schemas.microsoft.com/office/powerpoint/2010/main" val="12758593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170"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7171" name="Rectangle 6"/>
          <p:cNvSpPr>
            <a:spLocks noChangeArrowheads="1"/>
          </p:cNvSpPr>
          <p:nvPr/>
        </p:nvSpPr>
        <p:spPr bwMode="auto">
          <a:xfrm>
            <a:off x="2450123" y="296918"/>
            <a:ext cx="6541477"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r>
              <a:rPr lang="en-GB" sz="2600" b="1" u="sng" dirty="0"/>
              <a:t>HEAD TEACHER RECRUITMENT CRISIS LOOMING IN WALES – Feb 2016</a:t>
            </a:r>
          </a:p>
        </p:txBody>
      </p:sp>
      <p:pic>
        <p:nvPicPr>
          <p:cNvPr id="1026" name="Picture 2" descr="NAHT - For Leaders, For Learn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677" y="173808"/>
            <a:ext cx="2095500" cy="100965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0" y="1347008"/>
            <a:ext cx="9144000" cy="5509200"/>
          </a:xfrm>
          <a:prstGeom prst="rect">
            <a:avLst/>
          </a:prstGeom>
        </p:spPr>
        <p:txBody>
          <a:bodyPr wrap="square">
            <a:spAutoFit/>
          </a:bodyPr>
          <a:lstStyle/>
          <a:p>
            <a:r>
              <a:rPr lang="en-GB" sz="2200" dirty="0" smtClean="0">
                <a:solidFill>
                  <a:schemeClr val="bg1"/>
                </a:solidFill>
              </a:rPr>
              <a:t>‘Two </a:t>
            </a:r>
            <a:r>
              <a:rPr lang="en-GB" sz="2200" dirty="0">
                <a:solidFill>
                  <a:schemeClr val="bg1"/>
                </a:solidFill>
              </a:rPr>
              <a:t>thirds of </a:t>
            </a:r>
            <a:r>
              <a:rPr lang="en-GB" sz="2200" dirty="0" smtClean="0">
                <a:solidFill>
                  <a:schemeClr val="bg1"/>
                </a:solidFill>
              </a:rPr>
              <a:t>LAs </a:t>
            </a:r>
            <a:r>
              <a:rPr lang="en-GB" sz="2200" dirty="0">
                <a:solidFill>
                  <a:schemeClr val="bg1"/>
                </a:solidFill>
              </a:rPr>
              <a:t>have experienced problems </a:t>
            </a:r>
            <a:r>
              <a:rPr lang="en-GB" sz="2200" dirty="0" smtClean="0">
                <a:solidFill>
                  <a:schemeClr val="bg1"/>
                </a:solidFill>
              </a:rPr>
              <a:t>recruiting </a:t>
            </a:r>
            <a:r>
              <a:rPr lang="en-GB" sz="2200" dirty="0">
                <a:solidFill>
                  <a:schemeClr val="bg1"/>
                </a:solidFill>
              </a:rPr>
              <a:t>head </a:t>
            </a:r>
            <a:r>
              <a:rPr lang="en-GB" sz="2200" dirty="0" smtClean="0">
                <a:solidFill>
                  <a:schemeClr val="bg1"/>
                </a:solidFill>
              </a:rPr>
              <a:t>teachers’</a:t>
            </a:r>
            <a:endParaRPr lang="en-GB" sz="2200" dirty="0">
              <a:solidFill>
                <a:schemeClr val="bg1"/>
              </a:solidFill>
            </a:endParaRPr>
          </a:p>
          <a:p>
            <a:r>
              <a:rPr lang="en-GB" sz="2200" dirty="0">
                <a:solidFill>
                  <a:schemeClr val="bg1"/>
                </a:solidFill>
              </a:rPr>
              <a:t> </a:t>
            </a:r>
            <a:endParaRPr lang="en-GB" sz="2200" dirty="0" smtClean="0">
              <a:solidFill>
                <a:schemeClr val="bg1"/>
              </a:solidFill>
            </a:endParaRPr>
          </a:p>
          <a:p>
            <a:r>
              <a:rPr lang="en-GB" sz="2200" dirty="0" smtClean="0">
                <a:solidFill>
                  <a:schemeClr val="bg1"/>
                </a:solidFill>
              </a:rPr>
              <a:t>“</a:t>
            </a:r>
            <a:r>
              <a:rPr lang="en-GB" sz="2200" dirty="0">
                <a:solidFill>
                  <a:schemeClr val="bg1"/>
                </a:solidFill>
              </a:rPr>
              <a:t>Being a school leader can be one of the most rewarding and fulfilling roles in education and something to which many should aspire. Supporting talented teachers, leading inspirational schools and taking the opportunity to impact positively upon the future life chances of so many children and young people should be opportunities that attract the very best </a:t>
            </a:r>
            <a:r>
              <a:rPr lang="en-GB" sz="2200" dirty="0" smtClean="0">
                <a:solidFill>
                  <a:schemeClr val="bg1"/>
                </a:solidFill>
              </a:rPr>
              <a:t>candidates.”</a:t>
            </a:r>
          </a:p>
          <a:p>
            <a:endParaRPr lang="en-GB" sz="2200" dirty="0">
              <a:solidFill>
                <a:schemeClr val="bg1"/>
              </a:solidFill>
            </a:endParaRPr>
          </a:p>
          <a:p>
            <a:r>
              <a:rPr lang="en-GB" sz="2200" dirty="0">
                <a:solidFill>
                  <a:schemeClr val="bg1"/>
                </a:solidFill>
              </a:rPr>
              <a:t>“And yet, in many areas across Wales, governing bodies are struggling to recruit the head teachers they need. Some schools are only attracting a handful of candidates, many are having to repeat the process at least once, and even then some are still failing to appoint a new head teacher</a:t>
            </a:r>
            <a:r>
              <a:rPr lang="en-GB" sz="2200" dirty="0" smtClean="0">
                <a:solidFill>
                  <a:schemeClr val="bg1"/>
                </a:solidFill>
              </a:rPr>
              <a:t>.”</a:t>
            </a:r>
          </a:p>
          <a:p>
            <a:endParaRPr lang="en-GB" sz="2200" dirty="0" smtClean="0">
              <a:solidFill>
                <a:schemeClr val="bg1"/>
              </a:solidFill>
            </a:endParaRPr>
          </a:p>
          <a:p>
            <a:r>
              <a:rPr lang="en-GB" sz="2200" i="1" dirty="0">
                <a:solidFill>
                  <a:schemeClr val="bg1"/>
                </a:solidFill>
              </a:rPr>
              <a:t>Rob Williams, Director of Policy at NAHT </a:t>
            </a:r>
            <a:r>
              <a:rPr lang="en-GB" sz="2200" i="1" dirty="0" err="1" smtClean="0">
                <a:solidFill>
                  <a:schemeClr val="bg1"/>
                </a:solidFill>
              </a:rPr>
              <a:t>Cymru</a:t>
            </a:r>
            <a:endParaRPr lang="en-GB" sz="2200" b="1" i="1" dirty="0">
              <a:solidFill>
                <a:schemeClr val="bg1"/>
              </a:solidFill>
            </a:endParaRPr>
          </a:p>
        </p:txBody>
      </p:sp>
    </p:spTree>
    <p:extLst>
      <p:ext uri="{BB962C8B-B14F-4D97-AF65-F5344CB8AC3E}">
        <p14:creationId xmlns:p14="http://schemas.microsoft.com/office/powerpoint/2010/main" val="34693072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Autofit/>
          </a:bodyPr>
          <a:lstStyle/>
          <a:p>
            <a:r>
              <a:rPr lang="en-GB" sz="3000" dirty="0" smtClean="0"/>
              <a:t>How many of you would like to move into some form of leadership role in the future?</a:t>
            </a:r>
          </a:p>
          <a:p>
            <a:r>
              <a:rPr lang="en-GB" sz="3000" dirty="0" smtClean="0"/>
              <a:t>How many of you would like to become heads?</a:t>
            </a:r>
          </a:p>
          <a:p>
            <a:r>
              <a:rPr lang="en-GB" sz="3000" dirty="0" smtClean="0"/>
              <a:t>Why do you think it is becoming harder to recruit head teachers?</a:t>
            </a:r>
          </a:p>
          <a:p>
            <a:r>
              <a:rPr lang="en-GB" sz="3000" dirty="0" smtClean="0"/>
              <a:t>What are the differences between being a class teacher and a head teacher?</a:t>
            </a:r>
            <a:endParaRPr lang="en-GB" sz="3000" dirty="0"/>
          </a:p>
        </p:txBody>
      </p:sp>
    </p:spTree>
    <p:extLst>
      <p:ext uri="{BB962C8B-B14F-4D97-AF65-F5344CB8AC3E}">
        <p14:creationId xmlns:p14="http://schemas.microsoft.com/office/powerpoint/2010/main" val="63810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Teaching v Headship</a:t>
            </a:r>
            <a:endParaRPr lang="en-US" dirty="0">
              <a:latin typeface="Arial" charset="0"/>
            </a:endParaRPr>
          </a:p>
        </p:txBody>
      </p:sp>
      <p:sp>
        <p:nvSpPr>
          <p:cNvPr id="22531" name="Rectangle 3"/>
          <p:cNvSpPr>
            <a:spLocks noGrp="1" noChangeArrowheads="1"/>
          </p:cNvSpPr>
          <p:nvPr>
            <p:ph type="body" idx="1"/>
          </p:nvPr>
        </p:nvSpPr>
        <p:spPr>
          <a:xfrm>
            <a:off x="549275" y="1207477"/>
            <a:ext cx="8042276" cy="4736124"/>
          </a:xfrm>
        </p:spPr>
        <p:txBody>
          <a:bodyPr/>
          <a:lstStyle/>
          <a:p>
            <a:pPr marL="0" indent="0" eaLnBrk="1" hangingPunct="1">
              <a:buNone/>
            </a:pPr>
            <a:endParaRPr lang="en-US" dirty="0">
              <a:latin typeface="Arial" charset="0"/>
            </a:endParaRPr>
          </a:p>
          <a:p>
            <a:pPr eaLnBrk="1" hangingPunct="1"/>
            <a:endParaRPr lang="en-US" dirty="0">
              <a:latin typeface="Arial" charset="0"/>
            </a:endParaRPr>
          </a:p>
        </p:txBody>
      </p:sp>
      <p:pic>
        <p:nvPicPr>
          <p:cNvPr id="1026" name="Picture 2" descr="Image result for primary teacher teaching"/>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r="42480"/>
          <a:stretch/>
        </p:blipFill>
        <p:spPr bwMode="auto">
          <a:xfrm>
            <a:off x="296250" y="2554184"/>
            <a:ext cx="1917955" cy="2221524"/>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8" name="Right Arrow 7"/>
          <p:cNvSpPr/>
          <p:nvPr/>
        </p:nvSpPr>
        <p:spPr>
          <a:xfrm>
            <a:off x="2419104" y="3185788"/>
            <a:ext cx="1781908" cy="87923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0" name="Right Arrow 9"/>
          <p:cNvSpPr/>
          <p:nvPr/>
        </p:nvSpPr>
        <p:spPr>
          <a:xfrm rot="1164463">
            <a:off x="2343158" y="4336093"/>
            <a:ext cx="1781908" cy="87923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1" name="Right Arrow 10"/>
          <p:cNvSpPr/>
          <p:nvPr/>
        </p:nvSpPr>
        <p:spPr>
          <a:xfrm rot="20074522">
            <a:off x="2316654" y="1944182"/>
            <a:ext cx="1781908" cy="879231"/>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028" name="Picture 4" descr="Image result for accountant"/>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l="19399" r="30100"/>
          <a:stretch/>
        </p:blipFill>
        <p:spPr bwMode="auto">
          <a:xfrm>
            <a:off x="4220520" y="1054361"/>
            <a:ext cx="1932000" cy="149982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30" name="Picture 6" descr="Image result for counsellor"/>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l="8291" r="20360"/>
          <a:stretch/>
        </p:blipFill>
        <p:spPr bwMode="auto">
          <a:xfrm>
            <a:off x="6267755" y="1008184"/>
            <a:ext cx="1604066" cy="149982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31" name="Picture 7"/>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393531" y="2782783"/>
            <a:ext cx="1697281" cy="191672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2" name="Picture 8"/>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6267755" y="2620106"/>
            <a:ext cx="2387128" cy="13396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3" name="Picture 9"/>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8004542" y="1604251"/>
            <a:ext cx="977761" cy="90375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4" name="Picture 10"/>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4201012" y="4865077"/>
            <a:ext cx="1571512" cy="164708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8" name="Picture 14"/>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7617599" y="196014"/>
            <a:ext cx="1314452" cy="131445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9" name="Picture 15"/>
          <p:cNvPicPr>
            <a:picLocks noChangeAspect="1" noChangeArrowheads="1"/>
          </p:cNvPicPr>
          <p:nvPr/>
        </p:nvPicPr>
        <p:blipFill>
          <a:blip r:embed="rId10" cstate="email">
            <a:extLst>
              <a:ext uri="{28A0092B-C50C-407E-A947-70E740481C1C}">
                <a14:useLocalDpi xmlns:a14="http://schemas.microsoft.com/office/drawing/2010/main" val="0"/>
              </a:ext>
            </a:extLst>
          </a:blip>
          <a:srcRect/>
          <a:stretch>
            <a:fillRect/>
          </a:stretch>
        </p:blipFill>
        <p:spPr bwMode="auto">
          <a:xfrm>
            <a:off x="7288988" y="4736121"/>
            <a:ext cx="1643063" cy="19050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5" name="Picture 11"/>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5951973" y="4095770"/>
            <a:ext cx="1509346" cy="120747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7" name="Picture 13"/>
          <p:cNvPicPr>
            <a:picLocks noChangeAspect="1" noChangeArrowheads="1"/>
          </p:cNvPicPr>
          <p:nvPr/>
        </p:nvPicPr>
        <p:blipFill>
          <a:blip r:embed="rId12" cstate="email">
            <a:extLst>
              <a:ext uri="{28A0092B-C50C-407E-A947-70E740481C1C}">
                <a14:useLocalDpi xmlns:a14="http://schemas.microsoft.com/office/drawing/2010/main" val="0"/>
              </a:ext>
            </a:extLst>
          </a:blip>
          <a:srcRect/>
          <a:stretch>
            <a:fillRect/>
          </a:stretch>
        </p:blipFill>
        <p:spPr bwMode="auto">
          <a:xfrm>
            <a:off x="5646432" y="5627077"/>
            <a:ext cx="1787350" cy="11894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36" name="Picture 12"/>
          <p:cNvPicPr>
            <a:picLocks noChangeAspect="1" noChangeArrowheads="1"/>
          </p:cNvPicPr>
          <p:nvPr/>
        </p:nvPicPr>
        <p:blipFill rotWithShape="1">
          <a:blip r:embed="rId13" cstate="email">
            <a:extLst>
              <a:ext uri="{28A0092B-C50C-407E-A947-70E740481C1C}">
                <a14:useLocalDpi xmlns:a14="http://schemas.microsoft.com/office/drawing/2010/main" val="0"/>
              </a:ext>
            </a:extLst>
          </a:blip>
          <a:srcRect l="29787" r="23019"/>
          <a:stretch/>
        </p:blipFill>
        <p:spPr bwMode="auto">
          <a:xfrm>
            <a:off x="7765918" y="3434861"/>
            <a:ext cx="1017814" cy="143777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839423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p:cTn id="7" dur="1000" fill="hold"/>
                                        <p:tgtEl>
                                          <p:spTgt spid="1028"/>
                                        </p:tgtEl>
                                        <p:attrNameLst>
                                          <p:attrName>ppt_w</p:attrName>
                                        </p:attrNameLst>
                                      </p:cBhvr>
                                      <p:tavLst>
                                        <p:tav tm="0">
                                          <p:val>
                                            <p:fltVal val="0"/>
                                          </p:val>
                                        </p:tav>
                                        <p:tav tm="100000">
                                          <p:val>
                                            <p:strVal val="#ppt_w"/>
                                          </p:val>
                                        </p:tav>
                                      </p:tavLst>
                                    </p:anim>
                                    <p:anim calcmode="lin" valueType="num">
                                      <p:cBhvr>
                                        <p:cTn id="8" dur="1000" fill="hold"/>
                                        <p:tgtEl>
                                          <p:spTgt spid="1028"/>
                                        </p:tgtEl>
                                        <p:attrNameLst>
                                          <p:attrName>ppt_h</p:attrName>
                                        </p:attrNameLst>
                                      </p:cBhvr>
                                      <p:tavLst>
                                        <p:tav tm="0">
                                          <p:val>
                                            <p:fltVal val="0"/>
                                          </p:val>
                                        </p:tav>
                                        <p:tav tm="100000">
                                          <p:val>
                                            <p:strVal val="#ppt_h"/>
                                          </p:val>
                                        </p:tav>
                                      </p:tavLst>
                                    </p:anim>
                                    <p:anim calcmode="lin" valueType="num">
                                      <p:cBhvr>
                                        <p:cTn id="9" dur="1000" fill="hold"/>
                                        <p:tgtEl>
                                          <p:spTgt spid="1028"/>
                                        </p:tgtEl>
                                        <p:attrNameLst>
                                          <p:attrName>style.rotation</p:attrName>
                                        </p:attrNameLst>
                                      </p:cBhvr>
                                      <p:tavLst>
                                        <p:tav tm="0">
                                          <p:val>
                                            <p:fltVal val="90"/>
                                          </p:val>
                                        </p:tav>
                                        <p:tav tm="100000">
                                          <p:val>
                                            <p:fltVal val="0"/>
                                          </p:val>
                                        </p:tav>
                                      </p:tavLst>
                                    </p:anim>
                                    <p:animEffect transition="in" filter="fade">
                                      <p:cBhvr>
                                        <p:cTn id="10" dur="1000"/>
                                        <p:tgtEl>
                                          <p:spTgt spid="1028"/>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1038"/>
                                        </p:tgtEl>
                                        <p:attrNameLst>
                                          <p:attrName>style.visibility</p:attrName>
                                        </p:attrNameLst>
                                      </p:cBhvr>
                                      <p:to>
                                        <p:strVal val="visible"/>
                                      </p:to>
                                    </p:set>
                                    <p:anim calcmode="lin" valueType="num">
                                      <p:cBhvr>
                                        <p:cTn id="15" dur="1000" fill="hold"/>
                                        <p:tgtEl>
                                          <p:spTgt spid="1038"/>
                                        </p:tgtEl>
                                        <p:attrNameLst>
                                          <p:attrName>ppt_w</p:attrName>
                                        </p:attrNameLst>
                                      </p:cBhvr>
                                      <p:tavLst>
                                        <p:tav tm="0">
                                          <p:val>
                                            <p:fltVal val="0"/>
                                          </p:val>
                                        </p:tav>
                                        <p:tav tm="100000">
                                          <p:val>
                                            <p:strVal val="#ppt_w"/>
                                          </p:val>
                                        </p:tav>
                                      </p:tavLst>
                                    </p:anim>
                                    <p:anim calcmode="lin" valueType="num">
                                      <p:cBhvr>
                                        <p:cTn id="16" dur="1000" fill="hold"/>
                                        <p:tgtEl>
                                          <p:spTgt spid="1038"/>
                                        </p:tgtEl>
                                        <p:attrNameLst>
                                          <p:attrName>ppt_h</p:attrName>
                                        </p:attrNameLst>
                                      </p:cBhvr>
                                      <p:tavLst>
                                        <p:tav tm="0">
                                          <p:val>
                                            <p:fltVal val="0"/>
                                          </p:val>
                                        </p:tav>
                                        <p:tav tm="100000">
                                          <p:val>
                                            <p:strVal val="#ppt_h"/>
                                          </p:val>
                                        </p:tav>
                                      </p:tavLst>
                                    </p:anim>
                                    <p:anim calcmode="lin" valueType="num">
                                      <p:cBhvr>
                                        <p:cTn id="17" dur="1000" fill="hold"/>
                                        <p:tgtEl>
                                          <p:spTgt spid="1038"/>
                                        </p:tgtEl>
                                        <p:attrNameLst>
                                          <p:attrName>style.rotation</p:attrName>
                                        </p:attrNameLst>
                                      </p:cBhvr>
                                      <p:tavLst>
                                        <p:tav tm="0">
                                          <p:val>
                                            <p:fltVal val="90"/>
                                          </p:val>
                                        </p:tav>
                                        <p:tav tm="100000">
                                          <p:val>
                                            <p:fltVal val="0"/>
                                          </p:val>
                                        </p:tav>
                                      </p:tavLst>
                                    </p:anim>
                                    <p:animEffect transition="in" filter="fade">
                                      <p:cBhvr>
                                        <p:cTn id="18" dur="1000"/>
                                        <p:tgtEl>
                                          <p:spTgt spid="1038"/>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1030"/>
                                        </p:tgtEl>
                                        <p:attrNameLst>
                                          <p:attrName>style.visibility</p:attrName>
                                        </p:attrNameLst>
                                      </p:cBhvr>
                                      <p:to>
                                        <p:strVal val="visible"/>
                                      </p:to>
                                    </p:set>
                                    <p:anim calcmode="lin" valueType="num">
                                      <p:cBhvr>
                                        <p:cTn id="23" dur="1000" fill="hold"/>
                                        <p:tgtEl>
                                          <p:spTgt spid="1030"/>
                                        </p:tgtEl>
                                        <p:attrNameLst>
                                          <p:attrName>ppt_w</p:attrName>
                                        </p:attrNameLst>
                                      </p:cBhvr>
                                      <p:tavLst>
                                        <p:tav tm="0">
                                          <p:val>
                                            <p:fltVal val="0"/>
                                          </p:val>
                                        </p:tav>
                                        <p:tav tm="100000">
                                          <p:val>
                                            <p:strVal val="#ppt_w"/>
                                          </p:val>
                                        </p:tav>
                                      </p:tavLst>
                                    </p:anim>
                                    <p:anim calcmode="lin" valueType="num">
                                      <p:cBhvr>
                                        <p:cTn id="24" dur="1000" fill="hold"/>
                                        <p:tgtEl>
                                          <p:spTgt spid="1030"/>
                                        </p:tgtEl>
                                        <p:attrNameLst>
                                          <p:attrName>ppt_h</p:attrName>
                                        </p:attrNameLst>
                                      </p:cBhvr>
                                      <p:tavLst>
                                        <p:tav tm="0">
                                          <p:val>
                                            <p:fltVal val="0"/>
                                          </p:val>
                                        </p:tav>
                                        <p:tav tm="100000">
                                          <p:val>
                                            <p:strVal val="#ppt_h"/>
                                          </p:val>
                                        </p:tav>
                                      </p:tavLst>
                                    </p:anim>
                                    <p:anim calcmode="lin" valueType="num">
                                      <p:cBhvr>
                                        <p:cTn id="25" dur="1000" fill="hold"/>
                                        <p:tgtEl>
                                          <p:spTgt spid="1030"/>
                                        </p:tgtEl>
                                        <p:attrNameLst>
                                          <p:attrName>style.rotation</p:attrName>
                                        </p:attrNameLst>
                                      </p:cBhvr>
                                      <p:tavLst>
                                        <p:tav tm="0">
                                          <p:val>
                                            <p:fltVal val="90"/>
                                          </p:val>
                                        </p:tav>
                                        <p:tav tm="100000">
                                          <p:val>
                                            <p:fltVal val="0"/>
                                          </p:val>
                                        </p:tav>
                                      </p:tavLst>
                                    </p:anim>
                                    <p:animEffect transition="in" filter="fade">
                                      <p:cBhvr>
                                        <p:cTn id="26" dur="1000"/>
                                        <p:tgtEl>
                                          <p:spTgt spid="1030"/>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033"/>
                                        </p:tgtEl>
                                        <p:attrNameLst>
                                          <p:attrName>style.visibility</p:attrName>
                                        </p:attrNameLst>
                                      </p:cBhvr>
                                      <p:to>
                                        <p:strVal val="visible"/>
                                      </p:to>
                                    </p:set>
                                    <p:anim calcmode="lin" valueType="num">
                                      <p:cBhvr>
                                        <p:cTn id="31" dur="1000" fill="hold"/>
                                        <p:tgtEl>
                                          <p:spTgt spid="1033"/>
                                        </p:tgtEl>
                                        <p:attrNameLst>
                                          <p:attrName>ppt_w</p:attrName>
                                        </p:attrNameLst>
                                      </p:cBhvr>
                                      <p:tavLst>
                                        <p:tav tm="0">
                                          <p:val>
                                            <p:fltVal val="0"/>
                                          </p:val>
                                        </p:tav>
                                        <p:tav tm="100000">
                                          <p:val>
                                            <p:strVal val="#ppt_w"/>
                                          </p:val>
                                        </p:tav>
                                      </p:tavLst>
                                    </p:anim>
                                    <p:anim calcmode="lin" valueType="num">
                                      <p:cBhvr>
                                        <p:cTn id="32" dur="1000" fill="hold"/>
                                        <p:tgtEl>
                                          <p:spTgt spid="1033"/>
                                        </p:tgtEl>
                                        <p:attrNameLst>
                                          <p:attrName>ppt_h</p:attrName>
                                        </p:attrNameLst>
                                      </p:cBhvr>
                                      <p:tavLst>
                                        <p:tav tm="0">
                                          <p:val>
                                            <p:fltVal val="0"/>
                                          </p:val>
                                        </p:tav>
                                        <p:tav tm="100000">
                                          <p:val>
                                            <p:strVal val="#ppt_h"/>
                                          </p:val>
                                        </p:tav>
                                      </p:tavLst>
                                    </p:anim>
                                    <p:anim calcmode="lin" valueType="num">
                                      <p:cBhvr>
                                        <p:cTn id="33" dur="1000" fill="hold"/>
                                        <p:tgtEl>
                                          <p:spTgt spid="1033"/>
                                        </p:tgtEl>
                                        <p:attrNameLst>
                                          <p:attrName>style.rotation</p:attrName>
                                        </p:attrNameLst>
                                      </p:cBhvr>
                                      <p:tavLst>
                                        <p:tav tm="0">
                                          <p:val>
                                            <p:fltVal val="90"/>
                                          </p:val>
                                        </p:tav>
                                        <p:tav tm="100000">
                                          <p:val>
                                            <p:fltVal val="0"/>
                                          </p:val>
                                        </p:tav>
                                      </p:tavLst>
                                    </p:anim>
                                    <p:animEffect transition="in" filter="fade">
                                      <p:cBhvr>
                                        <p:cTn id="34" dur="1000"/>
                                        <p:tgtEl>
                                          <p:spTgt spid="1033"/>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1032"/>
                                        </p:tgtEl>
                                        <p:attrNameLst>
                                          <p:attrName>style.visibility</p:attrName>
                                        </p:attrNameLst>
                                      </p:cBhvr>
                                      <p:to>
                                        <p:strVal val="visible"/>
                                      </p:to>
                                    </p:set>
                                    <p:anim calcmode="lin" valueType="num">
                                      <p:cBhvr>
                                        <p:cTn id="39" dur="1000" fill="hold"/>
                                        <p:tgtEl>
                                          <p:spTgt spid="1032"/>
                                        </p:tgtEl>
                                        <p:attrNameLst>
                                          <p:attrName>ppt_w</p:attrName>
                                        </p:attrNameLst>
                                      </p:cBhvr>
                                      <p:tavLst>
                                        <p:tav tm="0">
                                          <p:val>
                                            <p:fltVal val="0"/>
                                          </p:val>
                                        </p:tav>
                                        <p:tav tm="100000">
                                          <p:val>
                                            <p:strVal val="#ppt_w"/>
                                          </p:val>
                                        </p:tav>
                                      </p:tavLst>
                                    </p:anim>
                                    <p:anim calcmode="lin" valueType="num">
                                      <p:cBhvr>
                                        <p:cTn id="40" dur="1000" fill="hold"/>
                                        <p:tgtEl>
                                          <p:spTgt spid="1032"/>
                                        </p:tgtEl>
                                        <p:attrNameLst>
                                          <p:attrName>ppt_h</p:attrName>
                                        </p:attrNameLst>
                                      </p:cBhvr>
                                      <p:tavLst>
                                        <p:tav tm="0">
                                          <p:val>
                                            <p:fltVal val="0"/>
                                          </p:val>
                                        </p:tav>
                                        <p:tav tm="100000">
                                          <p:val>
                                            <p:strVal val="#ppt_h"/>
                                          </p:val>
                                        </p:tav>
                                      </p:tavLst>
                                    </p:anim>
                                    <p:anim calcmode="lin" valueType="num">
                                      <p:cBhvr>
                                        <p:cTn id="41" dur="1000" fill="hold"/>
                                        <p:tgtEl>
                                          <p:spTgt spid="1032"/>
                                        </p:tgtEl>
                                        <p:attrNameLst>
                                          <p:attrName>style.rotation</p:attrName>
                                        </p:attrNameLst>
                                      </p:cBhvr>
                                      <p:tavLst>
                                        <p:tav tm="0">
                                          <p:val>
                                            <p:fltVal val="90"/>
                                          </p:val>
                                        </p:tav>
                                        <p:tav tm="100000">
                                          <p:val>
                                            <p:fltVal val="0"/>
                                          </p:val>
                                        </p:tav>
                                      </p:tavLst>
                                    </p:anim>
                                    <p:animEffect transition="in" filter="fade">
                                      <p:cBhvr>
                                        <p:cTn id="42" dur="1000"/>
                                        <p:tgtEl>
                                          <p:spTgt spid="1032"/>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1036"/>
                                        </p:tgtEl>
                                        <p:attrNameLst>
                                          <p:attrName>style.visibility</p:attrName>
                                        </p:attrNameLst>
                                      </p:cBhvr>
                                      <p:to>
                                        <p:strVal val="visible"/>
                                      </p:to>
                                    </p:set>
                                    <p:anim calcmode="lin" valueType="num">
                                      <p:cBhvr>
                                        <p:cTn id="47" dur="1000" fill="hold"/>
                                        <p:tgtEl>
                                          <p:spTgt spid="1036"/>
                                        </p:tgtEl>
                                        <p:attrNameLst>
                                          <p:attrName>ppt_w</p:attrName>
                                        </p:attrNameLst>
                                      </p:cBhvr>
                                      <p:tavLst>
                                        <p:tav tm="0">
                                          <p:val>
                                            <p:fltVal val="0"/>
                                          </p:val>
                                        </p:tav>
                                        <p:tav tm="100000">
                                          <p:val>
                                            <p:strVal val="#ppt_w"/>
                                          </p:val>
                                        </p:tav>
                                      </p:tavLst>
                                    </p:anim>
                                    <p:anim calcmode="lin" valueType="num">
                                      <p:cBhvr>
                                        <p:cTn id="48" dur="1000" fill="hold"/>
                                        <p:tgtEl>
                                          <p:spTgt spid="1036"/>
                                        </p:tgtEl>
                                        <p:attrNameLst>
                                          <p:attrName>ppt_h</p:attrName>
                                        </p:attrNameLst>
                                      </p:cBhvr>
                                      <p:tavLst>
                                        <p:tav tm="0">
                                          <p:val>
                                            <p:fltVal val="0"/>
                                          </p:val>
                                        </p:tav>
                                        <p:tav tm="100000">
                                          <p:val>
                                            <p:strVal val="#ppt_h"/>
                                          </p:val>
                                        </p:tav>
                                      </p:tavLst>
                                    </p:anim>
                                    <p:anim calcmode="lin" valueType="num">
                                      <p:cBhvr>
                                        <p:cTn id="49" dur="1000" fill="hold"/>
                                        <p:tgtEl>
                                          <p:spTgt spid="1036"/>
                                        </p:tgtEl>
                                        <p:attrNameLst>
                                          <p:attrName>style.rotation</p:attrName>
                                        </p:attrNameLst>
                                      </p:cBhvr>
                                      <p:tavLst>
                                        <p:tav tm="0">
                                          <p:val>
                                            <p:fltVal val="90"/>
                                          </p:val>
                                        </p:tav>
                                        <p:tav tm="100000">
                                          <p:val>
                                            <p:fltVal val="0"/>
                                          </p:val>
                                        </p:tav>
                                      </p:tavLst>
                                    </p:anim>
                                    <p:animEffect transition="in" filter="fade">
                                      <p:cBhvr>
                                        <p:cTn id="50" dur="1000"/>
                                        <p:tgtEl>
                                          <p:spTgt spid="1036"/>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035"/>
                                        </p:tgtEl>
                                        <p:attrNameLst>
                                          <p:attrName>style.visibility</p:attrName>
                                        </p:attrNameLst>
                                      </p:cBhvr>
                                      <p:to>
                                        <p:strVal val="visible"/>
                                      </p:to>
                                    </p:set>
                                    <p:anim calcmode="lin" valueType="num">
                                      <p:cBhvr>
                                        <p:cTn id="55" dur="1000" fill="hold"/>
                                        <p:tgtEl>
                                          <p:spTgt spid="1035"/>
                                        </p:tgtEl>
                                        <p:attrNameLst>
                                          <p:attrName>ppt_w</p:attrName>
                                        </p:attrNameLst>
                                      </p:cBhvr>
                                      <p:tavLst>
                                        <p:tav tm="0">
                                          <p:val>
                                            <p:fltVal val="0"/>
                                          </p:val>
                                        </p:tav>
                                        <p:tav tm="100000">
                                          <p:val>
                                            <p:strVal val="#ppt_w"/>
                                          </p:val>
                                        </p:tav>
                                      </p:tavLst>
                                    </p:anim>
                                    <p:anim calcmode="lin" valueType="num">
                                      <p:cBhvr>
                                        <p:cTn id="56" dur="1000" fill="hold"/>
                                        <p:tgtEl>
                                          <p:spTgt spid="1035"/>
                                        </p:tgtEl>
                                        <p:attrNameLst>
                                          <p:attrName>ppt_h</p:attrName>
                                        </p:attrNameLst>
                                      </p:cBhvr>
                                      <p:tavLst>
                                        <p:tav tm="0">
                                          <p:val>
                                            <p:fltVal val="0"/>
                                          </p:val>
                                        </p:tav>
                                        <p:tav tm="100000">
                                          <p:val>
                                            <p:strVal val="#ppt_h"/>
                                          </p:val>
                                        </p:tav>
                                      </p:tavLst>
                                    </p:anim>
                                    <p:anim calcmode="lin" valueType="num">
                                      <p:cBhvr>
                                        <p:cTn id="57" dur="1000" fill="hold"/>
                                        <p:tgtEl>
                                          <p:spTgt spid="1035"/>
                                        </p:tgtEl>
                                        <p:attrNameLst>
                                          <p:attrName>style.rotation</p:attrName>
                                        </p:attrNameLst>
                                      </p:cBhvr>
                                      <p:tavLst>
                                        <p:tav tm="0">
                                          <p:val>
                                            <p:fltVal val="90"/>
                                          </p:val>
                                        </p:tav>
                                        <p:tav tm="100000">
                                          <p:val>
                                            <p:fltVal val="0"/>
                                          </p:val>
                                        </p:tav>
                                      </p:tavLst>
                                    </p:anim>
                                    <p:animEffect transition="in" filter="fade">
                                      <p:cBhvr>
                                        <p:cTn id="58" dur="1000"/>
                                        <p:tgtEl>
                                          <p:spTgt spid="1035"/>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nodeType="clickEffect">
                                  <p:stCondLst>
                                    <p:cond delay="0"/>
                                  </p:stCondLst>
                                  <p:childTnLst>
                                    <p:set>
                                      <p:cBhvr>
                                        <p:cTn id="62" dur="1" fill="hold">
                                          <p:stCondLst>
                                            <p:cond delay="0"/>
                                          </p:stCondLst>
                                        </p:cTn>
                                        <p:tgtEl>
                                          <p:spTgt spid="1039"/>
                                        </p:tgtEl>
                                        <p:attrNameLst>
                                          <p:attrName>style.visibility</p:attrName>
                                        </p:attrNameLst>
                                      </p:cBhvr>
                                      <p:to>
                                        <p:strVal val="visible"/>
                                      </p:to>
                                    </p:set>
                                    <p:anim calcmode="lin" valueType="num">
                                      <p:cBhvr>
                                        <p:cTn id="63" dur="1000" fill="hold"/>
                                        <p:tgtEl>
                                          <p:spTgt spid="1039"/>
                                        </p:tgtEl>
                                        <p:attrNameLst>
                                          <p:attrName>ppt_w</p:attrName>
                                        </p:attrNameLst>
                                      </p:cBhvr>
                                      <p:tavLst>
                                        <p:tav tm="0">
                                          <p:val>
                                            <p:fltVal val="0"/>
                                          </p:val>
                                        </p:tav>
                                        <p:tav tm="100000">
                                          <p:val>
                                            <p:strVal val="#ppt_w"/>
                                          </p:val>
                                        </p:tav>
                                      </p:tavLst>
                                    </p:anim>
                                    <p:anim calcmode="lin" valueType="num">
                                      <p:cBhvr>
                                        <p:cTn id="64" dur="1000" fill="hold"/>
                                        <p:tgtEl>
                                          <p:spTgt spid="1039"/>
                                        </p:tgtEl>
                                        <p:attrNameLst>
                                          <p:attrName>ppt_h</p:attrName>
                                        </p:attrNameLst>
                                      </p:cBhvr>
                                      <p:tavLst>
                                        <p:tav tm="0">
                                          <p:val>
                                            <p:fltVal val="0"/>
                                          </p:val>
                                        </p:tav>
                                        <p:tav tm="100000">
                                          <p:val>
                                            <p:strVal val="#ppt_h"/>
                                          </p:val>
                                        </p:tav>
                                      </p:tavLst>
                                    </p:anim>
                                    <p:anim calcmode="lin" valueType="num">
                                      <p:cBhvr>
                                        <p:cTn id="65" dur="1000" fill="hold"/>
                                        <p:tgtEl>
                                          <p:spTgt spid="1039"/>
                                        </p:tgtEl>
                                        <p:attrNameLst>
                                          <p:attrName>style.rotation</p:attrName>
                                        </p:attrNameLst>
                                      </p:cBhvr>
                                      <p:tavLst>
                                        <p:tav tm="0">
                                          <p:val>
                                            <p:fltVal val="90"/>
                                          </p:val>
                                        </p:tav>
                                        <p:tav tm="100000">
                                          <p:val>
                                            <p:fltVal val="0"/>
                                          </p:val>
                                        </p:tav>
                                      </p:tavLst>
                                    </p:anim>
                                    <p:animEffect transition="in" filter="fade">
                                      <p:cBhvr>
                                        <p:cTn id="66" dur="1000"/>
                                        <p:tgtEl>
                                          <p:spTgt spid="1039"/>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nodeType="clickEffect">
                                  <p:stCondLst>
                                    <p:cond delay="0"/>
                                  </p:stCondLst>
                                  <p:childTnLst>
                                    <p:set>
                                      <p:cBhvr>
                                        <p:cTn id="70" dur="1" fill="hold">
                                          <p:stCondLst>
                                            <p:cond delay="0"/>
                                          </p:stCondLst>
                                        </p:cTn>
                                        <p:tgtEl>
                                          <p:spTgt spid="1037"/>
                                        </p:tgtEl>
                                        <p:attrNameLst>
                                          <p:attrName>style.visibility</p:attrName>
                                        </p:attrNameLst>
                                      </p:cBhvr>
                                      <p:to>
                                        <p:strVal val="visible"/>
                                      </p:to>
                                    </p:set>
                                    <p:anim calcmode="lin" valueType="num">
                                      <p:cBhvr>
                                        <p:cTn id="71" dur="1000" fill="hold"/>
                                        <p:tgtEl>
                                          <p:spTgt spid="1037"/>
                                        </p:tgtEl>
                                        <p:attrNameLst>
                                          <p:attrName>ppt_w</p:attrName>
                                        </p:attrNameLst>
                                      </p:cBhvr>
                                      <p:tavLst>
                                        <p:tav tm="0">
                                          <p:val>
                                            <p:fltVal val="0"/>
                                          </p:val>
                                        </p:tav>
                                        <p:tav tm="100000">
                                          <p:val>
                                            <p:strVal val="#ppt_w"/>
                                          </p:val>
                                        </p:tav>
                                      </p:tavLst>
                                    </p:anim>
                                    <p:anim calcmode="lin" valueType="num">
                                      <p:cBhvr>
                                        <p:cTn id="72" dur="1000" fill="hold"/>
                                        <p:tgtEl>
                                          <p:spTgt spid="1037"/>
                                        </p:tgtEl>
                                        <p:attrNameLst>
                                          <p:attrName>ppt_h</p:attrName>
                                        </p:attrNameLst>
                                      </p:cBhvr>
                                      <p:tavLst>
                                        <p:tav tm="0">
                                          <p:val>
                                            <p:fltVal val="0"/>
                                          </p:val>
                                        </p:tav>
                                        <p:tav tm="100000">
                                          <p:val>
                                            <p:strVal val="#ppt_h"/>
                                          </p:val>
                                        </p:tav>
                                      </p:tavLst>
                                    </p:anim>
                                    <p:anim calcmode="lin" valueType="num">
                                      <p:cBhvr>
                                        <p:cTn id="73" dur="1000" fill="hold"/>
                                        <p:tgtEl>
                                          <p:spTgt spid="1037"/>
                                        </p:tgtEl>
                                        <p:attrNameLst>
                                          <p:attrName>style.rotation</p:attrName>
                                        </p:attrNameLst>
                                      </p:cBhvr>
                                      <p:tavLst>
                                        <p:tav tm="0">
                                          <p:val>
                                            <p:fltVal val="90"/>
                                          </p:val>
                                        </p:tav>
                                        <p:tav tm="100000">
                                          <p:val>
                                            <p:fltVal val="0"/>
                                          </p:val>
                                        </p:tav>
                                      </p:tavLst>
                                    </p:anim>
                                    <p:animEffect transition="in" filter="fade">
                                      <p:cBhvr>
                                        <p:cTn id="74" dur="1000"/>
                                        <p:tgtEl>
                                          <p:spTgt spid="1037"/>
                                        </p:tgtEl>
                                      </p:cBhvr>
                                    </p:animEffect>
                                  </p:childTnLst>
                                </p:cTn>
                              </p:par>
                            </p:childTnLst>
                          </p:cTn>
                        </p:par>
                      </p:childTnLst>
                    </p:cTn>
                  </p:par>
                  <p:par>
                    <p:cTn id="75" fill="hold">
                      <p:stCondLst>
                        <p:cond delay="indefinite"/>
                      </p:stCondLst>
                      <p:childTnLst>
                        <p:par>
                          <p:cTn id="76" fill="hold">
                            <p:stCondLst>
                              <p:cond delay="0"/>
                            </p:stCondLst>
                            <p:childTnLst>
                              <p:par>
                                <p:cTn id="77" presetID="31" presetClass="entr" presetSubtype="0" fill="hold" nodeType="clickEffect">
                                  <p:stCondLst>
                                    <p:cond delay="0"/>
                                  </p:stCondLst>
                                  <p:childTnLst>
                                    <p:set>
                                      <p:cBhvr>
                                        <p:cTn id="78" dur="1" fill="hold">
                                          <p:stCondLst>
                                            <p:cond delay="0"/>
                                          </p:stCondLst>
                                        </p:cTn>
                                        <p:tgtEl>
                                          <p:spTgt spid="1034"/>
                                        </p:tgtEl>
                                        <p:attrNameLst>
                                          <p:attrName>style.visibility</p:attrName>
                                        </p:attrNameLst>
                                      </p:cBhvr>
                                      <p:to>
                                        <p:strVal val="visible"/>
                                      </p:to>
                                    </p:set>
                                    <p:anim calcmode="lin" valueType="num">
                                      <p:cBhvr>
                                        <p:cTn id="79" dur="1000" fill="hold"/>
                                        <p:tgtEl>
                                          <p:spTgt spid="1034"/>
                                        </p:tgtEl>
                                        <p:attrNameLst>
                                          <p:attrName>ppt_w</p:attrName>
                                        </p:attrNameLst>
                                      </p:cBhvr>
                                      <p:tavLst>
                                        <p:tav tm="0">
                                          <p:val>
                                            <p:fltVal val="0"/>
                                          </p:val>
                                        </p:tav>
                                        <p:tav tm="100000">
                                          <p:val>
                                            <p:strVal val="#ppt_w"/>
                                          </p:val>
                                        </p:tav>
                                      </p:tavLst>
                                    </p:anim>
                                    <p:anim calcmode="lin" valueType="num">
                                      <p:cBhvr>
                                        <p:cTn id="80" dur="1000" fill="hold"/>
                                        <p:tgtEl>
                                          <p:spTgt spid="1034"/>
                                        </p:tgtEl>
                                        <p:attrNameLst>
                                          <p:attrName>ppt_h</p:attrName>
                                        </p:attrNameLst>
                                      </p:cBhvr>
                                      <p:tavLst>
                                        <p:tav tm="0">
                                          <p:val>
                                            <p:fltVal val="0"/>
                                          </p:val>
                                        </p:tav>
                                        <p:tav tm="100000">
                                          <p:val>
                                            <p:strVal val="#ppt_h"/>
                                          </p:val>
                                        </p:tav>
                                      </p:tavLst>
                                    </p:anim>
                                    <p:anim calcmode="lin" valueType="num">
                                      <p:cBhvr>
                                        <p:cTn id="81" dur="1000" fill="hold"/>
                                        <p:tgtEl>
                                          <p:spTgt spid="1034"/>
                                        </p:tgtEl>
                                        <p:attrNameLst>
                                          <p:attrName>style.rotation</p:attrName>
                                        </p:attrNameLst>
                                      </p:cBhvr>
                                      <p:tavLst>
                                        <p:tav tm="0">
                                          <p:val>
                                            <p:fltVal val="90"/>
                                          </p:val>
                                        </p:tav>
                                        <p:tav tm="100000">
                                          <p:val>
                                            <p:fltVal val="0"/>
                                          </p:val>
                                        </p:tav>
                                      </p:tavLst>
                                    </p:anim>
                                    <p:animEffect transition="in" filter="fade">
                                      <p:cBhvr>
                                        <p:cTn id="82" dur="1000"/>
                                        <p:tgtEl>
                                          <p:spTgt spid="1034"/>
                                        </p:tgtEl>
                                      </p:cBhvr>
                                    </p:animEffect>
                                  </p:childTnLst>
                                </p:cTn>
                              </p:par>
                            </p:childTnLst>
                          </p:cTn>
                        </p:par>
                      </p:childTnLst>
                    </p:cTn>
                  </p:par>
                  <p:par>
                    <p:cTn id="83" fill="hold">
                      <p:stCondLst>
                        <p:cond delay="indefinite"/>
                      </p:stCondLst>
                      <p:childTnLst>
                        <p:par>
                          <p:cTn id="84" fill="hold">
                            <p:stCondLst>
                              <p:cond delay="0"/>
                            </p:stCondLst>
                            <p:childTnLst>
                              <p:par>
                                <p:cTn id="85" presetID="31" presetClass="entr" presetSubtype="0" fill="hold" nodeType="clickEffect">
                                  <p:stCondLst>
                                    <p:cond delay="0"/>
                                  </p:stCondLst>
                                  <p:childTnLst>
                                    <p:set>
                                      <p:cBhvr>
                                        <p:cTn id="86" dur="1" fill="hold">
                                          <p:stCondLst>
                                            <p:cond delay="0"/>
                                          </p:stCondLst>
                                        </p:cTn>
                                        <p:tgtEl>
                                          <p:spTgt spid="1031"/>
                                        </p:tgtEl>
                                        <p:attrNameLst>
                                          <p:attrName>style.visibility</p:attrName>
                                        </p:attrNameLst>
                                      </p:cBhvr>
                                      <p:to>
                                        <p:strVal val="visible"/>
                                      </p:to>
                                    </p:set>
                                    <p:anim calcmode="lin" valueType="num">
                                      <p:cBhvr>
                                        <p:cTn id="87" dur="1000" fill="hold"/>
                                        <p:tgtEl>
                                          <p:spTgt spid="1031"/>
                                        </p:tgtEl>
                                        <p:attrNameLst>
                                          <p:attrName>ppt_w</p:attrName>
                                        </p:attrNameLst>
                                      </p:cBhvr>
                                      <p:tavLst>
                                        <p:tav tm="0">
                                          <p:val>
                                            <p:fltVal val="0"/>
                                          </p:val>
                                        </p:tav>
                                        <p:tav tm="100000">
                                          <p:val>
                                            <p:strVal val="#ppt_w"/>
                                          </p:val>
                                        </p:tav>
                                      </p:tavLst>
                                    </p:anim>
                                    <p:anim calcmode="lin" valueType="num">
                                      <p:cBhvr>
                                        <p:cTn id="88" dur="1000" fill="hold"/>
                                        <p:tgtEl>
                                          <p:spTgt spid="1031"/>
                                        </p:tgtEl>
                                        <p:attrNameLst>
                                          <p:attrName>ppt_h</p:attrName>
                                        </p:attrNameLst>
                                      </p:cBhvr>
                                      <p:tavLst>
                                        <p:tav tm="0">
                                          <p:val>
                                            <p:fltVal val="0"/>
                                          </p:val>
                                        </p:tav>
                                        <p:tav tm="100000">
                                          <p:val>
                                            <p:strVal val="#ppt_h"/>
                                          </p:val>
                                        </p:tav>
                                      </p:tavLst>
                                    </p:anim>
                                    <p:anim calcmode="lin" valueType="num">
                                      <p:cBhvr>
                                        <p:cTn id="89" dur="1000" fill="hold"/>
                                        <p:tgtEl>
                                          <p:spTgt spid="1031"/>
                                        </p:tgtEl>
                                        <p:attrNameLst>
                                          <p:attrName>style.rotation</p:attrName>
                                        </p:attrNameLst>
                                      </p:cBhvr>
                                      <p:tavLst>
                                        <p:tav tm="0">
                                          <p:val>
                                            <p:fltVal val="90"/>
                                          </p:val>
                                        </p:tav>
                                        <p:tav tm="100000">
                                          <p:val>
                                            <p:fltVal val="0"/>
                                          </p:val>
                                        </p:tav>
                                      </p:tavLst>
                                    </p:anim>
                                    <p:animEffect transition="in" filter="fade">
                                      <p:cBhvr>
                                        <p:cTn id="90" dur="1000"/>
                                        <p:tgtEl>
                                          <p:spTgt spid="10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Autofit/>
          </a:bodyPr>
          <a:lstStyle/>
          <a:p>
            <a:r>
              <a:rPr lang="en-GB" sz="3000" dirty="0" smtClean="0"/>
              <a:t>What qualities do you need to become a head? </a:t>
            </a:r>
          </a:p>
          <a:p>
            <a:r>
              <a:rPr lang="en-GB" sz="3000" dirty="0" smtClean="0"/>
              <a:t>Are these qualities specific to education or do they apply to all leaders?</a:t>
            </a:r>
          </a:p>
          <a:p>
            <a:r>
              <a:rPr lang="en-GB" sz="3000" dirty="0" smtClean="0"/>
              <a:t>Are these qualities different to being a teacher or subject coordinator?</a:t>
            </a:r>
          </a:p>
          <a:p>
            <a:r>
              <a:rPr lang="en-GB" sz="3000" dirty="0" smtClean="0"/>
              <a:t>Do the skills needed for headship vary from the context you are in?</a:t>
            </a:r>
            <a:endParaRPr lang="en-GB" sz="3000" dirty="0"/>
          </a:p>
        </p:txBody>
      </p:sp>
    </p:spTree>
    <p:extLst>
      <p:ext uri="{BB962C8B-B14F-4D97-AF65-F5344CB8AC3E}">
        <p14:creationId xmlns:p14="http://schemas.microsoft.com/office/powerpoint/2010/main" val="38886174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5627" t="12179" r="37970" b="5289"/>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24575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Qualities for Headship</a:t>
            </a:r>
            <a:endParaRPr lang="en-US" dirty="0">
              <a:latin typeface="Arial" charset="0"/>
            </a:endParaRPr>
          </a:p>
        </p:txBody>
      </p:sp>
      <p:sp>
        <p:nvSpPr>
          <p:cNvPr id="22532" name="Text Box 4"/>
          <p:cNvSpPr txBox="1">
            <a:spLocks noChangeArrowheads="1"/>
          </p:cNvSpPr>
          <p:nvPr/>
        </p:nvSpPr>
        <p:spPr bwMode="auto">
          <a:xfrm>
            <a:off x="2713891" y="1339514"/>
            <a:ext cx="373380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r>
              <a:rPr lang="en-GB" sz="2000" b="1" u="sng" dirty="0" smtClean="0"/>
              <a:t>Generic Leadership Qualities</a:t>
            </a:r>
          </a:p>
        </p:txBody>
      </p:sp>
      <p:graphicFrame>
        <p:nvGraphicFramePr>
          <p:cNvPr id="2" name="Diagram 1"/>
          <p:cNvGraphicFramePr/>
          <p:nvPr>
            <p:extLst>
              <p:ext uri="{D42A27DB-BD31-4B8C-83A1-F6EECF244321}">
                <p14:modId xmlns:p14="http://schemas.microsoft.com/office/powerpoint/2010/main" val="377860431"/>
              </p:ext>
            </p:extLst>
          </p:nvPr>
        </p:nvGraphicFramePr>
        <p:xfrm>
          <a:off x="797168" y="1539569"/>
          <a:ext cx="7655169" cy="47205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87564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Qualities for Headship</a:t>
            </a:r>
            <a:endParaRPr lang="en-US" dirty="0">
              <a:latin typeface="Arial" charset="0"/>
            </a:endParaRPr>
          </a:p>
        </p:txBody>
      </p:sp>
      <p:sp>
        <p:nvSpPr>
          <p:cNvPr id="22531" name="Rectangle 3"/>
          <p:cNvSpPr>
            <a:spLocks noGrp="1" noChangeArrowheads="1"/>
          </p:cNvSpPr>
          <p:nvPr>
            <p:ph type="body" idx="1"/>
          </p:nvPr>
        </p:nvSpPr>
        <p:spPr/>
        <p:txBody>
          <a:bodyPr/>
          <a:lstStyle/>
          <a:p>
            <a:pPr eaLnBrk="1" hangingPunct="1"/>
            <a:endParaRPr lang="en-US" dirty="0">
              <a:latin typeface="Arial" charset="0"/>
            </a:endParaRPr>
          </a:p>
          <a:p>
            <a:pPr eaLnBrk="1" hangingPunct="1"/>
            <a:endParaRPr lang="en-US" dirty="0">
              <a:latin typeface="Arial" charset="0"/>
            </a:endParaRPr>
          </a:p>
        </p:txBody>
      </p:sp>
      <p:sp>
        <p:nvSpPr>
          <p:cNvPr id="22532" name="Text Box 4"/>
          <p:cNvSpPr txBox="1">
            <a:spLocks noChangeArrowheads="1"/>
          </p:cNvSpPr>
          <p:nvPr/>
        </p:nvSpPr>
        <p:spPr bwMode="auto">
          <a:xfrm>
            <a:off x="1164982" y="990600"/>
            <a:ext cx="6935664"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r>
              <a:rPr lang="en-GB" sz="2000" b="1" u="sng" dirty="0" smtClean="0"/>
              <a:t>Qualities specific to Successful Educational Leadership</a:t>
            </a:r>
          </a:p>
          <a:p>
            <a:pPr algn="l" eaLnBrk="1" hangingPunct="1"/>
            <a:endParaRPr lang="en-GB" sz="2000" dirty="0" smtClean="0"/>
          </a:p>
        </p:txBody>
      </p:sp>
      <p:graphicFrame>
        <p:nvGraphicFramePr>
          <p:cNvPr id="2" name="Diagram 1"/>
          <p:cNvGraphicFramePr/>
          <p:nvPr>
            <p:extLst>
              <p:ext uri="{D42A27DB-BD31-4B8C-83A1-F6EECF244321}">
                <p14:modId xmlns:p14="http://schemas.microsoft.com/office/powerpoint/2010/main" val="1165668801"/>
              </p:ext>
            </p:extLst>
          </p:nvPr>
        </p:nvGraphicFramePr>
        <p:xfrm>
          <a:off x="82063" y="1387527"/>
          <a:ext cx="8944706" cy="52089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87926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Qualities for Headship</a:t>
            </a:r>
            <a:endParaRPr lang="en-US" dirty="0">
              <a:latin typeface="Arial" charset="0"/>
            </a:endParaRPr>
          </a:p>
        </p:txBody>
      </p:sp>
      <p:sp>
        <p:nvSpPr>
          <p:cNvPr id="22531"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22532" name="Text Box 4"/>
          <p:cNvSpPr txBox="1">
            <a:spLocks noChangeArrowheads="1"/>
          </p:cNvSpPr>
          <p:nvPr/>
        </p:nvSpPr>
        <p:spPr bwMode="auto">
          <a:xfrm>
            <a:off x="2620107" y="990600"/>
            <a:ext cx="348761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r>
              <a:rPr lang="en-GB" sz="2000" b="1" u="sng" dirty="0" smtClean="0"/>
              <a:t>Context Specific Qualities</a:t>
            </a:r>
          </a:p>
        </p:txBody>
      </p:sp>
      <p:graphicFrame>
        <p:nvGraphicFramePr>
          <p:cNvPr id="3" name="Diagram 2"/>
          <p:cNvGraphicFramePr/>
          <p:nvPr>
            <p:extLst>
              <p:ext uri="{D42A27DB-BD31-4B8C-83A1-F6EECF244321}">
                <p14:modId xmlns:p14="http://schemas.microsoft.com/office/powerpoint/2010/main" val="4238121249"/>
              </p:ext>
            </p:extLst>
          </p:nvPr>
        </p:nvGraphicFramePr>
        <p:xfrm>
          <a:off x="1430216" y="1625601"/>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2080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Leadership Standards</a:t>
            </a:r>
            <a:endParaRPr lang="en-US" dirty="0">
              <a:latin typeface="Arial" charset="0"/>
            </a:endParaRPr>
          </a:p>
        </p:txBody>
      </p:sp>
      <p:sp>
        <p:nvSpPr>
          <p:cNvPr id="22531"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8402" t="19408" r="20105" b="6250"/>
          <a:stretch/>
        </p:blipFill>
        <p:spPr bwMode="auto">
          <a:xfrm>
            <a:off x="590551" y="990600"/>
            <a:ext cx="8001000" cy="54382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28122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Leadership Standards</a:t>
            </a:r>
            <a:endParaRPr lang="en-US" dirty="0">
              <a:latin typeface="Arial" charset="0"/>
            </a:endParaRPr>
          </a:p>
        </p:txBody>
      </p:sp>
      <p:sp>
        <p:nvSpPr>
          <p:cNvPr id="22531"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2" name="TextBox 1"/>
          <p:cNvSpPr txBox="1"/>
          <p:nvPr/>
        </p:nvSpPr>
        <p:spPr>
          <a:xfrm>
            <a:off x="691663" y="1230923"/>
            <a:ext cx="7801398" cy="4708981"/>
          </a:xfrm>
          <a:prstGeom prst="rect">
            <a:avLst/>
          </a:prstGeom>
          <a:noFill/>
        </p:spPr>
        <p:txBody>
          <a:bodyPr wrap="square" rtlCol="0">
            <a:spAutoFit/>
          </a:bodyPr>
          <a:lstStyle/>
          <a:p>
            <a:r>
              <a:rPr lang="en-GB" sz="2500" b="1" dirty="0"/>
              <a:t>The standard for effective Pedagogy... teaching and learning is paramount </a:t>
            </a:r>
            <a:endParaRPr lang="en-GB" sz="2500" b="1" dirty="0" smtClean="0"/>
          </a:p>
          <a:p>
            <a:endParaRPr lang="en-GB" sz="2500" dirty="0"/>
          </a:p>
          <a:p>
            <a:r>
              <a:rPr lang="en-GB" sz="2500" b="1" dirty="0" smtClean="0"/>
              <a:t>The </a:t>
            </a:r>
            <a:r>
              <a:rPr lang="en-GB" sz="2500" b="1" dirty="0"/>
              <a:t>teacher </a:t>
            </a:r>
            <a:r>
              <a:rPr lang="en-GB" sz="2500" dirty="0"/>
              <a:t>consistently secures the best outcomes for learners through progressively refining teaching, influencing learners and advancing learning. </a:t>
            </a:r>
            <a:endParaRPr lang="en-GB" sz="2500" dirty="0" smtClean="0"/>
          </a:p>
          <a:p>
            <a:endParaRPr lang="en-GB" sz="2500" dirty="0"/>
          </a:p>
          <a:p>
            <a:r>
              <a:rPr lang="en-GB" sz="2500" b="1" dirty="0" smtClean="0"/>
              <a:t>The </a:t>
            </a:r>
            <a:r>
              <a:rPr lang="en-GB" sz="2500" b="1" dirty="0"/>
              <a:t>teacher in a formal leadership role </a:t>
            </a:r>
            <a:r>
              <a:rPr lang="en-GB" sz="2500" dirty="0"/>
              <a:t>exercises accountability for the pedagogy of others by creating and sustaining the conditions to realise the four purposes for learners and achieve the best for them in terms of standards, well-being and progress. </a:t>
            </a:r>
          </a:p>
        </p:txBody>
      </p:sp>
      <p:pic>
        <p:nvPicPr>
          <p:cNvPr id="6"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40780" t="41447" r="45627" b="34375"/>
          <a:stretch/>
        </p:blipFill>
        <p:spPr bwMode="auto">
          <a:xfrm>
            <a:off x="7822873" y="5584437"/>
            <a:ext cx="1162215" cy="1162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45166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Leadership Standards</a:t>
            </a:r>
            <a:endParaRPr lang="en-US" dirty="0">
              <a:latin typeface="Arial" charset="0"/>
            </a:endParaRPr>
          </a:p>
        </p:txBody>
      </p:sp>
      <p:sp>
        <p:nvSpPr>
          <p:cNvPr id="22531"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2" name="TextBox 1"/>
          <p:cNvSpPr txBox="1"/>
          <p:nvPr/>
        </p:nvSpPr>
        <p:spPr>
          <a:xfrm>
            <a:off x="691663" y="1230923"/>
            <a:ext cx="7801398" cy="4832092"/>
          </a:xfrm>
          <a:prstGeom prst="rect">
            <a:avLst/>
          </a:prstGeom>
          <a:noFill/>
        </p:spPr>
        <p:txBody>
          <a:bodyPr wrap="square" rtlCol="0">
            <a:spAutoFit/>
          </a:bodyPr>
          <a:lstStyle/>
          <a:p>
            <a:r>
              <a:rPr lang="en-GB" sz="2800" b="1" dirty="0"/>
              <a:t>The standard for Collaboration... enabling effective pedagogy to spread </a:t>
            </a:r>
            <a:endParaRPr lang="en-GB" sz="2800" b="1" dirty="0" smtClean="0"/>
          </a:p>
          <a:p>
            <a:endParaRPr lang="en-GB" sz="2800" b="1" dirty="0"/>
          </a:p>
          <a:p>
            <a:r>
              <a:rPr lang="en-GB" sz="2800" b="1" dirty="0" smtClean="0"/>
              <a:t>The </a:t>
            </a:r>
            <a:r>
              <a:rPr lang="en-GB" sz="2800" b="1" dirty="0"/>
              <a:t>teacher </a:t>
            </a:r>
            <a:r>
              <a:rPr lang="en-GB" sz="2800" dirty="0"/>
              <a:t>takes opportunities to work productively with all partners in learning in order to extend professional effectiveness. </a:t>
            </a:r>
            <a:endParaRPr lang="en-GB" sz="2800" dirty="0" smtClean="0"/>
          </a:p>
          <a:p>
            <a:endParaRPr lang="en-GB" sz="2800" dirty="0"/>
          </a:p>
          <a:p>
            <a:r>
              <a:rPr lang="en-GB" sz="2800" b="1" dirty="0" smtClean="0"/>
              <a:t>The </a:t>
            </a:r>
            <a:r>
              <a:rPr lang="en-GB" sz="2800" b="1" dirty="0"/>
              <a:t>teacher in a formal leadership role </a:t>
            </a:r>
            <a:r>
              <a:rPr lang="en-GB" sz="2800" dirty="0"/>
              <a:t>builds a climate of mutual support in which effective collaboration flourishes within and beyond the school to spread effective pedagogy.</a:t>
            </a:r>
            <a:endParaRPr lang="en-GB" sz="2500" dirty="0"/>
          </a:p>
        </p:txBody>
      </p:sp>
      <p:pic>
        <p:nvPicPr>
          <p:cNvPr id="5"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40780" t="41447" r="45627" b="34375"/>
          <a:stretch/>
        </p:blipFill>
        <p:spPr bwMode="auto">
          <a:xfrm>
            <a:off x="7822872" y="5596161"/>
            <a:ext cx="1162215" cy="1162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44099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Leadership Standards</a:t>
            </a:r>
            <a:endParaRPr lang="en-US" dirty="0">
              <a:latin typeface="Arial" charset="0"/>
            </a:endParaRPr>
          </a:p>
        </p:txBody>
      </p:sp>
      <p:sp>
        <p:nvSpPr>
          <p:cNvPr id="22531"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2" name="TextBox 1"/>
          <p:cNvSpPr txBox="1"/>
          <p:nvPr/>
        </p:nvSpPr>
        <p:spPr>
          <a:xfrm>
            <a:off x="691663" y="1230923"/>
            <a:ext cx="7801398" cy="4893647"/>
          </a:xfrm>
          <a:prstGeom prst="rect">
            <a:avLst/>
          </a:prstGeom>
          <a:noFill/>
        </p:spPr>
        <p:txBody>
          <a:bodyPr wrap="square" rtlCol="0">
            <a:spAutoFit/>
          </a:bodyPr>
          <a:lstStyle/>
          <a:p>
            <a:r>
              <a:rPr lang="en-GB" sz="2400" b="1" dirty="0"/>
              <a:t>The standard for Professional Learning... taking effective pedagogy deeper </a:t>
            </a:r>
            <a:endParaRPr lang="en-GB" sz="2400" b="1" dirty="0" smtClean="0"/>
          </a:p>
          <a:p>
            <a:endParaRPr lang="en-GB" sz="2400" b="1" dirty="0"/>
          </a:p>
          <a:p>
            <a:r>
              <a:rPr lang="en-GB" sz="2400" b="1" dirty="0" smtClean="0"/>
              <a:t>The </a:t>
            </a:r>
            <a:r>
              <a:rPr lang="en-GB" sz="2400" b="1" dirty="0"/>
              <a:t>teacher </a:t>
            </a:r>
            <a:r>
              <a:rPr lang="en-GB" sz="2400" dirty="0"/>
              <a:t>consistently extends knowledge, skills and understanding and can show how reflection and openness to challenge and support informs professional learning to progressively develop pedagogy. </a:t>
            </a:r>
            <a:endParaRPr lang="en-GB" sz="2400" dirty="0" smtClean="0"/>
          </a:p>
          <a:p>
            <a:endParaRPr lang="en-GB" sz="2400" dirty="0"/>
          </a:p>
          <a:p>
            <a:r>
              <a:rPr lang="en-GB" sz="2400" b="1" dirty="0" smtClean="0"/>
              <a:t>The </a:t>
            </a:r>
            <a:r>
              <a:rPr lang="en-GB" sz="2400" b="1" dirty="0"/>
              <a:t>teacher in a formal leadership role </a:t>
            </a:r>
            <a:r>
              <a:rPr lang="en-GB" sz="2400" dirty="0"/>
              <a:t>stimulates an appetite for professional learning that is valued, has impact upon pedagogy and supports professional growth across a learning community within and beyond the school. </a:t>
            </a:r>
          </a:p>
        </p:txBody>
      </p:sp>
      <p:pic>
        <p:nvPicPr>
          <p:cNvPr id="5"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40780" t="41447" r="45627" b="34375"/>
          <a:stretch/>
        </p:blipFill>
        <p:spPr bwMode="auto">
          <a:xfrm>
            <a:off x="7799426" y="5624653"/>
            <a:ext cx="1162215" cy="1162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09395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Leadership Standards</a:t>
            </a:r>
            <a:endParaRPr lang="en-US" dirty="0">
              <a:latin typeface="Arial" charset="0"/>
            </a:endParaRPr>
          </a:p>
        </p:txBody>
      </p:sp>
      <p:sp>
        <p:nvSpPr>
          <p:cNvPr id="22531"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2" name="TextBox 1"/>
          <p:cNvSpPr txBox="1"/>
          <p:nvPr/>
        </p:nvSpPr>
        <p:spPr>
          <a:xfrm>
            <a:off x="691663" y="1230923"/>
            <a:ext cx="7801398" cy="4524315"/>
          </a:xfrm>
          <a:prstGeom prst="rect">
            <a:avLst/>
          </a:prstGeom>
          <a:noFill/>
        </p:spPr>
        <p:txBody>
          <a:bodyPr wrap="square" rtlCol="0">
            <a:spAutoFit/>
          </a:bodyPr>
          <a:lstStyle/>
          <a:p>
            <a:r>
              <a:rPr lang="en-GB" sz="2400" b="1" dirty="0"/>
              <a:t>The standard for Innovation... moving pedagogy forward </a:t>
            </a:r>
            <a:endParaRPr lang="en-GB" sz="2400" b="1" dirty="0" smtClean="0"/>
          </a:p>
          <a:p>
            <a:endParaRPr lang="en-GB" sz="2400" b="1" dirty="0"/>
          </a:p>
          <a:p>
            <a:r>
              <a:rPr lang="en-GB" sz="2400" b="1" dirty="0" smtClean="0"/>
              <a:t>The </a:t>
            </a:r>
            <a:r>
              <a:rPr lang="en-GB" sz="2400" b="1" dirty="0"/>
              <a:t>teacher </a:t>
            </a:r>
            <a:r>
              <a:rPr lang="en-GB" sz="2400" dirty="0"/>
              <a:t>employs an innovative outlook which is exemplified through the controlled and measured development of techniques and approaches to improve pedagogic outcomes. </a:t>
            </a:r>
            <a:endParaRPr lang="en-GB" sz="2400" dirty="0" smtClean="0"/>
          </a:p>
          <a:p>
            <a:endParaRPr lang="en-GB" sz="2400" dirty="0"/>
          </a:p>
          <a:p>
            <a:r>
              <a:rPr lang="en-GB" sz="2400" b="1" dirty="0" smtClean="0"/>
              <a:t>The </a:t>
            </a:r>
            <a:r>
              <a:rPr lang="en-GB" sz="2400" b="1" dirty="0"/>
              <a:t>teacher in a formal leadership role</a:t>
            </a:r>
            <a:r>
              <a:rPr lang="en-GB" sz="2400" dirty="0"/>
              <a:t> ensures a positive climate for innovation that is coherent and manageable and outcomes are evaluated, disseminated and applied. </a:t>
            </a:r>
          </a:p>
        </p:txBody>
      </p:sp>
      <p:pic>
        <p:nvPicPr>
          <p:cNvPr id="5"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40780" t="41447" r="45627" b="34375"/>
          <a:stretch/>
        </p:blipFill>
        <p:spPr bwMode="auto">
          <a:xfrm>
            <a:off x="7693918" y="5490653"/>
            <a:ext cx="1162215" cy="1162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66579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Leadership Standards</a:t>
            </a:r>
            <a:endParaRPr lang="en-US" dirty="0">
              <a:latin typeface="Arial" charset="0"/>
            </a:endParaRPr>
          </a:p>
        </p:txBody>
      </p:sp>
      <p:sp>
        <p:nvSpPr>
          <p:cNvPr id="22531"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2" name="TextBox 1"/>
          <p:cNvSpPr txBox="1"/>
          <p:nvPr/>
        </p:nvSpPr>
        <p:spPr>
          <a:xfrm>
            <a:off x="691663" y="1230923"/>
            <a:ext cx="7801398" cy="4524315"/>
          </a:xfrm>
          <a:prstGeom prst="rect">
            <a:avLst/>
          </a:prstGeom>
          <a:noFill/>
        </p:spPr>
        <p:txBody>
          <a:bodyPr wrap="square" rtlCol="0">
            <a:spAutoFit/>
          </a:bodyPr>
          <a:lstStyle/>
          <a:p>
            <a:r>
              <a:rPr lang="en-GB" sz="2400" b="1" dirty="0"/>
              <a:t>The standard for Leadership... helping effective pedagogy to grow </a:t>
            </a:r>
            <a:endParaRPr lang="en-GB" sz="2400" b="1" dirty="0" smtClean="0"/>
          </a:p>
          <a:p>
            <a:endParaRPr lang="en-GB" sz="2400" b="1" dirty="0"/>
          </a:p>
          <a:p>
            <a:r>
              <a:rPr lang="en-GB" sz="2400" b="1" dirty="0" smtClean="0"/>
              <a:t>The </a:t>
            </a:r>
            <a:r>
              <a:rPr lang="en-GB" sz="2400" b="1" dirty="0"/>
              <a:t>teacher </a:t>
            </a:r>
            <a:r>
              <a:rPr lang="en-GB" sz="2400" dirty="0"/>
              <a:t>exercises leadership through all aspects of professional practice to support the efforts of others across the school and beyond to fulfil the educational ambitions for Wales. </a:t>
            </a:r>
            <a:endParaRPr lang="en-GB" sz="2400" dirty="0" smtClean="0"/>
          </a:p>
          <a:p>
            <a:endParaRPr lang="en-GB" sz="2400" dirty="0"/>
          </a:p>
          <a:p>
            <a:r>
              <a:rPr lang="en-GB" sz="2400" b="1" dirty="0" smtClean="0"/>
              <a:t>The </a:t>
            </a:r>
            <a:r>
              <a:rPr lang="en-GB" sz="2400" b="1" dirty="0"/>
              <a:t>teacher in a formal leadership role </a:t>
            </a:r>
            <a:r>
              <a:rPr lang="en-GB" sz="2400" dirty="0"/>
              <a:t>works intelligently to bring coherence, clarity and a shared commitment to realising the vision for pedagogy, learners, colleagues and the wider community. </a:t>
            </a:r>
          </a:p>
        </p:txBody>
      </p:sp>
      <p:pic>
        <p:nvPicPr>
          <p:cNvPr id="2050"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40780" t="41447" r="45627" b="34375"/>
          <a:stretch/>
        </p:blipFill>
        <p:spPr bwMode="auto">
          <a:xfrm>
            <a:off x="7471180" y="5174130"/>
            <a:ext cx="1162215" cy="1162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25172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84667"/>
            <a:ext cx="8042276" cy="959224"/>
          </a:xfrm>
        </p:spPr>
        <p:txBody>
          <a:bodyPr/>
          <a:lstStyle/>
          <a:p>
            <a:r>
              <a:rPr lang="en-GB" sz="4000" dirty="0" smtClean="0"/>
              <a:t>Leadership Development Opportunities</a:t>
            </a:r>
            <a:endParaRPr lang="en-GB" sz="4000" dirty="0"/>
          </a:p>
        </p:txBody>
      </p:sp>
      <p:graphicFrame>
        <p:nvGraphicFramePr>
          <p:cNvPr id="3" name="Diagram 2"/>
          <p:cNvGraphicFramePr/>
          <p:nvPr>
            <p:extLst>
              <p:ext uri="{D42A27DB-BD31-4B8C-83A1-F6EECF244321}">
                <p14:modId xmlns:p14="http://schemas.microsoft.com/office/powerpoint/2010/main" val="2513644828"/>
              </p:ext>
            </p:extLst>
          </p:nvPr>
        </p:nvGraphicFramePr>
        <p:xfrm>
          <a:off x="1" y="1385455"/>
          <a:ext cx="9144000" cy="563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229538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So what is headship like?</a:t>
            </a:r>
            <a:endParaRPr lang="en-US" dirty="0">
              <a:latin typeface="Arial" charset="0"/>
            </a:endParaRPr>
          </a:p>
        </p:txBody>
      </p:sp>
      <p:sp>
        <p:nvSpPr>
          <p:cNvPr id="22531" name="Rectangle 3"/>
          <p:cNvSpPr>
            <a:spLocks noGrp="1" noChangeArrowheads="1"/>
          </p:cNvSpPr>
          <p:nvPr>
            <p:ph type="body" idx="1"/>
          </p:nvPr>
        </p:nvSpPr>
        <p:spPr>
          <a:xfrm>
            <a:off x="549275" y="2332891"/>
            <a:ext cx="7680325" cy="3610709"/>
          </a:xfrm>
        </p:spPr>
        <p:txBody>
          <a:bodyPr/>
          <a:lstStyle/>
          <a:p>
            <a:pPr eaLnBrk="1" hangingPunct="1"/>
            <a:endParaRPr lang="en-US" dirty="0">
              <a:latin typeface="Arial" charset="0"/>
            </a:endParaRPr>
          </a:p>
          <a:p>
            <a:pPr eaLnBrk="1" hangingPunct="1"/>
            <a:endParaRPr lang="en-US" dirty="0">
              <a:latin typeface="Arial" charset="0"/>
            </a:endParaRPr>
          </a:p>
        </p:txBody>
      </p:sp>
      <p:pic>
        <p:nvPicPr>
          <p:cNvPr id="10242" name="Picture 2" descr="Image result for headteache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33673" t="19769"/>
          <a:stretch/>
        </p:blipFill>
        <p:spPr bwMode="auto">
          <a:xfrm>
            <a:off x="658089" y="1155255"/>
            <a:ext cx="3311237" cy="2672360"/>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Image result for headteach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6" descr="Image result for headteache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8" descr="Image result for headteacher"/>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50" name="Picture 10" descr="Image result for headteache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028460" y="2491435"/>
            <a:ext cx="2563091" cy="3844637"/>
          </a:xfrm>
          <a:prstGeom prst="rect">
            <a:avLst/>
          </a:prstGeom>
          <a:noFill/>
          <a:extLst>
            <a:ext uri="{909E8E84-426E-40DD-AFC4-6F175D3DCCD1}">
              <a14:hiddenFill xmlns:a14="http://schemas.microsoft.com/office/drawing/2010/main">
                <a:solidFill>
                  <a:srgbClr val="FFFFFF"/>
                </a:solidFill>
              </a14:hiddenFill>
            </a:ext>
          </a:extLst>
        </p:spPr>
      </p:pic>
      <p:pic>
        <p:nvPicPr>
          <p:cNvPr id="10252" name="Picture 12" descr="Image result for headship reality"/>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967345" y="1544252"/>
            <a:ext cx="5735782" cy="3821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41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0252"/>
                                        </p:tgtEl>
                                        <p:attrNameLst>
                                          <p:attrName>style.visibility</p:attrName>
                                        </p:attrNameLst>
                                      </p:cBhvr>
                                      <p:to>
                                        <p:strVal val="visible"/>
                                      </p:to>
                                    </p:set>
                                    <p:animEffect transition="in" filter="fade">
                                      <p:cBhvr>
                                        <p:cTn id="7" dur="2000"/>
                                        <p:tgtEl>
                                          <p:spTgt spid="10252"/>
                                        </p:tgtEl>
                                      </p:cBhvr>
                                    </p:animEffect>
                                    <p:anim calcmode="lin" valueType="num">
                                      <p:cBhvr>
                                        <p:cTn id="8" dur="2000" fill="hold"/>
                                        <p:tgtEl>
                                          <p:spTgt spid="10252"/>
                                        </p:tgtEl>
                                        <p:attrNameLst>
                                          <p:attrName>ppt_w</p:attrName>
                                        </p:attrNameLst>
                                      </p:cBhvr>
                                      <p:tavLst>
                                        <p:tav tm="0" fmla="#ppt_w*sin(2.5*pi*$)">
                                          <p:val>
                                            <p:fltVal val="0"/>
                                          </p:val>
                                        </p:tav>
                                        <p:tav tm="100000">
                                          <p:val>
                                            <p:fltVal val="1"/>
                                          </p:val>
                                        </p:tav>
                                      </p:tavLst>
                                    </p:anim>
                                    <p:anim calcmode="lin" valueType="num">
                                      <p:cBhvr>
                                        <p:cTn id="9" dur="2000" fill="hold"/>
                                        <p:tgtEl>
                                          <p:spTgt spid="1025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So what is headship like?</a:t>
            </a:r>
            <a:endParaRPr lang="en-US" dirty="0">
              <a:latin typeface="Arial" charset="0"/>
            </a:endParaRPr>
          </a:p>
        </p:txBody>
      </p:sp>
      <p:sp>
        <p:nvSpPr>
          <p:cNvPr id="22531" name="Rectangle 3"/>
          <p:cNvSpPr>
            <a:spLocks noGrp="1" noChangeArrowheads="1"/>
          </p:cNvSpPr>
          <p:nvPr>
            <p:ph type="body" idx="1"/>
          </p:nvPr>
        </p:nvSpPr>
        <p:spPr>
          <a:xfrm>
            <a:off x="549275" y="2332891"/>
            <a:ext cx="7680325" cy="3610709"/>
          </a:xfrm>
        </p:spPr>
        <p:txBody>
          <a:bodyPr/>
          <a:lstStyle/>
          <a:p>
            <a:pPr eaLnBrk="1" hangingPunct="1"/>
            <a:endParaRPr lang="en-US" dirty="0">
              <a:latin typeface="Arial" charset="0"/>
            </a:endParaRPr>
          </a:p>
          <a:p>
            <a:pPr eaLnBrk="1" hangingPunct="1"/>
            <a:endParaRPr lang="en-US" dirty="0">
              <a:latin typeface="Arial" charset="0"/>
            </a:endParaRPr>
          </a:p>
        </p:txBody>
      </p:sp>
      <p:sp>
        <p:nvSpPr>
          <p:cNvPr id="2" name="AutoShape 4" descr="Image result for headteach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6" descr="Image result for headteache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8" descr="Image result for headteacher"/>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338" name="Picture 2" descr="Screenshot_20170719-010810"/>
          <p:cNvPicPr>
            <a:picLocks noChangeAspect="1" noChangeArrowheads="1"/>
          </p:cNvPicPr>
          <p:nvPr/>
        </p:nvPicPr>
        <p:blipFill>
          <a:blip r:embed="rId2" cstate="email">
            <a:extLst>
              <a:ext uri="{28A0092B-C50C-407E-A947-70E740481C1C}">
                <a14:useLocalDpi xmlns:a14="http://schemas.microsoft.com/office/drawing/2010/main" val="0"/>
              </a:ext>
            </a:extLst>
          </a:blip>
          <a:srcRect l="9685" t="36850" r="23018" b="37677"/>
          <a:stretch>
            <a:fillRect/>
          </a:stretch>
        </p:blipFill>
        <p:spPr bwMode="auto">
          <a:xfrm>
            <a:off x="2726894" y="2330412"/>
            <a:ext cx="3854016" cy="2594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4"/>
          <p:cNvSpPr/>
          <p:nvPr/>
        </p:nvSpPr>
        <p:spPr>
          <a:xfrm>
            <a:off x="307975" y="1216746"/>
            <a:ext cx="2005734" cy="126321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rewarding</a:t>
            </a:r>
            <a:endParaRPr lang="en-GB" dirty="0"/>
          </a:p>
        </p:txBody>
      </p:sp>
      <p:sp>
        <p:nvSpPr>
          <p:cNvPr id="12" name="Oval 11"/>
          <p:cNvSpPr/>
          <p:nvPr/>
        </p:nvSpPr>
        <p:spPr>
          <a:xfrm>
            <a:off x="307975" y="2796562"/>
            <a:ext cx="2005734" cy="126321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tiring</a:t>
            </a:r>
            <a:endParaRPr lang="en-GB" dirty="0"/>
          </a:p>
        </p:txBody>
      </p:sp>
      <p:sp>
        <p:nvSpPr>
          <p:cNvPr id="13" name="Oval 12"/>
          <p:cNvSpPr/>
          <p:nvPr/>
        </p:nvSpPr>
        <p:spPr>
          <a:xfrm>
            <a:off x="307975" y="4292853"/>
            <a:ext cx="2005734" cy="126321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challenging</a:t>
            </a:r>
            <a:endParaRPr lang="en-GB" dirty="0"/>
          </a:p>
        </p:txBody>
      </p:sp>
      <p:sp>
        <p:nvSpPr>
          <p:cNvPr id="14" name="Oval 13"/>
          <p:cNvSpPr/>
          <p:nvPr/>
        </p:nvSpPr>
        <p:spPr>
          <a:xfrm>
            <a:off x="2466109" y="5007587"/>
            <a:ext cx="2005734" cy="126321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exciting</a:t>
            </a:r>
            <a:endParaRPr lang="en-GB" dirty="0"/>
          </a:p>
        </p:txBody>
      </p:sp>
      <p:sp>
        <p:nvSpPr>
          <p:cNvPr id="15" name="Oval 14"/>
          <p:cNvSpPr/>
          <p:nvPr/>
        </p:nvSpPr>
        <p:spPr>
          <a:xfrm>
            <a:off x="4732628" y="5007587"/>
            <a:ext cx="2005734" cy="126321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inspiring</a:t>
            </a:r>
            <a:endParaRPr lang="en-GB" dirty="0"/>
          </a:p>
        </p:txBody>
      </p:sp>
      <p:sp>
        <p:nvSpPr>
          <p:cNvPr id="16" name="Oval 15"/>
          <p:cNvSpPr/>
          <p:nvPr/>
        </p:nvSpPr>
        <p:spPr>
          <a:xfrm>
            <a:off x="6977064" y="4292852"/>
            <a:ext cx="2005734" cy="126321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interesting</a:t>
            </a:r>
            <a:endParaRPr lang="en-GB" dirty="0"/>
          </a:p>
        </p:txBody>
      </p:sp>
      <p:sp>
        <p:nvSpPr>
          <p:cNvPr id="17" name="Oval 16"/>
          <p:cNvSpPr/>
          <p:nvPr/>
        </p:nvSpPr>
        <p:spPr>
          <a:xfrm>
            <a:off x="6977064" y="2796561"/>
            <a:ext cx="2005734" cy="126321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varied</a:t>
            </a:r>
            <a:endParaRPr lang="en-GB" dirty="0"/>
          </a:p>
        </p:txBody>
      </p:sp>
      <p:sp>
        <p:nvSpPr>
          <p:cNvPr id="18" name="Oval 17"/>
          <p:cNvSpPr/>
          <p:nvPr/>
        </p:nvSpPr>
        <p:spPr>
          <a:xfrm>
            <a:off x="6977064" y="1216746"/>
            <a:ext cx="2005734" cy="126321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relentless</a:t>
            </a:r>
            <a:endParaRPr lang="en-GB" dirty="0"/>
          </a:p>
        </p:txBody>
      </p:sp>
      <p:sp>
        <p:nvSpPr>
          <p:cNvPr id="19" name="Oval 18"/>
          <p:cNvSpPr/>
          <p:nvPr/>
        </p:nvSpPr>
        <p:spPr>
          <a:xfrm>
            <a:off x="4732628" y="990600"/>
            <a:ext cx="2005734" cy="126321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bewildering</a:t>
            </a:r>
            <a:endParaRPr lang="en-GB" dirty="0"/>
          </a:p>
        </p:txBody>
      </p:sp>
      <p:sp>
        <p:nvSpPr>
          <p:cNvPr id="20" name="Oval 19"/>
          <p:cNvSpPr/>
          <p:nvPr/>
        </p:nvSpPr>
        <p:spPr>
          <a:xfrm>
            <a:off x="2466109" y="990599"/>
            <a:ext cx="2005734" cy="126321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motivating</a:t>
            </a:r>
            <a:endParaRPr lang="en-GB" dirty="0"/>
          </a:p>
        </p:txBody>
      </p:sp>
    </p:spTree>
    <p:extLst>
      <p:ext uri="{BB962C8B-B14F-4D97-AF65-F5344CB8AC3E}">
        <p14:creationId xmlns:p14="http://schemas.microsoft.com/office/powerpoint/2010/main" val="129275691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883024"/>
          </a:xfrm>
        </p:spPr>
        <p:txBody>
          <a:bodyPr/>
          <a:lstStyle/>
          <a:p>
            <a:pPr eaLnBrk="1" hangingPunct="1"/>
            <a:r>
              <a:rPr lang="en-US" dirty="0" smtClean="0">
                <a:latin typeface="Arial" charset="0"/>
              </a:rPr>
              <a:t>In Tray Exercise</a:t>
            </a:r>
            <a:endParaRPr lang="en-US" dirty="0">
              <a:latin typeface="Arial" charset="0"/>
            </a:endParaRPr>
          </a:p>
        </p:txBody>
      </p:sp>
      <p:sp>
        <p:nvSpPr>
          <p:cNvPr id="22531" name="Rectangle 3"/>
          <p:cNvSpPr>
            <a:spLocks noGrp="1" noChangeArrowheads="1"/>
          </p:cNvSpPr>
          <p:nvPr>
            <p:ph type="body" idx="1"/>
          </p:nvPr>
        </p:nvSpPr>
        <p:spPr>
          <a:xfrm>
            <a:off x="549275" y="2192964"/>
            <a:ext cx="7680325" cy="3610709"/>
          </a:xfrm>
        </p:spPr>
        <p:txBody>
          <a:bodyPr/>
          <a:lstStyle/>
          <a:p>
            <a:pPr eaLnBrk="1" hangingPunct="1"/>
            <a:endParaRPr lang="en-US" dirty="0">
              <a:latin typeface="Arial" charset="0"/>
            </a:endParaRPr>
          </a:p>
          <a:p>
            <a:pPr eaLnBrk="1" hangingPunct="1"/>
            <a:endParaRPr lang="en-US" dirty="0">
              <a:latin typeface="Arial" charset="0"/>
            </a:endParaRPr>
          </a:p>
        </p:txBody>
      </p:sp>
      <p:sp>
        <p:nvSpPr>
          <p:cNvPr id="22532" name="Text Box 4"/>
          <p:cNvSpPr txBox="1">
            <a:spLocks noChangeArrowheads="1"/>
          </p:cNvSpPr>
          <p:nvPr/>
        </p:nvSpPr>
        <p:spPr bwMode="auto">
          <a:xfrm>
            <a:off x="422561" y="1013850"/>
            <a:ext cx="8319655" cy="707886"/>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marL="342900" indent="-342900" eaLnBrk="1" hangingPunct="1">
              <a:buFont typeface="Arial" panose="020B0604020202020204" pitchFamily="34" charset="0"/>
              <a:buChar char="•"/>
            </a:pPr>
            <a:r>
              <a:rPr lang="en-GB" sz="2000" dirty="0" smtClean="0"/>
              <a:t>9am – Work Scrutiny exercise</a:t>
            </a:r>
          </a:p>
          <a:p>
            <a:pPr marL="342900" indent="-342900" eaLnBrk="1" hangingPunct="1">
              <a:buFont typeface="Arial" panose="020B0604020202020204" pitchFamily="34" charset="0"/>
              <a:buChar char="•"/>
            </a:pPr>
            <a:r>
              <a:rPr lang="en-GB" sz="2000" dirty="0" smtClean="0"/>
              <a:t>1pm – Christmas concert</a:t>
            </a:r>
          </a:p>
        </p:txBody>
      </p:sp>
      <p:sp>
        <p:nvSpPr>
          <p:cNvPr id="5" name="Text Box 4"/>
          <p:cNvSpPr txBox="1">
            <a:spLocks noChangeArrowheads="1"/>
          </p:cNvSpPr>
          <p:nvPr/>
        </p:nvSpPr>
        <p:spPr bwMode="auto">
          <a:xfrm>
            <a:off x="422562" y="1721736"/>
            <a:ext cx="8319655" cy="3170099"/>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marL="342900" indent="-342900" eaLnBrk="1" hangingPunct="1">
              <a:buFont typeface="Arial" panose="020B0604020202020204" pitchFamily="34" charset="0"/>
              <a:buChar char="•"/>
            </a:pPr>
            <a:r>
              <a:rPr lang="en-GB" sz="2000" dirty="0" smtClean="0"/>
              <a:t>Teacher phones in sick before school starts</a:t>
            </a:r>
          </a:p>
          <a:p>
            <a:pPr marL="342900" indent="-342900" eaLnBrk="1" hangingPunct="1">
              <a:buFont typeface="Arial" panose="020B0604020202020204" pitchFamily="34" charset="0"/>
              <a:buChar char="•"/>
            </a:pPr>
            <a:r>
              <a:rPr lang="en-GB" sz="2000" dirty="0" smtClean="0"/>
              <a:t>Challenge Advisor rings and asks to speak to you</a:t>
            </a:r>
          </a:p>
          <a:p>
            <a:pPr marL="342900" indent="-342900" eaLnBrk="1" hangingPunct="1">
              <a:buFont typeface="Arial" panose="020B0604020202020204" pitchFamily="34" charset="0"/>
              <a:buChar char="•"/>
            </a:pPr>
            <a:r>
              <a:rPr lang="en-GB" sz="2000" dirty="0"/>
              <a:t>A</a:t>
            </a:r>
            <a:r>
              <a:rPr lang="en-GB" sz="2000" dirty="0" smtClean="0"/>
              <a:t> </a:t>
            </a:r>
            <a:r>
              <a:rPr lang="en-GB" sz="2000" dirty="0"/>
              <a:t>parent who believes their child is being </a:t>
            </a:r>
            <a:r>
              <a:rPr lang="en-GB" sz="2000" dirty="0" smtClean="0"/>
              <a:t>bullied wants to see you.</a:t>
            </a:r>
          </a:p>
          <a:p>
            <a:pPr marL="342900" indent="-342900" eaLnBrk="1" hangingPunct="1">
              <a:buFont typeface="Arial" panose="020B0604020202020204" pitchFamily="34" charset="0"/>
              <a:buChar char="•"/>
            </a:pPr>
            <a:r>
              <a:rPr lang="en-GB" sz="2000" dirty="0" smtClean="0"/>
              <a:t>Local PCSO pops in for a chat about anti-social behaviour</a:t>
            </a:r>
          </a:p>
          <a:p>
            <a:pPr marL="342900" indent="-342900" eaLnBrk="1" hangingPunct="1">
              <a:buFont typeface="Arial" panose="020B0604020202020204" pitchFamily="34" charset="0"/>
              <a:buChar char="•"/>
            </a:pPr>
            <a:r>
              <a:rPr lang="en-GB" sz="2000" dirty="0" smtClean="0"/>
              <a:t>Member of staff comes in and breaks down due to personal issues</a:t>
            </a:r>
          </a:p>
          <a:p>
            <a:pPr marL="342900" indent="-342900" eaLnBrk="1" hangingPunct="1">
              <a:buFont typeface="Arial" panose="020B0604020202020204" pitchFamily="34" charset="0"/>
              <a:buChar char="•"/>
            </a:pPr>
            <a:r>
              <a:rPr lang="en-GB" sz="2000" dirty="0" smtClean="0"/>
              <a:t>Phone call from Social Services – reporting a DV incident</a:t>
            </a:r>
          </a:p>
          <a:p>
            <a:pPr marL="342900" indent="-342900" eaLnBrk="1" hangingPunct="1">
              <a:buFont typeface="Arial" panose="020B0604020202020204" pitchFamily="34" charset="0"/>
              <a:buChar char="•"/>
            </a:pPr>
            <a:r>
              <a:rPr lang="en-GB" sz="2000" dirty="0"/>
              <a:t>Child faints on the </a:t>
            </a:r>
            <a:r>
              <a:rPr lang="en-GB" sz="2000" dirty="0" smtClean="0"/>
              <a:t>stairs</a:t>
            </a:r>
          </a:p>
          <a:p>
            <a:pPr marL="342900" indent="-342900" eaLnBrk="1" hangingPunct="1">
              <a:buFont typeface="Arial" panose="020B0604020202020204" pitchFamily="34" charset="0"/>
              <a:buChar char="•"/>
            </a:pPr>
            <a:r>
              <a:rPr lang="en-GB" sz="2000" dirty="0" smtClean="0"/>
              <a:t>Teacher wants you to visit class to view good work</a:t>
            </a:r>
          </a:p>
          <a:p>
            <a:pPr marL="342900" indent="-342900" eaLnBrk="1" hangingPunct="1">
              <a:buFont typeface="Arial" panose="020B0604020202020204" pitchFamily="34" charset="0"/>
              <a:buChar char="•"/>
            </a:pPr>
            <a:r>
              <a:rPr lang="en-GB" sz="2000" dirty="0" smtClean="0"/>
              <a:t>Parents ring to speak to you about whether the concert is going ahead because it might snow</a:t>
            </a:r>
          </a:p>
        </p:txBody>
      </p:sp>
      <p:sp>
        <p:nvSpPr>
          <p:cNvPr id="6" name="Text Box 4"/>
          <p:cNvSpPr txBox="1">
            <a:spLocks noChangeArrowheads="1"/>
          </p:cNvSpPr>
          <p:nvPr/>
        </p:nvSpPr>
        <p:spPr bwMode="auto">
          <a:xfrm>
            <a:off x="422562" y="4887889"/>
            <a:ext cx="8319654" cy="1631216"/>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dirty="0" smtClean="0"/>
              <a:t>Emails</a:t>
            </a:r>
          </a:p>
          <a:p>
            <a:pPr marL="342900" indent="-342900" eaLnBrk="1" hangingPunct="1">
              <a:buFont typeface="Arial" panose="020B0604020202020204" pitchFamily="34" charset="0"/>
              <a:buChar char="•"/>
            </a:pPr>
            <a:r>
              <a:rPr lang="en-GB" sz="2000" dirty="0" smtClean="0"/>
              <a:t>LA want to know how many toilets you have</a:t>
            </a:r>
          </a:p>
          <a:p>
            <a:pPr marL="342900" indent="-342900" eaLnBrk="1" hangingPunct="1">
              <a:buFont typeface="Arial" panose="020B0604020202020204" pitchFamily="34" charset="0"/>
              <a:buChar char="•"/>
            </a:pPr>
            <a:r>
              <a:rPr lang="en-GB" sz="2000" dirty="0" smtClean="0"/>
              <a:t>Parent sends in complaint about their child tripping on uneven ground in the yard</a:t>
            </a:r>
          </a:p>
          <a:p>
            <a:pPr marL="342900" indent="-342900" eaLnBrk="1" hangingPunct="1">
              <a:buFont typeface="Arial" panose="020B0604020202020204" pitchFamily="34" charset="0"/>
              <a:buChar char="•"/>
            </a:pPr>
            <a:r>
              <a:rPr lang="en-GB" sz="2000" dirty="0" smtClean="0"/>
              <a:t>Clerk to Governor tells you your Head Teacher report is needed</a:t>
            </a:r>
          </a:p>
        </p:txBody>
      </p:sp>
    </p:spTree>
    <p:extLst>
      <p:ext uri="{BB962C8B-B14F-4D97-AF65-F5344CB8AC3E}">
        <p14:creationId xmlns:p14="http://schemas.microsoft.com/office/powerpoint/2010/main" val="35291931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12775" y="2739939"/>
            <a:ext cx="8042276" cy="883024"/>
          </a:xfrm>
        </p:spPr>
        <p:txBody>
          <a:bodyPr/>
          <a:lstStyle/>
          <a:p>
            <a:pPr eaLnBrk="1" hangingPunct="1"/>
            <a:r>
              <a:rPr lang="en-US" dirty="0" smtClean="0">
                <a:latin typeface="Arial" charset="0"/>
              </a:rPr>
              <a:t>Do what you think is right….. and have the bravery to follow through on your beliefs</a:t>
            </a:r>
            <a:endParaRPr lang="en-US" dirty="0">
              <a:latin typeface="Arial" charset="0"/>
            </a:endParaRPr>
          </a:p>
        </p:txBody>
      </p:sp>
      <p:sp>
        <p:nvSpPr>
          <p:cNvPr id="2" name="AutoShape 4" descr="Image result for headteach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6" descr="Image result for headteache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8" descr="Image result for headteacher"/>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Rectangle 6"/>
          <p:cNvSpPr/>
          <p:nvPr/>
        </p:nvSpPr>
        <p:spPr>
          <a:xfrm>
            <a:off x="2576945" y="3895544"/>
            <a:ext cx="4572000" cy="369332"/>
          </a:xfrm>
          <a:prstGeom prst="rect">
            <a:avLst/>
          </a:prstGeom>
        </p:spPr>
        <p:txBody>
          <a:bodyPr>
            <a:spAutoFit/>
          </a:bodyPr>
          <a:lstStyle/>
          <a:p>
            <a:r>
              <a:rPr lang="en-GB" dirty="0" smtClean="0"/>
              <a:t>Brave Heads – Dave Harris, 2013 </a:t>
            </a:r>
            <a:endParaRPr lang="en-GB" dirty="0"/>
          </a:p>
        </p:txBody>
      </p:sp>
    </p:spTree>
    <p:extLst>
      <p:ext uri="{BB962C8B-B14F-4D97-AF65-F5344CB8AC3E}">
        <p14:creationId xmlns:p14="http://schemas.microsoft.com/office/powerpoint/2010/main" val="14201282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59224"/>
          </a:xfrm>
        </p:spPr>
        <p:txBody>
          <a:bodyPr/>
          <a:lstStyle/>
          <a:p>
            <a:r>
              <a:rPr lang="en-GB" dirty="0" smtClean="0"/>
              <a:t>Financial Management</a:t>
            </a:r>
            <a:endParaRPr lang="en-GB" dirty="0"/>
          </a:p>
        </p:txBody>
      </p:sp>
      <p:sp>
        <p:nvSpPr>
          <p:cNvPr id="3" name="Content Placeholder 2"/>
          <p:cNvSpPr>
            <a:spLocks noGrp="1"/>
          </p:cNvSpPr>
          <p:nvPr>
            <p:ph idx="1"/>
          </p:nvPr>
        </p:nvSpPr>
        <p:spPr>
          <a:xfrm>
            <a:off x="549275" y="1230923"/>
            <a:ext cx="8042276" cy="5181600"/>
          </a:xfrm>
        </p:spPr>
        <p:txBody>
          <a:bodyPr>
            <a:normAutofit lnSpcReduction="10000"/>
          </a:bodyPr>
          <a:lstStyle/>
          <a:p>
            <a:r>
              <a:rPr lang="en-GB" dirty="0" smtClean="0"/>
              <a:t>Schools are responsible for managing their own budget</a:t>
            </a:r>
          </a:p>
          <a:p>
            <a:r>
              <a:rPr lang="en-GB" dirty="0" smtClean="0"/>
              <a:t>Day to day running falls to head teacher</a:t>
            </a:r>
          </a:p>
          <a:p>
            <a:r>
              <a:rPr lang="en-GB" dirty="0" smtClean="0"/>
              <a:t>Head Teacher reports to the school’s Governing Body</a:t>
            </a:r>
          </a:p>
          <a:p>
            <a:r>
              <a:rPr lang="en-GB" dirty="0" smtClean="0"/>
              <a:t>May be some support from the LA to advise the  Head and Governors of a school</a:t>
            </a:r>
          </a:p>
          <a:p>
            <a:r>
              <a:rPr lang="en-GB" dirty="0" smtClean="0"/>
              <a:t>Delegated budgets cannot be spent on anything other than for the purposes of education</a:t>
            </a:r>
          </a:p>
          <a:p>
            <a:r>
              <a:rPr lang="en-GB" dirty="0" smtClean="0"/>
              <a:t>A school may hold reserves which can roll forward</a:t>
            </a:r>
          </a:p>
          <a:p>
            <a:r>
              <a:rPr lang="en-GB" dirty="0" smtClean="0"/>
              <a:t>Schools can have a private account as well as their budget</a:t>
            </a:r>
            <a:endParaRPr lang="en-GB" dirty="0"/>
          </a:p>
        </p:txBody>
      </p:sp>
    </p:spTree>
    <p:extLst>
      <p:ext uri="{BB962C8B-B14F-4D97-AF65-F5344CB8AC3E}">
        <p14:creationId xmlns:p14="http://schemas.microsoft.com/office/powerpoint/2010/main" val="334318422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677002660"/>
              </p:ext>
            </p:extLst>
          </p:nvPr>
        </p:nvGraphicFramePr>
        <p:xfrm>
          <a:off x="-1" y="0"/>
          <a:ext cx="3027060" cy="5257800"/>
        </p:xfrm>
        <a:graphic>
          <a:graphicData uri="http://schemas.openxmlformats.org/drawingml/2006/table">
            <a:tbl>
              <a:tblPr>
                <a:tableStyleId>{5C22544A-7EE6-4342-B048-85BDC9FD1C3A}</a:tableStyleId>
              </a:tblPr>
              <a:tblGrid>
                <a:gridCol w="2062294"/>
                <a:gridCol w="964766"/>
              </a:tblGrid>
              <a:tr h="225180">
                <a:tc>
                  <a:txBody>
                    <a:bodyPr/>
                    <a:lstStyle/>
                    <a:p>
                      <a:pPr algn="l" fontAlgn="b"/>
                      <a:r>
                        <a:rPr lang="en-GB" sz="1500" u="none" strike="noStrike" dirty="0">
                          <a:effectLst/>
                        </a:rPr>
                        <a:t>Teachers Salaries</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a:effectLst/>
                        </a:rPr>
                        <a:t>760,315</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dirty="0">
                          <a:effectLst/>
                        </a:rPr>
                        <a:t>Teaching Relief</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a:effectLst/>
                        </a:rPr>
                        <a:t>8,000</a:t>
                      </a:r>
                      <a:endParaRPr lang="en-GB" sz="1500" b="0" i="0" u="none" strike="noStrike">
                        <a:solidFill>
                          <a:srgbClr val="000000"/>
                        </a:solidFill>
                        <a:effectLst/>
                        <a:latin typeface="Arial"/>
                      </a:endParaRPr>
                    </a:p>
                  </a:txBody>
                  <a:tcPr marL="0" marR="0" marT="0" marB="0" anchor="b"/>
                </a:tc>
              </a:tr>
              <a:tr h="450360">
                <a:tc>
                  <a:txBody>
                    <a:bodyPr/>
                    <a:lstStyle/>
                    <a:p>
                      <a:pPr algn="l" fontAlgn="b"/>
                      <a:r>
                        <a:rPr lang="en-GB" sz="1500" u="none" strike="noStrike">
                          <a:effectLst/>
                        </a:rPr>
                        <a:t>Teaching Relief - Agency</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13,500</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a:effectLst/>
                        </a:rPr>
                        <a:t>Long Term Sickness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10,443</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a:effectLst/>
                        </a:rPr>
                        <a:t>Travelling Expenses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500</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smtClean="0">
                          <a:effectLst/>
                        </a:rPr>
                        <a:t>Total Teaching Costs</a:t>
                      </a:r>
                      <a:endParaRPr lang="en-GB" sz="1500" b="0" i="0" u="none" strike="noStrike" dirty="0">
                        <a:solidFill>
                          <a:srgbClr val="000000"/>
                        </a:solidFill>
                        <a:effectLst/>
                        <a:latin typeface="Arial"/>
                      </a:endParaRPr>
                    </a:p>
                  </a:txBody>
                  <a:tcPr marL="0" marR="0" marT="0" marB="0" anchor="b">
                    <a:solidFill>
                      <a:schemeClr val="tx2">
                        <a:lumMod val="25000"/>
                        <a:lumOff val="75000"/>
                      </a:schemeClr>
                    </a:solidFill>
                  </a:tcPr>
                </a:tc>
                <a:tc>
                  <a:txBody>
                    <a:bodyPr/>
                    <a:lstStyle/>
                    <a:p>
                      <a:pPr algn="ctr" fontAlgn="b"/>
                      <a:r>
                        <a:rPr lang="en-GB" sz="1500" u="none" strike="noStrike" dirty="0" smtClean="0">
                          <a:effectLst/>
                        </a:rPr>
                        <a:t>792,758</a:t>
                      </a:r>
                      <a:endParaRPr lang="en-GB" sz="1500" b="0" i="0" u="none" strike="noStrike" dirty="0">
                        <a:solidFill>
                          <a:srgbClr val="000000"/>
                        </a:solidFill>
                        <a:effectLst/>
                        <a:latin typeface="Arial"/>
                      </a:endParaRPr>
                    </a:p>
                  </a:txBody>
                  <a:tcPr marL="0" marR="0" marT="0" marB="0" anchor="b">
                    <a:solidFill>
                      <a:schemeClr val="tx2">
                        <a:lumMod val="25000"/>
                        <a:lumOff val="75000"/>
                      </a:schemeClr>
                    </a:solidFill>
                  </a:tcPr>
                </a:tc>
              </a:tr>
              <a:tr h="225180">
                <a:tc>
                  <a:txBody>
                    <a:bodyPr/>
                    <a:lstStyle/>
                    <a:p>
                      <a:pPr algn="l" fontAlgn="b"/>
                      <a:r>
                        <a:rPr lang="en-GB" sz="1500" u="none" strike="noStrike" dirty="0">
                          <a:effectLst/>
                        </a:rPr>
                        <a:t>After School Club</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a:effectLst/>
                        </a:rPr>
                        <a:t>6,900</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a:effectLst/>
                        </a:rPr>
                        <a:t>Apprenticeship Levy</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5,650</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a:effectLst/>
                        </a:rPr>
                        <a:t>Associate Staff</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56,574</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a:effectLst/>
                        </a:rPr>
                        <a:t>Breakfast Club</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5,793</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dirty="0">
                          <a:effectLst/>
                        </a:rPr>
                        <a:t>Caretaking Costs</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a:effectLst/>
                        </a:rPr>
                        <a:t>31,177</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a:effectLst/>
                        </a:rPr>
                        <a:t>Administration Support</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33,701</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a:effectLst/>
                        </a:rPr>
                        <a:t>Clerk to Governors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500</a:t>
                      </a:r>
                      <a:endParaRPr lang="en-GB" sz="1500" b="0" i="0" u="none" strike="noStrike">
                        <a:solidFill>
                          <a:srgbClr val="000000"/>
                        </a:solidFill>
                        <a:effectLst/>
                        <a:latin typeface="Arial"/>
                      </a:endParaRPr>
                    </a:p>
                  </a:txBody>
                  <a:tcPr marL="0" marR="0" marT="0" marB="0" anchor="b"/>
                </a:tc>
              </a:tr>
              <a:tr h="450360">
                <a:tc>
                  <a:txBody>
                    <a:bodyPr/>
                    <a:lstStyle/>
                    <a:p>
                      <a:pPr algn="l" fontAlgn="b"/>
                      <a:r>
                        <a:rPr lang="en-GB" sz="1500" u="none" strike="noStrike">
                          <a:effectLst/>
                        </a:rPr>
                        <a:t>Education Improvement Grant Staff</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171,187</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a:effectLst/>
                        </a:rPr>
                        <a:t>Flying Start Staff</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151,342</a:t>
                      </a:r>
                      <a:endParaRPr lang="en-GB" sz="1500" b="0" i="0" u="none" strike="noStrike">
                        <a:solidFill>
                          <a:srgbClr val="000000"/>
                        </a:solidFill>
                        <a:effectLst/>
                        <a:latin typeface="Arial"/>
                      </a:endParaRPr>
                    </a:p>
                  </a:txBody>
                  <a:tcPr marL="0" marR="0" marT="0" marB="0" anchor="b"/>
                </a:tc>
              </a:tr>
              <a:tr h="450360">
                <a:tc>
                  <a:txBody>
                    <a:bodyPr/>
                    <a:lstStyle/>
                    <a:p>
                      <a:pPr algn="l" fontAlgn="b"/>
                      <a:r>
                        <a:rPr lang="en-GB" sz="1500" u="none" strike="noStrike" dirty="0">
                          <a:effectLst/>
                        </a:rPr>
                        <a:t>Pupil </a:t>
                      </a:r>
                      <a:r>
                        <a:rPr lang="en-GB" sz="1500" u="none" strike="noStrike" dirty="0" smtClean="0">
                          <a:effectLst/>
                        </a:rPr>
                        <a:t>Development </a:t>
                      </a:r>
                      <a:r>
                        <a:rPr lang="en-GB" sz="1500" u="none" strike="noStrike" dirty="0">
                          <a:effectLst/>
                        </a:rPr>
                        <a:t>Grant Staff</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71,935</a:t>
                      </a:r>
                      <a:endParaRPr lang="en-GB" sz="1500" b="0" i="0" u="none" strike="noStrike" dirty="0">
                        <a:solidFill>
                          <a:srgbClr val="000000"/>
                        </a:solidFill>
                        <a:effectLst/>
                        <a:latin typeface="Arial"/>
                      </a:endParaRPr>
                    </a:p>
                  </a:txBody>
                  <a:tcPr marL="0" marR="0" marT="0" marB="0" anchor="b"/>
                </a:tc>
              </a:tr>
              <a:tr h="450360">
                <a:tc>
                  <a:txBody>
                    <a:bodyPr/>
                    <a:lstStyle/>
                    <a:p>
                      <a:pPr algn="l" fontAlgn="b"/>
                      <a:r>
                        <a:rPr lang="en-GB" sz="1500" u="none" strike="noStrike">
                          <a:effectLst/>
                        </a:rPr>
                        <a:t>Severe and Complex Needs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117,432</a:t>
                      </a:r>
                      <a:endParaRPr lang="en-GB" sz="1500" b="0" i="0" u="none" strike="noStrike">
                        <a:solidFill>
                          <a:srgbClr val="000000"/>
                        </a:solidFill>
                        <a:effectLst/>
                        <a:latin typeface="Arial"/>
                      </a:endParaRPr>
                    </a:p>
                  </a:txBody>
                  <a:tcPr marL="0" marR="0" marT="0" marB="0" anchor="b"/>
                </a:tc>
              </a:tr>
              <a:tr h="225180">
                <a:tc>
                  <a:txBody>
                    <a:bodyPr/>
                    <a:lstStyle/>
                    <a:p>
                      <a:pPr algn="l" fontAlgn="b"/>
                      <a:r>
                        <a:rPr lang="en-GB" sz="1500" u="none" strike="noStrike" smtClean="0">
                          <a:effectLst/>
                        </a:rPr>
                        <a:t>Total Support Staff</a:t>
                      </a:r>
                      <a:endParaRPr lang="en-GB" sz="1500" b="0" i="0" u="none" strike="noStrike" dirty="0">
                        <a:solidFill>
                          <a:srgbClr val="000000"/>
                        </a:solidFill>
                        <a:effectLst/>
                        <a:latin typeface="Arial"/>
                      </a:endParaRPr>
                    </a:p>
                  </a:txBody>
                  <a:tcPr marL="0" marR="0" marT="0" marB="0" anchor="b">
                    <a:solidFill>
                      <a:schemeClr val="tx2">
                        <a:lumMod val="25000"/>
                        <a:lumOff val="75000"/>
                      </a:schemeClr>
                    </a:solidFill>
                  </a:tcPr>
                </a:tc>
                <a:tc>
                  <a:txBody>
                    <a:bodyPr/>
                    <a:lstStyle/>
                    <a:p>
                      <a:pPr algn="ctr" fontAlgn="b"/>
                      <a:r>
                        <a:rPr lang="en-GB" sz="1500" u="none" strike="noStrike" dirty="0" smtClean="0">
                          <a:effectLst/>
                        </a:rPr>
                        <a:t>652,190</a:t>
                      </a:r>
                      <a:endParaRPr lang="en-GB" sz="1500" b="0" i="0" u="none" strike="noStrike" dirty="0">
                        <a:solidFill>
                          <a:srgbClr val="000000"/>
                        </a:solidFill>
                        <a:effectLst/>
                        <a:latin typeface="Arial"/>
                      </a:endParaRPr>
                    </a:p>
                  </a:txBody>
                  <a:tcPr marL="0" marR="0" marT="0" marB="0" anchor="b">
                    <a:solidFill>
                      <a:schemeClr val="tx2">
                        <a:lumMod val="25000"/>
                        <a:lumOff val="75000"/>
                      </a:schemeClr>
                    </a:solidFill>
                  </a:tcPr>
                </a:tc>
              </a:tr>
              <a:tr h="225180">
                <a:tc>
                  <a:txBody>
                    <a:bodyPr/>
                    <a:lstStyle/>
                    <a:p>
                      <a:pPr algn="l" fontAlgn="b"/>
                      <a:r>
                        <a:rPr lang="en-GB" sz="1500" u="none" strike="noStrike" dirty="0">
                          <a:effectLst/>
                        </a:rPr>
                        <a:t>SALARIES &amp; WAGES</a:t>
                      </a:r>
                      <a:endParaRPr lang="en-GB" sz="1500" b="1" i="0" u="none" strike="noStrike" dirty="0">
                        <a:solidFill>
                          <a:srgbClr val="000000"/>
                        </a:solidFill>
                        <a:effectLst/>
                        <a:latin typeface="Arial"/>
                      </a:endParaRPr>
                    </a:p>
                  </a:txBody>
                  <a:tcPr marL="0" marR="0" marT="0" marB="0" anchor="b">
                    <a:solidFill>
                      <a:schemeClr val="accent5">
                        <a:lumMod val="40000"/>
                        <a:lumOff val="60000"/>
                      </a:schemeClr>
                    </a:solidFill>
                  </a:tcPr>
                </a:tc>
                <a:tc>
                  <a:txBody>
                    <a:bodyPr/>
                    <a:lstStyle/>
                    <a:p>
                      <a:pPr algn="ctr" fontAlgn="b"/>
                      <a:r>
                        <a:rPr lang="en-GB" sz="1500" u="none" strike="noStrike" dirty="0">
                          <a:effectLst/>
                        </a:rPr>
                        <a:t>1,444,948</a:t>
                      </a:r>
                      <a:endParaRPr lang="en-GB" sz="1500" b="1" i="0" u="none" strike="noStrike" dirty="0">
                        <a:solidFill>
                          <a:srgbClr val="000000"/>
                        </a:solidFill>
                        <a:effectLst/>
                        <a:latin typeface="Arial"/>
                      </a:endParaRPr>
                    </a:p>
                  </a:txBody>
                  <a:tcPr marL="0" marR="0" marT="0" marB="0" anchor="b">
                    <a:solidFill>
                      <a:schemeClr val="accent5">
                        <a:lumMod val="40000"/>
                        <a:lumOff val="60000"/>
                      </a:schemeClr>
                    </a:solidFill>
                  </a:tcPr>
                </a:tc>
              </a:tr>
            </a:tbl>
          </a:graphicData>
        </a:graphic>
      </p:graphicFrame>
      <p:graphicFrame>
        <p:nvGraphicFramePr>
          <p:cNvPr id="6" name="Content Placeholder 3"/>
          <p:cNvGraphicFramePr>
            <a:graphicFrameLocks noGrp="1"/>
          </p:cNvGraphicFramePr>
          <p:nvPr>
            <p:ph idx="1"/>
            <p:extLst>
              <p:ext uri="{D42A27DB-BD31-4B8C-83A1-F6EECF244321}">
                <p14:modId xmlns:p14="http://schemas.microsoft.com/office/powerpoint/2010/main" val="2689810579"/>
              </p:ext>
            </p:extLst>
          </p:nvPr>
        </p:nvGraphicFramePr>
        <p:xfrm>
          <a:off x="6116940" y="0"/>
          <a:ext cx="3027060" cy="6400800"/>
        </p:xfrm>
        <a:graphic>
          <a:graphicData uri="http://schemas.openxmlformats.org/drawingml/2006/table">
            <a:tbl>
              <a:tblPr>
                <a:tableStyleId>{5C22544A-7EE6-4342-B048-85BDC9FD1C3A}</a:tableStyleId>
              </a:tblPr>
              <a:tblGrid>
                <a:gridCol w="2062294"/>
                <a:gridCol w="964766"/>
              </a:tblGrid>
              <a:tr h="71284">
                <a:tc>
                  <a:txBody>
                    <a:bodyPr/>
                    <a:lstStyle/>
                    <a:p>
                      <a:pPr algn="l" fontAlgn="b"/>
                      <a:r>
                        <a:rPr lang="en-GB" sz="1500" u="none" strike="noStrike" dirty="0">
                          <a:effectLst/>
                        </a:rPr>
                        <a:t>Education Improvement Grant</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(152,702)</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Pupil </a:t>
                      </a:r>
                      <a:r>
                        <a:rPr lang="en-GB" sz="1500" u="none" strike="noStrike" dirty="0" smtClean="0">
                          <a:effectLst/>
                        </a:rPr>
                        <a:t>Development </a:t>
                      </a:r>
                      <a:r>
                        <a:rPr lang="en-GB" sz="1500" u="none" strike="noStrike" dirty="0">
                          <a:effectLst/>
                        </a:rPr>
                        <a:t>Grant</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(87,950)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Flying Start Income</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(164,412)</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After School Club</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(6,900)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Campus Income</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(6,000)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EWC</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(1,400)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Bank Interest</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(1,800)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Miscellaneous</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(6,000)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Mentoring</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(2,900)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Room Hire</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(5,000)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Staff Meals</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Pioneer Schools</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(5,000)</a:t>
                      </a:r>
                      <a:endParaRPr lang="en-GB" sz="1500" b="0" i="0" u="none" strike="noStrike" dirty="0">
                        <a:solidFill>
                          <a:srgbClr val="000000"/>
                        </a:solidFill>
                        <a:effectLst/>
                        <a:latin typeface="Arial"/>
                      </a:endParaRPr>
                    </a:p>
                  </a:txBody>
                  <a:tcPr marL="0" marR="0" marT="0" marB="0" anchor="b"/>
                </a:tc>
              </a:tr>
              <a:tr h="73693">
                <a:tc>
                  <a:txBody>
                    <a:bodyPr/>
                    <a:lstStyle/>
                    <a:p>
                      <a:pPr algn="l" fontAlgn="b"/>
                      <a:r>
                        <a:rPr lang="en-GB" sz="1500" u="none" strike="noStrike" dirty="0">
                          <a:effectLst/>
                        </a:rPr>
                        <a:t>INCOME</a:t>
                      </a:r>
                      <a:endParaRPr lang="en-GB" sz="1500" b="1" i="0" u="none" strike="noStrike" dirty="0">
                        <a:solidFill>
                          <a:srgbClr val="000000"/>
                        </a:solidFill>
                        <a:effectLst/>
                        <a:latin typeface="Arial"/>
                      </a:endParaRPr>
                    </a:p>
                  </a:txBody>
                  <a:tcPr marL="0" marR="0" marT="0" marB="0" anchor="b">
                    <a:solidFill>
                      <a:schemeClr val="accent5">
                        <a:lumMod val="40000"/>
                        <a:lumOff val="60000"/>
                      </a:schemeClr>
                    </a:solidFill>
                  </a:tcPr>
                </a:tc>
                <a:tc>
                  <a:txBody>
                    <a:bodyPr/>
                    <a:lstStyle/>
                    <a:p>
                      <a:pPr algn="ctr" fontAlgn="b"/>
                      <a:r>
                        <a:rPr lang="en-GB" sz="1500" u="none" strike="noStrike" dirty="0">
                          <a:effectLst/>
                        </a:rPr>
                        <a:t>(440,064)</a:t>
                      </a:r>
                      <a:endParaRPr lang="en-GB" sz="1500" b="1" i="0" u="none" strike="noStrike" dirty="0">
                        <a:solidFill>
                          <a:srgbClr val="000000"/>
                        </a:solidFill>
                        <a:effectLst/>
                        <a:latin typeface="Arial"/>
                      </a:endParaRPr>
                    </a:p>
                  </a:txBody>
                  <a:tcPr marL="0" marR="0" marT="0" marB="0" anchor="b">
                    <a:solidFill>
                      <a:schemeClr val="accent5">
                        <a:lumMod val="40000"/>
                        <a:lumOff val="60000"/>
                      </a:schemeClr>
                    </a:solidFill>
                  </a:tcPr>
                </a:tc>
              </a:tr>
              <a:tr h="80711">
                <a:tc>
                  <a:txBody>
                    <a:bodyPr/>
                    <a:lstStyle/>
                    <a:p>
                      <a:pPr algn="l" fontAlgn="b"/>
                      <a:r>
                        <a:rPr lang="en-GB" sz="1500" u="none" strike="noStrike" dirty="0">
                          <a:effectLst/>
                        </a:rPr>
                        <a:t>TOTAL 2017/18</a:t>
                      </a:r>
                      <a:endParaRPr lang="en-GB" sz="1500" b="1" i="0" u="none" strike="noStrike" dirty="0">
                        <a:solidFill>
                          <a:srgbClr val="000000"/>
                        </a:solidFill>
                        <a:effectLst/>
                        <a:latin typeface="Arial"/>
                      </a:endParaRPr>
                    </a:p>
                  </a:txBody>
                  <a:tcPr marL="0" marR="0" marT="0" marB="0" anchor="b">
                    <a:solidFill>
                      <a:srgbClr val="FFFF00"/>
                    </a:solidFill>
                  </a:tcPr>
                </a:tc>
                <a:tc>
                  <a:txBody>
                    <a:bodyPr/>
                    <a:lstStyle/>
                    <a:p>
                      <a:pPr algn="ctr" fontAlgn="b"/>
                      <a:r>
                        <a:rPr lang="en-GB" sz="1500" b="0" i="0" u="none" strike="noStrike" dirty="0" smtClean="0">
                          <a:solidFill>
                            <a:srgbClr val="000000"/>
                          </a:solidFill>
                          <a:effectLst/>
                          <a:latin typeface="Arial"/>
                        </a:rPr>
                        <a:t>1,322,021 </a:t>
                      </a:r>
                      <a:endParaRPr lang="en-GB" sz="1500" b="1" i="0" u="none" strike="noStrike" dirty="0">
                        <a:solidFill>
                          <a:srgbClr val="000000"/>
                        </a:solidFill>
                        <a:effectLst/>
                        <a:latin typeface="Arial"/>
                      </a:endParaRPr>
                    </a:p>
                  </a:txBody>
                  <a:tcPr marL="0" marR="0" marT="0" marB="0" anchor="b">
                    <a:solidFill>
                      <a:srgbClr val="FFFF00"/>
                    </a:solidFill>
                  </a:tcPr>
                </a:tc>
              </a:tr>
              <a:tr h="73693">
                <a:tc>
                  <a:txBody>
                    <a:bodyPr/>
                    <a:lstStyle/>
                    <a:p>
                      <a:pPr algn="l" fontAlgn="b"/>
                      <a:r>
                        <a:rPr lang="en-GB" sz="1500" b="1" u="sng" strike="noStrike" dirty="0">
                          <a:effectLst/>
                        </a:rPr>
                        <a:t>Funded by:</a:t>
                      </a:r>
                      <a:endParaRPr lang="en-GB" sz="1500" b="1" i="0" u="sng"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 </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B/F Reserves </a:t>
                      </a:r>
                      <a:r>
                        <a:rPr lang="en-GB" sz="1500" u="none" strike="noStrike" dirty="0" smtClean="0">
                          <a:effectLst/>
                        </a:rPr>
                        <a:t>16/17 (A)</a:t>
                      </a:r>
                      <a:endParaRPr lang="en-GB" sz="1500" b="0" i="0" u="none" strike="noStrike" dirty="0">
                        <a:solidFill>
                          <a:srgbClr val="000000"/>
                        </a:solidFill>
                        <a:effectLst/>
                        <a:latin typeface="Arial"/>
                      </a:endParaRPr>
                    </a:p>
                  </a:txBody>
                  <a:tcPr marL="0" marR="0" marT="0" marB="0" anchor="b">
                    <a:solidFill>
                      <a:srgbClr val="FFC000"/>
                    </a:solidFill>
                  </a:tcPr>
                </a:tc>
                <a:tc>
                  <a:txBody>
                    <a:bodyPr/>
                    <a:lstStyle/>
                    <a:p>
                      <a:pPr algn="ctr" fontAlgn="b"/>
                      <a:r>
                        <a:rPr lang="en-GB" sz="1500" u="none" strike="noStrike" dirty="0">
                          <a:effectLst/>
                        </a:rPr>
                        <a:t>232,294</a:t>
                      </a:r>
                      <a:endParaRPr lang="en-GB" sz="1500" b="0" i="0" u="none" strike="noStrike" dirty="0">
                        <a:solidFill>
                          <a:srgbClr val="000000"/>
                        </a:solidFill>
                        <a:effectLst/>
                        <a:latin typeface="Arial"/>
                      </a:endParaRPr>
                    </a:p>
                  </a:txBody>
                  <a:tcPr marL="0" marR="0" marT="0" marB="0" anchor="b">
                    <a:solidFill>
                      <a:srgbClr val="FFC000"/>
                    </a:solidFill>
                  </a:tcPr>
                </a:tc>
              </a:tr>
              <a:tr h="71284">
                <a:tc>
                  <a:txBody>
                    <a:bodyPr/>
                    <a:lstStyle/>
                    <a:p>
                      <a:pPr algn="l" fontAlgn="b"/>
                      <a:r>
                        <a:rPr lang="en-GB" sz="1500" u="none" strike="noStrike" dirty="0">
                          <a:effectLst/>
                        </a:rPr>
                        <a:t>Formula Allocation </a:t>
                      </a:r>
                      <a:r>
                        <a:rPr lang="en-GB" sz="1500" u="none" strike="noStrike" dirty="0" smtClean="0">
                          <a:effectLst/>
                        </a:rPr>
                        <a:t>17/18 (B)</a:t>
                      </a:r>
                      <a:endParaRPr lang="en-GB" sz="1500" b="0" i="0" u="none" strike="noStrike" dirty="0">
                        <a:solidFill>
                          <a:srgbClr val="000000"/>
                        </a:solidFill>
                        <a:effectLst/>
                        <a:latin typeface="Arial"/>
                      </a:endParaRPr>
                    </a:p>
                  </a:txBody>
                  <a:tcPr marL="0" marR="0" marT="0" marB="0" anchor="b">
                    <a:solidFill>
                      <a:srgbClr val="FFC000"/>
                    </a:solidFill>
                  </a:tcPr>
                </a:tc>
                <a:tc>
                  <a:txBody>
                    <a:bodyPr/>
                    <a:lstStyle/>
                    <a:p>
                      <a:pPr algn="ctr" fontAlgn="b"/>
                      <a:r>
                        <a:rPr lang="en-GB" sz="1500" u="none" strike="noStrike" dirty="0" smtClean="0">
                          <a:effectLst/>
                        </a:rPr>
                        <a:t>1,240,966</a:t>
                      </a:r>
                      <a:endParaRPr lang="en-GB" sz="1500" b="0" i="0" u="none" strike="noStrike" dirty="0">
                        <a:solidFill>
                          <a:srgbClr val="000000"/>
                        </a:solidFill>
                        <a:effectLst/>
                        <a:latin typeface="Arial"/>
                      </a:endParaRPr>
                    </a:p>
                  </a:txBody>
                  <a:tcPr marL="0" marR="0" marT="0" marB="0" anchor="b">
                    <a:solidFill>
                      <a:srgbClr val="FFC000"/>
                    </a:solidFill>
                  </a:tcPr>
                </a:tc>
              </a:tr>
              <a:tr h="77201">
                <a:tc>
                  <a:txBody>
                    <a:bodyPr/>
                    <a:lstStyle/>
                    <a:p>
                      <a:pPr algn="l" fontAlgn="b"/>
                      <a:r>
                        <a:rPr lang="en-GB" sz="1500" b="0" i="0" u="none" strike="noStrike" dirty="0">
                          <a:solidFill>
                            <a:srgbClr val="000000"/>
                          </a:solidFill>
                          <a:effectLst/>
                          <a:latin typeface="Arial"/>
                        </a:rPr>
                        <a:t>Total Available Resources </a:t>
                      </a:r>
                      <a:r>
                        <a:rPr lang="en-GB" sz="1500" b="0" i="0" u="none" strike="noStrike" dirty="0" smtClean="0">
                          <a:solidFill>
                            <a:srgbClr val="000000"/>
                          </a:solidFill>
                          <a:effectLst/>
                          <a:latin typeface="Arial"/>
                        </a:rPr>
                        <a:t>17/18 (A+B)</a:t>
                      </a:r>
                      <a:endParaRPr lang="en-GB" sz="1500" b="0" i="0" u="none" strike="noStrike" dirty="0">
                        <a:solidFill>
                          <a:srgbClr val="000000"/>
                        </a:solidFill>
                        <a:effectLst/>
                        <a:latin typeface="Arial"/>
                      </a:endParaRPr>
                    </a:p>
                  </a:txBody>
                  <a:tcPr marL="0" marR="0" marT="0" marB="0" anchor="b">
                    <a:solidFill>
                      <a:srgbClr val="FFC000"/>
                    </a:solidFill>
                  </a:tcPr>
                </a:tc>
                <a:tc>
                  <a:txBody>
                    <a:bodyPr/>
                    <a:lstStyle/>
                    <a:p>
                      <a:pPr algn="ctr" fontAlgn="b"/>
                      <a:r>
                        <a:rPr lang="en-GB" sz="1500" b="0" i="0" u="none" strike="noStrike" dirty="0">
                          <a:solidFill>
                            <a:srgbClr val="000000"/>
                          </a:solidFill>
                          <a:effectLst/>
                          <a:latin typeface="Arial"/>
                        </a:rPr>
                        <a:t>1,473,260 </a:t>
                      </a:r>
                    </a:p>
                  </a:txBody>
                  <a:tcPr marL="0" marR="0" marT="0" marB="0" anchor="b">
                    <a:solidFill>
                      <a:srgbClr val="FFC000"/>
                    </a:solidFill>
                  </a:tcPr>
                </a:tc>
              </a:tr>
              <a:tr h="211347">
                <a:tc>
                  <a:txBody>
                    <a:bodyPr/>
                    <a:lstStyle/>
                    <a:p>
                      <a:pPr algn="l" fontAlgn="b"/>
                      <a:r>
                        <a:rPr lang="en-GB" sz="1500" b="0" i="0" u="none" strike="noStrike" dirty="0">
                          <a:solidFill>
                            <a:srgbClr val="000000"/>
                          </a:solidFill>
                          <a:effectLst/>
                          <a:latin typeface="Arial"/>
                        </a:rPr>
                        <a:t>Projected Spend to </a:t>
                      </a:r>
                      <a:r>
                        <a:rPr lang="en-GB" sz="1500" b="0" i="0" u="none" strike="noStrike" dirty="0" smtClean="0">
                          <a:solidFill>
                            <a:srgbClr val="000000"/>
                          </a:solidFill>
                          <a:effectLst/>
                          <a:latin typeface="Arial"/>
                        </a:rPr>
                        <a:t>31/03/18 (C)</a:t>
                      </a:r>
                      <a:endParaRPr lang="en-GB" sz="1500" b="0" i="0" u="none" strike="noStrike" dirty="0">
                        <a:solidFill>
                          <a:srgbClr val="000000"/>
                        </a:solidFill>
                        <a:effectLst/>
                        <a:latin typeface="Arial"/>
                      </a:endParaRPr>
                    </a:p>
                  </a:txBody>
                  <a:tcPr marL="0" marR="0" marT="0" marB="0" anchor="b">
                    <a:solidFill>
                      <a:srgbClr val="FF0000"/>
                    </a:solidFill>
                  </a:tcPr>
                </a:tc>
                <a:tc>
                  <a:txBody>
                    <a:bodyPr/>
                    <a:lstStyle/>
                    <a:p>
                      <a:pPr algn="ctr" fontAlgn="b"/>
                      <a:r>
                        <a:rPr lang="en-GB" sz="1500" b="0" i="0" u="none" strike="noStrike" dirty="0">
                          <a:solidFill>
                            <a:srgbClr val="000000"/>
                          </a:solidFill>
                          <a:effectLst/>
                          <a:latin typeface="Arial"/>
                        </a:rPr>
                        <a:t>1,322,021 </a:t>
                      </a:r>
                    </a:p>
                  </a:txBody>
                  <a:tcPr marL="0" marR="0" marT="0" marB="0" anchor="b">
                    <a:solidFill>
                      <a:srgbClr val="FF0000"/>
                    </a:solidFill>
                  </a:tcPr>
                </a:tc>
              </a:tr>
              <a:tr h="211347">
                <a:tc>
                  <a:txBody>
                    <a:bodyPr/>
                    <a:lstStyle/>
                    <a:p>
                      <a:pPr algn="l" fontAlgn="b"/>
                      <a:r>
                        <a:rPr lang="en-GB" sz="1500" u="none" strike="noStrike" dirty="0">
                          <a:effectLst/>
                        </a:rPr>
                        <a:t>In Year Surplus / </a:t>
                      </a:r>
                      <a:r>
                        <a:rPr lang="en-GB" sz="1500" u="none" strike="noStrike" dirty="0" smtClean="0">
                          <a:effectLst/>
                        </a:rPr>
                        <a:t>Deficit</a:t>
                      </a:r>
                    </a:p>
                    <a:p>
                      <a:pPr algn="l" fontAlgn="b"/>
                      <a:r>
                        <a:rPr lang="en-GB" sz="1500" b="0" i="0" u="none" strike="noStrike" dirty="0" smtClean="0">
                          <a:solidFill>
                            <a:srgbClr val="000000"/>
                          </a:solidFill>
                          <a:effectLst/>
                          <a:latin typeface="Arial"/>
                        </a:rPr>
                        <a:t>(B</a:t>
                      </a:r>
                      <a:r>
                        <a:rPr lang="en-GB" sz="1500" b="0" i="0" u="none" strike="noStrike" baseline="0" dirty="0" smtClean="0">
                          <a:solidFill>
                            <a:srgbClr val="000000"/>
                          </a:solidFill>
                          <a:effectLst/>
                          <a:latin typeface="Arial"/>
                        </a:rPr>
                        <a:t> – C)</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smtClean="0">
                          <a:effectLst/>
                        </a:rPr>
                        <a:t>-80,323</a:t>
                      </a:r>
                      <a:endParaRPr lang="en-GB" sz="1500" b="1" i="0" u="none" strike="noStrike" dirty="0">
                        <a:solidFill>
                          <a:srgbClr val="000000"/>
                        </a:solidFill>
                        <a:effectLst/>
                        <a:latin typeface="Arial"/>
                      </a:endParaRPr>
                    </a:p>
                  </a:txBody>
                  <a:tcPr marL="0" marR="0" marT="0" marB="0" anchor="b"/>
                </a:tc>
              </a:tr>
              <a:tr h="211347">
                <a:tc>
                  <a:txBody>
                    <a:bodyPr/>
                    <a:lstStyle/>
                    <a:p>
                      <a:pPr algn="l" fontAlgn="b"/>
                      <a:r>
                        <a:rPr lang="en-GB" sz="1500" b="1" i="0" u="none" strike="noStrike" dirty="0">
                          <a:solidFill>
                            <a:srgbClr val="000000"/>
                          </a:solidFill>
                          <a:effectLst/>
                          <a:latin typeface="Arial"/>
                        </a:rPr>
                        <a:t>Projected Reserves </a:t>
                      </a:r>
                      <a:r>
                        <a:rPr lang="en-GB" sz="1500" b="1" i="0" u="none" strike="noStrike" dirty="0" smtClean="0">
                          <a:solidFill>
                            <a:srgbClr val="000000"/>
                          </a:solidFill>
                          <a:effectLst/>
                          <a:latin typeface="Arial"/>
                        </a:rPr>
                        <a:t>31/03/18 (AB-C)</a:t>
                      </a:r>
                      <a:endParaRPr lang="en-GB" sz="1500" b="1" i="0" u="none" strike="noStrike" dirty="0">
                        <a:solidFill>
                          <a:srgbClr val="000000"/>
                        </a:solidFill>
                        <a:effectLst/>
                        <a:latin typeface="Arial"/>
                      </a:endParaRPr>
                    </a:p>
                  </a:txBody>
                  <a:tcPr marL="0" marR="0" marT="0" marB="0" anchor="b">
                    <a:solidFill>
                      <a:srgbClr val="92D050"/>
                    </a:solidFill>
                  </a:tcPr>
                </a:tc>
                <a:tc>
                  <a:txBody>
                    <a:bodyPr/>
                    <a:lstStyle/>
                    <a:p>
                      <a:pPr algn="ctr" fontAlgn="b"/>
                      <a:r>
                        <a:rPr lang="en-GB" sz="1500" b="1" i="0" u="none" strike="noStrike" dirty="0">
                          <a:solidFill>
                            <a:srgbClr val="000000"/>
                          </a:solidFill>
                          <a:effectLst/>
                          <a:latin typeface="Arial"/>
                        </a:rPr>
                        <a:t>151,239 </a:t>
                      </a:r>
                    </a:p>
                  </a:txBody>
                  <a:tcPr marL="0" marR="0" marT="0" marB="0" anchor="b">
                    <a:solidFill>
                      <a:srgbClr val="92D050"/>
                    </a:solidFill>
                  </a:tcP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162209529"/>
              </p:ext>
            </p:extLst>
          </p:nvPr>
        </p:nvGraphicFramePr>
        <p:xfrm>
          <a:off x="3071446" y="0"/>
          <a:ext cx="2989385" cy="6172200"/>
        </p:xfrm>
        <a:graphic>
          <a:graphicData uri="http://schemas.openxmlformats.org/drawingml/2006/table">
            <a:tbl>
              <a:tblPr>
                <a:tableStyleId>{5C22544A-7EE6-4342-B048-85BDC9FD1C3A}</a:tableStyleId>
              </a:tblPr>
              <a:tblGrid>
                <a:gridCol w="2017907"/>
                <a:gridCol w="971478"/>
              </a:tblGrid>
              <a:tr h="71284">
                <a:tc>
                  <a:txBody>
                    <a:bodyPr/>
                    <a:lstStyle/>
                    <a:p>
                      <a:pPr algn="l" fontAlgn="b"/>
                      <a:r>
                        <a:rPr lang="en-GB" sz="1500" u="none" strike="noStrike" dirty="0">
                          <a:effectLst/>
                        </a:rPr>
                        <a:t>Electricity</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a:effectLst/>
                        </a:rPr>
                        <a:t>13,000</a:t>
                      </a:r>
                      <a:endParaRPr lang="en-GB" sz="1500" b="0" i="0" u="none" strike="noStrike">
                        <a:solidFill>
                          <a:srgbClr val="000000"/>
                        </a:solidFill>
                        <a:effectLst/>
                        <a:latin typeface="Arial"/>
                      </a:endParaRPr>
                    </a:p>
                  </a:txBody>
                  <a:tcPr marL="0" marR="0" marT="0" marB="0" anchor="b"/>
                </a:tc>
              </a:tr>
              <a:tr h="71284">
                <a:tc>
                  <a:txBody>
                    <a:bodyPr/>
                    <a:lstStyle/>
                    <a:p>
                      <a:pPr algn="l" fontAlgn="b"/>
                      <a:r>
                        <a:rPr lang="en-GB" sz="1500" u="none" strike="noStrike" dirty="0">
                          <a:effectLst/>
                        </a:rPr>
                        <a:t>Gas</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7,000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a:effectLst/>
                        </a:rPr>
                        <a:t>Water</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dirty="0">
                          <a:effectLst/>
                        </a:rPr>
                        <a:t>6,500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a:effectLst/>
                        </a:rPr>
                        <a:t>Building Maintenance</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dirty="0">
                          <a:effectLst/>
                        </a:rPr>
                        <a:t>23,000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a:effectLst/>
                        </a:rPr>
                        <a:t>Grounds Maintenance</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dirty="0">
                          <a:effectLst/>
                        </a:rPr>
                        <a:t>2,715</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a:effectLst/>
                        </a:rPr>
                        <a:t>Rates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dirty="0">
                          <a:effectLst/>
                        </a:rPr>
                        <a:t>34,431</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Waste Disposal</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a:effectLst/>
                        </a:rPr>
                        <a:t>2,500</a:t>
                      </a:r>
                      <a:endParaRPr lang="en-GB" sz="1500" b="0" i="0" u="none" strike="noStrike">
                        <a:solidFill>
                          <a:srgbClr val="000000"/>
                        </a:solidFill>
                        <a:effectLst/>
                        <a:latin typeface="Arial"/>
                      </a:endParaRPr>
                    </a:p>
                  </a:txBody>
                  <a:tcPr marL="0" marR="0" marT="0" marB="0" anchor="b"/>
                </a:tc>
              </a:tr>
              <a:tr h="73693">
                <a:tc>
                  <a:txBody>
                    <a:bodyPr/>
                    <a:lstStyle/>
                    <a:p>
                      <a:pPr algn="l" fontAlgn="b"/>
                      <a:r>
                        <a:rPr lang="en-GB" sz="1500" u="none" strike="noStrike" dirty="0">
                          <a:effectLst/>
                        </a:rPr>
                        <a:t>PREMISES</a:t>
                      </a:r>
                      <a:endParaRPr lang="en-GB" sz="1500" b="1" i="0" u="none" strike="noStrike" dirty="0">
                        <a:solidFill>
                          <a:srgbClr val="000000"/>
                        </a:solidFill>
                        <a:effectLst/>
                        <a:latin typeface="Arial"/>
                      </a:endParaRPr>
                    </a:p>
                  </a:txBody>
                  <a:tcPr marL="0" marR="0" marT="0" marB="0" anchor="b">
                    <a:solidFill>
                      <a:schemeClr val="accent5">
                        <a:lumMod val="40000"/>
                        <a:lumOff val="60000"/>
                      </a:schemeClr>
                    </a:solidFill>
                  </a:tcPr>
                </a:tc>
                <a:tc>
                  <a:txBody>
                    <a:bodyPr/>
                    <a:lstStyle/>
                    <a:p>
                      <a:pPr algn="ctr" fontAlgn="b"/>
                      <a:r>
                        <a:rPr lang="en-GB" sz="1500" u="none" strike="noStrike" dirty="0">
                          <a:effectLst/>
                        </a:rPr>
                        <a:t>89,146</a:t>
                      </a:r>
                      <a:endParaRPr lang="en-GB" sz="1500" b="1" i="0" u="none" strike="noStrike" dirty="0">
                        <a:solidFill>
                          <a:srgbClr val="000000"/>
                        </a:solidFill>
                        <a:effectLst/>
                        <a:latin typeface="Arial"/>
                      </a:endParaRPr>
                    </a:p>
                  </a:txBody>
                  <a:tcPr marL="0" marR="0" marT="0" marB="0" anchor="b">
                    <a:solidFill>
                      <a:schemeClr val="accent5">
                        <a:lumMod val="40000"/>
                        <a:lumOff val="60000"/>
                      </a:schemeClr>
                    </a:solidFill>
                  </a:tcPr>
                </a:tc>
              </a:tr>
              <a:tr h="71284">
                <a:tc>
                  <a:txBody>
                    <a:bodyPr/>
                    <a:lstStyle/>
                    <a:p>
                      <a:pPr algn="l" fontAlgn="b"/>
                      <a:r>
                        <a:rPr lang="en-GB" sz="1500" u="none" strike="noStrike">
                          <a:effectLst/>
                        </a:rPr>
                        <a:t>Fixed Contracts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11,000</a:t>
                      </a:r>
                      <a:endParaRPr lang="en-GB" sz="1500" b="0" i="0" u="none" strike="noStrike">
                        <a:solidFill>
                          <a:srgbClr val="000000"/>
                        </a:solidFill>
                        <a:effectLst/>
                        <a:latin typeface="Arial"/>
                      </a:endParaRPr>
                    </a:p>
                  </a:txBody>
                  <a:tcPr marL="0" marR="0" marT="0" marB="0" anchor="b"/>
                </a:tc>
              </a:tr>
              <a:tr h="71284">
                <a:tc>
                  <a:txBody>
                    <a:bodyPr/>
                    <a:lstStyle/>
                    <a:p>
                      <a:pPr algn="l" fontAlgn="b"/>
                      <a:r>
                        <a:rPr lang="en-GB" sz="1500" u="none" strike="noStrike">
                          <a:effectLst/>
                        </a:rPr>
                        <a:t>Flying Start Expenditure</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dirty="0">
                          <a:effectLst/>
                        </a:rPr>
                        <a:t>13,070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a:effectLst/>
                        </a:rPr>
                        <a:t>Photocopying</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dirty="0">
                          <a:effectLst/>
                        </a:rPr>
                        <a:t>4,700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a:effectLst/>
                        </a:rPr>
                        <a:t>Postages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400</a:t>
                      </a:r>
                      <a:endParaRPr lang="en-GB" sz="1500" b="0" i="0" u="none" strike="noStrike">
                        <a:solidFill>
                          <a:srgbClr val="000000"/>
                        </a:solidFill>
                        <a:effectLst/>
                        <a:latin typeface="Arial"/>
                      </a:endParaRPr>
                    </a:p>
                  </a:txBody>
                  <a:tcPr marL="0" marR="0" marT="0" marB="0" anchor="b"/>
                </a:tc>
              </a:tr>
              <a:tr h="71284">
                <a:tc>
                  <a:txBody>
                    <a:bodyPr/>
                    <a:lstStyle/>
                    <a:p>
                      <a:pPr algn="l" fontAlgn="b"/>
                      <a:r>
                        <a:rPr lang="en-GB" sz="1500" u="none" strike="noStrike">
                          <a:effectLst/>
                        </a:rPr>
                        <a:t>Pupil Deprivation Grant Resources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16,015</a:t>
                      </a:r>
                      <a:endParaRPr lang="en-GB" sz="1500" b="0" i="0" u="none" strike="noStrike">
                        <a:solidFill>
                          <a:srgbClr val="000000"/>
                        </a:solidFill>
                        <a:effectLst/>
                        <a:latin typeface="Arial"/>
                      </a:endParaRPr>
                    </a:p>
                  </a:txBody>
                  <a:tcPr marL="0" marR="0" marT="0" marB="0" anchor="b"/>
                </a:tc>
              </a:tr>
              <a:tr h="71284">
                <a:tc>
                  <a:txBody>
                    <a:bodyPr/>
                    <a:lstStyle/>
                    <a:p>
                      <a:pPr algn="l" fontAlgn="b"/>
                      <a:r>
                        <a:rPr lang="en-GB" sz="1500" u="none" strike="noStrike">
                          <a:effectLst/>
                        </a:rPr>
                        <a:t>PPA expenditure</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5,000</a:t>
                      </a:r>
                      <a:endParaRPr lang="en-GB" sz="1500" b="0" i="0" u="none" strike="noStrike">
                        <a:solidFill>
                          <a:srgbClr val="000000"/>
                        </a:solidFill>
                        <a:effectLst/>
                        <a:latin typeface="Arial"/>
                      </a:endParaRPr>
                    </a:p>
                  </a:txBody>
                  <a:tcPr marL="0" marR="0" marT="0" marB="0" anchor="b"/>
                </a:tc>
              </a:tr>
              <a:tr h="71284">
                <a:tc>
                  <a:txBody>
                    <a:bodyPr/>
                    <a:lstStyle/>
                    <a:p>
                      <a:pPr algn="l" fontAlgn="b"/>
                      <a:r>
                        <a:rPr lang="en-GB" sz="1500" u="none" strike="noStrike">
                          <a:effectLst/>
                        </a:rPr>
                        <a:t>Educational Visitors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2,000</a:t>
                      </a:r>
                      <a:endParaRPr lang="en-GB" sz="1500" b="0" i="0" u="none" strike="noStrike">
                        <a:solidFill>
                          <a:srgbClr val="000000"/>
                        </a:solidFill>
                        <a:effectLst/>
                        <a:latin typeface="Arial"/>
                      </a:endParaRPr>
                    </a:p>
                  </a:txBody>
                  <a:tcPr marL="0" marR="0" marT="0" marB="0" anchor="b"/>
                </a:tc>
              </a:tr>
              <a:tr h="71284">
                <a:tc>
                  <a:txBody>
                    <a:bodyPr/>
                    <a:lstStyle/>
                    <a:p>
                      <a:pPr algn="l" fontAlgn="b"/>
                      <a:r>
                        <a:rPr lang="en-GB" sz="1500" u="none" strike="noStrike">
                          <a:effectLst/>
                        </a:rPr>
                        <a:t>SEN Resources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dirty="0">
                          <a:effectLst/>
                        </a:rPr>
                        <a:t>600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a:effectLst/>
                        </a:rPr>
                        <a:t>Staff Meals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800</a:t>
                      </a:r>
                      <a:endParaRPr lang="en-GB" sz="1500" b="0" i="0" u="none" strike="noStrike">
                        <a:solidFill>
                          <a:srgbClr val="000000"/>
                        </a:solidFill>
                        <a:effectLst/>
                        <a:latin typeface="Arial"/>
                      </a:endParaRPr>
                    </a:p>
                  </a:txBody>
                  <a:tcPr marL="0" marR="0" marT="0" marB="0" anchor="b"/>
                </a:tc>
              </a:tr>
              <a:tr h="71284">
                <a:tc>
                  <a:txBody>
                    <a:bodyPr/>
                    <a:lstStyle/>
                    <a:p>
                      <a:pPr algn="l" fontAlgn="b"/>
                      <a:r>
                        <a:rPr lang="en-GB" sz="1500" u="none" strike="noStrike">
                          <a:effectLst/>
                        </a:rPr>
                        <a:t>Telephones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dirty="0">
                          <a:effectLst/>
                        </a:rPr>
                        <a:t>5,000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a:effectLst/>
                        </a:rPr>
                        <a:t>Training Costs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dirty="0">
                          <a:effectLst/>
                        </a:rPr>
                        <a:t>7,000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a:effectLst/>
                        </a:rPr>
                        <a:t>Transport Hire</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dirty="0">
                          <a:effectLst/>
                        </a:rPr>
                        <a:t>3,000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a:effectLst/>
                        </a:rPr>
                        <a:t>Books</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2,000</a:t>
                      </a:r>
                      <a:endParaRPr lang="en-GB" sz="1500" b="0" i="0" u="none" strike="noStrike">
                        <a:solidFill>
                          <a:srgbClr val="000000"/>
                        </a:solidFill>
                        <a:effectLst/>
                        <a:latin typeface="Arial"/>
                      </a:endParaRPr>
                    </a:p>
                  </a:txBody>
                  <a:tcPr marL="0" marR="0" marT="0" marB="0" anchor="b"/>
                </a:tc>
              </a:tr>
              <a:tr h="71284">
                <a:tc>
                  <a:txBody>
                    <a:bodyPr/>
                    <a:lstStyle/>
                    <a:p>
                      <a:pPr algn="l" fontAlgn="b"/>
                      <a:r>
                        <a:rPr lang="en-GB" sz="1500" u="none" strike="noStrike">
                          <a:effectLst/>
                        </a:rPr>
                        <a:t>Equipment</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20,000</a:t>
                      </a:r>
                      <a:endParaRPr lang="en-GB" sz="1500" b="0" i="0" u="none" strike="noStrike">
                        <a:solidFill>
                          <a:srgbClr val="000000"/>
                        </a:solidFill>
                        <a:effectLst/>
                        <a:latin typeface="Arial"/>
                      </a:endParaRPr>
                    </a:p>
                  </a:txBody>
                  <a:tcPr marL="0" marR="0" marT="0" marB="0" anchor="b"/>
                </a:tc>
              </a:tr>
              <a:tr h="71284">
                <a:tc>
                  <a:txBody>
                    <a:bodyPr/>
                    <a:lstStyle/>
                    <a:p>
                      <a:pPr algn="l" fontAlgn="b"/>
                      <a:r>
                        <a:rPr lang="en-GB" sz="1500" u="none" strike="noStrike">
                          <a:effectLst/>
                        </a:rPr>
                        <a:t>I.T.Equipment</a:t>
                      </a:r>
                      <a:endParaRPr lang="en-GB" sz="1500" b="0" i="0" u="none" strike="noStrike">
                        <a:solidFill>
                          <a:srgbClr val="000000"/>
                        </a:solidFill>
                        <a:effectLst/>
                        <a:latin typeface="Arial"/>
                      </a:endParaRPr>
                    </a:p>
                  </a:txBody>
                  <a:tcPr marL="0" marR="0" marT="0" marB="0" anchor="b"/>
                </a:tc>
                <a:tc>
                  <a:txBody>
                    <a:bodyPr/>
                    <a:lstStyle/>
                    <a:p>
                      <a:pPr algn="ctr" fontAlgn="b"/>
                      <a:r>
                        <a:rPr lang="en-GB" sz="1500" u="none" strike="noStrike">
                          <a:effectLst/>
                        </a:rPr>
                        <a:t>6,300</a:t>
                      </a:r>
                      <a:endParaRPr lang="en-GB" sz="1500" b="0" i="0" u="none" strike="noStrike">
                        <a:solidFill>
                          <a:srgbClr val="000000"/>
                        </a:solidFill>
                        <a:effectLst/>
                        <a:latin typeface="Arial"/>
                      </a:endParaRPr>
                    </a:p>
                  </a:txBody>
                  <a:tcPr marL="0" marR="0" marT="0" marB="0" anchor="b"/>
                </a:tc>
              </a:tr>
              <a:tr h="77201">
                <a:tc>
                  <a:txBody>
                    <a:bodyPr/>
                    <a:lstStyle/>
                    <a:p>
                      <a:pPr algn="l" fontAlgn="b"/>
                      <a:r>
                        <a:rPr lang="en-GB" sz="1500" u="none" strike="noStrike" dirty="0">
                          <a:effectLst/>
                        </a:rPr>
                        <a:t>SUPPLIES &amp; SERVICES</a:t>
                      </a:r>
                      <a:endParaRPr lang="en-GB" sz="1500" b="1" i="0" u="none" strike="noStrike" dirty="0">
                        <a:solidFill>
                          <a:srgbClr val="000000"/>
                        </a:solidFill>
                        <a:effectLst/>
                        <a:latin typeface="Arial"/>
                      </a:endParaRPr>
                    </a:p>
                  </a:txBody>
                  <a:tcPr marL="0" marR="0" marT="0" marB="0" anchor="b">
                    <a:solidFill>
                      <a:schemeClr val="accent5">
                        <a:lumMod val="40000"/>
                        <a:lumOff val="60000"/>
                      </a:schemeClr>
                    </a:solidFill>
                  </a:tcPr>
                </a:tc>
                <a:tc>
                  <a:txBody>
                    <a:bodyPr/>
                    <a:lstStyle/>
                    <a:p>
                      <a:pPr algn="ctr" fontAlgn="b"/>
                      <a:r>
                        <a:rPr lang="en-GB" sz="1500" u="none" strike="noStrike" dirty="0">
                          <a:effectLst/>
                        </a:rPr>
                        <a:t>96,885</a:t>
                      </a:r>
                      <a:endParaRPr lang="en-GB" sz="1500" b="1" i="0" u="none" strike="noStrike" dirty="0">
                        <a:solidFill>
                          <a:srgbClr val="000000"/>
                        </a:solidFill>
                        <a:effectLst/>
                        <a:latin typeface="Arial"/>
                      </a:endParaRPr>
                    </a:p>
                  </a:txBody>
                  <a:tcPr marL="0" marR="0" marT="0" marB="0" anchor="b">
                    <a:solidFill>
                      <a:schemeClr val="accent5">
                        <a:lumMod val="40000"/>
                        <a:lumOff val="60000"/>
                      </a:schemeClr>
                    </a:solidFill>
                  </a:tcPr>
                </a:tc>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722490303"/>
              </p:ext>
            </p:extLst>
          </p:nvPr>
        </p:nvGraphicFramePr>
        <p:xfrm>
          <a:off x="-1" y="5275053"/>
          <a:ext cx="3036278" cy="1143000"/>
        </p:xfrm>
        <a:graphic>
          <a:graphicData uri="http://schemas.openxmlformats.org/drawingml/2006/table">
            <a:tbl>
              <a:tblPr>
                <a:tableStyleId>{5C22544A-7EE6-4342-B048-85BDC9FD1C3A}</a:tableStyleId>
              </a:tblPr>
              <a:tblGrid>
                <a:gridCol w="2062294"/>
                <a:gridCol w="973984"/>
              </a:tblGrid>
              <a:tr h="71284">
                <a:tc>
                  <a:txBody>
                    <a:bodyPr/>
                    <a:lstStyle/>
                    <a:p>
                      <a:pPr algn="l" fontAlgn="b"/>
                      <a:r>
                        <a:rPr lang="en-GB" sz="1500" u="none" strike="noStrike" dirty="0">
                          <a:effectLst/>
                        </a:rPr>
                        <a:t>Behaviour Unit</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2,000</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Home Tuition</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a:effectLst/>
                        </a:rPr>
                        <a:t>180</a:t>
                      </a:r>
                      <a:endParaRPr lang="en-GB" sz="1500" b="0" i="0" u="none" strike="noStrike">
                        <a:solidFill>
                          <a:srgbClr val="000000"/>
                        </a:solidFill>
                        <a:effectLst/>
                        <a:latin typeface="Arial"/>
                      </a:endParaRPr>
                    </a:p>
                  </a:txBody>
                  <a:tcPr marL="0" marR="0" marT="0" marB="0" anchor="b"/>
                </a:tc>
              </a:tr>
              <a:tr h="71284">
                <a:tc>
                  <a:txBody>
                    <a:bodyPr/>
                    <a:lstStyle/>
                    <a:p>
                      <a:pPr algn="l" fontAlgn="b"/>
                      <a:r>
                        <a:rPr lang="en-GB" sz="1500" u="none" strike="noStrike" dirty="0">
                          <a:effectLst/>
                        </a:rPr>
                        <a:t>Service Level Agreements</a:t>
                      </a:r>
                      <a:endParaRPr lang="en-GB" sz="1500" b="0" i="0" u="none" strike="noStrike" dirty="0">
                        <a:solidFill>
                          <a:srgbClr val="000000"/>
                        </a:solidFill>
                        <a:effectLst/>
                        <a:latin typeface="Arial"/>
                      </a:endParaRPr>
                    </a:p>
                  </a:txBody>
                  <a:tcPr marL="0" marR="0" marT="0" marB="0" anchor="b"/>
                </a:tc>
                <a:tc>
                  <a:txBody>
                    <a:bodyPr/>
                    <a:lstStyle/>
                    <a:p>
                      <a:pPr algn="ctr" fontAlgn="b"/>
                      <a:r>
                        <a:rPr lang="en-GB" sz="1500" u="none" strike="noStrike" dirty="0">
                          <a:effectLst/>
                        </a:rPr>
                        <a:t>128,194</a:t>
                      </a:r>
                      <a:endParaRPr lang="en-GB" sz="1500" b="0" i="0" u="none" strike="noStrike" dirty="0">
                        <a:solidFill>
                          <a:srgbClr val="000000"/>
                        </a:solidFill>
                        <a:effectLst/>
                        <a:latin typeface="Arial"/>
                      </a:endParaRPr>
                    </a:p>
                  </a:txBody>
                  <a:tcPr marL="0" marR="0" marT="0" marB="0" anchor="b"/>
                </a:tc>
              </a:tr>
              <a:tr h="71284">
                <a:tc>
                  <a:txBody>
                    <a:bodyPr/>
                    <a:lstStyle/>
                    <a:p>
                      <a:pPr algn="l" fontAlgn="b"/>
                      <a:r>
                        <a:rPr lang="en-GB" sz="1500" u="none" strike="noStrike" dirty="0">
                          <a:effectLst/>
                        </a:rPr>
                        <a:t>RECHARGES</a:t>
                      </a:r>
                      <a:endParaRPr lang="en-GB" sz="1500" b="1" i="0" u="none" strike="noStrike" dirty="0">
                        <a:solidFill>
                          <a:srgbClr val="000000"/>
                        </a:solidFill>
                        <a:effectLst/>
                        <a:latin typeface="Arial"/>
                      </a:endParaRPr>
                    </a:p>
                  </a:txBody>
                  <a:tcPr marL="0" marR="0" marT="0" marB="0" anchor="b">
                    <a:solidFill>
                      <a:schemeClr val="accent5">
                        <a:lumMod val="40000"/>
                        <a:lumOff val="60000"/>
                      </a:schemeClr>
                    </a:solidFill>
                  </a:tcPr>
                </a:tc>
                <a:tc>
                  <a:txBody>
                    <a:bodyPr/>
                    <a:lstStyle/>
                    <a:p>
                      <a:pPr algn="ctr" fontAlgn="b"/>
                      <a:r>
                        <a:rPr lang="en-GB" sz="1500" u="none" strike="noStrike" dirty="0">
                          <a:effectLst/>
                        </a:rPr>
                        <a:t>130,374</a:t>
                      </a:r>
                      <a:endParaRPr lang="en-GB" sz="1500" b="1" i="0" u="none" strike="noStrike" dirty="0">
                        <a:solidFill>
                          <a:srgbClr val="000000"/>
                        </a:solidFill>
                        <a:effectLst/>
                        <a:latin typeface="Arial"/>
                      </a:endParaRPr>
                    </a:p>
                  </a:txBody>
                  <a:tcPr marL="0" marR="0" marT="0" marB="0" anchor="b">
                    <a:solidFill>
                      <a:schemeClr val="accent5">
                        <a:lumMod val="40000"/>
                        <a:lumOff val="60000"/>
                      </a:schemeClr>
                    </a:solidFill>
                  </a:tcPr>
                </a:tc>
              </a:tr>
            </a:tbl>
          </a:graphicData>
        </a:graphic>
      </p:graphicFrame>
    </p:spTree>
    <p:extLst>
      <p:ext uri="{BB962C8B-B14F-4D97-AF65-F5344CB8AC3E}">
        <p14:creationId xmlns:p14="http://schemas.microsoft.com/office/powerpoint/2010/main" val="206893403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59224"/>
          </a:xfrm>
        </p:spPr>
        <p:txBody>
          <a:bodyPr/>
          <a:lstStyle/>
          <a:p>
            <a:r>
              <a:rPr lang="en-GB" dirty="0" smtClean="0"/>
              <a:t>Ensuring School Improvement</a:t>
            </a:r>
            <a:endParaRPr lang="en-GB" dirty="0"/>
          </a:p>
        </p:txBody>
      </p:sp>
      <p:graphicFrame>
        <p:nvGraphicFramePr>
          <p:cNvPr id="8" name="Diagram 7"/>
          <p:cNvGraphicFramePr/>
          <p:nvPr>
            <p:extLst>
              <p:ext uri="{D42A27DB-BD31-4B8C-83A1-F6EECF244321}">
                <p14:modId xmlns:p14="http://schemas.microsoft.com/office/powerpoint/2010/main" val="27558425"/>
              </p:ext>
            </p:extLst>
          </p:nvPr>
        </p:nvGraphicFramePr>
        <p:xfrm>
          <a:off x="698378" y="1371600"/>
          <a:ext cx="7893173" cy="7941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698377" y="2413338"/>
            <a:ext cx="7893173" cy="4524315"/>
          </a:xfrm>
          <a:prstGeom prst="rect">
            <a:avLst/>
          </a:prstGeom>
        </p:spPr>
        <p:txBody>
          <a:bodyPr wrap="square">
            <a:spAutoFit/>
          </a:bodyPr>
          <a:lstStyle/>
          <a:p>
            <a:r>
              <a:rPr lang="en-GB" sz="2400" dirty="0"/>
              <a:t>Honest, reflective and ongoing self-evaluation is a vital aspect of any successful school and </a:t>
            </a:r>
            <a:r>
              <a:rPr lang="en-GB" sz="2400" b="1" dirty="0"/>
              <a:t>all</a:t>
            </a:r>
            <a:r>
              <a:rPr lang="en-GB" sz="2400" dirty="0"/>
              <a:t> stakeholders should be involved in the </a:t>
            </a:r>
            <a:r>
              <a:rPr lang="en-GB" sz="2400" dirty="0" smtClean="0"/>
              <a:t>process to ensure school improvement. </a:t>
            </a:r>
            <a:r>
              <a:rPr lang="en-GB" sz="2400" dirty="0"/>
              <a:t>The primary purpose of self-evaluation is to improve standards and raise </a:t>
            </a:r>
            <a:r>
              <a:rPr lang="en-GB" sz="2400" dirty="0" smtClean="0"/>
              <a:t>achievement of all </a:t>
            </a:r>
            <a:r>
              <a:rPr lang="en-GB" sz="2400" dirty="0"/>
              <a:t>pupils</a:t>
            </a:r>
            <a:r>
              <a:rPr lang="en-GB" sz="2400" dirty="0" smtClean="0"/>
              <a:t>.</a:t>
            </a:r>
            <a:r>
              <a:rPr lang="en-GB" sz="2400" dirty="0"/>
              <a:t> </a:t>
            </a:r>
            <a:endParaRPr lang="en-GB" sz="2400" dirty="0" smtClean="0"/>
          </a:p>
          <a:p>
            <a:endParaRPr lang="en-GB" sz="2400" dirty="0"/>
          </a:p>
          <a:p>
            <a:r>
              <a:rPr lang="en-GB" sz="2400" dirty="0" smtClean="0"/>
              <a:t>A </a:t>
            </a:r>
            <a:r>
              <a:rPr lang="en-GB" sz="2400" b="1" dirty="0">
                <a:hlinkClick r:id="rId7" action="ppaction://hlinkfile"/>
              </a:rPr>
              <a:t>Self Evaluation Report</a:t>
            </a:r>
            <a:r>
              <a:rPr lang="en-GB" sz="2400" b="1" dirty="0"/>
              <a:t> </a:t>
            </a:r>
            <a:r>
              <a:rPr lang="en-GB" sz="2400" dirty="0"/>
              <a:t>identifies where the school is at the time of writing, however, self-evaluation is a continuous cyclical process. It should feature in every aspect of school life and be embedded in the strategic planning of the school.</a:t>
            </a:r>
          </a:p>
          <a:p>
            <a:r>
              <a:rPr lang="en-GB" sz="2400" dirty="0" smtClean="0"/>
              <a:t> </a:t>
            </a:r>
            <a:endParaRPr lang="en-GB" sz="2400" dirty="0"/>
          </a:p>
        </p:txBody>
      </p:sp>
    </p:spTree>
    <p:extLst>
      <p:ext uri="{BB962C8B-B14F-4D97-AF65-F5344CB8AC3E}">
        <p14:creationId xmlns:p14="http://schemas.microsoft.com/office/powerpoint/2010/main" val="148480042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p:cNvGraphicFramePr/>
          <p:nvPr>
            <p:extLst>
              <p:ext uri="{D42A27DB-BD31-4B8C-83A1-F6EECF244321}">
                <p14:modId xmlns:p14="http://schemas.microsoft.com/office/powerpoint/2010/main" val="1617969420"/>
              </p:ext>
            </p:extLst>
          </p:nvPr>
        </p:nvGraphicFramePr>
        <p:xfrm>
          <a:off x="0" y="0"/>
          <a:ext cx="9144000"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2876837" y="2393576"/>
            <a:ext cx="3219161" cy="2109152"/>
          </a:xfrm>
        </p:spPr>
        <p:txBody>
          <a:bodyPr/>
          <a:lstStyle/>
          <a:p>
            <a:r>
              <a:rPr lang="en-GB" dirty="0" smtClean="0"/>
              <a:t>Self Evaluation Cycle</a:t>
            </a:r>
            <a:endParaRPr lang="en-GB" dirty="0"/>
          </a:p>
        </p:txBody>
      </p:sp>
    </p:spTree>
    <p:extLst>
      <p:ext uri="{BB962C8B-B14F-4D97-AF65-F5344CB8AC3E}">
        <p14:creationId xmlns:p14="http://schemas.microsoft.com/office/powerpoint/2010/main" val="190491490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59224"/>
          </a:xfrm>
        </p:spPr>
        <p:txBody>
          <a:bodyPr/>
          <a:lstStyle/>
          <a:p>
            <a:r>
              <a:rPr lang="en-GB" sz="4000" dirty="0" smtClean="0"/>
              <a:t>Self Evaluation Cycle</a:t>
            </a:r>
            <a:endParaRPr lang="en-GB" sz="4000" dirty="0"/>
          </a:p>
        </p:txBody>
      </p:sp>
      <p:graphicFrame>
        <p:nvGraphicFramePr>
          <p:cNvPr id="6" name="Diagram 5"/>
          <p:cNvGraphicFramePr/>
          <p:nvPr>
            <p:extLst>
              <p:ext uri="{D42A27DB-BD31-4B8C-83A1-F6EECF244321}">
                <p14:modId xmlns:p14="http://schemas.microsoft.com/office/powerpoint/2010/main" val="582250156"/>
              </p:ext>
            </p:extLst>
          </p:nvPr>
        </p:nvGraphicFramePr>
        <p:xfrm>
          <a:off x="549275" y="1148862"/>
          <a:ext cx="8137525"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524270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59224"/>
          </a:xfrm>
        </p:spPr>
        <p:txBody>
          <a:bodyPr/>
          <a:lstStyle/>
          <a:p>
            <a:r>
              <a:rPr lang="en-GB" sz="4000" dirty="0" smtClean="0"/>
              <a:t>School Development Plan</a:t>
            </a:r>
            <a:endParaRPr lang="en-GB" sz="4000" dirty="0"/>
          </a:p>
        </p:txBody>
      </p:sp>
      <p:sp>
        <p:nvSpPr>
          <p:cNvPr id="4" name="Rectangle 3"/>
          <p:cNvSpPr/>
          <p:nvPr/>
        </p:nvSpPr>
        <p:spPr>
          <a:xfrm>
            <a:off x="698377" y="1475492"/>
            <a:ext cx="7893173" cy="5262979"/>
          </a:xfrm>
          <a:prstGeom prst="rect">
            <a:avLst/>
          </a:prstGeom>
        </p:spPr>
        <p:txBody>
          <a:bodyPr wrap="square">
            <a:spAutoFit/>
          </a:bodyPr>
          <a:lstStyle/>
          <a:p>
            <a:r>
              <a:rPr lang="en-GB" sz="2400" dirty="0" smtClean="0"/>
              <a:t>The findings of the Self Evaluation Report highlight the areas to improve and this generates the priorities for the School Development Plan. </a:t>
            </a:r>
          </a:p>
          <a:p>
            <a:endParaRPr lang="en-GB" sz="2400" dirty="0" smtClean="0"/>
          </a:p>
          <a:p>
            <a:r>
              <a:rPr lang="en-GB" sz="2400" dirty="0" smtClean="0"/>
              <a:t>It is important to not have too many priorities.</a:t>
            </a:r>
          </a:p>
          <a:p>
            <a:endParaRPr lang="en-GB" sz="2400" dirty="0"/>
          </a:p>
          <a:p>
            <a:r>
              <a:rPr lang="en-GB" sz="2400" dirty="0" smtClean="0"/>
              <a:t>The school’s vision, aims, Self Evaluation Report and priorities in the School Development Plan should all interlink.</a:t>
            </a:r>
          </a:p>
          <a:p>
            <a:endParaRPr lang="en-GB" sz="2400" dirty="0"/>
          </a:p>
          <a:p>
            <a:r>
              <a:rPr lang="en-GB" sz="2400" dirty="0"/>
              <a:t>N</a:t>
            </a:r>
            <a:r>
              <a:rPr lang="en-GB" sz="2400" dirty="0" smtClean="0"/>
              <a:t>ational priorities should also be considered.</a:t>
            </a:r>
          </a:p>
          <a:p>
            <a:endParaRPr lang="en-GB" sz="2400" dirty="0"/>
          </a:p>
          <a:p>
            <a:r>
              <a:rPr lang="en-GB" sz="2400" dirty="0" smtClean="0"/>
              <a:t>The </a:t>
            </a:r>
            <a:r>
              <a:rPr lang="en-GB" sz="2400" dirty="0" smtClean="0">
                <a:hlinkClick r:id="rId2" action="ppaction://hlinkfile"/>
              </a:rPr>
              <a:t>School Development Plan </a:t>
            </a:r>
            <a:r>
              <a:rPr lang="en-GB" sz="2400" dirty="0" smtClean="0"/>
              <a:t>is shared with everyone and monitored termly.  </a:t>
            </a:r>
            <a:endParaRPr lang="en-GB" sz="2400" dirty="0"/>
          </a:p>
        </p:txBody>
      </p:sp>
    </p:spTree>
    <p:extLst>
      <p:ext uri="{BB962C8B-B14F-4D97-AF65-F5344CB8AC3E}">
        <p14:creationId xmlns:p14="http://schemas.microsoft.com/office/powerpoint/2010/main" val="75072611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59224"/>
          </a:xfrm>
        </p:spPr>
        <p:txBody>
          <a:bodyPr/>
          <a:lstStyle/>
          <a:p>
            <a:r>
              <a:rPr lang="en-GB" sz="4000" dirty="0" smtClean="0"/>
              <a:t>A Self Improving System</a:t>
            </a:r>
            <a:endParaRPr lang="en-GB" sz="4000" dirty="0"/>
          </a:p>
        </p:txBody>
      </p:sp>
      <p:sp>
        <p:nvSpPr>
          <p:cNvPr id="3" name="Rectangle 2"/>
          <p:cNvSpPr/>
          <p:nvPr/>
        </p:nvSpPr>
        <p:spPr>
          <a:xfrm>
            <a:off x="207818" y="1110872"/>
            <a:ext cx="8936182" cy="6063198"/>
          </a:xfrm>
          <a:prstGeom prst="rect">
            <a:avLst/>
          </a:prstGeom>
        </p:spPr>
        <p:txBody>
          <a:bodyPr wrap="square">
            <a:spAutoFit/>
          </a:bodyPr>
          <a:lstStyle/>
          <a:p>
            <a:pPr marL="285750" indent="-285750">
              <a:buFont typeface="Arial" panose="020B0604020202020204" pitchFamily="34" charset="0"/>
              <a:buChar char="•"/>
            </a:pPr>
            <a:r>
              <a:rPr lang="en-GB" sz="2200" dirty="0" smtClean="0"/>
              <a:t>LAs and regions operate to help schools become self improving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smtClean="0"/>
              <a:t>Regional Challenge Advisors support and challenge schools</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smtClean="0"/>
              <a:t>National Categorisation system highlights how much support a school currently needs to make the progress needed.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smtClean="0"/>
              <a:t>School to School working and sharing good practice is vital for improvement</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smtClean="0"/>
              <a:t>Estyn is the schools inspectorate body in Wales – ensuring schools meet standards against the Common Inspection Framework</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smtClean="0"/>
              <a:t>Self Improvement </a:t>
            </a:r>
            <a:r>
              <a:rPr lang="en-GB" sz="2200" dirty="0"/>
              <a:t>e</a:t>
            </a:r>
            <a:r>
              <a:rPr lang="en-GB" sz="2200" dirty="0" smtClean="0"/>
              <a:t>mbodied by WG approach to Success Futures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smtClean="0"/>
              <a:t>Need to ensure your staff strengths are known, valued and shared</a:t>
            </a:r>
          </a:p>
          <a:p>
            <a:endParaRPr lang="en-GB" dirty="0"/>
          </a:p>
          <a:p>
            <a:endParaRPr lang="en-GB" dirty="0"/>
          </a:p>
        </p:txBody>
      </p:sp>
    </p:spTree>
    <p:extLst>
      <p:ext uri="{BB962C8B-B14F-4D97-AF65-F5344CB8AC3E}">
        <p14:creationId xmlns:p14="http://schemas.microsoft.com/office/powerpoint/2010/main" val="275360475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rotWithShape="1">
          <a:blip r:embed="rId2">
            <a:extLst>
              <a:ext uri="{28A0092B-C50C-407E-A947-70E740481C1C}">
                <a14:useLocalDpi xmlns:a14="http://schemas.microsoft.com/office/drawing/2010/main" val="0"/>
              </a:ext>
            </a:extLst>
          </a:blip>
          <a:srcRect l="29436" t="8534" r="14300" b="18309"/>
          <a:stretch/>
        </p:blipFill>
        <p:spPr bwMode="auto">
          <a:xfrm>
            <a:off x="0" y="0"/>
            <a:ext cx="9144000" cy="6858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9250303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59224"/>
          </a:xfrm>
        </p:spPr>
        <p:txBody>
          <a:bodyPr/>
          <a:lstStyle/>
          <a:p>
            <a:r>
              <a:rPr lang="en-GB" sz="4000" dirty="0" smtClean="0"/>
              <a:t>Conclusion</a:t>
            </a:r>
            <a:endParaRPr lang="en-GB" sz="4000" dirty="0"/>
          </a:p>
        </p:txBody>
      </p:sp>
      <p:sp>
        <p:nvSpPr>
          <p:cNvPr id="4" name="Rectangle 3"/>
          <p:cNvSpPr/>
          <p:nvPr/>
        </p:nvSpPr>
        <p:spPr>
          <a:xfrm>
            <a:off x="172528" y="1208500"/>
            <a:ext cx="8971472" cy="5632311"/>
          </a:xfrm>
          <a:prstGeom prst="rect">
            <a:avLst/>
          </a:prstGeom>
        </p:spPr>
        <p:txBody>
          <a:bodyPr wrap="square">
            <a:spAutoFit/>
          </a:bodyPr>
          <a:lstStyle/>
          <a:p>
            <a:pPr marL="342900" indent="-342900">
              <a:buFont typeface="Arial" panose="020B0604020202020204" pitchFamily="34" charset="0"/>
              <a:buChar char="•"/>
            </a:pPr>
            <a:r>
              <a:rPr lang="en-GB" sz="2400" dirty="0" smtClean="0"/>
              <a:t>Don’t forget what it’s like to be in the classroom</a:t>
            </a:r>
          </a:p>
          <a:p>
            <a:pPr marL="342900" indent="-342900">
              <a:buFont typeface="Arial" panose="020B0604020202020204" pitchFamily="34" charset="0"/>
              <a:buChar char="•"/>
            </a:pPr>
            <a:r>
              <a:rPr lang="en-GB" sz="2400" dirty="0" smtClean="0">
                <a:solidFill>
                  <a:schemeClr val="tx2">
                    <a:lumMod val="75000"/>
                    <a:lumOff val="25000"/>
                  </a:schemeClr>
                </a:solidFill>
              </a:rPr>
              <a:t>Ensure pupil safety and well being is a priority</a:t>
            </a:r>
          </a:p>
          <a:p>
            <a:pPr marL="342900" indent="-342900">
              <a:buFont typeface="Arial" panose="020B0604020202020204" pitchFamily="34" charset="0"/>
              <a:buChar char="•"/>
            </a:pPr>
            <a:r>
              <a:rPr lang="en-GB" sz="2400" dirty="0" smtClean="0"/>
              <a:t>Promote a shared vision throughout the organisation</a:t>
            </a:r>
          </a:p>
          <a:p>
            <a:pPr marL="342900" indent="-342900">
              <a:buFont typeface="Arial" panose="020B0604020202020204" pitchFamily="34" charset="0"/>
              <a:buChar char="•"/>
            </a:pPr>
            <a:r>
              <a:rPr lang="en-GB" sz="2400" dirty="0" smtClean="0">
                <a:solidFill>
                  <a:schemeClr val="tx2">
                    <a:lumMod val="75000"/>
                    <a:lumOff val="25000"/>
                  </a:schemeClr>
                </a:solidFill>
              </a:rPr>
              <a:t>Instil trust and mutual respect throughout</a:t>
            </a:r>
          </a:p>
          <a:p>
            <a:pPr marL="342900" indent="-342900">
              <a:buFont typeface="Arial" panose="020B0604020202020204" pitchFamily="34" charset="0"/>
              <a:buChar char="•"/>
            </a:pPr>
            <a:r>
              <a:rPr lang="en-GB" sz="2400" dirty="0" smtClean="0"/>
              <a:t>Be approachable, reliable, optimistic and inclusive</a:t>
            </a:r>
          </a:p>
          <a:p>
            <a:pPr marL="342900" indent="-342900">
              <a:buFont typeface="Arial" panose="020B0604020202020204" pitchFamily="34" charset="0"/>
              <a:buChar char="•"/>
            </a:pPr>
            <a:r>
              <a:rPr lang="en-GB" sz="2400" dirty="0" smtClean="0">
                <a:solidFill>
                  <a:schemeClr val="tx2">
                    <a:lumMod val="75000"/>
                    <a:lumOff val="25000"/>
                  </a:schemeClr>
                </a:solidFill>
              </a:rPr>
              <a:t>Use effective interpersonal skills to lead and manage people</a:t>
            </a:r>
          </a:p>
          <a:p>
            <a:pPr marL="342900" indent="-342900">
              <a:buFont typeface="Arial" panose="020B0604020202020204" pitchFamily="34" charset="0"/>
              <a:buChar char="•"/>
            </a:pPr>
            <a:r>
              <a:rPr lang="en-GB" sz="2400" dirty="0" smtClean="0"/>
              <a:t>Be organised but be prepared to adapt</a:t>
            </a:r>
          </a:p>
          <a:p>
            <a:pPr marL="342900" indent="-342900">
              <a:buFont typeface="Arial" panose="020B0604020202020204" pitchFamily="34" charset="0"/>
              <a:buChar char="•"/>
            </a:pPr>
            <a:r>
              <a:rPr lang="en-GB" sz="2400" dirty="0" smtClean="0">
                <a:solidFill>
                  <a:schemeClr val="tx2">
                    <a:lumMod val="75000"/>
                    <a:lumOff val="25000"/>
                  </a:schemeClr>
                </a:solidFill>
              </a:rPr>
              <a:t>Be knowledgeable but ensure you continue to reflect and learn</a:t>
            </a:r>
          </a:p>
          <a:p>
            <a:pPr marL="342900" indent="-342900">
              <a:buFont typeface="Arial" panose="020B0604020202020204" pitchFamily="34" charset="0"/>
              <a:buChar char="•"/>
            </a:pPr>
            <a:r>
              <a:rPr lang="en-GB" sz="2400" dirty="0" smtClean="0"/>
              <a:t>Have realistic targets &amp; recognise that things take time. </a:t>
            </a:r>
          </a:p>
          <a:p>
            <a:pPr marL="342900" indent="-342900">
              <a:buFont typeface="Arial" panose="020B0604020202020204" pitchFamily="34" charset="0"/>
              <a:buChar char="•"/>
            </a:pPr>
            <a:r>
              <a:rPr lang="en-GB" sz="2400" dirty="0" smtClean="0">
                <a:solidFill>
                  <a:schemeClr val="tx2">
                    <a:lumMod val="75000"/>
                    <a:lumOff val="25000"/>
                  </a:schemeClr>
                </a:solidFill>
              </a:rPr>
              <a:t>Listen to others – be supportive but also challenge</a:t>
            </a:r>
          </a:p>
          <a:p>
            <a:pPr marL="342900" indent="-342900">
              <a:buFont typeface="Arial" panose="020B0604020202020204" pitchFamily="34" charset="0"/>
              <a:buChar char="•"/>
            </a:pPr>
            <a:r>
              <a:rPr lang="en-GB" sz="2400" dirty="0" smtClean="0"/>
              <a:t>Be brave when needed &amp; stand up for what you believe in</a:t>
            </a:r>
          </a:p>
          <a:p>
            <a:pPr marL="342900" indent="-342900">
              <a:buFont typeface="Arial" panose="020B0604020202020204" pitchFamily="34" charset="0"/>
              <a:buChar char="•"/>
            </a:pPr>
            <a:r>
              <a:rPr lang="en-GB" sz="2400" dirty="0" smtClean="0">
                <a:solidFill>
                  <a:schemeClr val="tx2">
                    <a:lumMod val="75000"/>
                    <a:lumOff val="25000"/>
                  </a:schemeClr>
                </a:solidFill>
              </a:rPr>
              <a:t>Constantly strive to improve &amp; manage accountability</a:t>
            </a:r>
          </a:p>
          <a:p>
            <a:pPr marL="342900" indent="-342900">
              <a:buFont typeface="Arial" panose="020B0604020202020204" pitchFamily="34" charset="0"/>
              <a:buChar char="•"/>
            </a:pPr>
            <a:r>
              <a:rPr lang="en-GB" sz="2400" dirty="0" smtClean="0"/>
              <a:t>Create a culture of continued professional development for all</a:t>
            </a:r>
          </a:p>
          <a:p>
            <a:pPr marL="342900" indent="-342900">
              <a:buFont typeface="Arial" panose="020B0604020202020204" pitchFamily="34" charset="0"/>
              <a:buChar char="•"/>
            </a:pPr>
            <a:r>
              <a:rPr lang="en-GB" sz="2400" dirty="0" smtClean="0">
                <a:solidFill>
                  <a:schemeClr val="tx2">
                    <a:lumMod val="75000"/>
                    <a:lumOff val="25000"/>
                  </a:schemeClr>
                </a:solidFill>
              </a:rPr>
              <a:t>Never lose the passion and commitment that you had when you started</a:t>
            </a:r>
          </a:p>
        </p:txBody>
      </p:sp>
    </p:spTree>
    <p:extLst>
      <p:ext uri="{BB962C8B-B14F-4D97-AF65-F5344CB8AC3E}">
        <p14:creationId xmlns:p14="http://schemas.microsoft.com/office/powerpoint/2010/main" val="20933351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59224"/>
          </a:xfrm>
        </p:spPr>
        <p:txBody>
          <a:bodyPr/>
          <a:lstStyle/>
          <a:p>
            <a:r>
              <a:rPr lang="en-GB" sz="4000" dirty="0" smtClean="0"/>
              <a:t>Conclusion</a:t>
            </a:r>
            <a:endParaRPr lang="en-GB" sz="4000" dirty="0"/>
          </a:p>
        </p:txBody>
      </p:sp>
      <p:sp>
        <p:nvSpPr>
          <p:cNvPr id="4" name="Rectangle 3"/>
          <p:cNvSpPr/>
          <p:nvPr/>
        </p:nvSpPr>
        <p:spPr>
          <a:xfrm>
            <a:off x="258792" y="1639820"/>
            <a:ext cx="8712680" cy="3154710"/>
          </a:xfrm>
          <a:prstGeom prst="rect">
            <a:avLst/>
          </a:prstGeom>
        </p:spPr>
        <p:txBody>
          <a:bodyPr wrap="square">
            <a:spAutoFit/>
          </a:bodyPr>
          <a:lstStyle/>
          <a:p>
            <a:endParaRPr lang="en-GB" sz="2400" dirty="0"/>
          </a:p>
          <a:p>
            <a:pPr algn="ctr"/>
            <a:r>
              <a:rPr lang="en-GB" sz="3500" dirty="0" smtClean="0"/>
              <a:t>‘I may not always be right and you may not always agree with me, but remember that every decision I take is carried out in the belief that it is in the best interest of our pupils.’</a:t>
            </a:r>
            <a:endParaRPr lang="en-GB" sz="3500" dirty="0"/>
          </a:p>
        </p:txBody>
      </p:sp>
    </p:spTree>
    <p:extLst>
      <p:ext uri="{BB962C8B-B14F-4D97-AF65-F5344CB8AC3E}">
        <p14:creationId xmlns:p14="http://schemas.microsoft.com/office/powerpoint/2010/main" val="100015654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765665"/>
            <a:ext cx="8042276" cy="1336956"/>
          </a:xfrm>
        </p:spPr>
        <p:txBody>
          <a:bodyPr/>
          <a:lstStyle/>
          <a:p>
            <a:r>
              <a:rPr lang="en-US" dirty="0" smtClean="0"/>
              <a:t>Richard Giannini</a:t>
            </a:r>
            <a:br>
              <a:rPr lang="en-US" dirty="0" smtClean="0"/>
            </a:br>
            <a:r>
              <a:rPr lang="en-US" dirty="0" smtClean="0"/>
              <a:t/>
            </a:r>
            <a:br>
              <a:rPr lang="en-US" dirty="0" smtClean="0"/>
            </a:br>
            <a:r>
              <a:rPr lang="en-US" sz="3600" dirty="0" smtClean="0"/>
              <a:t>The Role of a Subject Co-ordinator</a:t>
            </a:r>
            <a:endParaRPr lang="en-US" sz="3600" dirty="0"/>
          </a:p>
        </p:txBody>
      </p:sp>
    </p:spTree>
    <p:extLst>
      <p:ext uri="{BB962C8B-B14F-4D97-AF65-F5344CB8AC3E}">
        <p14:creationId xmlns:p14="http://schemas.microsoft.com/office/powerpoint/2010/main" val="336618323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Personal Background</a:t>
            </a:r>
            <a:endParaRPr lang="en-US" dirty="0">
              <a:latin typeface="Arial" charset="0"/>
            </a:endParaRPr>
          </a:p>
        </p:txBody>
      </p:sp>
      <p:sp>
        <p:nvSpPr>
          <p:cNvPr id="6147"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165892" name="Text Box 4"/>
          <p:cNvSpPr txBox="1">
            <a:spLocks noChangeArrowheads="1"/>
          </p:cNvSpPr>
          <p:nvPr/>
        </p:nvSpPr>
        <p:spPr bwMode="auto">
          <a:xfrm>
            <a:off x="366611" y="1430215"/>
            <a:ext cx="8224939" cy="67710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lnSpc>
                <a:spcPct val="120000"/>
              </a:lnSpc>
              <a:buFontTx/>
              <a:buChar char="•"/>
            </a:pPr>
            <a:r>
              <a:rPr lang="en-GB" sz="2000" dirty="0"/>
              <a:t> </a:t>
            </a:r>
            <a:r>
              <a:rPr lang="en-GB" sz="2000" dirty="0" smtClean="0"/>
              <a:t>Completed a Law Degree at Cardiff University</a:t>
            </a:r>
          </a:p>
          <a:p>
            <a:pPr algn="l" eaLnBrk="1" hangingPunct="1">
              <a:lnSpc>
                <a:spcPct val="120000"/>
              </a:lnSpc>
              <a:buFontTx/>
              <a:buChar char="•"/>
            </a:pPr>
            <a:r>
              <a:rPr lang="en-GB" sz="2000" dirty="0" smtClean="0"/>
              <a:t> Worked as a Teaching Assistant for 1 year at Olchfa Comprehensive</a:t>
            </a:r>
          </a:p>
          <a:p>
            <a:pPr algn="l" eaLnBrk="1" hangingPunct="1">
              <a:lnSpc>
                <a:spcPct val="120000"/>
              </a:lnSpc>
              <a:buFontTx/>
              <a:buChar char="•"/>
            </a:pPr>
            <a:r>
              <a:rPr lang="en-GB" sz="2000" dirty="0" smtClean="0"/>
              <a:t> PGCE in Primary Education (including 3 placement schools)</a:t>
            </a:r>
          </a:p>
          <a:p>
            <a:pPr algn="l" eaLnBrk="1" hangingPunct="1">
              <a:lnSpc>
                <a:spcPct val="120000"/>
              </a:lnSpc>
              <a:buFontTx/>
              <a:buChar char="•"/>
            </a:pPr>
            <a:r>
              <a:rPr lang="en-GB" sz="2000" dirty="0" smtClean="0"/>
              <a:t> Taught in St Thomas for the last 6 years</a:t>
            </a:r>
          </a:p>
          <a:p>
            <a:pPr algn="l" eaLnBrk="1" hangingPunct="1">
              <a:lnSpc>
                <a:spcPct val="120000"/>
              </a:lnSpc>
              <a:buFontTx/>
              <a:buChar char="•"/>
            </a:pPr>
            <a:r>
              <a:rPr lang="en-GB" sz="2000" dirty="0" smtClean="0"/>
              <a:t> Taught from Year 1 to Year 4 </a:t>
            </a:r>
            <a:r>
              <a:rPr lang="mr-IN" sz="2000" dirty="0" smtClean="0"/>
              <a:t>–</a:t>
            </a:r>
            <a:r>
              <a:rPr lang="en-GB" sz="2000" dirty="0" smtClean="0"/>
              <a:t> FP and KS2</a:t>
            </a:r>
          </a:p>
          <a:p>
            <a:pPr algn="l" eaLnBrk="1" hangingPunct="1">
              <a:lnSpc>
                <a:spcPct val="120000"/>
              </a:lnSpc>
              <a:buFontTx/>
              <a:buChar char="•"/>
            </a:pPr>
            <a:r>
              <a:rPr lang="en-GB" sz="2000" dirty="0"/>
              <a:t> </a:t>
            </a:r>
            <a:r>
              <a:rPr lang="en-GB" sz="2000" dirty="0" smtClean="0"/>
              <a:t>Completed a Masters in Educational Practice (MEP)</a:t>
            </a:r>
          </a:p>
          <a:p>
            <a:pPr algn="l" eaLnBrk="1" hangingPunct="1">
              <a:lnSpc>
                <a:spcPct val="120000"/>
              </a:lnSpc>
              <a:buFontTx/>
              <a:buChar char="•"/>
            </a:pPr>
            <a:r>
              <a:rPr lang="en-GB" sz="2000" dirty="0" smtClean="0"/>
              <a:t> Coordinated ICT and Metacognition</a:t>
            </a:r>
          </a:p>
          <a:p>
            <a:pPr algn="l" eaLnBrk="1" hangingPunct="1">
              <a:lnSpc>
                <a:spcPct val="120000"/>
              </a:lnSpc>
              <a:buFontTx/>
              <a:buChar char="•"/>
            </a:pPr>
            <a:endParaRPr lang="en-GB" sz="2000" dirty="0" smtClean="0"/>
          </a:p>
          <a:p>
            <a:pPr eaLnBrk="1" hangingPunct="1">
              <a:lnSpc>
                <a:spcPct val="120000"/>
              </a:lnSpc>
              <a:buFontTx/>
              <a:buChar char="•"/>
            </a:pPr>
            <a:r>
              <a:rPr lang="en-GB" sz="2000" dirty="0"/>
              <a:t> Jointly Co-ordinated Metacognition since September </a:t>
            </a:r>
            <a:r>
              <a:rPr lang="en-GB" sz="2000" dirty="0" smtClean="0"/>
              <a:t>2015</a:t>
            </a:r>
          </a:p>
          <a:p>
            <a:pPr algn="l" eaLnBrk="1" hangingPunct="1">
              <a:lnSpc>
                <a:spcPct val="120000"/>
              </a:lnSpc>
              <a:buFontTx/>
              <a:buChar char="•"/>
            </a:pPr>
            <a:r>
              <a:rPr lang="en-GB" sz="2000" dirty="0" smtClean="0"/>
              <a:t> Became ICT Lead in September 2016</a:t>
            </a:r>
          </a:p>
          <a:p>
            <a:pPr algn="l" eaLnBrk="1" hangingPunct="1">
              <a:lnSpc>
                <a:spcPct val="120000"/>
              </a:lnSpc>
              <a:buFontTx/>
              <a:buChar char="•"/>
            </a:pPr>
            <a:r>
              <a:rPr lang="en-GB" sz="2000" dirty="0"/>
              <a:t> </a:t>
            </a:r>
            <a:r>
              <a:rPr lang="en-GB" sz="2000" dirty="0" smtClean="0"/>
              <a:t>Became DCF Lead in September 2016 (Digital Pioneer School)</a:t>
            </a:r>
          </a:p>
          <a:p>
            <a:pPr algn="l" eaLnBrk="1" hangingPunct="1">
              <a:lnSpc>
                <a:spcPct val="120000"/>
              </a:lnSpc>
              <a:buFontTx/>
              <a:buChar char="•"/>
            </a:pPr>
            <a:endParaRPr lang="en-GB" sz="2000" dirty="0"/>
          </a:p>
          <a:p>
            <a:pPr algn="l" eaLnBrk="1" hangingPunct="1">
              <a:lnSpc>
                <a:spcPct val="120000"/>
              </a:lnSpc>
              <a:buFontTx/>
              <a:buChar char="•"/>
            </a:pPr>
            <a:r>
              <a:rPr lang="en-GB" sz="2000" dirty="0" smtClean="0"/>
              <a:t> As BA3 students, you could find that you become subject co-ordinator   in the next 2 to 3 years. </a:t>
            </a:r>
          </a:p>
          <a:p>
            <a:pPr algn="l" eaLnBrk="1" hangingPunct="1"/>
            <a:endParaRPr lang="en-GB" sz="2000" dirty="0" smtClean="0"/>
          </a:p>
          <a:p>
            <a:pPr algn="l" eaLnBrk="1" hangingPunct="1">
              <a:buFontTx/>
              <a:buChar char="•"/>
            </a:pPr>
            <a:endParaRPr lang="en-GB" sz="2000" dirty="0"/>
          </a:p>
          <a:p>
            <a:pPr algn="l" eaLnBrk="1" hangingPunct="1">
              <a:buFontTx/>
              <a:buChar char="•"/>
            </a:pPr>
            <a:endParaRPr lang="en-GB" sz="2000" dirty="0"/>
          </a:p>
          <a:p>
            <a:pPr algn="l" eaLnBrk="1" hangingPunct="1">
              <a:buFontTx/>
              <a:buChar char="•"/>
            </a:pPr>
            <a:endParaRPr lang="en-GB" sz="2000" dirty="0"/>
          </a:p>
          <a:p>
            <a:pPr algn="l" eaLnBrk="1" hangingPunct="1">
              <a:buFontTx/>
              <a:buChar char="•"/>
            </a:pPr>
            <a:endParaRPr lang="en-GB" dirty="0"/>
          </a:p>
        </p:txBody>
      </p:sp>
    </p:spTree>
    <p:extLst>
      <p:ext uri="{BB962C8B-B14F-4D97-AF65-F5344CB8AC3E}">
        <p14:creationId xmlns:p14="http://schemas.microsoft.com/office/powerpoint/2010/main" val="24254898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165892">
                                            <p:txEl>
                                              <p:pRg st="0" end="0"/>
                                            </p:txEl>
                                          </p:spTgt>
                                        </p:tgtEl>
                                        <p:attrNameLst>
                                          <p:attrName>style.visibility</p:attrName>
                                        </p:attrNameLst>
                                      </p:cBhvr>
                                      <p:to>
                                        <p:strVal val="visible"/>
                                      </p:to>
                                    </p:set>
                                    <p:animEffect transition="in" filter="fade">
                                      <p:cBhvr>
                                        <p:cTn id="7" dur="2000"/>
                                        <p:tgtEl>
                                          <p:spTgt spid="16589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65892">
                                            <p:txEl>
                                              <p:pRg st="1" end="1"/>
                                            </p:txEl>
                                          </p:spTgt>
                                        </p:tgtEl>
                                        <p:attrNameLst>
                                          <p:attrName>style.visibility</p:attrName>
                                        </p:attrNameLst>
                                      </p:cBhvr>
                                      <p:to>
                                        <p:strVal val="visible"/>
                                      </p:to>
                                    </p:set>
                                    <p:animEffect transition="in" filter="fade">
                                      <p:cBhvr>
                                        <p:cTn id="10" dur="2000"/>
                                        <p:tgtEl>
                                          <p:spTgt spid="165892">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65892">
                                            <p:txEl>
                                              <p:pRg st="2" end="2"/>
                                            </p:txEl>
                                          </p:spTgt>
                                        </p:tgtEl>
                                        <p:attrNameLst>
                                          <p:attrName>style.visibility</p:attrName>
                                        </p:attrNameLst>
                                      </p:cBhvr>
                                      <p:to>
                                        <p:strVal val="visible"/>
                                      </p:to>
                                    </p:set>
                                    <p:animEffect transition="in" filter="fade">
                                      <p:cBhvr>
                                        <p:cTn id="13" dur="2000"/>
                                        <p:tgtEl>
                                          <p:spTgt spid="165892">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65892">
                                            <p:txEl>
                                              <p:pRg st="3" end="3"/>
                                            </p:txEl>
                                          </p:spTgt>
                                        </p:tgtEl>
                                        <p:attrNameLst>
                                          <p:attrName>style.visibility</p:attrName>
                                        </p:attrNameLst>
                                      </p:cBhvr>
                                      <p:to>
                                        <p:strVal val="visible"/>
                                      </p:to>
                                    </p:set>
                                    <p:animEffect transition="in" filter="fade">
                                      <p:cBhvr>
                                        <p:cTn id="16" dur="2000"/>
                                        <p:tgtEl>
                                          <p:spTgt spid="165892">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65892">
                                            <p:txEl>
                                              <p:pRg st="4" end="4"/>
                                            </p:txEl>
                                          </p:spTgt>
                                        </p:tgtEl>
                                        <p:attrNameLst>
                                          <p:attrName>style.visibility</p:attrName>
                                        </p:attrNameLst>
                                      </p:cBhvr>
                                      <p:to>
                                        <p:strVal val="visible"/>
                                      </p:to>
                                    </p:set>
                                    <p:animEffect transition="in" filter="fade">
                                      <p:cBhvr>
                                        <p:cTn id="19" dur="2000"/>
                                        <p:tgtEl>
                                          <p:spTgt spid="165892">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65892">
                                            <p:txEl>
                                              <p:pRg st="5" end="5"/>
                                            </p:txEl>
                                          </p:spTgt>
                                        </p:tgtEl>
                                        <p:attrNameLst>
                                          <p:attrName>style.visibility</p:attrName>
                                        </p:attrNameLst>
                                      </p:cBhvr>
                                      <p:to>
                                        <p:strVal val="visible"/>
                                      </p:to>
                                    </p:set>
                                    <p:animEffect transition="in" filter="fade">
                                      <p:cBhvr>
                                        <p:cTn id="22" dur="2000"/>
                                        <p:tgtEl>
                                          <p:spTgt spid="165892">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65892">
                                            <p:txEl>
                                              <p:pRg st="6" end="6"/>
                                            </p:txEl>
                                          </p:spTgt>
                                        </p:tgtEl>
                                        <p:attrNameLst>
                                          <p:attrName>style.visibility</p:attrName>
                                        </p:attrNameLst>
                                      </p:cBhvr>
                                      <p:to>
                                        <p:strVal val="visible"/>
                                      </p:to>
                                    </p:set>
                                    <p:animEffect transition="in" filter="fade">
                                      <p:cBhvr>
                                        <p:cTn id="25" dur="2000"/>
                                        <p:tgtEl>
                                          <p:spTgt spid="165892">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65892">
                                            <p:txEl>
                                              <p:pRg st="8" end="8"/>
                                            </p:txEl>
                                          </p:spTgt>
                                        </p:tgtEl>
                                        <p:attrNameLst>
                                          <p:attrName>style.visibility</p:attrName>
                                        </p:attrNameLst>
                                      </p:cBhvr>
                                      <p:to>
                                        <p:strVal val="visible"/>
                                      </p:to>
                                    </p:set>
                                    <p:animEffect transition="in" filter="fade">
                                      <p:cBhvr>
                                        <p:cTn id="28" dur="2000"/>
                                        <p:tgtEl>
                                          <p:spTgt spid="165892">
                                            <p:txEl>
                                              <p:pRg st="8" end="8"/>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165892">
                                            <p:txEl>
                                              <p:pRg st="9" end="9"/>
                                            </p:txEl>
                                          </p:spTgt>
                                        </p:tgtEl>
                                        <p:attrNameLst>
                                          <p:attrName>style.visibility</p:attrName>
                                        </p:attrNameLst>
                                      </p:cBhvr>
                                      <p:to>
                                        <p:strVal val="visible"/>
                                      </p:to>
                                    </p:set>
                                    <p:animEffect transition="in" filter="fade">
                                      <p:cBhvr>
                                        <p:cTn id="31" dur="2000"/>
                                        <p:tgtEl>
                                          <p:spTgt spid="165892">
                                            <p:txEl>
                                              <p:pRg st="9" end="9"/>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65892">
                                            <p:txEl>
                                              <p:pRg st="10" end="10"/>
                                            </p:txEl>
                                          </p:spTgt>
                                        </p:tgtEl>
                                        <p:attrNameLst>
                                          <p:attrName>style.visibility</p:attrName>
                                        </p:attrNameLst>
                                      </p:cBhvr>
                                      <p:to>
                                        <p:strVal val="visible"/>
                                      </p:to>
                                    </p:set>
                                    <p:animEffect transition="in" filter="fade">
                                      <p:cBhvr>
                                        <p:cTn id="34" dur="2000"/>
                                        <p:tgtEl>
                                          <p:spTgt spid="165892">
                                            <p:txEl>
                                              <p:pRg st="10" end="10"/>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165892">
                                            <p:txEl>
                                              <p:pRg st="12" end="12"/>
                                            </p:txEl>
                                          </p:spTgt>
                                        </p:tgtEl>
                                        <p:attrNameLst>
                                          <p:attrName>style.visibility</p:attrName>
                                        </p:attrNameLst>
                                      </p:cBhvr>
                                      <p:to>
                                        <p:strVal val="visible"/>
                                      </p:to>
                                    </p:set>
                                    <p:animEffect transition="in" filter="fade">
                                      <p:cBhvr>
                                        <p:cTn id="37" dur="2000"/>
                                        <p:tgtEl>
                                          <p:spTgt spid="165892">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Task</a:t>
            </a:r>
            <a:endParaRPr lang="en-US" dirty="0">
              <a:latin typeface="Arial" charset="0"/>
            </a:endParaRPr>
          </a:p>
        </p:txBody>
      </p:sp>
      <p:sp>
        <p:nvSpPr>
          <p:cNvPr id="6147"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7" name="Rounded Rectangle 6"/>
          <p:cNvSpPr/>
          <p:nvPr/>
        </p:nvSpPr>
        <p:spPr>
          <a:xfrm>
            <a:off x="1167456" y="1881469"/>
            <a:ext cx="6876442" cy="1927412"/>
          </a:xfrm>
          <a:prstGeom prst="roundRect">
            <a:avLst/>
          </a:prstGeom>
          <a:solidFill>
            <a:srgbClr val="3366FF"/>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20000"/>
              </a:lnSpc>
            </a:pPr>
            <a:r>
              <a:rPr lang="en-GB" sz="3200" b="1" dirty="0"/>
              <a:t>What do you believe is the role of a subject co-ordinator?</a:t>
            </a:r>
          </a:p>
        </p:txBody>
      </p:sp>
      <p:sp>
        <p:nvSpPr>
          <p:cNvPr id="8" name="Rounded Rectangle 7"/>
          <p:cNvSpPr/>
          <p:nvPr/>
        </p:nvSpPr>
        <p:spPr>
          <a:xfrm>
            <a:off x="1167456" y="4176092"/>
            <a:ext cx="6876442" cy="1927412"/>
          </a:xfrm>
          <a:prstGeom prst="roundRect">
            <a:avLst/>
          </a:prstGeom>
          <a:solidFill>
            <a:srgbClr val="3366FF"/>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20000"/>
              </a:lnSpc>
            </a:pPr>
            <a:r>
              <a:rPr lang="en-GB" sz="3200" b="1" dirty="0"/>
              <a:t>Which qualities are needed for a successful subject co-ordinator?</a:t>
            </a:r>
          </a:p>
        </p:txBody>
      </p:sp>
    </p:spTree>
    <p:extLst>
      <p:ext uri="{BB962C8B-B14F-4D97-AF65-F5344CB8AC3E}">
        <p14:creationId xmlns:p14="http://schemas.microsoft.com/office/powerpoint/2010/main" val="419340866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3600" dirty="0" smtClean="0">
                <a:latin typeface="Arial" charset="0"/>
              </a:rPr>
              <a:t>Provision / Tracking / Outcome</a:t>
            </a:r>
            <a:endParaRPr lang="en-US" sz="3600" dirty="0">
              <a:latin typeface="Arial" charset="0"/>
            </a:endParaRPr>
          </a:p>
        </p:txBody>
      </p:sp>
      <p:sp>
        <p:nvSpPr>
          <p:cNvPr id="6147" name="Rectangle 3"/>
          <p:cNvSpPr>
            <a:spLocks noGrp="1" noChangeArrowheads="1"/>
          </p:cNvSpPr>
          <p:nvPr>
            <p:ph type="body" idx="1"/>
          </p:nvPr>
        </p:nvSpPr>
        <p:spPr>
          <a:xfrm>
            <a:off x="317499" y="1600201"/>
            <a:ext cx="8583083" cy="4950882"/>
          </a:xfrm>
        </p:spPr>
        <p:txBody>
          <a:bodyPr>
            <a:normAutofit/>
          </a:bodyPr>
          <a:lstStyle/>
          <a:p>
            <a:pPr eaLnBrk="1" hangingPunct="1"/>
            <a:r>
              <a:rPr lang="en-US" sz="2200" b="1" dirty="0" smtClean="0">
                <a:latin typeface="Arial" charset="0"/>
              </a:rPr>
              <a:t>Stage 1 </a:t>
            </a:r>
            <a:r>
              <a:rPr lang="en-US" sz="2200" dirty="0">
                <a:latin typeface="Arial" charset="0"/>
              </a:rPr>
              <a:t>	</a:t>
            </a:r>
            <a:r>
              <a:rPr lang="en-US" sz="2200" dirty="0" smtClean="0">
                <a:latin typeface="Arial" charset="0"/>
              </a:rPr>
              <a:t>Provision </a:t>
            </a:r>
            <a:r>
              <a:rPr lang="mr-IN" sz="2200" dirty="0" smtClean="0">
                <a:latin typeface="Arial" charset="0"/>
              </a:rPr>
              <a:t>–</a:t>
            </a:r>
            <a:r>
              <a:rPr lang="en-US" sz="2200" dirty="0" smtClean="0">
                <a:latin typeface="Arial" charset="0"/>
              </a:rPr>
              <a:t> How is the teaching of your subject going 		across the school? Do you have the right 		                              		infrastructure and resources? What are you trying to 		provide for the children? How are you going to 			convey your vision to other practitioners</a:t>
            </a:r>
            <a:r>
              <a:rPr lang="en-US" sz="2200" dirty="0">
                <a:latin typeface="Arial" charset="0"/>
              </a:rPr>
              <a:t>?</a:t>
            </a:r>
            <a:r>
              <a:rPr lang="en-US" sz="2200" dirty="0" smtClean="0">
                <a:latin typeface="Arial" charset="0"/>
              </a:rPr>
              <a:t> </a:t>
            </a:r>
          </a:p>
          <a:p>
            <a:pPr eaLnBrk="1" hangingPunct="1"/>
            <a:r>
              <a:rPr lang="en-US" sz="2200" b="1" dirty="0" smtClean="0">
                <a:latin typeface="Arial" charset="0"/>
              </a:rPr>
              <a:t>Stage 2 </a:t>
            </a:r>
            <a:r>
              <a:rPr lang="en-US" sz="2200" dirty="0">
                <a:latin typeface="Arial" charset="0"/>
              </a:rPr>
              <a:t>	</a:t>
            </a:r>
            <a:r>
              <a:rPr lang="en-US" sz="2200" dirty="0" smtClean="0">
                <a:latin typeface="Arial" charset="0"/>
              </a:rPr>
              <a:t>Tracking </a:t>
            </a:r>
            <a:r>
              <a:rPr lang="mr-IN" sz="2200" dirty="0" smtClean="0">
                <a:latin typeface="Arial" charset="0"/>
              </a:rPr>
              <a:t>–</a:t>
            </a:r>
            <a:r>
              <a:rPr lang="en-US" sz="2200" dirty="0" smtClean="0">
                <a:latin typeface="Arial" charset="0"/>
              </a:rPr>
              <a:t> How are you going to track pupil 				progress? Staff understanding? </a:t>
            </a:r>
          </a:p>
          <a:p>
            <a:pPr eaLnBrk="1" hangingPunct="1"/>
            <a:r>
              <a:rPr lang="en-US" sz="2200" b="1" dirty="0" smtClean="0">
                <a:latin typeface="Arial" charset="0"/>
              </a:rPr>
              <a:t>Stage 3 </a:t>
            </a:r>
            <a:r>
              <a:rPr lang="en-US" sz="2200" dirty="0">
                <a:latin typeface="Arial" charset="0"/>
              </a:rPr>
              <a:t>	</a:t>
            </a:r>
            <a:r>
              <a:rPr lang="en-US" sz="2200" dirty="0" smtClean="0">
                <a:latin typeface="Arial" charset="0"/>
              </a:rPr>
              <a:t>Outcome </a:t>
            </a:r>
            <a:r>
              <a:rPr lang="mr-IN" sz="2200" dirty="0" smtClean="0">
                <a:latin typeface="Arial" charset="0"/>
              </a:rPr>
              <a:t>–</a:t>
            </a:r>
            <a:r>
              <a:rPr lang="en-US" sz="2200" dirty="0" smtClean="0">
                <a:latin typeface="Arial" charset="0"/>
              </a:rPr>
              <a:t> Are children succeeding within 				your area? If not, why? What interventions are 		            you putting into place for those who are not 		 		achieving? </a:t>
            </a:r>
            <a:endParaRPr lang="en-US" sz="2200" dirty="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23621683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Metacognition Joint-Lead</a:t>
            </a:r>
            <a:endParaRPr lang="en-US" dirty="0">
              <a:latin typeface="Arial" charset="0"/>
            </a:endParaRPr>
          </a:p>
        </p:txBody>
      </p:sp>
      <p:sp>
        <p:nvSpPr>
          <p:cNvPr id="6147" name="Rectangle 3"/>
          <p:cNvSpPr>
            <a:spLocks noGrp="1" noChangeArrowheads="1"/>
          </p:cNvSpPr>
          <p:nvPr>
            <p:ph type="body" idx="1"/>
          </p:nvPr>
        </p:nvSpPr>
        <p:spPr/>
        <p:txBody>
          <a:bodyPr>
            <a:normAutofit/>
          </a:bodyPr>
          <a:lstStyle/>
          <a:p>
            <a:pPr eaLnBrk="1" hangingPunct="1"/>
            <a:r>
              <a:rPr lang="en-US" dirty="0" smtClean="0">
                <a:latin typeface="Arial" charset="0"/>
              </a:rPr>
              <a:t>September 2015 </a:t>
            </a:r>
            <a:r>
              <a:rPr lang="mr-IN" dirty="0" smtClean="0">
                <a:latin typeface="Arial" charset="0"/>
              </a:rPr>
              <a:t>–</a:t>
            </a:r>
            <a:r>
              <a:rPr lang="en-US" dirty="0" smtClean="0">
                <a:latin typeface="Arial" charset="0"/>
              </a:rPr>
              <a:t> Trawled through ESTYN reports and case studies. Identified Excellent practice.</a:t>
            </a:r>
          </a:p>
          <a:p>
            <a:pPr eaLnBrk="1" hangingPunct="1"/>
            <a:r>
              <a:rPr lang="en-US" dirty="0" smtClean="0">
                <a:latin typeface="Arial" charset="0"/>
              </a:rPr>
              <a:t>Liaised with schools to observe excellent practice and meet with staff.</a:t>
            </a:r>
          </a:p>
          <a:p>
            <a:pPr eaLnBrk="1" hangingPunct="1"/>
            <a:r>
              <a:rPr lang="en-US" dirty="0" smtClean="0">
                <a:latin typeface="Arial" charset="0"/>
              </a:rPr>
              <a:t>Knowing what to use and </a:t>
            </a:r>
            <a:r>
              <a:rPr lang="en-US" u="sng" dirty="0" smtClean="0">
                <a:latin typeface="Arial" charset="0"/>
              </a:rPr>
              <a:t>what not to use</a:t>
            </a:r>
            <a:r>
              <a:rPr lang="en-US" dirty="0" smtClean="0">
                <a:latin typeface="Arial" charset="0"/>
              </a:rPr>
              <a:t>.</a:t>
            </a:r>
          </a:p>
          <a:p>
            <a:pPr eaLnBrk="1" hangingPunct="1"/>
            <a:r>
              <a:rPr lang="en-US" dirty="0" smtClean="0">
                <a:latin typeface="Arial" charset="0"/>
              </a:rPr>
              <a:t>Brought back three ideas. Trained staff on these.</a:t>
            </a:r>
          </a:p>
          <a:p>
            <a:pPr eaLnBrk="1" hangingPunct="1"/>
            <a:r>
              <a:rPr lang="en-US" dirty="0" smtClean="0">
                <a:latin typeface="Arial" charset="0"/>
              </a:rPr>
              <a:t>Constant review of implementation.</a:t>
            </a:r>
          </a:p>
          <a:p>
            <a:pPr marL="0" indent="0" eaLnBrk="1" hangingPunct="1">
              <a:buNone/>
            </a:pPr>
            <a:endParaRPr lang="en-US" dirty="0">
              <a:latin typeface="Arial" charset="0"/>
            </a:endParaRPr>
          </a:p>
        </p:txBody>
      </p:sp>
    </p:spTree>
    <p:extLst>
      <p:ext uri="{BB962C8B-B14F-4D97-AF65-F5344CB8AC3E}">
        <p14:creationId xmlns:p14="http://schemas.microsoft.com/office/powerpoint/2010/main" val="26010851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ICT and DCF Lead</a:t>
            </a:r>
            <a:endParaRPr lang="en-US" dirty="0">
              <a:latin typeface="Arial" charset="0"/>
            </a:endParaRPr>
          </a:p>
        </p:txBody>
      </p:sp>
      <p:sp>
        <p:nvSpPr>
          <p:cNvPr id="6147" name="Rectangle 3"/>
          <p:cNvSpPr>
            <a:spLocks noGrp="1" noChangeArrowheads="1"/>
          </p:cNvSpPr>
          <p:nvPr>
            <p:ph type="body" idx="1"/>
          </p:nvPr>
        </p:nvSpPr>
        <p:spPr/>
        <p:txBody>
          <a:bodyPr>
            <a:normAutofit lnSpcReduction="10000"/>
          </a:bodyPr>
          <a:lstStyle/>
          <a:p>
            <a:pPr eaLnBrk="1" hangingPunct="1"/>
            <a:r>
              <a:rPr lang="en-US" dirty="0" smtClean="0">
                <a:latin typeface="Arial" charset="0"/>
              </a:rPr>
              <a:t>Lots of changes in the last year with ICT/ DCF. These changes have been </a:t>
            </a:r>
            <a:r>
              <a:rPr lang="en-US" b="1" u="sng" dirty="0" smtClean="0">
                <a:latin typeface="Arial" charset="0"/>
              </a:rPr>
              <a:t>gradual</a:t>
            </a:r>
            <a:r>
              <a:rPr lang="en-US" dirty="0" smtClean="0">
                <a:latin typeface="Arial" charset="0"/>
              </a:rPr>
              <a:t>. We have not said ‘Here is a new curriculum, off you go’:</a:t>
            </a:r>
          </a:p>
          <a:p>
            <a:r>
              <a:rPr lang="en-US" dirty="0" smtClean="0">
                <a:latin typeface="Arial" charset="0"/>
              </a:rPr>
              <a:t>Sep 16 	Familiarisation </a:t>
            </a:r>
            <a:r>
              <a:rPr lang="en-US" dirty="0">
                <a:latin typeface="Arial" charset="0"/>
              </a:rPr>
              <a:t>process.</a:t>
            </a:r>
          </a:p>
          <a:p>
            <a:pPr eaLnBrk="1" hangingPunct="1"/>
            <a:r>
              <a:rPr lang="en-US" dirty="0" smtClean="0">
                <a:latin typeface="Arial" charset="0"/>
              </a:rPr>
              <a:t>Oct 16 	RAG rated staff confidence with the new 		curriculum.</a:t>
            </a:r>
          </a:p>
          <a:p>
            <a:pPr eaLnBrk="1" hangingPunct="1"/>
            <a:r>
              <a:rPr lang="en-US" dirty="0" smtClean="0">
                <a:latin typeface="Arial" charset="0"/>
              </a:rPr>
              <a:t>Nov 16 </a:t>
            </a:r>
            <a:r>
              <a:rPr lang="en-US" dirty="0">
                <a:latin typeface="Arial" charset="0"/>
              </a:rPr>
              <a:t>	</a:t>
            </a:r>
            <a:r>
              <a:rPr lang="en-US" dirty="0" smtClean="0">
                <a:latin typeface="Arial" charset="0"/>
              </a:rPr>
              <a:t>Training of ICT and launch of the DCF.</a:t>
            </a:r>
          </a:p>
          <a:p>
            <a:pPr eaLnBrk="1" hangingPunct="1"/>
            <a:r>
              <a:rPr lang="en-US" dirty="0" smtClean="0">
                <a:latin typeface="Arial" charset="0"/>
              </a:rPr>
              <a:t>Jan 17 </a:t>
            </a:r>
            <a:r>
              <a:rPr lang="en-US" dirty="0">
                <a:latin typeface="Arial" charset="0"/>
              </a:rPr>
              <a:t>	</a:t>
            </a:r>
            <a:r>
              <a:rPr lang="en-US" dirty="0" smtClean="0">
                <a:latin typeface="Arial" charset="0"/>
              </a:rPr>
              <a:t>Thematic weeks </a:t>
            </a:r>
            <a:r>
              <a:rPr lang="mr-IN" dirty="0" smtClean="0">
                <a:latin typeface="Arial" charset="0"/>
              </a:rPr>
              <a:t>–</a:t>
            </a:r>
            <a:r>
              <a:rPr lang="en-US" dirty="0" smtClean="0">
                <a:latin typeface="Arial" charset="0"/>
              </a:rPr>
              <a:t> citizenship and 			computational thinking.</a:t>
            </a:r>
          </a:p>
          <a:p>
            <a:pPr eaLnBrk="1" hangingPunct="1"/>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379008870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ICT and DCF Lead</a:t>
            </a:r>
            <a:endParaRPr lang="en-US" dirty="0">
              <a:latin typeface="Arial" charset="0"/>
            </a:endParaRPr>
          </a:p>
        </p:txBody>
      </p:sp>
      <p:sp>
        <p:nvSpPr>
          <p:cNvPr id="6147" name="Rectangle 3"/>
          <p:cNvSpPr>
            <a:spLocks noGrp="1" noChangeArrowheads="1"/>
          </p:cNvSpPr>
          <p:nvPr>
            <p:ph type="body" idx="1"/>
          </p:nvPr>
        </p:nvSpPr>
        <p:spPr/>
        <p:txBody>
          <a:bodyPr>
            <a:normAutofit lnSpcReduction="10000"/>
          </a:bodyPr>
          <a:lstStyle/>
          <a:p>
            <a:pPr eaLnBrk="1" hangingPunct="1"/>
            <a:r>
              <a:rPr lang="en-US" dirty="0" smtClean="0">
                <a:latin typeface="Arial" charset="0"/>
              </a:rPr>
              <a:t>Ongoing 	The DCF hub are there for support. Staff 		asking for support is a </a:t>
            </a:r>
            <a:r>
              <a:rPr lang="en-US" b="1" u="sng" dirty="0" smtClean="0">
                <a:latin typeface="Arial" charset="0"/>
              </a:rPr>
              <a:t>positive</a:t>
            </a:r>
            <a:r>
              <a:rPr lang="en-US" dirty="0" smtClean="0">
                <a:latin typeface="Arial" charset="0"/>
              </a:rPr>
              <a:t> thing.</a:t>
            </a:r>
          </a:p>
          <a:p>
            <a:pPr eaLnBrk="1" hangingPunct="1"/>
            <a:r>
              <a:rPr lang="en-US" dirty="0" smtClean="0">
                <a:latin typeface="Arial" charset="0"/>
              </a:rPr>
              <a:t>Ongoing	Championing and raising awareness of the 		subject.</a:t>
            </a:r>
          </a:p>
          <a:p>
            <a:pPr eaLnBrk="1" hangingPunct="1"/>
            <a:r>
              <a:rPr lang="en-US" dirty="0" smtClean="0">
                <a:latin typeface="Arial" charset="0"/>
              </a:rPr>
              <a:t>Ongoing	Changing people’s mindsets.</a:t>
            </a:r>
          </a:p>
          <a:p>
            <a:pPr eaLnBrk="1" hangingPunct="1"/>
            <a:r>
              <a:rPr lang="en-US" dirty="0" smtClean="0">
                <a:latin typeface="Arial" charset="0"/>
              </a:rPr>
              <a:t>Ongoing 	Pupil Voice </a:t>
            </a:r>
            <a:r>
              <a:rPr lang="mr-IN" dirty="0" smtClean="0">
                <a:latin typeface="Arial" charset="0"/>
              </a:rPr>
              <a:t>–</a:t>
            </a:r>
            <a:r>
              <a:rPr lang="en-US" dirty="0" smtClean="0">
                <a:latin typeface="Arial" charset="0"/>
              </a:rPr>
              <a:t> New Tech Team being trained 		and going in to present to classes and staff.</a:t>
            </a:r>
          </a:p>
          <a:p>
            <a:pPr eaLnBrk="1" hangingPunct="1"/>
            <a:r>
              <a:rPr lang="en-US" dirty="0" smtClean="0">
                <a:latin typeface="Arial" charset="0"/>
              </a:rPr>
              <a:t>Jul 17	ERW Good Practice Report and case 			studies.</a:t>
            </a:r>
          </a:p>
          <a:p>
            <a:pPr eaLnBrk="1" hangingPunct="1"/>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246527195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ICT and DCF Lead</a:t>
            </a:r>
            <a:endParaRPr lang="en-US" dirty="0">
              <a:latin typeface="Arial" charset="0"/>
            </a:endParaRPr>
          </a:p>
        </p:txBody>
      </p:sp>
      <p:sp>
        <p:nvSpPr>
          <p:cNvPr id="6147" name="Rectangle 3"/>
          <p:cNvSpPr>
            <a:spLocks noGrp="1" noChangeArrowheads="1"/>
          </p:cNvSpPr>
          <p:nvPr>
            <p:ph type="body" idx="1"/>
          </p:nvPr>
        </p:nvSpPr>
        <p:spPr/>
        <p:txBody>
          <a:bodyPr>
            <a:normAutofit/>
          </a:bodyPr>
          <a:lstStyle/>
          <a:p>
            <a:pPr eaLnBrk="1" hangingPunct="1"/>
            <a:r>
              <a:rPr lang="en-US" dirty="0" smtClean="0">
                <a:latin typeface="Arial" charset="0"/>
              </a:rPr>
              <a:t>Sep 17	Launch of our new Media Suite, new 			website and training continues.</a:t>
            </a:r>
          </a:p>
          <a:p>
            <a:pPr eaLnBrk="1" hangingPunct="1"/>
            <a:r>
              <a:rPr lang="en-US" dirty="0" smtClean="0">
                <a:latin typeface="Arial" charset="0"/>
              </a:rPr>
              <a:t>Sep 17	Trialling digital homework. Training. Launch 		of coding curriculum. Training.</a:t>
            </a:r>
          </a:p>
          <a:p>
            <a:pPr eaLnBrk="1" hangingPunct="1"/>
            <a:r>
              <a:rPr lang="en-US" dirty="0" smtClean="0">
                <a:latin typeface="Arial" charset="0"/>
              </a:rPr>
              <a:t>Oct 17	Reflection Process </a:t>
            </a:r>
            <a:r>
              <a:rPr lang="mr-IN" dirty="0" smtClean="0">
                <a:latin typeface="Arial" charset="0"/>
              </a:rPr>
              <a:t>–</a:t>
            </a:r>
            <a:r>
              <a:rPr lang="en-US" dirty="0" smtClean="0">
                <a:latin typeface="Arial" charset="0"/>
              </a:rPr>
              <a:t> what is going well? 		What needs to be improved?</a:t>
            </a:r>
          </a:p>
          <a:p>
            <a:pPr eaLnBrk="1" hangingPunct="1"/>
            <a:r>
              <a:rPr lang="en-US" dirty="0" smtClean="0">
                <a:latin typeface="Arial" charset="0"/>
              </a:rPr>
              <a:t>Jan 17	INSET on areas of improvement.	</a:t>
            </a:r>
          </a:p>
          <a:p>
            <a:pPr eaLnBrk="1" hangingPunct="1"/>
            <a:endParaRPr lang="en-US" dirty="0" smtClean="0">
              <a:latin typeface="Arial" charset="0"/>
            </a:endParaRPr>
          </a:p>
          <a:p>
            <a:pPr eaLnBrk="1" hangingPunct="1"/>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180135283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Action Research</a:t>
            </a:r>
            <a:endParaRPr lang="en-US" dirty="0">
              <a:latin typeface="Arial" charset="0"/>
            </a:endParaRPr>
          </a:p>
        </p:txBody>
      </p:sp>
      <p:sp>
        <p:nvSpPr>
          <p:cNvPr id="6147" name="Rectangle 3"/>
          <p:cNvSpPr>
            <a:spLocks noGrp="1" noChangeArrowheads="1"/>
          </p:cNvSpPr>
          <p:nvPr>
            <p:ph type="body" idx="1"/>
          </p:nvPr>
        </p:nvSpPr>
        <p:spPr/>
        <p:txBody>
          <a:bodyPr>
            <a:normAutofit/>
          </a:bodyPr>
          <a:lstStyle/>
          <a:p>
            <a:pPr eaLnBrk="1" hangingPunct="1"/>
            <a:endParaRPr lang="en-US" dirty="0" smtClean="0">
              <a:latin typeface="Arial" charset="0"/>
            </a:endParaRPr>
          </a:p>
          <a:p>
            <a:pPr eaLnBrk="1" hangingPunct="1"/>
            <a:endParaRPr lang="en-US" dirty="0">
              <a:latin typeface="Arial" charset="0"/>
            </a:endParaRPr>
          </a:p>
        </p:txBody>
      </p:sp>
      <p:pic>
        <p:nvPicPr>
          <p:cNvPr id="6" name="Picture 5" descr="Screen Shot 2017-11-23 at 10.16.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8871" y="1600201"/>
            <a:ext cx="6934200" cy="4749427"/>
          </a:xfrm>
          <a:prstGeom prst="rect">
            <a:avLst/>
          </a:prstGeom>
        </p:spPr>
      </p:pic>
    </p:spTree>
    <p:extLst>
      <p:ext uri="{BB962C8B-B14F-4D97-AF65-F5344CB8AC3E}">
        <p14:creationId xmlns:p14="http://schemas.microsoft.com/office/powerpoint/2010/main" val="180135283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4000" dirty="0" smtClean="0">
                <a:latin typeface="Arial" charset="0"/>
              </a:rPr>
              <a:t>Management of People</a:t>
            </a:r>
            <a:endParaRPr lang="en-US" sz="4000" dirty="0">
              <a:latin typeface="Arial" charset="0"/>
            </a:endParaRPr>
          </a:p>
        </p:txBody>
      </p:sp>
      <p:sp>
        <p:nvSpPr>
          <p:cNvPr id="6147" name="Rectangle 3"/>
          <p:cNvSpPr>
            <a:spLocks noGrp="1" noChangeArrowheads="1"/>
          </p:cNvSpPr>
          <p:nvPr>
            <p:ph type="body" idx="1"/>
          </p:nvPr>
        </p:nvSpPr>
        <p:spPr/>
        <p:txBody>
          <a:bodyPr/>
          <a:lstStyle/>
          <a:p>
            <a:pPr eaLnBrk="1" hangingPunct="1"/>
            <a:r>
              <a:rPr lang="en-US" dirty="0" smtClean="0">
                <a:latin typeface="Arial" charset="0"/>
              </a:rPr>
              <a:t>You have to remember that </a:t>
            </a:r>
            <a:r>
              <a:rPr lang="en-US" b="1" dirty="0" smtClean="0">
                <a:latin typeface="Arial" charset="0"/>
              </a:rPr>
              <a:t>your</a:t>
            </a:r>
            <a:r>
              <a:rPr lang="en-US" dirty="0" smtClean="0">
                <a:latin typeface="Arial" charset="0"/>
              </a:rPr>
              <a:t> priority is not always </a:t>
            </a:r>
            <a:r>
              <a:rPr lang="en-US" b="1" dirty="0" smtClean="0">
                <a:latin typeface="Arial" charset="0"/>
              </a:rPr>
              <a:t>everyone’s</a:t>
            </a:r>
            <a:r>
              <a:rPr lang="en-US" dirty="0" smtClean="0">
                <a:latin typeface="Arial" charset="0"/>
              </a:rPr>
              <a:t> priority. Your role is to champion your area. </a:t>
            </a:r>
          </a:p>
          <a:p>
            <a:pPr eaLnBrk="1" hangingPunct="1"/>
            <a:r>
              <a:rPr lang="en-US" dirty="0" smtClean="0">
                <a:latin typeface="Arial" charset="0"/>
              </a:rPr>
              <a:t>Offer training and support. It’s a </a:t>
            </a:r>
            <a:r>
              <a:rPr lang="en-US" b="1" dirty="0" smtClean="0">
                <a:latin typeface="Arial" charset="0"/>
              </a:rPr>
              <a:t>good</a:t>
            </a:r>
            <a:r>
              <a:rPr lang="en-US" dirty="0" smtClean="0">
                <a:latin typeface="Arial" charset="0"/>
              </a:rPr>
              <a:t> thing if people come to you for help.</a:t>
            </a:r>
          </a:p>
          <a:p>
            <a:pPr eaLnBrk="1" hangingPunct="1"/>
            <a:r>
              <a:rPr lang="en-US" dirty="0" smtClean="0">
                <a:latin typeface="Arial" charset="0"/>
              </a:rPr>
              <a:t>Remember, your subject is only as good as the least confident member of staff. ESTYN will not inspect a school based on good practice in one class. It’s how your subject is going in </a:t>
            </a:r>
            <a:r>
              <a:rPr lang="en-US" b="1" dirty="0" smtClean="0">
                <a:latin typeface="Arial" charset="0"/>
              </a:rPr>
              <a:t>every</a:t>
            </a:r>
            <a:r>
              <a:rPr lang="en-US" dirty="0" smtClean="0">
                <a:latin typeface="Arial" charset="0"/>
              </a:rPr>
              <a:t> class.</a:t>
            </a:r>
          </a:p>
          <a:p>
            <a:pPr eaLnBrk="1" hangingPunct="1"/>
            <a:endParaRPr lang="en-US" dirty="0" smtClean="0">
              <a:latin typeface="Arial" charset="0"/>
            </a:endParaRPr>
          </a:p>
          <a:p>
            <a:pPr eaLnBrk="1" hangingPunct="1"/>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274293938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4000" dirty="0" smtClean="0">
                <a:latin typeface="Arial" charset="0"/>
              </a:rPr>
              <a:t>Management of People - Task</a:t>
            </a:r>
            <a:endParaRPr lang="en-US" sz="4000" dirty="0">
              <a:latin typeface="Arial" charset="0"/>
            </a:endParaRPr>
          </a:p>
        </p:txBody>
      </p:sp>
      <p:sp>
        <p:nvSpPr>
          <p:cNvPr id="5" name="Rounded Rectangle 4"/>
          <p:cNvSpPr/>
          <p:nvPr/>
        </p:nvSpPr>
        <p:spPr>
          <a:xfrm>
            <a:off x="1077651" y="1600201"/>
            <a:ext cx="6876442" cy="4351844"/>
          </a:xfrm>
          <a:prstGeom prst="roundRect">
            <a:avLst/>
          </a:prstGeom>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2400" b="1" dirty="0">
                <a:latin typeface="Arial" charset="0"/>
              </a:rPr>
              <a:t>A member of staff comes to you on Wednesday lunchtime. He is about to start teaching Scratch coding to Year 4 children next Monday. He would like you to sit down with him during that lunch hour to refresh how to teach Scratch. What could you do?</a:t>
            </a:r>
          </a:p>
          <a:p>
            <a:pPr algn="ctr"/>
            <a:endParaRPr lang="en-US" dirty="0"/>
          </a:p>
        </p:txBody>
      </p:sp>
    </p:spTree>
    <p:extLst>
      <p:ext uri="{BB962C8B-B14F-4D97-AF65-F5344CB8AC3E}">
        <p14:creationId xmlns:p14="http://schemas.microsoft.com/office/powerpoint/2010/main" val="231280586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4000" dirty="0" smtClean="0">
                <a:latin typeface="Arial" charset="0"/>
              </a:rPr>
              <a:t>Management of People - Task</a:t>
            </a:r>
            <a:endParaRPr lang="en-US" sz="4000" dirty="0">
              <a:latin typeface="Arial" charset="0"/>
            </a:endParaRPr>
          </a:p>
        </p:txBody>
      </p:sp>
      <p:sp>
        <p:nvSpPr>
          <p:cNvPr id="4" name="Rounded Rectangle 3"/>
          <p:cNvSpPr/>
          <p:nvPr/>
        </p:nvSpPr>
        <p:spPr>
          <a:xfrm>
            <a:off x="1077651" y="1600201"/>
            <a:ext cx="6876442" cy="4351844"/>
          </a:xfrm>
          <a:prstGeom prst="roundRect">
            <a:avLst/>
          </a:prstGeom>
          <a:solidFill>
            <a:srgbClr val="3366FF"/>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b="1" dirty="0">
                <a:latin typeface="Arial" charset="0"/>
              </a:rPr>
              <a:t>You notice that one member of staff in particular is often negative about your subject. What could you do to address this?</a:t>
            </a:r>
          </a:p>
          <a:p>
            <a:pPr algn="ctr"/>
            <a:endParaRPr lang="en-US" dirty="0"/>
          </a:p>
        </p:txBody>
      </p:sp>
    </p:spTree>
    <p:extLst>
      <p:ext uri="{BB962C8B-B14F-4D97-AF65-F5344CB8AC3E}">
        <p14:creationId xmlns:p14="http://schemas.microsoft.com/office/powerpoint/2010/main" val="122147486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Management of Self</a:t>
            </a:r>
            <a:endParaRPr lang="en-US" dirty="0">
              <a:latin typeface="Arial" charset="0"/>
            </a:endParaRPr>
          </a:p>
        </p:txBody>
      </p:sp>
      <p:sp>
        <p:nvSpPr>
          <p:cNvPr id="6147" name="Rectangle 3"/>
          <p:cNvSpPr>
            <a:spLocks noGrp="1" noChangeArrowheads="1"/>
          </p:cNvSpPr>
          <p:nvPr>
            <p:ph type="body" idx="1"/>
          </p:nvPr>
        </p:nvSpPr>
        <p:spPr>
          <a:xfrm>
            <a:off x="549275" y="1600201"/>
            <a:ext cx="8042276" cy="4816254"/>
          </a:xfrm>
        </p:spPr>
        <p:txBody>
          <a:bodyPr>
            <a:normAutofit lnSpcReduction="10000"/>
          </a:bodyPr>
          <a:lstStyle/>
          <a:p>
            <a:pPr eaLnBrk="1" hangingPunct="1"/>
            <a:r>
              <a:rPr lang="en-US" dirty="0" smtClean="0">
                <a:latin typeface="Arial" charset="0"/>
              </a:rPr>
              <a:t>The trap new co-ordinators often find is that they try to solve all the problems by themselves.</a:t>
            </a:r>
          </a:p>
          <a:p>
            <a:pPr eaLnBrk="1" hangingPunct="1"/>
            <a:r>
              <a:rPr lang="en-US" dirty="0" smtClean="0">
                <a:latin typeface="Arial" charset="0"/>
              </a:rPr>
              <a:t>This is a trap that I fell into myself in the first few months as ICT co-ordinator.</a:t>
            </a:r>
          </a:p>
          <a:p>
            <a:pPr eaLnBrk="1" hangingPunct="1"/>
            <a:r>
              <a:rPr lang="en-US" dirty="0" smtClean="0">
                <a:latin typeface="Arial" charset="0"/>
              </a:rPr>
              <a:t>You have to remember that your class and the children in it will </a:t>
            </a:r>
            <a:r>
              <a:rPr lang="en-US" b="1" dirty="0" smtClean="0">
                <a:latin typeface="Arial" charset="0"/>
              </a:rPr>
              <a:t>always</a:t>
            </a:r>
            <a:r>
              <a:rPr lang="en-US" dirty="0" smtClean="0">
                <a:latin typeface="Arial" charset="0"/>
              </a:rPr>
              <a:t> be your main priority.</a:t>
            </a:r>
          </a:p>
          <a:p>
            <a:pPr eaLnBrk="1" hangingPunct="1"/>
            <a:r>
              <a:rPr lang="en-US" dirty="0" smtClean="0">
                <a:latin typeface="Arial" charset="0"/>
              </a:rPr>
              <a:t>A lost resource or a broken projector, despite being frustrating for the other teacher, is always </a:t>
            </a:r>
            <a:r>
              <a:rPr lang="en-US" b="1" dirty="0" smtClean="0">
                <a:latin typeface="Arial" charset="0"/>
              </a:rPr>
              <a:t>secondary</a:t>
            </a:r>
            <a:r>
              <a:rPr lang="en-US" dirty="0" smtClean="0">
                <a:latin typeface="Arial" charset="0"/>
              </a:rPr>
              <a:t>.</a:t>
            </a:r>
          </a:p>
          <a:p>
            <a:pPr eaLnBrk="1" hangingPunct="1"/>
            <a:r>
              <a:rPr lang="en-US" dirty="0" smtClean="0">
                <a:latin typeface="Arial" charset="0"/>
              </a:rPr>
              <a:t>That does not mean you do not deal with the issue. Rather, you do it at a time convenient to yourself and the children that you teach.</a:t>
            </a:r>
          </a:p>
          <a:p>
            <a:pPr eaLnBrk="1" hangingPunct="1"/>
            <a:endParaRPr lang="en-US" dirty="0">
              <a:latin typeface="Arial" charset="0"/>
            </a:endParaRPr>
          </a:p>
        </p:txBody>
      </p:sp>
    </p:spTree>
    <p:extLst>
      <p:ext uri="{BB962C8B-B14F-4D97-AF65-F5344CB8AC3E}">
        <p14:creationId xmlns:p14="http://schemas.microsoft.com/office/powerpoint/2010/main" val="215591477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Management of Self - Task</a:t>
            </a:r>
            <a:endParaRPr lang="en-US" dirty="0">
              <a:latin typeface="Arial" charset="0"/>
            </a:endParaRPr>
          </a:p>
        </p:txBody>
      </p:sp>
      <p:sp>
        <p:nvSpPr>
          <p:cNvPr id="4" name="Rounded Rectangle 3"/>
          <p:cNvSpPr/>
          <p:nvPr/>
        </p:nvSpPr>
        <p:spPr>
          <a:xfrm>
            <a:off x="1077651" y="1600201"/>
            <a:ext cx="6876442" cy="4351844"/>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400" b="1" dirty="0">
                <a:latin typeface="Arial" charset="0"/>
              </a:rPr>
              <a:t>A teacher comes to you 5 minutes into third lesson. The teacher’s laptop is not working. She has a class of 30 children. She says that she cannot do anything with the children until it is sorted. What do you do?</a:t>
            </a:r>
          </a:p>
          <a:p>
            <a:pPr algn="ctr"/>
            <a:endParaRPr lang="en-US" dirty="0"/>
          </a:p>
        </p:txBody>
      </p:sp>
    </p:spTree>
    <p:extLst>
      <p:ext uri="{BB962C8B-B14F-4D97-AF65-F5344CB8AC3E}">
        <p14:creationId xmlns:p14="http://schemas.microsoft.com/office/powerpoint/2010/main" val="379487037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rial" charset="0"/>
              </a:rPr>
              <a:t>Knowing The Staff</a:t>
            </a:r>
            <a:endParaRPr lang="en-US" dirty="0">
              <a:latin typeface="Arial" charset="0"/>
            </a:endParaRPr>
          </a:p>
        </p:txBody>
      </p:sp>
      <p:sp>
        <p:nvSpPr>
          <p:cNvPr id="6147" name="Rectangle 3"/>
          <p:cNvSpPr>
            <a:spLocks noGrp="1" noChangeArrowheads="1"/>
          </p:cNvSpPr>
          <p:nvPr>
            <p:ph type="body" idx="1"/>
          </p:nvPr>
        </p:nvSpPr>
        <p:spPr/>
        <p:txBody>
          <a:bodyPr>
            <a:normAutofit/>
          </a:bodyPr>
          <a:lstStyle/>
          <a:p>
            <a:pPr eaLnBrk="1" hangingPunct="1"/>
            <a:r>
              <a:rPr lang="en-US" dirty="0" smtClean="0">
                <a:latin typeface="Arial" charset="0"/>
              </a:rPr>
              <a:t>You have to take people with you when implementing new ideas.</a:t>
            </a:r>
          </a:p>
          <a:p>
            <a:pPr eaLnBrk="1" hangingPunct="1"/>
            <a:r>
              <a:rPr lang="en-US" dirty="0" smtClean="0">
                <a:latin typeface="Arial" charset="0"/>
              </a:rPr>
              <a:t>Do not rush things. You may have 6 new ideas which you know will definitely work. But less confident staff may become scared of the number of new things they have to implement.</a:t>
            </a:r>
          </a:p>
          <a:p>
            <a:pPr eaLnBrk="1" hangingPunct="1"/>
            <a:r>
              <a:rPr lang="en-US" dirty="0" smtClean="0">
                <a:latin typeface="Arial" charset="0"/>
              </a:rPr>
              <a:t>This could lead to them ‘switching off’ and turning away from the subject.</a:t>
            </a:r>
          </a:p>
          <a:p>
            <a:pPr eaLnBrk="1" hangingPunct="1"/>
            <a:r>
              <a:rPr lang="en-US" dirty="0" smtClean="0">
                <a:latin typeface="Arial" charset="0"/>
              </a:rPr>
              <a:t>Instead, adopt a drip approach. Action research.</a:t>
            </a:r>
          </a:p>
          <a:p>
            <a:pPr eaLnBrk="1" hangingPunct="1"/>
            <a:endParaRPr lang="en-US" dirty="0" smtClean="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22216724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4000" dirty="0" smtClean="0">
                <a:latin typeface="Arial" charset="0"/>
              </a:rPr>
              <a:t>Liaising with Outside Agencies</a:t>
            </a:r>
            <a:endParaRPr lang="en-US" sz="4000" dirty="0">
              <a:latin typeface="Arial" charset="0"/>
            </a:endParaRPr>
          </a:p>
        </p:txBody>
      </p:sp>
      <p:sp>
        <p:nvSpPr>
          <p:cNvPr id="4" name="Rounded Rectangle 3"/>
          <p:cNvSpPr/>
          <p:nvPr/>
        </p:nvSpPr>
        <p:spPr>
          <a:xfrm>
            <a:off x="6092313" y="1600201"/>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Buying in New Software</a:t>
            </a:r>
            <a:endParaRPr lang="en-US" dirty="0"/>
          </a:p>
        </p:txBody>
      </p:sp>
      <p:sp>
        <p:nvSpPr>
          <p:cNvPr id="5" name="Rounded Rectangle 4"/>
          <p:cNvSpPr/>
          <p:nvPr/>
        </p:nvSpPr>
        <p:spPr>
          <a:xfrm>
            <a:off x="6092313" y="3022541"/>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Liaising with County</a:t>
            </a:r>
            <a:endParaRPr lang="en-US" dirty="0"/>
          </a:p>
        </p:txBody>
      </p:sp>
      <p:sp>
        <p:nvSpPr>
          <p:cNvPr id="6" name="Rounded Rectangle 5"/>
          <p:cNvSpPr/>
          <p:nvPr/>
        </p:nvSpPr>
        <p:spPr>
          <a:xfrm>
            <a:off x="6092313" y="4470537"/>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Liaising with Technicians</a:t>
            </a:r>
            <a:endParaRPr lang="en-US" dirty="0"/>
          </a:p>
        </p:txBody>
      </p:sp>
      <p:sp>
        <p:nvSpPr>
          <p:cNvPr id="7" name="Rounded Rectangle 6"/>
          <p:cNvSpPr/>
          <p:nvPr/>
        </p:nvSpPr>
        <p:spPr>
          <a:xfrm>
            <a:off x="625531" y="1600201"/>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Parents</a:t>
            </a:r>
            <a:endParaRPr lang="en-US" dirty="0"/>
          </a:p>
        </p:txBody>
      </p:sp>
      <p:sp>
        <p:nvSpPr>
          <p:cNvPr id="8" name="Rounded Rectangle 7"/>
          <p:cNvSpPr/>
          <p:nvPr/>
        </p:nvSpPr>
        <p:spPr>
          <a:xfrm>
            <a:off x="625531" y="3022541"/>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Governors</a:t>
            </a:r>
            <a:endParaRPr lang="en-US" dirty="0"/>
          </a:p>
        </p:txBody>
      </p:sp>
      <p:sp>
        <p:nvSpPr>
          <p:cNvPr id="9" name="Rounded Rectangle 8"/>
          <p:cNvSpPr/>
          <p:nvPr/>
        </p:nvSpPr>
        <p:spPr>
          <a:xfrm>
            <a:off x="625531" y="4470537"/>
            <a:ext cx="2347741" cy="1026215"/>
          </a:xfrm>
          <a:prstGeom prst="roundRect">
            <a:avLst/>
          </a:prstGeom>
          <a:solidFill>
            <a:schemeClr val="accent5"/>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Cold Callers</a:t>
            </a:r>
            <a:endParaRPr lang="en-US" dirty="0"/>
          </a:p>
        </p:txBody>
      </p:sp>
      <p:sp>
        <p:nvSpPr>
          <p:cNvPr id="10" name="Rounded Rectangle 9"/>
          <p:cNvSpPr/>
          <p:nvPr/>
        </p:nvSpPr>
        <p:spPr>
          <a:xfrm>
            <a:off x="3305280" y="2626416"/>
            <a:ext cx="2347741" cy="1844121"/>
          </a:xfrm>
          <a:prstGeom prst="roundRect">
            <a:avLst/>
          </a:prstGeom>
          <a:solidFill>
            <a:srgbClr val="660066"/>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Effective at Networking and Building Positive </a:t>
            </a:r>
            <a:r>
              <a:rPr lang="en-US" dirty="0" err="1" smtClean="0"/>
              <a:t>Relatiobships</a:t>
            </a:r>
            <a:endParaRPr lang="en-US" dirty="0"/>
          </a:p>
        </p:txBody>
      </p:sp>
      <p:cxnSp>
        <p:nvCxnSpPr>
          <p:cNvPr id="3" name="Straight Arrow Connector 2"/>
          <p:cNvCxnSpPr/>
          <p:nvPr/>
        </p:nvCxnSpPr>
        <p:spPr>
          <a:xfrm flipV="1">
            <a:off x="5555036" y="2257672"/>
            <a:ext cx="537277" cy="47462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4" name="Straight Arrow Connector 13"/>
          <p:cNvCxnSpPr>
            <a:endCxn id="5" idx="1"/>
          </p:cNvCxnSpPr>
          <p:nvPr/>
        </p:nvCxnSpPr>
        <p:spPr>
          <a:xfrm>
            <a:off x="5653021" y="3535648"/>
            <a:ext cx="439292" cy="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p:cNvCxnSpPr>
            <a:endCxn id="6" idx="1"/>
          </p:cNvCxnSpPr>
          <p:nvPr/>
        </p:nvCxnSpPr>
        <p:spPr>
          <a:xfrm>
            <a:off x="5555036" y="4470537"/>
            <a:ext cx="537277" cy="51310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flipH="1">
            <a:off x="2973272" y="4470537"/>
            <a:ext cx="541924" cy="63488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a:endCxn id="7" idx="3"/>
          </p:cNvCxnSpPr>
          <p:nvPr/>
        </p:nvCxnSpPr>
        <p:spPr>
          <a:xfrm flipH="1" flipV="1">
            <a:off x="2973272" y="2113309"/>
            <a:ext cx="541924" cy="51310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a:endCxn id="8" idx="3"/>
          </p:cNvCxnSpPr>
          <p:nvPr/>
        </p:nvCxnSpPr>
        <p:spPr>
          <a:xfrm flipH="1" flipV="1">
            <a:off x="2973272" y="3535649"/>
            <a:ext cx="332008" cy="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625127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3000" dirty="0" smtClean="0">
                <a:latin typeface="Arial" charset="0"/>
              </a:rPr>
              <a:t>Qualities Needed for a Subject Co-ordinator</a:t>
            </a:r>
            <a:endParaRPr lang="en-US" sz="3000" dirty="0">
              <a:latin typeface="Arial" charset="0"/>
            </a:endParaRPr>
          </a:p>
        </p:txBody>
      </p:sp>
      <p:sp>
        <p:nvSpPr>
          <p:cNvPr id="6147" name="Rectangle 3"/>
          <p:cNvSpPr>
            <a:spLocks noGrp="1" noChangeArrowheads="1"/>
          </p:cNvSpPr>
          <p:nvPr>
            <p:ph type="body" idx="1"/>
          </p:nvPr>
        </p:nvSpPr>
        <p:spPr/>
        <p:txBody>
          <a:bodyPr/>
          <a:lstStyle/>
          <a:p>
            <a:pPr eaLnBrk="1" hangingPunct="1"/>
            <a:endParaRPr lang="en-US" dirty="0" smtClean="0">
              <a:latin typeface="Arial" charset="0"/>
            </a:endParaRPr>
          </a:p>
          <a:p>
            <a:pPr eaLnBrk="1" hangingPunct="1"/>
            <a:endParaRPr lang="en-US" dirty="0" smtClean="0">
              <a:latin typeface="Arial" charset="0"/>
            </a:endParaRPr>
          </a:p>
          <a:p>
            <a:pPr eaLnBrk="1" hangingPunct="1"/>
            <a:endParaRPr lang="en-US" dirty="0" smtClean="0">
              <a:latin typeface="Arial" charset="0"/>
            </a:endParaRPr>
          </a:p>
          <a:p>
            <a:pPr eaLnBrk="1" hangingPunct="1"/>
            <a:endParaRPr lang="en-US" dirty="0" smtClean="0">
              <a:latin typeface="Arial" charset="0"/>
            </a:endParaRPr>
          </a:p>
          <a:p>
            <a:pPr eaLnBrk="1" hangingPunct="1"/>
            <a:endParaRPr lang="en-US" dirty="0">
              <a:latin typeface="Arial" charset="0"/>
            </a:endParaRPr>
          </a:p>
          <a:p>
            <a:pPr eaLnBrk="1" hangingPunct="1"/>
            <a:endParaRPr lang="en-US" dirty="0">
              <a:latin typeface="Arial" charset="0"/>
            </a:endParaRPr>
          </a:p>
        </p:txBody>
      </p:sp>
      <p:sp>
        <p:nvSpPr>
          <p:cNvPr id="2" name="Rounded Rectangle 1"/>
          <p:cNvSpPr/>
          <p:nvPr/>
        </p:nvSpPr>
        <p:spPr>
          <a:xfrm>
            <a:off x="679946" y="4194653"/>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Honesty</a:t>
            </a:r>
            <a:endParaRPr lang="en-US" dirty="0"/>
          </a:p>
        </p:txBody>
      </p:sp>
      <p:sp>
        <p:nvSpPr>
          <p:cNvPr id="5" name="Rounded Rectangle 4"/>
          <p:cNvSpPr/>
          <p:nvPr/>
        </p:nvSpPr>
        <p:spPr>
          <a:xfrm>
            <a:off x="4469421" y="2847746"/>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Positivity</a:t>
            </a:r>
            <a:endParaRPr lang="en-US" dirty="0"/>
          </a:p>
        </p:txBody>
      </p:sp>
      <p:sp>
        <p:nvSpPr>
          <p:cNvPr id="6" name="Rounded Rectangle 5"/>
          <p:cNvSpPr/>
          <p:nvPr/>
        </p:nvSpPr>
        <p:spPr>
          <a:xfrm>
            <a:off x="3295551" y="1600201"/>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Reflective</a:t>
            </a:r>
            <a:endParaRPr lang="en-US" dirty="0"/>
          </a:p>
        </p:txBody>
      </p:sp>
      <p:sp>
        <p:nvSpPr>
          <p:cNvPr id="7" name="Rounded Rectangle 6"/>
          <p:cNvSpPr/>
          <p:nvPr/>
        </p:nvSpPr>
        <p:spPr>
          <a:xfrm>
            <a:off x="2025461" y="2847746"/>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Supportive</a:t>
            </a:r>
            <a:endParaRPr lang="en-US" dirty="0"/>
          </a:p>
        </p:txBody>
      </p:sp>
      <p:sp>
        <p:nvSpPr>
          <p:cNvPr id="8" name="Rounded Rectangle 7"/>
          <p:cNvSpPr/>
          <p:nvPr/>
        </p:nvSpPr>
        <p:spPr>
          <a:xfrm>
            <a:off x="3295550" y="4194653"/>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Visionary</a:t>
            </a:r>
            <a:endParaRPr lang="en-US" dirty="0"/>
          </a:p>
        </p:txBody>
      </p:sp>
      <p:sp>
        <p:nvSpPr>
          <p:cNvPr id="9" name="Rounded Rectangle 8"/>
          <p:cNvSpPr/>
          <p:nvPr/>
        </p:nvSpPr>
        <p:spPr>
          <a:xfrm>
            <a:off x="5931948" y="4194653"/>
            <a:ext cx="2347741" cy="1026215"/>
          </a:xfrm>
          <a:prstGeom prst="roundRect">
            <a:avLst/>
          </a:prstGeom>
          <a:solidFill>
            <a:schemeClr val="accent6">
              <a:lumMod val="60000"/>
              <a:lumOff val="40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Effective Communicator</a:t>
            </a:r>
            <a:endParaRPr lang="en-US" dirty="0"/>
          </a:p>
        </p:txBody>
      </p:sp>
    </p:spTree>
    <p:extLst>
      <p:ext uri="{BB962C8B-B14F-4D97-AF65-F5344CB8AC3E}">
        <p14:creationId xmlns:p14="http://schemas.microsoft.com/office/powerpoint/2010/main" val="359223283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3000" dirty="0" smtClean="0">
                <a:latin typeface="Arial" charset="0"/>
              </a:rPr>
              <a:t>Do I enjoy leading ICT across the school?</a:t>
            </a:r>
            <a:endParaRPr lang="en-US" sz="3000" dirty="0">
              <a:latin typeface="Arial" charset="0"/>
            </a:endParaRPr>
          </a:p>
        </p:txBody>
      </p:sp>
      <p:sp>
        <p:nvSpPr>
          <p:cNvPr id="6147" name="Rectangle 3"/>
          <p:cNvSpPr>
            <a:spLocks noGrp="1" noChangeArrowheads="1"/>
          </p:cNvSpPr>
          <p:nvPr>
            <p:ph type="body" idx="1"/>
          </p:nvPr>
        </p:nvSpPr>
        <p:spPr/>
        <p:txBody>
          <a:bodyPr/>
          <a:lstStyle/>
          <a:p>
            <a:pPr marL="0" indent="0" eaLnBrk="1" hangingPunct="1">
              <a:buNone/>
            </a:pPr>
            <a:endParaRPr lang="en-US" dirty="0" smtClean="0">
              <a:latin typeface="Arial" charset="0"/>
            </a:endParaRPr>
          </a:p>
          <a:p>
            <a:pPr eaLnBrk="1" hangingPunct="1"/>
            <a:r>
              <a:rPr lang="en-US" dirty="0" smtClean="0">
                <a:latin typeface="Arial" charset="0"/>
              </a:rPr>
              <a:t>I am passionate about my subject area. </a:t>
            </a:r>
          </a:p>
          <a:p>
            <a:pPr eaLnBrk="1" hangingPunct="1"/>
            <a:r>
              <a:rPr lang="en-US" dirty="0" smtClean="0">
                <a:latin typeface="Arial" charset="0"/>
              </a:rPr>
              <a:t>Being able to lead a subject across a whole school means you can implement your vision.</a:t>
            </a:r>
          </a:p>
          <a:p>
            <a:pPr eaLnBrk="1" hangingPunct="1"/>
            <a:r>
              <a:rPr lang="en-US" dirty="0" smtClean="0">
                <a:latin typeface="Arial" charset="0"/>
              </a:rPr>
              <a:t>You can directly impact a wider number of children within the school. </a:t>
            </a:r>
          </a:p>
          <a:p>
            <a:pPr eaLnBrk="1" hangingPunct="1"/>
            <a:r>
              <a:rPr lang="en-US" dirty="0" smtClean="0">
                <a:latin typeface="Arial" charset="0"/>
              </a:rPr>
              <a:t>You can set them on a path for a future career.</a:t>
            </a:r>
          </a:p>
          <a:p>
            <a:pPr marL="0" indent="0" eaLnBrk="1" hangingPunct="1">
              <a:buNone/>
            </a:pPr>
            <a:endParaRPr lang="en-US" dirty="0" smtClean="0">
              <a:latin typeface="Arial" charset="0"/>
            </a:endParaRPr>
          </a:p>
          <a:p>
            <a:pPr eaLnBrk="1" hangingPunct="1"/>
            <a:endParaRPr lang="en-US" dirty="0" smtClean="0">
              <a:latin typeface="Arial" charset="0"/>
            </a:endParaRPr>
          </a:p>
          <a:p>
            <a:pPr eaLnBrk="1" hangingPunct="1"/>
            <a:endParaRPr lang="en-US" dirty="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305096266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sz="4000" dirty="0" smtClean="0">
                <a:latin typeface="Arial" charset="0"/>
              </a:rPr>
              <a:t>My Advice </a:t>
            </a:r>
            <a:r>
              <a:rPr lang="en-US" sz="4000" dirty="0">
                <a:latin typeface="Arial" charset="0"/>
              </a:rPr>
              <a:t>t</a:t>
            </a:r>
            <a:r>
              <a:rPr lang="en-US" sz="4000" dirty="0" smtClean="0">
                <a:latin typeface="Arial" charset="0"/>
              </a:rPr>
              <a:t>o </a:t>
            </a:r>
            <a:r>
              <a:rPr lang="en-US" sz="4000" dirty="0">
                <a:latin typeface="Arial" charset="0"/>
              </a:rPr>
              <a:t>Y</a:t>
            </a:r>
            <a:r>
              <a:rPr lang="en-US" sz="4000" dirty="0" smtClean="0">
                <a:latin typeface="Arial" charset="0"/>
              </a:rPr>
              <a:t>ou as NQTs</a:t>
            </a:r>
            <a:endParaRPr lang="en-US" sz="4000" dirty="0">
              <a:latin typeface="Arial" charset="0"/>
            </a:endParaRPr>
          </a:p>
        </p:txBody>
      </p:sp>
      <p:sp>
        <p:nvSpPr>
          <p:cNvPr id="6147" name="Rectangle 3"/>
          <p:cNvSpPr>
            <a:spLocks noGrp="1" noChangeArrowheads="1"/>
          </p:cNvSpPr>
          <p:nvPr>
            <p:ph type="body" idx="1"/>
          </p:nvPr>
        </p:nvSpPr>
        <p:spPr>
          <a:xfrm>
            <a:off x="549275" y="1600200"/>
            <a:ext cx="8042276" cy="4908863"/>
          </a:xfrm>
        </p:spPr>
        <p:txBody>
          <a:bodyPr>
            <a:normAutofit fontScale="92500" lnSpcReduction="10000"/>
          </a:bodyPr>
          <a:lstStyle/>
          <a:p>
            <a:pPr eaLnBrk="1" hangingPunct="1"/>
            <a:r>
              <a:rPr lang="en-US" dirty="0" smtClean="0">
                <a:latin typeface="Arial" charset="0"/>
              </a:rPr>
              <a:t>As an NQT, you become a champion of </a:t>
            </a:r>
            <a:r>
              <a:rPr lang="en-US" b="1" dirty="0" smtClean="0">
                <a:latin typeface="Arial" charset="0"/>
              </a:rPr>
              <a:t>all</a:t>
            </a:r>
            <a:r>
              <a:rPr lang="en-US" dirty="0" smtClean="0">
                <a:latin typeface="Arial" charset="0"/>
              </a:rPr>
              <a:t> areas of the curriculum.</a:t>
            </a:r>
          </a:p>
          <a:p>
            <a:pPr eaLnBrk="1" hangingPunct="1"/>
            <a:r>
              <a:rPr lang="en-US" dirty="0" smtClean="0">
                <a:latin typeface="Arial" charset="0"/>
              </a:rPr>
              <a:t>Just because you are not subject co-ordinator, doesn’t mean that you don’t start the </a:t>
            </a:r>
            <a:r>
              <a:rPr lang="en-US" b="1" dirty="0" smtClean="0">
                <a:latin typeface="Arial" charset="0"/>
              </a:rPr>
              <a:t>action research </a:t>
            </a:r>
            <a:r>
              <a:rPr lang="en-US" dirty="0" smtClean="0">
                <a:latin typeface="Arial" charset="0"/>
              </a:rPr>
              <a:t>process.</a:t>
            </a:r>
          </a:p>
          <a:p>
            <a:pPr eaLnBrk="1" hangingPunct="1"/>
            <a:r>
              <a:rPr lang="en-US" dirty="0" smtClean="0">
                <a:latin typeface="Arial" charset="0"/>
              </a:rPr>
              <a:t>In your classroom, you can start to improve what you are offering children. Come up with ideas. Try them. Reflect on them. Do not be afraid to go to the subject co-ordinator and suggest ways forward. </a:t>
            </a:r>
            <a:endParaRPr lang="en-US" dirty="0">
              <a:latin typeface="Arial" charset="0"/>
            </a:endParaRPr>
          </a:p>
          <a:p>
            <a:pPr eaLnBrk="1" hangingPunct="1"/>
            <a:r>
              <a:rPr lang="en-US" dirty="0" smtClean="0">
                <a:latin typeface="Arial" charset="0"/>
              </a:rPr>
              <a:t>Most co-ordinators will be happy for ideas and support. </a:t>
            </a:r>
          </a:p>
          <a:p>
            <a:pPr eaLnBrk="1" hangingPunct="1"/>
            <a:r>
              <a:rPr lang="en-US" dirty="0" smtClean="0">
                <a:latin typeface="Arial" charset="0"/>
              </a:rPr>
              <a:t>If you show an interest in subjects, senior leaders will pick up on this. You may be lining yourself up for a co-ordinator role of the future.</a:t>
            </a:r>
          </a:p>
          <a:p>
            <a:pPr eaLnBrk="1" hangingPunct="1"/>
            <a:endParaRPr lang="en-US" dirty="0">
              <a:latin typeface="Arial" charset="0"/>
            </a:endParaRPr>
          </a:p>
        </p:txBody>
      </p:sp>
    </p:spTree>
    <p:extLst>
      <p:ext uri="{BB962C8B-B14F-4D97-AF65-F5344CB8AC3E}">
        <p14:creationId xmlns:p14="http://schemas.microsoft.com/office/powerpoint/2010/main" val="231280586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5096</TotalTime>
  <Words>3085</Words>
  <Application>Microsoft Office PowerPoint</Application>
  <PresentationFormat>On-screen Show (4:3)</PresentationFormat>
  <Paragraphs>559</Paragraphs>
  <Slides>53</Slides>
  <Notes>2</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Breeze</vt:lpstr>
      <vt:lpstr>St Thomas Community Primary School</vt:lpstr>
      <vt:lpstr>PowerPoint Presentation</vt:lpstr>
      <vt:lpstr>Background</vt:lpstr>
      <vt:lpstr>Retention: 10 year school teacher tracking analysis </vt:lpstr>
      <vt:lpstr>PowerPoint Presentation</vt:lpstr>
      <vt:lpstr>PowerPoint Presentation</vt:lpstr>
      <vt:lpstr>Discussion</vt:lpstr>
      <vt:lpstr>Teaching v Headship</vt:lpstr>
      <vt:lpstr>Discussion</vt:lpstr>
      <vt:lpstr>PowerPoint Presentation</vt:lpstr>
      <vt:lpstr>Qualities for Headship</vt:lpstr>
      <vt:lpstr>Qualities for Headship</vt:lpstr>
      <vt:lpstr>Qualities for Headship</vt:lpstr>
      <vt:lpstr>Leadership Standards</vt:lpstr>
      <vt:lpstr>Leadership Standards</vt:lpstr>
      <vt:lpstr>Leadership Standards</vt:lpstr>
      <vt:lpstr>Leadership Standards</vt:lpstr>
      <vt:lpstr>Leadership Standards</vt:lpstr>
      <vt:lpstr>Leadership Standards</vt:lpstr>
      <vt:lpstr>Leadership Development Opportunities</vt:lpstr>
      <vt:lpstr>So what is headship like?</vt:lpstr>
      <vt:lpstr>So what is headship like?</vt:lpstr>
      <vt:lpstr>In Tray Exercise</vt:lpstr>
      <vt:lpstr>Do what you think is right….. and have the bravery to follow through on your beliefs</vt:lpstr>
      <vt:lpstr>Financial Management</vt:lpstr>
      <vt:lpstr>PowerPoint Presentation</vt:lpstr>
      <vt:lpstr>Ensuring School Improvement</vt:lpstr>
      <vt:lpstr>Self Evaluation Cycle</vt:lpstr>
      <vt:lpstr>Self Evaluation Cycle</vt:lpstr>
      <vt:lpstr>School Development Plan</vt:lpstr>
      <vt:lpstr>A Self Improving System</vt:lpstr>
      <vt:lpstr>PowerPoint Presentation</vt:lpstr>
      <vt:lpstr>Conclusion</vt:lpstr>
      <vt:lpstr>Conclusion</vt:lpstr>
      <vt:lpstr>Richard Giannini  The Role of a Subject Co-ordinator</vt:lpstr>
      <vt:lpstr>Personal Background</vt:lpstr>
      <vt:lpstr>Task</vt:lpstr>
      <vt:lpstr>Provision / Tracking / Outcome</vt:lpstr>
      <vt:lpstr>Metacognition Joint-Lead</vt:lpstr>
      <vt:lpstr>ICT and DCF Lead</vt:lpstr>
      <vt:lpstr>ICT and DCF Lead</vt:lpstr>
      <vt:lpstr>ICT and DCF Lead</vt:lpstr>
      <vt:lpstr>Action Research</vt:lpstr>
      <vt:lpstr>Management of People</vt:lpstr>
      <vt:lpstr>Management of People - Task</vt:lpstr>
      <vt:lpstr>Management of People - Task</vt:lpstr>
      <vt:lpstr>Management of Self</vt:lpstr>
      <vt:lpstr>Management of Self - Task</vt:lpstr>
      <vt:lpstr>Knowing The Staff</vt:lpstr>
      <vt:lpstr>Liaising with Outside Agencies</vt:lpstr>
      <vt:lpstr>Qualities Needed for a Subject Co-ordinator</vt:lpstr>
      <vt:lpstr>Do I enjoy leading ICT across the school?</vt:lpstr>
      <vt:lpstr>My Advice to You as NQTs</vt:lpstr>
    </vt:vector>
  </TitlesOfParts>
  <Company>NUT Abertawe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 Thomas Community Primary School</dc:title>
  <dc:creator>David Tiltman</dc:creator>
  <cp:lastModifiedBy>Russell Dwyer</cp:lastModifiedBy>
  <cp:revision>122</cp:revision>
  <dcterms:created xsi:type="dcterms:W3CDTF">2015-10-08T12:58:13Z</dcterms:created>
  <dcterms:modified xsi:type="dcterms:W3CDTF">2017-11-24T11:06:15Z</dcterms:modified>
</cp:coreProperties>
</file>