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5" r:id="rId12"/>
    <p:sldId id="270" r:id="rId13"/>
    <p:sldId id="269" r:id="rId14"/>
    <p:sldId id="271" r:id="rId15"/>
    <p:sldId id="272" r:id="rId16"/>
    <p:sldId id="273" r:id="rId17"/>
    <p:sldId id="274" r:id="rId18"/>
    <p:sldId id="275" r:id="rId19"/>
    <p:sldId id="276" r:id="rId20"/>
    <p:sldId id="277" r:id="rId21"/>
    <p:sldId id="400" r:id="rId22"/>
    <p:sldId id="278" r:id="rId23"/>
    <p:sldId id="399" r:id="rId24"/>
    <p:sldId id="279" r:id="rId25"/>
    <p:sldId id="402" r:id="rId26"/>
    <p:sldId id="403" r:id="rId27"/>
    <p:sldId id="401" r:id="rId28"/>
    <p:sldId id="40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A9B2AC-613A-CC46-9641-7C8F28610BA2}" v="2" dt="2022-05-17T16:05:03.6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508" autoAdjust="0"/>
    <p:restoredTop sz="94635"/>
  </p:normalViewPr>
  <p:slideViewPr>
    <p:cSldViewPr snapToGrid="0">
      <p:cViewPr varScale="1">
        <p:scale>
          <a:sx n="63" d="100"/>
          <a:sy n="63" d="100"/>
        </p:scale>
        <p:origin x="208" y="1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086978-69CE-4268-A25B-8AF705910BA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ACE8DB97-ECF9-46D1-8B41-65A10BE09B9A}">
      <dgm:prSet phldrT="[Text]"/>
      <dgm:spPr/>
      <dgm:t>
        <a:bodyPr/>
        <a:lstStyle/>
        <a:p>
          <a:r>
            <a:rPr lang="en-US" dirty="0"/>
            <a:t>Introduction</a:t>
          </a:r>
          <a:endParaRPr lang="en-GB" dirty="0"/>
        </a:p>
      </dgm:t>
    </dgm:pt>
    <dgm:pt modelId="{1711E11F-7695-4221-922D-C5441D479D69}" type="parTrans" cxnId="{285E2E97-6842-4959-891F-261F6FBB3F8F}">
      <dgm:prSet/>
      <dgm:spPr/>
      <dgm:t>
        <a:bodyPr/>
        <a:lstStyle/>
        <a:p>
          <a:endParaRPr lang="en-GB"/>
        </a:p>
      </dgm:t>
    </dgm:pt>
    <dgm:pt modelId="{D4B221E0-FBD0-4426-A442-D8EB655895BD}" type="sibTrans" cxnId="{285E2E97-6842-4959-891F-261F6FBB3F8F}">
      <dgm:prSet/>
      <dgm:spPr/>
      <dgm:t>
        <a:bodyPr/>
        <a:lstStyle/>
        <a:p>
          <a:endParaRPr lang="en-GB"/>
        </a:p>
      </dgm:t>
    </dgm:pt>
    <dgm:pt modelId="{DC9E7507-3514-498B-8143-C8FAD2CD2B5C}">
      <dgm:prSet phldrT="[Text]"/>
      <dgm:spPr/>
      <dgm:t>
        <a:bodyPr/>
        <a:lstStyle/>
        <a:p>
          <a:r>
            <a:rPr lang="en-US" dirty="0"/>
            <a:t>Body</a:t>
          </a:r>
          <a:endParaRPr lang="en-GB" dirty="0"/>
        </a:p>
      </dgm:t>
    </dgm:pt>
    <dgm:pt modelId="{805E5C14-38AE-4AD0-9BF8-9EE55BBDA8F4}" type="parTrans" cxnId="{BDB86F50-BB66-4074-B14A-A7AEE2696AD2}">
      <dgm:prSet/>
      <dgm:spPr/>
      <dgm:t>
        <a:bodyPr/>
        <a:lstStyle/>
        <a:p>
          <a:endParaRPr lang="en-GB"/>
        </a:p>
      </dgm:t>
    </dgm:pt>
    <dgm:pt modelId="{F2B6ADE6-45F6-434F-9C31-1AEA781B2551}" type="sibTrans" cxnId="{BDB86F50-BB66-4074-B14A-A7AEE2696AD2}">
      <dgm:prSet/>
      <dgm:spPr/>
      <dgm:t>
        <a:bodyPr/>
        <a:lstStyle/>
        <a:p>
          <a:endParaRPr lang="en-GB"/>
        </a:p>
      </dgm:t>
    </dgm:pt>
    <dgm:pt modelId="{6A4C5725-B127-48DA-B183-071FEA759695}">
      <dgm:prSet phldrT="[Text]"/>
      <dgm:spPr/>
      <dgm:t>
        <a:bodyPr/>
        <a:lstStyle/>
        <a:p>
          <a:r>
            <a:rPr lang="en-US" dirty="0"/>
            <a:t>Conclusion</a:t>
          </a:r>
          <a:endParaRPr lang="en-GB" dirty="0"/>
        </a:p>
      </dgm:t>
    </dgm:pt>
    <dgm:pt modelId="{F280B193-02D9-4C3C-9ACE-4933AAD65433}" type="parTrans" cxnId="{2481F93C-9419-494D-A18B-01A4C7F9CFAD}">
      <dgm:prSet/>
      <dgm:spPr/>
      <dgm:t>
        <a:bodyPr/>
        <a:lstStyle/>
        <a:p>
          <a:endParaRPr lang="en-GB"/>
        </a:p>
      </dgm:t>
    </dgm:pt>
    <dgm:pt modelId="{F81D2282-B76E-4FEB-8376-17FB9DCC24CA}" type="sibTrans" cxnId="{2481F93C-9419-494D-A18B-01A4C7F9CFAD}">
      <dgm:prSet/>
      <dgm:spPr/>
      <dgm:t>
        <a:bodyPr/>
        <a:lstStyle/>
        <a:p>
          <a:endParaRPr lang="en-GB"/>
        </a:p>
      </dgm:t>
    </dgm:pt>
    <dgm:pt modelId="{CEDED1E3-3B86-431D-A6E8-F268694FF490}">
      <dgm:prSet/>
      <dgm:spPr/>
      <dgm:t>
        <a:bodyPr/>
        <a:lstStyle/>
        <a:p>
          <a:r>
            <a:rPr lang="en-US" dirty="0"/>
            <a:t>Body</a:t>
          </a:r>
          <a:endParaRPr lang="en-GB" dirty="0"/>
        </a:p>
      </dgm:t>
    </dgm:pt>
    <dgm:pt modelId="{EC54D73A-2372-483D-AB32-2D1A89CEBD13}" type="parTrans" cxnId="{D82973BC-9C38-401F-811F-AB9139E2C6C2}">
      <dgm:prSet/>
      <dgm:spPr/>
      <dgm:t>
        <a:bodyPr/>
        <a:lstStyle/>
        <a:p>
          <a:endParaRPr lang="en-GB"/>
        </a:p>
      </dgm:t>
    </dgm:pt>
    <dgm:pt modelId="{FA4342E5-F182-48E2-8178-6021322F9D72}" type="sibTrans" cxnId="{D82973BC-9C38-401F-811F-AB9139E2C6C2}">
      <dgm:prSet/>
      <dgm:spPr/>
      <dgm:t>
        <a:bodyPr/>
        <a:lstStyle/>
        <a:p>
          <a:endParaRPr lang="en-GB"/>
        </a:p>
      </dgm:t>
    </dgm:pt>
    <dgm:pt modelId="{F29C7872-D5BF-4F51-9F46-C6477C3D777D}">
      <dgm:prSet/>
      <dgm:spPr/>
      <dgm:t>
        <a:bodyPr/>
        <a:lstStyle/>
        <a:p>
          <a:r>
            <a:rPr lang="en-US" dirty="0"/>
            <a:t>Body</a:t>
          </a:r>
          <a:endParaRPr lang="en-GB" dirty="0"/>
        </a:p>
      </dgm:t>
    </dgm:pt>
    <dgm:pt modelId="{E4C0ABC0-79FD-428E-BB78-50E4DFBD9F10}" type="parTrans" cxnId="{F61579C1-91F8-4D9D-B392-63B260F93E88}">
      <dgm:prSet/>
      <dgm:spPr/>
      <dgm:t>
        <a:bodyPr/>
        <a:lstStyle/>
        <a:p>
          <a:endParaRPr lang="en-GB"/>
        </a:p>
      </dgm:t>
    </dgm:pt>
    <dgm:pt modelId="{7F5BBD0A-64A2-47E8-9AF3-FEFC80B71E62}" type="sibTrans" cxnId="{F61579C1-91F8-4D9D-B392-63B260F93E88}">
      <dgm:prSet/>
      <dgm:spPr/>
      <dgm:t>
        <a:bodyPr/>
        <a:lstStyle/>
        <a:p>
          <a:endParaRPr lang="en-GB"/>
        </a:p>
      </dgm:t>
    </dgm:pt>
    <dgm:pt modelId="{3DFC9244-34E5-4298-8F34-92BB5195F93E}" type="pres">
      <dgm:prSet presAssocID="{2F086978-69CE-4268-A25B-8AF705910BAD}" presName="linear" presStyleCnt="0">
        <dgm:presLayoutVars>
          <dgm:dir/>
          <dgm:animLvl val="lvl"/>
          <dgm:resizeHandles val="exact"/>
        </dgm:presLayoutVars>
      </dgm:prSet>
      <dgm:spPr/>
    </dgm:pt>
    <dgm:pt modelId="{7A04C94D-82A3-4726-868F-BCF0D33A6F1D}" type="pres">
      <dgm:prSet presAssocID="{ACE8DB97-ECF9-46D1-8B41-65A10BE09B9A}" presName="parentLin" presStyleCnt="0"/>
      <dgm:spPr/>
    </dgm:pt>
    <dgm:pt modelId="{AA3CF9C7-4FDA-4007-85E6-3DE8BC53C3F7}" type="pres">
      <dgm:prSet presAssocID="{ACE8DB97-ECF9-46D1-8B41-65A10BE09B9A}" presName="parentLeftMargin" presStyleLbl="node1" presStyleIdx="0" presStyleCnt="5"/>
      <dgm:spPr/>
    </dgm:pt>
    <dgm:pt modelId="{3FEAD7DB-7F41-46F9-AF92-8B85CA5581B3}" type="pres">
      <dgm:prSet presAssocID="{ACE8DB97-ECF9-46D1-8B41-65A10BE09B9A}" presName="parentText" presStyleLbl="node1" presStyleIdx="0" presStyleCnt="5">
        <dgm:presLayoutVars>
          <dgm:chMax val="0"/>
          <dgm:bulletEnabled val="1"/>
        </dgm:presLayoutVars>
      </dgm:prSet>
      <dgm:spPr/>
    </dgm:pt>
    <dgm:pt modelId="{844224D9-12CA-4B64-B7AD-FFFB8AC25610}" type="pres">
      <dgm:prSet presAssocID="{ACE8DB97-ECF9-46D1-8B41-65A10BE09B9A}" presName="negativeSpace" presStyleCnt="0"/>
      <dgm:spPr/>
    </dgm:pt>
    <dgm:pt modelId="{A6157855-9247-4AB4-B4F3-5BA1F9412A6B}" type="pres">
      <dgm:prSet presAssocID="{ACE8DB97-ECF9-46D1-8B41-65A10BE09B9A}" presName="childText" presStyleLbl="conFgAcc1" presStyleIdx="0" presStyleCnt="5" custLinFactY="-34783" custLinFactNeighborY="-100000">
        <dgm:presLayoutVars>
          <dgm:bulletEnabled val="1"/>
        </dgm:presLayoutVars>
      </dgm:prSet>
      <dgm:spPr/>
    </dgm:pt>
    <dgm:pt modelId="{1134F690-7DEC-41D7-877D-9D0F14C85A87}" type="pres">
      <dgm:prSet presAssocID="{D4B221E0-FBD0-4426-A442-D8EB655895BD}" presName="spaceBetweenRectangles" presStyleCnt="0"/>
      <dgm:spPr/>
    </dgm:pt>
    <dgm:pt modelId="{820C5230-BF08-44BD-9AED-D5EF1CA451E0}" type="pres">
      <dgm:prSet presAssocID="{DC9E7507-3514-498B-8143-C8FAD2CD2B5C}" presName="parentLin" presStyleCnt="0"/>
      <dgm:spPr/>
    </dgm:pt>
    <dgm:pt modelId="{56494193-B729-46B0-8522-0928683F0372}" type="pres">
      <dgm:prSet presAssocID="{DC9E7507-3514-498B-8143-C8FAD2CD2B5C}" presName="parentLeftMargin" presStyleLbl="node1" presStyleIdx="0" presStyleCnt="5"/>
      <dgm:spPr/>
    </dgm:pt>
    <dgm:pt modelId="{D74A8203-8C2C-413C-A300-148EC7D7D304}" type="pres">
      <dgm:prSet presAssocID="{DC9E7507-3514-498B-8143-C8FAD2CD2B5C}" presName="parentText" presStyleLbl="node1" presStyleIdx="1" presStyleCnt="5" custLinFactNeighborX="15168">
        <dgm:presLayoutVars>
          <dgm:chMax val="0"/>
          <dgm:bulletEnabled val="1"/>
        </dgm:presLayoutVars>
      </dgm:prSet>
      <dgm:spPr/>
    </dgm:pt>
    <dgm:pt modelId="{7F266C32-F5A7-4425-9A9A-1278D30A2038}" type="pres">
      <dgm:prSet presAssocID="{DC9E7507-3514-498B-8143-C8FAD2CD2B5C}" presName="negativeSpace" presStyleCnt="0"/>
      <dgm:spPr/>
    </dgm:pt>
    <dgm:pt modelId="{8ABB19ED-01E0-47E4-AD89-0B02BC7FA3F2}" type="pres">
      <dgm:prSet presAssocID="{DC9E7507-3514-498B-8143-C8FAD2CD2B5C}" presName="childText" presStyleLbl="conFgAcc1" presStyleIdx="1" presStyleCnt="5">
        <dgm:presLayoutVars>
          <dgm:bulletEnabled val="1"/>
        </dgm:presLayoutVars>
      </dgm:prSet>
      <dgm:spPr/>
    </dgm:pt>
    <dgm:pt modelId="{F9C7C0E6-80FE-4BCE-94F5-3D0A19EFF150}" type="pres">
      <dgm:prSet presAssocID="{F2B6ADE6-45F6-434F-9C31-1AEA781B2551}" presName="spaceBetweenRectangles" presStyleCnt="0"/>
      <dgm:spPr/>
    </dgm:pt>
    <dgm:pt modelId="{F4B76C0A-3579-481B-882C-1B31466AF6F8}" type="pres">
      <dgm:prSet presAssocID="{F29C7872-D5BF-4F51-9F46-C6477C3D777D}" presName="parentLin" presStyleCnt="0"/>
      <dgm:spPr/>
    </dgm:pt>
    <dgm:pt modelId="{293EED86-2F15-48BE-9600-C11C6DA88670}" type="pres">
      <dgm:prSet presAssocID="{F29C7872-D5BF-4F51-9F46-C6477C3D777D}" presName="parentLeftMargin" presStyleLbl="node1" presStyleIdx="1" presStyleCnt="5"/>
      <dgm:spPr/>
    </dgm:pt>
    <dgm:pt modelId="{CFE96FD6-39FF-463B-8B41-C628BA0350A1}" type="pres">
      <dgm:prSet presAssocID="{F29C7872-D5BF-4F51-9F46-C6477C3D777D}" presName="parentText" presStyleLbl="node1" presStyleIdx="2" presStyleCnt="5">
        <dgm:presLayoutVars>
          <dgm:chMax val="0"/>
          <dgm:bulletEnabled val="1"/>
        </dgm:presLayoutVars>
      </dgm:prSet>
      <dgm:spPr/>
    </dgm:pt>
    <dgm:pt modelId="{3DF102F6-21B9-4AF7-98D8-FD4515EAF25F}" type="pres">
      <dgm:prSet presAssocID="{F29C7872-D5BF-4F51-9F46-C6477C3D777D}" presName="negativeSpace" presStyleCnt="0"/>
      <dgm:spPr/>
    </dgm:pt>
    <dgm:pt modelId="{B10890FA-C55F-4525-8B22-625339AAFA43}" type="pres">
      <dgm:prSet presAssocID="{F29C7872-D5BF-4F51-9F46-C6477C3D777D}" presName="childText" presStyleLbl="conFgAcc1" presStyleIdx="2" presStyleCnt="5" custLinFactY="-7857" custLinFactNeighborY="-100000">
        <dgm:presLayoutVars>
          <dgm:bulletEnabled val="1"/>
        </dgm:presLayoutVars>
      </dgm:prSet>
      <dgm:spPr/>
    </dgm:pt>
    <dgm:pt modelId="{9E8C2A88-9A0E-4642-A735-98CEF1FAF157}" type="pres">
      <dgm:prSet presAssocID="{7F5BBD0A-64A2-47E8-9AF3-FEFC80B71E62}" presName="spaceBetweenRectangles" presStyleCnt="0"/>
      <dgm:spPr/>
    </dgm:pt>
    <dgm:pt modelId="{C91F3D50-DEE5-432D-828E-6E408E8334C9}" type="pres">
      <dgm:prSet presAssocID="{CEDED1E3-3B86-431D-A6E8-F268694FF490}" presName="parentLin" presStyleCnt="0"/>
      <dgm:spPr/>
    </dgm:pt>
    <dgm:pt modelId="{4FA14D61-F481-49CC-B8FC-1459A03D639E}" type="pres">
      <dgm:prSet presAssocID="{CEDED1E3-3B86-431D-A6E8-F268694FF490}" presName="parentLeftMargin" presStyleLbl="node1" presStyleIdx="2" presStyleCnt="5"/>
      <dgm:spPr/>
    </dgm:pt>
    <dgm:pt modelId="{A96C0E21-8230-4C9E-AFEB-8B0FAE54B1C0}" type="pres">
      <dgm:prSet presAssocID="{CEDED1E3-3B86-431D-A6E8-F268694FF490}" presName="parentText" presStyleLbl="node1" presStyleIdx="3" presStyleCnt="5">
        <dgm:presLayoutVars>
          <dgm:chMax val="0"/>
          <dgm:bulletEnabled val="1"/>
        </dgm:presLayoutVars>
      </dgm:prSet>
      <dgm:spPr/>
    </dgm:pt>
    <dgm:pt modelId="{2BBB9F52-73ED-4E06-902A-276917E8990E}" type="pres">
      <dgm:prSet presAssocID="{CEDED1E3-3B86-431D-A6E8-F268694FF490}" presName="negativeSpace" presStyleCnt="0"/>
      <dgm:spPr/>
    </dgm:pt>
    <dgm:pt modelId="{485D12DB-3DD6-42E7-B32D-9BEFC6757ADE}" type="pres">
      <dgm:prSet presAssocID="{CEDED1E3-3B86-431D-A6E8-F268694FF490}" presName="childText" presStyleLbl="conFgAcc1" presStyleIdx="3" presStyleCnt="5">
        <dgm:presLayoutVars>
          <dgm:bulletEnabled val="1"/>
        </dgm:presLayoutVars>
      </dgm:prSet>
      <dgm:spPr/>
    </dgm:pt>
    <dgm:pt modelId="{3EDAAD1E-EE85-4695-930B-8C7DF41AE9A5}" type="pres">
      <dgm:prSet presAssocID="{FA4342E5-F182-48E2-8178-6021322F9D72}" presName="spaceBetweenRectangles" presStyleCnt="0"/>
      <dgm:spPr/>
    </dgm:pt>
    <dgm:pt modelId="{D43B49D3-AF01-40B7-8C5B-621155E4AADC}" type="pres">
      <dgm:prSet presAssocID="{6A4C5725-B127-48DA-B183-071FEA759695}" presName="parentLin" presStyleCnt="0"/>
      <dgm:spPr/>
    </dgm:pt>
    <dgm:pt modelId="{823AC5C6-8955-4E9C-8125-09F86956C755}" type="pres">
      <dgm:prSet presAssocID="{6A4C5725-B127-48DA-B183-071FEA759695}" presName="parentLeftMargin" presStyleLbl="node1" presStyleIdx="3" presStyleCnt="5"/>
      <dgm:spPr/>
    </dgm:pt>
    <dgm:pt modelId="{BA8E0599-5217-4672-AA72-FC2D99EC2AD7}" type="pres">
      <dgm:prSet presAssocID="{6A4C5725-B127-48DA-B183-071FEA759695}" presName="parentText" presStyleLbl="node1" presStyleIdx="4" presStyleCnt="5">
        <dgm:presLayoutVars>
          <dgm:chMax val="0"/>
          <dgm:bulletEnabled val="1"/>
        </dgm:presLayoutVars>
      </dgm:prSet>
      <dgm:spPr/>
    </dgm:pt>
    <dgm:pt modelId="{E6B7C435-F6F4-4C48-8893-EDE6C660D3C2}" type="pres">
      <dgm:prSet presAssocID="{6A4C5725-B127-48DA-B183-071FEA759695}" presName="negativeSpace" presStyleCnt="0"/>
      <dgm:spPr/>
    </dgm:pt>
    <dgm:pt modelId="{AA691862-16BB-4A46-9893-80381DE33284}" type="pres">
      <dgm:prSet presAssocID="{6A4C5725-B127-48DA-B183-071FEA759695}" presName="childText" presStyleLbl="conFgAcc1" presStyleIdx="4" presStyleCnt="5">
        <dgm:presLayoutVars>
          <dgm:bulletEnabled val="1"/>
        </dgm:presLayoutVars>
      </dgm:prSet>
      <dgm:spPr/>
    </dgm:pt>
  </dgm:ptLst>
  <dgm:cxnLst>
    <dgm:cxn modelId="{7A91D603-6F3F-45B1-9B63-4174C56CB984}" type="presOf" srcId="{2F086978-69CE-4268-A25B-8AF705910BAD}" destId="{3DFC9244-34E5-4298-8F34-92BB5195F93E}" srcOrd="0" destOrd="0" presId="urn:microsoft.com/office/officeart/2005/8/layout/list1"/>
    <dgm:cxn modelId="{BDB95228-D061-4EA7-8A28-BF623D852990}" type="presOf" srcId="{CEDED1E3-3B86-431D-A6E8-F268694FF490}" destId="{4FA14D61-F481-49CC-B8FC-1459A03D639E}" srcOrd="0" destOrd="0" presId="urn:microsoft.com/office/officeart/2005/8/layout/list1"/>
    <dgm:cxn modelId="{8952EF30-95D5-4478-9BD8-6B5CB8990377}" type="presOf" srcId="{ACE8DB97-ECF9-46D1-8B41-65A10BE09B9A}" destId="{3FEAD7DB-7F41-46F9-AF92-8B85CA5581B3}" srcOrd="1" destOrd="0" presId="urn:microsoft.com/office/officeart/2005/8/layout/list1"/>
    <dgm:cxn modelId="{2481F93C-9419-494D-A18B-01A4C7F9CFAD}" srcId="{2F086978-69CE-4268-A25B-8AF705910BAD}" destId="{6A4C5725-B127-48DA-B183-071FEA759695}" srcOrd="4" destOrd="0" parTransId="{F280B193-02D9-4C3C-9ACE-4933AAD65433}" sibTransId="{F81D2282-B76E-4FEB-8376-17FB9DCC24CA}"/>
    <dgm:cxn modelId="{310F9344-D01C-44EF-9FA7-BDA3095F1BDD}" type="presOf" srcId="{DC9E7507-3514-498B-8143-C8FAD2CD2B5C}" destId="{D74A8203-8C2C-413C-A300-148EC7D7D304}" srcOrd="1" destOrd="0" presId="urn:microsoft.com/office/officeart/2005/8/layout/list1"/>
    <dgm:cxn modelId="{3F401F45-AA87-443B-8990-94E96BBDCED7}" type="presOf" srcId="{F29C7872-D5BF-4F51-9F46-C6477C3D777D}" destId="{CFE96FD6-39FF-463B-8B41-C628BA0350A1}" srcOrd="1" destOrd="0" presId="urn:microsoft.com/office/officeart/2005/8/layout/list1"/>
    <dgm:cxn modelId="{C7759449-FF87-4071-AD5E-BAB013A24B57}" type="presOf" srcId="{6A4C5725-B127-48DA-B183-071FEA759695}" destId="{823AC5C6-8955-4E9C-8125-09F86956C755}" srcOrd="0" destOrd="0" presId="urn:microsoft.com/office/officeart/2005/8/layout/list1"/>
    <dgm:cxn modelId="{BDB86F50-BB66-4074-B14A-A7AEE2696AD2}" srcId="{2F086978-69CE-4268-A25B-8AF705910BAD}" destId="{DC9E7507-3514-498B-8143-C8FAD2CD2B5C}" srcOrd="1" destOrd="0" parTransId="{805E5C14-38AE-4AD0-9BF8-9EE55BBDA8F4}" sibTransId="{F2B6ADE6-45F6-434F-9C31-1AEA781B2551}"/>
    <dgm:cxn modelId="{30D0946F-EFF3-4FD5-817C-AA4B6C6C2BE1}" type="presOf" srcId="{DC9E7507-3514-498B-8143-C8FAD2CD2B5C}" destId="{56494193-B729-46B0-8522-0928683F0372}" srcOrd="0" destOrd="0" presId="urn:microsoft.com/office/officeart/2005/8/layout/list1"/>
    <dgm:cxn modelId="{285E2E97-6842-4959-891F-261F6FBB3F8F}" srcId="{2F086978-69CE-4268-A25B-8AF705910BAD}" destId="{ACE8DB97-ECF9-46D1-8B41-65A10BE09B9A}" srcOrd="0" destOrd="0" parTransId="{1711E11F-7695-4221-922D-C5441D479D69}" sibTransId="{D4B221E0-FBD0-4426-A442-D8EB655895BD}"/>
    <dgm:cxn modelId="{B055419A-2A0C-41B7-B68F-BE31E0A407AB}" type="presOf" srcId="{6A4C5725-B127-48DA-B183-071FEA759695}" destId="{BA8E0599-5217-4672-AA72-FC2D99EC2AD7}" srcOrd="1" destOrd="0" presId="urn:microsoft.com/office/officeart/2005/8/layout/list1"/>
    <dgm:cxn modelId="{528BBBB0-A647-4908-8653-625235679183}" type="presOf" srcId="{F29C7872-D5BF-4F51-9F46-C6477C3D777D}" destId="{293EED86-2F15-48BE-9600-C11C6DA88670}" srcOrd="0" destOrd="0" presId="urn:microsoft.com/office/officeart/2005/8/layout/list1"/>
    <dgm:cxn modelId="{D82973BC-9C38-401F-811F-AB9139E2C6C2}" srcId="{2F086978-69CE-4268-A25B-8AF705910BAD}" destId="{CEDED1E3-3B86-431D-A6E8-F268694FF490}" srcOrd="3" destOrd="0" parTransId="{EC54D73A-2372-483D-AB32-2D1A89CEBD13}" sibTransId="{FA4342E5-F182-48E2-8178-6021322F9D72}"/>
    <dgm:cxn modelId="{F61579C1-91F8-4D9D-B392-63B260F93E88}" srcId="{2F086978-69CE-4268-A25B-8AF705910BAD}" destId="{F29C7872-D5BF-4F51-9F46-C6477C3D777D}" srcOrd="2" destOrd="0" parTransId="{E4C0ABC0-79FD-428E-BB78-50E4DFBD9F10}" sibTransId="{7F5BBD0A-64A2-47E8-9AF3-FEFC80B71E62}"/>
    <dgm:cxn modelId="{340DD0CF-67EA-4047-A1EE-18A2247BD94B}" type="presOf" srcId="{ACE8DB97-ECF9-46D1-8B41-65A10BE09B9A}" destId="{AA3CF9C7-4FDA-4007-85E6-3DE8BC53C3F7}" srcOrd="0" destOrd="0" presId="urn:microsoft.com/office/officeart/2005/8/layout/list1"/>
    <dgm:cxn modelId="{EAB8BCD5-F8E9-466F-8B86-1C97CAAAFCC8}" type="presOf" srcId="{CEDED1E3-3B86-431D-A6E8-F268694FF490}" destId="{A96C0E21-8230-4C9E-AFEB-8B0FAE54B1C0}" srcOrd="1" destOrd="0" presId="urn:microsoft.com/office/officeart/2005/8/layout/list1"/>
    <dgm:cxn modelId="{105AAB7D-6989-451E-B988-FD453C602717}" type="presParOf" srcId="{3DFC9244-34E5-4298-8F34-92BB5195F93E}" destId="{7A04C94D-82A3-4726-868F-BCF0D33A6F1D}" srcOrd="0" destOrd="0" presId="urn:microsoft.com/office/officeart/2005/8/layout/list1"/>
    <dgm:cxn modelId="{F6EEFD03-69D2-463A-9415-930B2845654F}" type="presParOf" srcId="{7A04C94D-82A3-4726-868F-BCF0D33A6F1D}" destId="{AA3CF9C7-4FDA-4007-85E6-3DE8BC53C3F7}" srcOrd="0" destOrd="0" presId="urn:microsoft.com/office/officeart/2005/8/layout/list1"/>
    <dgm:cxn modelId="{94DC22F0-D498-45E1-8CE6-3328D443073C}" type="presParOf" srcId="{7A04C94D-82A3-4726-868F-BCF0D33A6F1D}" destId="{3FEAD7DB-7F41-46F9-AF92-8B85CA5581B3}" srcOrd="1" destOrd="0" presId="urn:microsoft.com/office/officeart/2005/8/layout/list1"/>
    <dgm:cxn modelId="{3480BD1F-CA03-4C90-B534-8AEB49DFC2A5}" type="presParOf" srcId="{3DFC9244-34E5-4298-8F34-92BB5195F93E}" destId="{844224D9-12CA-4B64-B7AD-FFFB8AC25610}" srcOrd="1" destOrd="0" presId="urn:microsoft.com/office/officeart/2005/8/layout/list1"/>
    <dgm:cxn modelId="{06286A86-B52B-4B6B-8331-2166D8F0D178}" type="presParOf" srcId="{3DFC9244-34E5-4298-8F34-92BB5195F93E}" destId="{A6157855-9247-4AB4-B4F3-5BA1F9412A6B}" srcOrd="2" destOrd="0" presId="urn:microsoft.com/office/officeart/2005/8/layout/list1"/>
    <dgm:cxn modelId="{DF633E8E-4B4E-4025-A669-710FF4ABE5FF}" type="presParOf" srcId="{3DFC9244-34E5-4298-8F34-92BB5195F93E}" destId="{1134F690-7DEC-41D7-877D-9D0F14C85A87}" srcOrd="3" destOrd="0" presId="urn:microsoft.com/office/officeart/2005/8/layout/list1"/>
    <dgm:cxn modelId="{B9847FB9-19E2-4BE6-B66D-144D1CE8196B}" type="presParOf" srcId="{3DFC9244-34E5-4298-8F34-92BB5195F93E}" destId="{820C5230-BF08-44BD-9AED-D5EF1CA451E0}" srcOrd="4" destOrd="0" presId="urn:microsoft.com/office/officeart/2005/8/layout/list1"/>
    <dgm:cxn modelId="{F174AD6B-7957-4DDD-8EC0-0EE96B4BA99A}" type="presParOf" srcId="{820C5230-BF08-44BD-9AED-D5EF1CA451E0}" destId="{56494193-B729-46B0-8522-0928683F0372}" srcOrd="0" destOrd="0" presId="urn:microsoft.com/office/officeart/2005/8/layout/list1"/>
    <dgm:cxn modelId="{671F0342-0257-4AB0-9391-807D5B39176A}" type="presParOf" srcId="{820C5230-BF08-44BD-9AED-D5EF1CA451E0}" destId="{D74A8203-8C2C-413C-A300-148EC7D7D304}" srcOrd="1" destOrd="0" presId="urn:microsoft.com/office/officeart/2005/8/layout/list1"/>
    <dgm:cxn modelId="{2607561E-F3F7-40E1-ACF2-320F1DBA446D}" type="presParOf" srcId="{3DFC9244-34E5-4298-8F34-92BB5195F93E}" destId="{7F266C32-F5A7-4425-9A9A-1278D30A2038}" srcOrd="5" destOrd="0" presId="urn:microsoft.com/office/officeart/2005/8/layout/list1"/>
    <dgm:cxn modelId="{0CA26F0C-16BB-4E58-A392-CDC6C38EBE58}" type="presParOf" srcId="{3DFC9244-34E5-4298-8F34-92BB5195F93E}" destId="{8ABB19ED-01E0-47E4-AD89-0B02BC7FA3F2}" srcOrd="6" destOrd="0" presId="urn:microsoft.com/office/officeart/2005/8/layout/list1"/>
    <dgm:cxn modelId="{B8B14D24-DCBF-4220-AC4C-2EE93142B530}" type="presParOf" srcId="{3DFC9244-34E5-4298-8F34-92BB5195F93E}" destId="{F9C7C0E6-80FE-4BCE-94F5-3D0A19EFF150}" srcOrd="7" destOrd="0" presId="urn:microsoft.com/office/officeart/2005/8/layout/list1"/>
    <dgm:cxn modelId="{239CEA8D-82BB-46FD-B398-D826FEAD5B7F}" type="presParOf" srcId="{3DFC9244-34E5-4298-8F34-92BB5195F93E}" destId="{F4B76C0A-3579-481B-882C-1B31466AF6F8}" srcOrd="8" destOrd="0" presId="urn:microsoft.com/office/officeart/2005/8/layout/list1"/>
    <dgm:cxn modelId="{EEF6DEAB-49ED-408F-BE65-6E771C986C00}" type="presParOf" srcId="{F4B76C0A-3579-481B-882C-1B31466AF6F8}" destId="{293EED86-2F15-48BE-9600-C11C6DA88670}" srcOrd="0" destOrd="0" presId="urn:microsoft.com/office/officeart/2005/8/layout/list1"/>
    <dgm:cxn modelId="{D7A778B5-8632-4E02-B991-A68323F608D1}" type="presParOf" srcId="{F4B76C0A-3579-481B-882C-1B31466AF6F8}" destId="{CFE96FD6-39FF-463B-8B41-C628BA0350A1}" srcOrd="1" destOrd="0" presId="urn:microsoft.com/office/officeart/2005/8/layout/list1"/>
    <dgm:cxn modelId="{27DB60FF-9F5A-448F-87E5-FC772F20CF09}" type="presParOf" srcId="{3DFC9244-34E5-4298-8F34-92BB5195F93E}" destId="{3DF102F6-21B9-4AF7-98D8-FD4515EAF25F}" srcOrd="9" destOrd="0" presId="urn:microsoft.com/office/officeart/2005/8/layout/list1"/>
    <dgm:cxn modelId="{C0BD4A39-4884-4DA7-B6DC-1D85309F52F3}" type="presParOf" srcId="{3DFC9244-34E5-4298-8F34-92BB5195F93E}" destId="{B10890FA-C55F-4525-8B22-625339AAFA43}" srcOrd="10" destOrd="0" presId="urn:microsoft.com/office/officeart/2005/8/layout/list1"/>
    <dgm:cxn modelId="{AEC73F17-8AD9-4717-BB5D-97592B737B85}" type="presParOf" srcId="{3DFC9244-34E5-4298-8F34-92BB5195F93E}" destId="{9E8C2A88-9A0E-4642-A735-98CEF1FAF157}" srcOrd="11" destOrd="0" presId="urn:microsoft.com/office/officeart/2005/8/layout/list1"/>
    <dgm:cxn modelId="{EF8E5FBD-B906-45D7-AC14-138FF82C0D71}" type="presParOf" srcId="{3DFC9244-34E5-4298-8F34-92BB5195F93E}" destId="{C91F3D50-DEE5-432D-828E-6E408E8334C9}" srcOrd="12" destOrd="0" presId="urn:microsoft.com/office/officeart/2005/8/layout/list1"/>
    <dgm:cxn modelId="{57313338-8464-49DE-B6C2-A50DDF3DAF9C}" type="presParOf" srcId="{C91F3D50-DEE5-432D-828E-6E408E8334C9}" destId="{4FA14D61-F481-49CC-B8FC-1459A03D639E}" srcOrd="0" destOrd="0" presId="urn:microsoft.com/office/officeart/2005/8/layout/list1"/>
    <dgm:cxn modelId="{4F748C1A-6BB9-435C-90BF-68EF33E549A0}" type="presParOf" srcId="{C91F3D50-DEE5-432D-828E-6E408E8334C9}" destId="{A96C0E21-8230-4C9E-AFEB-8B0FAE54B1C0}" srcOrd="1" destOrd="0" presId="urn:microsoft.com/office/officeart/2005/8/layout/list1"/>
    <dgm:cxn modelId="{AFEAE042-759B-4427-B07C-D5A28780566A}" type="presParOf" srcId="{3DFC9244-34E5-4298-8F34-92BB5195F93E}" destId="{2BBB9F52-73ED-4E06-902A-276917E8990E}" srcOrd="13" destOrd="0" presId="urn:microsoft.com/office/officeart/2005/8/layout/list1"/>
    <dgm:cxn modelId="{30857C8B-7F27-4C11-AF1C-5D7D6A2BC567}" type="presParOf" srcId="{3DFC9244-34E5-4298-8F34-92BB5195F93E}" destId="{485D12DB-3DD6-42E7-B32D-9BEFC6757ADE}" srcOrd="14" destOrd="0" presId="urn:microsoft.com/office/officeart/2005/8/layout/list1"/>
    <dgm:cxn modelId="{3B6804BB-1048-4800-A9CE-FFAADB6D5628}" type="presParOf" srcId="{3DFC9244-34E5-4298-8F34-92BB5195F93E}" destId="{3EDAAD1E-EE85-4695-930B-8C7DF41AE9A5}" srcOrd="15" destOrd="0" presId="urn:microsoft.com/office/officeart/2005/8/layout/list1"/>
    <dgm:cxn modelId="{A299764C-7FD2-49B6-801F-3CC108A2571B}" type="presParOf" srcId="{3DFC9244-34E5-4298-8F34-92BB5195F93E}" destId="{D43B49D3-AF01-40B7-8C5B-621155E4AADC}" srcOrd="16" destOrd="0" presId="urn:microsoft.com/office/officeart/2005/8/layout/list1"/>
    <dgm:cxn modelId="{2FCC1000-F732-4984-9D51-E426A1909F84}" type="presParOf" srcId="{D43B49D3-AF01-40B7-8C5B-621155E4AADC}" destId="{823AC5C6-8955-4E9C-8125-09F86956C755}" srcOrd="0" destOrd="0" presId="urn:microsoft.com/office/officeart/2005/8/layout/list1"/>
    <dgm:cxn modelId="{61BDF2BF-0BA1-4D02-90FD-7356526E366E}" type="presParOf" srcId="{D43B49D3-AF01-40B7-8C5B-621155E4AADC}" destId="{BA8E0599-5217-4672-AA72-FC2D99EC2AD7}" srcOrd="1" destOrd="0" presId="urn:microsoft.com/office/officeart/2005/8/layout/list1"/>
    <dgm:cxn modelId="{B8EC6A55-EDF7-4258-AA88-C862F028C8F7}" type="presParOf" srcId="{3DFC9244-34E5-4298-8F34-92BB5195F93E}" destId="{E6B7C435-F6F4-4C48-8893-EDE6C660D3C2}" srcOrd="17" destOrd="0" presId="urn:microsoft.com/office/officeart/2005/8/layout/list1"/>
    <dgm:cxn modelId="{4D498023-A26E-4171-8D29-589ADDFD25BA}" type="presParOf" srcId="{3DFC9244-34E5-4298-8F34-92BB5195F93E}" destId="{AA691862-16BB-4A46-9893-80381DE33284}"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1407F5-05B8-4BD4-A81D-28453792A993}"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C4C04E5-CFE2-4294-BBE0-A3E75DFE9F73}">
      <dgm:prSet phldrT="[Text]"/>
      <dgm:spPr/>
      <dgm:t>
        <a:bodyPr/>
        <a:lstStyle/>
        <a:p>
          <a:r>
            <a:rPr lang="en-US" dirty="0"/>
            <a:t>Topic sentence</a:t>
          </a:r>
          <a:endParaRPr lang="en-GB" dirty="0"/>
        </a:p>
      </dgm:t>
    </dgm:pt>
    <dgm:pt modelId="{D545BEE4-2703-4E4E-B33A-9B959C3A318C}" type="parTrans" cxnId="{D44BA48E-9180-4003-AD07-AA9C64420D65}">
      <dgm:prSet/>
      <dgm:spPr/>
      <dgm:t>
        <a:bodyPr/>
        <a:lstStyle/>
        <a:p>
          <a:endParaRPr lang="en-GB"/>
        </a:p>
      </dgm:t>
    </dgm:pt>
    <dgm:pt modelId="{6ADF9BC2-4793-43E6-9500-05EA66071F2E}" type="sibTrans" cxnId="{D44BA48E-9180-4003-AD07-AA9C64420D65}">
      <dgm:prSet/>
      <dgm:spPr/>
      <dgm:t>
        <a:bodyPr/>
        <a:lstStyle/>
        <a:p>
          <a:endParaRPr lang="en-GB"/>
        </a:p>
      </dgm:t>
    </dgm:pt>
    <dgm:pt modelId="{431DF6D9-4C6F-432A-9A1C-E451C04C5F2D}">
      <dgm:prSet phldrT="[Text]"/>
      <dgm:spPr/>
      <dgm:t>
        <a:bodyPr/>
        <a:lstStyle/>
        <a:p>
          <a:r>
            <a:rPr lang="en-US" dirty="0"/>
            <a:t>Supporting Sentences</a:t>
          </a:r>
          <a:endParaRPr lang="en-GB" dirty="0"/>
        </a:p>
      </dgm:t>
    </dgm:pt>
    <dgm:pt modelId="{213AAD46-8033-4E6A-8686-057B3CA2A9AF}" type="parTrans" cxnId="{0F972FEB-FCC5-43D4-A8C5-22A15EE17CA3}">
      <dgm:prSet/>
      <dgm:spPr/>
      <dgm:t>
        <a:bodyPr/>
        <a:lstStyle/>
        <a:p>
          <a:endParaRPr lang="en-GB"/>
        </a:p>
      </dgm:t>
    </dgm:pt>
    <dgm:pt modelId="{81942B8C-1FFE-410A-8E91-D39EF0946387}" type="sibTrans" cxnId="{0F972FEB-FCC5-43D4-A8C5-22A15EE17CA3}">
      <dgm:prSet/>
      <dgm:spPr/>
      <dgm:t>
        <a:bodyPr/>
        <a:lstStyle/>
        <a:p>
          <a:endParaRPr lang="en-GB"/>
        </a:p>
      </dgm:t>
    </dgm:pt>
    <dgm:pt modelId="{EE1EA8E0-572E-425F-9445-ADE850E0EC0F}">
      <dgm:prSet phldrT="[Text]"/>
      <dgm:spPr/>
      <dgm:t>
        <a:bodyPr/>
        <a:lstStyle/>
        <a:p>
          <a:r>
            <a:rPr lang="en-US" dirty="0"/>
            <a:t>Concluding sentence</a:t>
          </a:r>
          <a:endParaRPr lang="en-GB" dirty="0"/>
        </a:p>
      </dgm:t>
    </dgm:pt>
    <dgm:pt modelId="{6194F185-5F67-4E5F-8A9D-3A725E9CF819}" type="parTrans" cxnId="{C677721F-76DE-4F38-93DF-5C2124203885}">
      <dgm:prSet/>
      <dgm:spPr/>
      <dgm:t>
        <a:bodyPr/>
        <a:lstStyle/>
        <a:p>
          <a:endParaRPr lang="en-GB"/>
        </a:p>
      </dgm:t>
    </dgm:pt>
    <dgm:pt modelId="{C900FEAC-A277-4C2E-A55D-3D5D3161D9CE}" type="sibTrans" cxnId="{C677721F-76DE-4F38-93DF-5C2124203885}">
      <dgm:prSet/>
      <dgm:spPr/>
      <dgm:t>
        <a:bodyPr/>
        <a:lstStyle/>
        <a:p>
          <a:endParaRPr lang="en-GB"/>
        </a:p>
      </dgm:t>
    </dgm:pt>
    <dgm:pt modelId="{3E621C51-887C-4F22-BE04-6673433CC525}" type="pres">
      <dgm:prSet presAssocID="{FD1407F5-05B8-4BD4-A81D-28453792A993}" presName="linear" presStyleCnt="0">
        <dgm:presLayoutVars>
          <dgm:dir/>
          <dgm:animLvl val="lvl"/>
          <dgm:resizeHandles val="exact"/>
        </dgm:presLayoutVars>
      </dgm:prSet>
      <dgm:spPr/>
    </dgm:pt>
    <dgm:pt modelId="{4F207B2F-A18D-4D50-A267-50A5B6CF8B85}" type="pres">
      <dgm:prSet presAssocID="{0C4C04E5-CFE2-4294-BBE0-A3E75DFE9F73}" presName="parentLin" presStyleCnt="0"/>
      <dgm:spPr/>
    </dgm:pt>
    <dgm:pt modelId="{6ED75462-B2D1-4E65-B74A-F6CD6058EC30}" type="pres">
      <dgm:prSet presAssocID="{0C4C04E5-CFE2-4294-BBE0-A3E75DFE9F73}" presName="parentLeftMargin" presStyleLbl="node1" presStyleIdx="0" presStyleCnt="3"/>
      <dgm:spPr/>
    </dgm:pt>
    <dgm:pt modelId="{2B9C4B9A-FD42-4F7A-ADE0-228DB91304D6}" type="pres">
      <dgm:prSet presAssocID="{0C4C04E5-CFE2-4294-BBE0-A3E75DFE9F73}" presName="parentText" presStyleLbl="node1" presStyleIdx="0" presStyleCnt="3">
        <dgm:presLayoutVars>
          <dgm:chMax val="0"/>
          <dgm:bulletEnabled val="1"/>
        </dgm:presLayoutVars>
      </dgm:prSet>
      <dgm:spPr/>
    </dgm:pt>
    <dgm:pt modelId="{19B39A53-60FF-4A25-B02A-FA532F686F7D}" type="pres">
      <dgm:prSet presAssocID="{0C4C04E5-CFE2-4294-BBE0-A3E75DFE9F73}" presName="negativeSpace" presStyleCnt="0"/>
      <dgm:spPr/>
    </dgm:pt>
    <dgm:pt modelId="{7F57EEA5-1D7D-4984-856F-715939D710CD}" type="pres">
      <dgm:prSet presAssocID="{0C4C04E5-CFE2-4294-BBE0-A3E75DFE9F73}" presName="childText" presStyleLbl="conFgAcc1" presStyleIdx="0" presStyleCnt="3">
        <dgm:presLayoutVars>
          <dgm:bulletEnabled val="1"/>
        </dgm:presLayoutVars>
      </dgm:prSet>
      <dgm:spPr/>
    </dgm:pt>
    <dgm:pt modelId="{CEA4FAA3-279A-412F-9DE6-0296BB9FFFF8}" type="pres">
      <dgm:prSet presAssocID="{6ADF9BC2-4793-43E6-9500-05EA66071F2E}" presName="spaceBetweenRectangles" presStyleCnt="0"/>
      <dgm:spPr/>
    </dgm:pt>
    <dgm:pt modelId="{2B00055B-0BE5-483C-A9C1-FF48F01010BE}" type="pres">
      <dgm:prSet presAssocID="{431DF6D9-4C6F-432A-9A1C-E451C04C5F2D}" presName="parentLin" presStyleCnt="0"/>
      <dgm:spPr/>
    </dgm:pt>
    <dgm:pt modelId="{0E046F51-FAB2-4DCA-AC3B-234ED61F9482}" type="pres">
      <dgm:prSet presAssocID="{431DF6D9-4C6F-432A-9A1C-E451C04C5F2D}" presName="parentLeftMargin" presStyleLbl="node1" presStyleIdx="0" presStyleCnt="3"/>
      <dgm:spPr/>
    </dgm:pt>
    <dgm:pt modelId="{2E9A58EE-5D26-43B7-B17B-57CC6BD0E787}" type="pres">
      <dgm:prSet presAssocID="{431DF6D9-4C6F-432A-9A1C-E451C04C5F2D}" presName="parentText" presStyleLbl="node1" presStyleIdx="1" presStyleCnt="3">
        <dgm:presLayoutVars>
          <dgm:chMax val="0"/>
          <dgm:bulletEnabled val="1"/>
        </dgm:presLayoutVars>
      </dgm:prSet>
      <dgm:spPr/>
    </dgm:pt>
    <dgm:pt modelId="{C21497E2-49C7-4ACA-B9CB-D1FAA26FEAE8}" type="pres">
      <dgm:prSet presAssocID="{431DF6D9-4C6F-432A-9A1C-E451C04C5F2D}" presName="negativeSpace" presStyleCnt="0"/>
      <dgm:spPr/>
    </dgm:pt>
    <dgm:pt modelId="{A00C037C-66C4-49B0-B7ED-CF55499648C9}" type="pres">
      <dgm:prSet presAssocID="{431DF6D9-4C6F-432A-9A1C-E451C04C5F2D}" presName="childText" presStyleLbl="conFgAcc1" presStyleIdx="1" presStyleCnt="3">
        <dgm:presLayoutVars>
          <dgm:bulletEnabled val="1"/>
        </dgm:presLayoutVars>
      </dgm:prSet>
      <dgm:spPr/>
    </dgm:pt>
    <dgm:pt modelId="{6FC34C0E-2AC7-4C16-B37D-D468E4B7936E}" type="pres">
      <dgm:prSet presAssocID="{81942B8C-1FFE-410A-8E91-D39EF0946387}" presName="spaceBetweenRectangles" presStyleCnt="0"/>
      <dgm:spPr/>
    </dgm:pt>
    <dgm:pt modelId="{90257B5E-B53D-4E32-BF97-2F302B7CD89D}" type="pres">
      <dgm:prSet presAssocID="{EE1EA8E0-572E-425F-9445-ADE850E0EC0F}" presName="parentLin" presStyleCnt="0"/>
      <dgm:spPr/>
    </dgm:pt>
    <dgm:pt modelId="{5A1D046A-2877-4A41-AA6C-298EC68644D0}" type="pres">
      <dgm:prSet presAssocID="{EE1EA8E0-572E-425F-9445-ADE850E0EC0F}" presName="parentLeftMargin" presStyleLbl="node1" presStyleIdx="1" presStyleCnt="3"/>
      <dgm:spPr/>
    </dgm:pt>
    <dgm:pt modelId="{69F918FA-090D-477D-9E2B-C519B342E53C}" type="pres">
      <dgm:prSet presAssocID="{EE1EA8E0-572E-425F-9445-ADE850E0EC0F}" presName="parentText" presStyleLbl="node1" presStyleIdx="2" presStyleCnt="3">
        <dgm:presLayoutVars>
          <dgm:chMax val="0"/>
          <dgm:bulletEnabled val="1"/>
        </dgm:presLayoutVars>
      </dgm:prSet>
      <dgm:spPr/>
    </dgm:pt>
    <dgm:pt modelId="{79738A30-0414-42C6-89FF-D399F2814B3B}" type="pres">
      <dgm:prSet presAssocID="{EE1EA8E0-572E-425F-9445-ADE850E0EC0F}" presName="negativeSpace" presStyleCnt="0"/>
      <dgm:spPr/>
    </dgm:pt>
    <dgm:pt modelId="{597FDC29-C9CA-415D-9C58-F65652E4B768}" type="pres">
      <dgm:prSet presAssocID="{EE1EA8E0-572E-425F-9445-ADE850E0EC0F}" presName="childText" presStyleLbl="conFgAcc1" presStyleIdx="2" presStyleCnt="3">
        <dgm:presLayoutVars>
          <dgm:bulletEnabled val="1"/>
        </dgm:presLayoutVars>
      </dgm:prSet>
      <dgm:spPr/>
    </dgm:pt>
  </dgm:ptLst>
  <dgm:cxnLst>
    <dgm:cxn modelId="{C677721F-76DE-4F38-93DF-5C2124203885}" srcId="{FD1407F5-05B8-4BD4-A81D-28453792A993}" destId="{EE1EA8E0-572E-425F-9445-ADE850E0EC0F}" srcOrd="2" destOrd="0" parTransId="{6194F185-5F67-4E5F-8A9D-3A725E9CF819}" sibTransId="{C900FEAC-A277-4C2E-A55D-3D5D3161D9CE}"/>
    <dgm:cxn modelId="{668C1443-7EBA-4AE0-87EB-52364BE04E67}" type="presOf" srcId="{431DF6D9-4C6F-432A-9A1C-E451C04C5F2D}" destId="{0E046F51-FAB2-4DCA-AC3B-234ED61F9482}" srcOrd="0" destOrd="0" presId="urn:microsoft.com/office/officeart/2005/8/layout/list1"/>
    <dgm:cxn modelId="{E58F9E81-71CB-4959-B00C-A21E65EB848A}" type="presOf" srcId="{FD1407F5-05B8-4BD4-A81D-28453792A993}" destId="{3E621C51-887C-4F22-BE04-6673433CC525}" srcOrd="0" destOrd="0" presId="urn:microsoft.com/office/officeart/2005/8/layout/list1"/>
    <dgm:cxn modelId="{26B17182-61BA-41AB-B863-A66D7BDC5400}" type="presOf" srcId="{EE1EA8E0-572E-425F-9445-ADE850E0EC0F}" destId="{5A1D046A-2877-4A41-AA6C-298EC68644D0}" srcOrd="0" destOrd="0" presId="urn:microsoft.com/office/officeart/2005/8/layout/list1"/>
    <dgm:cxn modelId="{D44BA48E-9180-4003-AD07-AA9C64420D65}" srcId="{FD1407F5-05B8-4BD4-A81D-28453792A993}" destId="{0C4C04E5-CFE2-4294-BBE0-A3E75DFE9F73}" srcOrd="0" destOrd="0" parTransId="{D545BEE4-2703-4E4E-B33A-9B959C3A318C}" sibTransId="{6ADF9BC2-4793-43E6-9500-05EA66071F2E}"/>
    <dgm:cxn modelId="{2F9BDEA3-8E90-4BF5-95F9-9A562ACEE2F0}" type="presOf" srcId="{EE1EA8E0-572E-425F-9445-ADE850E0EC0F}" destId="{69F918FA-090D-477D-9E2B-C519B342E53C}" srcOrd="1" destOrd="0" presId="urn:microsoft.com/office/officeart/2005/8/layout/list1"/>
    <dgm:cxn modelId="{BBC8D3A6-70A8-4304-B8A5-28A2E326F249}" type="presOf" srcId="{0C4C04E5-CFE2-4294-BBE0-A3E75DFE9F73}" destId="{6ED75462-B2D1-4E65-B74A-F6CD6058EC30}" srcOrd="0" destOrd="0" presId="urn:microsoft.com/office/officeart/2005/8/layout/list1"/>
    <dgm:cxn modelId="{177975B0-2540-4E76-90FE-113F03309D75}" type="presOf" srcId="{431DF6D9-4C6F-432A-9A1C-E451C04C5F2D}" destId="{2E9A58EE-5D26-43B7-B17B-57CC6BD0E787}" srcOrd="1" destOrd="0" presId="urn:microsoft.com/office/officeart/2005/8/layout/list1"/>
    <dgm:cxn modelId="{0C09BBB8-AB21-4295-BA21-0A34A4375210}" type="presOf" srcId="{0C4C04E5-CFE2-4294-BBE0-A3E75DFE9F73}" destId="{2B9C4B9A-FD42-4F7A-ADE0-228DB91304D6}" srcOrd="1" destOrd="0" presId="urn:microsoft.com/office/officeart/2005/8/layout/list1"/>
    <dgm:cxn modelId="{0F972FEB-FCC5-43D4-A8C5-22A15EE17CA3}" srcId="{FD1407F5-05B8-4BD4-A81D-28453792A993}" destId="{431DF6D9-4C6F-432A-9A1C-E451C04C5F2D}" srcOrd="1" destOrd="0" parTransId="{213AAD46-8033-4E6A-8686-057B3CA2A9AF}" sibTransId="{81942B8C-1FFE-410A-8E91-D39EF0946387}"/>
    <dgm:cxn modelId="{1CB8DA34-7A75-402D-896E-083A8A1883D5}" type="presParOf" srcId="{3E621C51-887C-4F22-BE04-6673433CC525}" destId="{4F207B2F-A18D-4D50-A267-50A5B6CF8B85}" srcOrd="0" destOrd="0" presId="urn:microsoft.com/office/officeart/2005/8/layout/list1"/>
    <dgm:cxn modelId="{EE623A10-D1C8-4C84-AA99-54DEF2C4B6ED}" type="presParOf" srcId="{4F207B2F-A18D-4D50-A267-50A5B6CF8B85}" destId="{6ED75462-B2D1-4E65-B74A-F6CD6058EC30}" srcOrd="0" destOrd="0" presId="urn:microsoft.com/office/officeart/2005/8/layout/list1"/>
    <dgm:cxn modelId="{9A05B02D-A48D-43FD-A7A8-70FE9C5038D3}" type="presParOf" srcId="{4F207B2F-A18D-4D50-A267-50A5B6CF8B85}" destId="{2B9C4B9A-FD42-4F7A-ADE0-228DB91304D6}" srcOrd="1" destOrd="0" presId="urn:microsoft.com/office/officeart/2005/8/layout/list1"/>
    <dgm:cxn modelId="{8037B7CC-F016-4B0C-9AEF-A937624B1799}" type="presParOf" srcId="{3E621C51-887C-4F22-BE04-6673433CC525}" destId="{19B39A53-60FF-4A25-B02A-FA532F686F7D}" srcOrd="1" destOrd="0" presId="urn:microsoft.com/office/officeart/2005/8/layout/list1"/>
    <dgm:cxn modelId="{CFC11CEA-9B28-40B3-A0AC-2EE584E01325}" type="presParOf" srcId="{3E621C51-887C-4F22-BE04-6673433CC525}" destId="{7F57EEA5-1D7D-4984-856F-715939D710CD}" srcOrd="2" destOrd="0" presId="urn:microsoft.com/office/officeart/2005/8/layout/list1"/>
    <dgm:cxn modelId="{15BEDB51-9FCF-439D-83DB-1BE6E6DE4628}" type="presParOf" srcId="{3E621C51-887C-4F22-BE04-6673433CC525}" destId="{CEA4FAA3-279A-412F-9DE6-0296BB9FFFF8}" srcOrd="3" destOrd="0" presId="urn:microsoft.com/office/officeart/2005/8/layout/list1"/>
    <dgm:cxn modelId="{B2CB9AC7-F644-4437-89C2-2ED4AC4392D0}" type="presParOf" srcId="{3E621C51-887C-4F22-BE04-6673433CC525}" destId="{2B00055B-0BE5-483C-A9C1-FF48F01010BE}" srcOrd="4" destOrd="0" presId="urn:microsoft.com/office/officeart/2005/8/layout/list1"/>
    <dgm:cxn modelId="{53B90B78-BC92-4A49-B237-A75BD47F3664}" type="presParOf" srcId="{2B00055B-0BE5-483C-A9C1-FF48F01010BE}" destId="{0E046F51-FAB2-4DCA-AC3B-234ED61F9482}" srcOrd="0" destOrd="0" presId="urn:microsoft.com/office/officeart/2005/8/layout/list1"/>
    <dgm:cxn modelId="{39B1B968-E011-4E26-B1FB-AF823F0996CB}" type="presParOf" srcId="{2B00055B-0BE5-483C-A9C1-FF48F01010BE}" destId="{2E9A58EE-5D26-43B7-B17B-57CC6BD0E787}" srcOrd="1" destOrd="0" presId="urn:microsoft.com/office/officeart/2005/8/layout/list1"/>
    <dgm:cxn modelId="{4BEFA51F-BD2D-4DFD-85AA-39A0D69922E8}" type="presParOf" srcId="{3E621C51-887C-4F22-BE04-6673433CC525}" destId="{C21497E2-49C7-4ACA-B9CB-D1FAA26FEAE8}" srcOrd="5" destOrd="0" presId="urn:microsoft.com/office/officeart/2005/8/layout/list1"/>
    <dgm:cxn modelId="{F31DD7F3-E1FD-498D-88E4-8432E5614381}" type="presParOf" srcId="{3E621C51-887C-4F22-BE04-6673433CC525}" destId="{A00C037C-66C4-49B0-B7ED-CF55499648C9}" srcOrd="6" destOrd="0" presId="urn:microsoft.com/office/officeart/2005/8/layout/list1"/>
    <dgm:cxn modelId="{36A78630-7D6F-4434-BB5E-65ED67D45B79}" type="presParOf" srcId="{3E621C51-887C-4F22-BE04-6673433CC525}" destId="{6FC34C0E-2AC7-4C16-B37D-D468E4B7936E}" srcOrd="7" destOrd="0" presId="urn:microsoft.com/office/officeart/2005/8/layout/list1"/>
    <dgm:cxn modelId="{10F83B74-6D6F-4C16-9F2F-E8390EC466D6}" type="presParOf" srcId="{3E621C51-887C-4F22-BE04-6673433CC525}" destId="{90257B5E-B53D-4E32-BF97-2F302B7CD89D}" srcOrd="8" destOrd="0" presId="urn:microsoft.com/office/officeart/2005/8/layout/list1"/>
    <dgm:cxn modelId="{DA242B11-3690-4E0E-A121-D522971889AD}" type="presParOf" srcId="{90257B5E-B53D-4E32-BF97-2F302B7CD89D}" destId="{5A1D046A-2877-4A41-AA6C-298EC68644D0}" srcOrd="0" destOrd="0" presId="urn:microsoft.com/office/officeart/2005/8/layout/list1"/>
    <dgm:cxn modelId="{CE23E8F5-8441-49BC-971B-3700FAA50642}" type="presParOf" srcId="{90257B5E-B53D-4E32-BF97-2F302B7CD89D}" destId="{69F918FA-090D-477D-9E2B-C519B342E53C}" srcOrd="1" destOrd="0" presId="urn:microsoft.com/office/officeart/2005/8/layout/list1"/>
    <dgm:cxn modelId="{FB36CD65-E487-4B2D-AFEC-C377B7DC2417}" type="presParOf" srcId="{3E621C51-887C-4F22-BE04-6673433CC525}" destId="{79738A30-0414-42C6-89FF-D399F2814B3B}" srcOrd="9" destOrd="0" presId="urn:microsoft.com/office/officeart/2005/8/layout/list1"/>
    <dgm:cxn modelId="{A4A3F15E-B20E-4B5D-ADD6-B3D966551077}" type="presParOf" srcId="{3E621C51-887C-4F22-BE04-6673433CC525}" destId="{597FDC29-C9CA-415D-9C58-F65652E4B768}"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57855-9247-4AB4-B4F3-5BA1F9412A6B}">
      <dsp:nvSpPr>
        <dsp:cNvPr id="0" name=""/>
        <dsp:cNvSpPr/>
      </dsp:nvSpPr>
      <dsp:spPr>
        <a:xfrm>
          <a:off x="0" y="10027"/>
          <a:ext cx="54966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EAD7DB-7F41-46F9-AF92-8B85CA5581B3}">
      <dsp:nvSpPr>
        <dsp:cNvPr id="0" name=""/>
        <dsp:cNvSpPr/>
      </dsp:nvSpPr>
      <dsp:spPr>
        <a:xfrm>
          <a:off x="274833" y="1106"/>
          <a:ext cx="3847672"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433" tIns="0" rIns="145433" bIns="0" numCol="1" spcCol="1270" anchor="ctr" anchorCtr="0">
          <a:noAutofit/>
        </a:bodyPr>
        <a:lstStyle/>
        <a:p>
          <a:pPr marL="0" lvl="0" indent="0" algn="l" defTabSz="666750">
            <a:lnSpc>
              <a:spcPct val="90000"/>
            </a:lnSpc>
            <a:spcBef>
              <a:spcPct val="0"/>
            </a:spcBef>
            <a:spcAft>
              <a:spcPct val="35000"/>
            </a:spcAft>
            <a:buNone/>
          </a:pPr>
          <a:r>
            <a:rPr lang="en-US" sz="1500" kern="1200" dirty="0"/>
            <a:t>Introduction</a:t>
          </a:r>
          <a:endParaRPr lang="en-GB" sz="1500" kern="1200" dirty="0"/>
        </a:p>
      </dsp:txBody>
      <dsp:txXfrm>
        <a:off x="296449" y="22722"/>
        <a:ext cx="3804440" cy="399568"/>
      </dsp:txXfrm>
    </dsp:sp>
    <dsp:sp modelId="{8ABB19ED-01E0-47E4-AD89-0B02BC7FA3F2}">
      <dsp:nvSpPr>
        <dsp:cNvPr id="0" name=""/>
        <dsp:cNvSpPr/>
      </dsp:nvSpPr>
      <dsp:spPr>
        <a:xfrm>
          <a:off x="0" y="902906"/>
          <a:ext cx="54966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4A8203-8C2C-413C-A300-148EC7D7D304}">
      <dsp:nvSpPr>
        <dsp:cNvPr id="0" name=""/>
        <dsp:cNvSpPr/>
      </dsp:nvSpPr>
      <dsp:spPr>
        <a:xfrm>
          <a:off x="316520" y="681506"/>
          <a:ext cx="3847672"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433" tIns="0" rIns="145433" bIns="0" numCol="1" spcCol="1270" anchor="ctr" anchorCtr="0">
          <a:noAutofit/>
        </a:bodyPr>
        <a:lstStyle/>
        <a:p>
          <a:pPr marL="0" lvl="0" indent="0" algn="l" defTabSz="666750">
            <a:lnSpc>
              <a:spcPct val="90000"/>
            </a:lnSpc>
            <a:spcBef>
              <a:spcPct val="0"/>
            </a:spcBef>
            <a:spcAft>
              <a:spcPct val="35000"/>
            </a:spcAft>
            <a:buNone/>
          </a:pPr>
          <a:r>
            <a:rPr lang="en-US" sz="1500" kern="1200" dirty="0"/>
            <a:t>Body</a:t>
          </a:r>
          <a:endParaRPr lang="en-GB" sz="1500" kern="1200" dirty="0"/>
        </a:p>
      </dsp:txBody>
      <dsp:txXfrm>
        <a:off x="338136" y="703122"/>
        <a:ext cx="3804440" cy="399568"/>
      </dsp:txXfrm>
    </dsp:sp>
    <dsp:sp modelId="{B10890FA-C55F-4525-8B22-625339AAFA43}">
      <dsp:nvSpPr>
        <dsp:cNvPr id="0" name=""/>
        <dsp:cNvSpPr/>
      </dsp:nvSpPr>
      <dsp:spPr>
        <a:xfrm>
          <a:off x="0" y="1472607"/>
          <a:ext cx="54966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E96FD6-39FF-463B-8B41-C628BA0350A1}">
      <dsp:nvSpPr>
        <dsp:cNvPr id="0" name=""/>
        <dsp:cNvSpPr/>
      </dsp:nvSpPr>
      <dsp:spPr>
        <a:xfrm>
          <a:off x="274833" y="1361906"/>
          <a:ext cx="3847672"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433" tIns="0" rIns="145433" bIns="0" numCol="1" spcCol="1270" anchor="ctr" anchorCtr="0">
          <a:noAutofit/>
        </a:bodyPr>
        <a:lstStyle/>
        <a:p>
          <a:pPr marL="0" lvl="0" indent="0" algn="l" defTabSz="666750">
            <a:lnSpc>
              <a:spcPct val="90000"/>
            </a:lnSpc>
            <a:spcBef>
              <a:spcPct val="0"/>
            </a:spcBef>
            <a:spcAft>
              <a:spcPct val="35000"/>
            </a:spcAft>
            <a:buNone/>
          </a:pPr>
          <a:r>
            <a:rPr lang="en-US" sz="1500" kern="1200" dirty="0"/>
            <a:t>Body</a:t>
          </a:r>
          <a:endParaRPr lang="en-GB" sz="1500" kern="1200" dirty="0"/>
        </a:p>
      </dsp:txBody>
      <dsp:txXfrm>
        <a:off x="296449" y="1383522"/>
        <a:ext cx="3804440" cy="399568"/>
      </dsp:txXfrm>
    </dsp:sp>
    <dsp:sp modelId="{485D12DB-3DD6-42E7-B32D-9BEFC6757ADE}">
      <dsp:nvSpPr>
        <dsp:cNvPr id="0" name=""/>
        <dsp:cNvSpPr/>
      </dsp:nvSpPr>
      <dsp:spPr>
        <a:xfrm>
          <a:off x="0" y="2263707"/>
          <a:ext cx="54966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6C0E21-8230-4C9E-AFEB-8B0FAE54B1C0}">
      <dsp:nvSpPr>
        <dsp:cNvPr id="0" name=""/>
        <dsp:cNvSpPr/>
      </dsp:nvSpPr>
      <dsp:spPr>
        <a:xfrm>
          <a:off x="274833" y="2042307"/>
          <a:ext cx="3847672"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433" tIns="0" rIns="145433" bIns="0" numCol="1" spcCol="1270" anchor="ctr" anchorCtr="0">
          <a:noAutofit/>
        </a:bodyPr>
        <a:lstStyle/>
        <a:p>
          <a:pPr marL="0" lvl="0" indent="0" algn="l" defTabSz="666750">
            <a:lnSpc>
              <a:spcPct val="90000"/>
            </a:lnSpc>
            <a:spcBef>
              <a:spcPct val="0"/>
            </a:spcBef>
            <a:spcAft>
              <a:spcPct val="35000"/>
            </a:spcAft>
            <a:buNone/>
          </a:pPr>
          <a:r>
            <a:rPr lang="en-US" sz="1500" kern="1200" dirty="0"/>
            <a:t>Body</a:t>
          </a:r>
          <a:endParaRPr lang="en-GB" sz="1500" kern="1200" dirty="0"/>
        </a:p>
      </dsp:txBody>
      <dsp:txXfrm>
        <a:off x="296449" y="2063923"/>
        <a:ext cx="3804440" cy="399568"/>
      </dsp:txXfrm>
    </dsp:sp>
    <dsp:sp modelId="{AA691862-16BB-4A46-9893-80381DE33284}">
      <dsp:nvSpPr>
        <dsp:cNvPr id="0" name=""/>
        <dsp:cNvSpPr/>
      </dsp:nvSpPr>
      <dsp:spPr>
        <a:xfrm>
          <a:off x="0" y="2944107"/>
          <a:ext cx="54966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8E0599-5217-4672-AA72-FC2D99EC2AD7}">
      <dsp:nvSpPr>
        <dsp:cNvPr id="0" name=""/>
        <dsp:cNvSpPr/>
      </dsp:nvSpPr>
      <dsp:spPr>
        <a:xfrm>
          <a:off x="274833" y="2722707"/>
          <a:ext cx="3847672"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433" tIns="0" rIns="145433" bIns="0" numCol="1" spcCol="1270" anchor="ctr" anchorCtr="0">
          <a:noAutofit/>
        </a:bodyPr>
        <a:lstStyle/>
        <a:p>
          <a:pPr marL="0" lvl="0" indent="0" algn="l" defTabSz="666750">
            <a:lnSpc>
              <a:spcPct val="90000"/>
            </a:lnSpc>
            <a:spcBef>
              <a:spcPct val="0"/>
            </a:spcBef>
            <a:spcAft>
              <a:spcPct val="35000"/>
            </a:spcAft>
            <a:buNone/>
          </a:pPr>
          <a:r>
            <a:rPr lang="en-US" sz="1500" kern="1200" dirty="0"/>
            <a:t>Conclusion</a:t>
          </a:r>
          <a:endParaRPr lang="en-GB" sz="1500" kern="1200" dirty="0"/>
        </a:p>
      </dsp:txBody>
      <dsp:txXfrm>
        <a:off x="296449" y="2744323"/>
        <a:ext cx="3804440"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7EEA5-1D7D-4984-856F-715939D710CD}">
      <dsp:nvSpPr>
        <dsp:cNvPr id="0" name=""/>
        <dsp:cNvSpPr/>
      </dsp:nvSpPr>
      <dsp:spPr>
        <a:xfrm>
          <a:off x="0" y="506528"/>
          <a:ext cx="10515600" cy="831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9C4B9A-FD42-4F7A-ADE0-228DB91304D6}">
      <dsp:nvSpPr>
        <dsp:cNvPr id="0" name=""/>
        <dsp:cNvSpPr/>
      </dsp:nvSpPr>
      <dsp:spPr>
        <a:xfrm>
          <a:off x="525780" y="19448"/>
          <a:ext cx="7360920" cy="974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US" sz="3300" kern="1200" dirty="0"/>
            <a:t>Topic sentence</a:t>
          </a:r>
          <a:endParaRPr lang="en-GB" sz="3300" kern="1200" dirty="0"/>
        </a:p>
      </dsp:txBody>
      <dsp:txXfrm>
        <a:off x="573335" y="67003"/>
        <a:ext cx="7265810" cy="879050"/>
      </dsp:txXfrm>
    </dsp:sp>
    <dsp:sp modelId="{A00C037C-66C4-49B0-B7ED-CF55499648C9}">
      <dsp:nvSpPr>
        <dsp:cNvPr id="0" name=""/>
        <dsp:cNvSpPr/>
      </dsp:nvSpPr>
      <dsp:spPr>
        <a:xfrm>
          <a:off x="0" y="2003409"/>
          <a:ext cx="10515600" cy="831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9A58EE-5D26-43B7-B17B-57CC6BD0E787}">
      <dsp:nvSpPr>
        <dsp:cNvPr id="0" name=""/>
        <dsp:cNvSpPr/>
      </dsp:nvSpPr>
      <dsp:spPr>
        <a:xfrm>
          <a:off x="525780" y="1516329"/>
          <a:ext cx="7360920" cy="974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US" sz="3300" kern="1200" dirty="0"/>
            <a:t>Supporting Sentences</a:t>
          </a:r>
          <a:endParaRPr lang="en-GB" sz="3300" kern="1200" dirty="0"/>
        </a:p>
      </dsp:txBody>
      <dsp:txXfrm>
        <a:off x="573335" y="1563884"/>
        <a:ext cx="7265810" cy="879050"/>
      </dsp:txXfrm>
    </dsp:sp>
    <dsp:sp modelId="{597FDC29-C9CA-415D-9C58-F65652E4B768}">
      <dsp:nvSpPr>
        <dsp:cNvPr id="0" name=""/>
        <dsp:cNvSpPr/>
      </dsp:nvSpPr>
      <dsp:spPr>
        <a:xfrm>
          <a:off x="0" y="3500289"/>
          <a:ext cx="10515600" cy="831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F918FA-090D-477D-9E2B-C519B342E53C}">
      <dsp:nvSpPr>
        <dsp:cNvPr id="0" name=""/>
        <dsp:cNvSpPr/>
      </dsp:nvSpPr>
      <dsp:spPr>
        <a:xfrm>
          <a:off x="525780" y="3013209"/>
          <a:ext cx="7360920" cy="974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US" sz="3300" kern="1200" dirty="0"/>
            <a:t>Concluding sentence</a:t>
          </a:r>
          <a:endParaRPr lang="en-GB" sz="3300" kern="1200" dirty="0"/>
        </a:p>
      </dsp:txBody>
      <dsp:txXfrm>
        <a:off x="573335" y="3060764"/>
        <a:ext cx="7265810"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9A1F8-A860-48D5-AEDF-9DF00A40AE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2B1316-920C-4D2E-8B44-324E97543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A17761-CD0F-470E-ABA2-CB87DC2B402C}"/>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5" name="Footer Placeholder 4">
            <a:extLst>
              <a:ext uri="{FF2B5EF4-FFF2-40B4-BE49-F238E27FC236}">
                <a16:creationId xmlns:a16="http://schemas.microsoft.com/office/drawing/2014/main" id="{0000E135-A5BF-4564-A65F-18ACFCC0B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4DAC5-21C8-47BD-826F-7D0F3BFBA9B9}"/>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4037160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B40B6-31FD-4F32-BB29-383AAEA9E4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664B34-DBE2-4EAF-A938-DBE28A49B4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3F023D-B6C3-42DF-BB0E-52B608163D70}"/>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5" name="Footer Placeholder 4">
            <a:extLst>
              <a:ext uri="{FF2B5EF4-FFF2-40B4-BE49-F238E27FC236}">
                <a16:creationId xmlns:a16="http://schemas.microsoft.com/office/drawing/2014/main" id="{6B1A76FB-02F1-455D-9514-0191E1AA3B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EB3C2E-99B8-423A-A5F0-D06A2CE897EB}"/>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1074791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D1306-2B0B-4F24-96A4-C06A901A67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E9BD23-D8C0-487D-ADCD-1BDBCDC55C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D6F93-CB49-4FD7-82A7-A7EB84EDA5E7}"/>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5" name="Footer Placeholder 4">
            <a:extLst>
              <a:ext uri="{FF2B5EF4-FFF2-40B4-BE49-F238E27FC236}">
                <a16:creationId xmlns:a16="http://schemas.microsoft.com/office/drawing/2014/main" id="{89DF47BE-EC2A-4986-8953-2AF7AD44BC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36FE45-ED1B-423B-981C-4C901AAE5808}"/>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3657510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4107F-4B73-49B2-8CB4-755561DC6C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375E44-7A6E-4A52-84EE-1948D38176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6DFFE4-6548-4D6B-9509-8695F1B239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6609A4-A6A6-49B0-B4B7-D56B9DBEE48C}"/>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6" name="Footer Placeholder 5">
            <a:extLst>
              <a:ext uri="{FF2B5EF4-FFF2-40B4-BE49-F238E27FC236}">
                <a16:creationId xmlns:a16="http://schemas.microsoft.com/office/drawing/2014/main" id="{12B15187-D17A-4377-91AE-FD8667041B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EFFF32-C38B-40C2-9D90-B0666C610FCE}"/>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3322379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D1B75-E733-400A-A225-296658E8C7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024920-CE66-4C22-B024-B5613BB109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871EBB-3C00-4CA1-9E9C-915FBA1516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7CEECD-0D7B-42C4-A794-DE1246BBB7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32868C-F6BC-4F5B-9EA7-8F62A2EDC1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B9CBBB-CEA7-4CF1-9F76-DE74CE20051F}"/>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8" name="Footer Placeholder 7">
            <a:extLst>
              <a:ext uri="{FF2B5EF4-FFF2-40B4-BE49-F238E27FC236}">
                <a16:creationId xmlns:a16="http://schemas.microsoft.com/office/drawing/2014/main" id="{C3ECDDDF-A246-472F-9D9D-9DC32F7D93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4CDCDB-BD92-4484-9B8E-5F134E3B8C36}"/>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1728183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DFE1B-931A-4D0F-8559-3A6EF1C734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88C157-BDCC-48B3-93CE-91A02FCAFDE8}"/>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4" name="Footer Placeholder 3">
            <a:extLst>
              <a:ext uri="{FF2B5EF4-FFF2-40B4-BE49-F238E27FC236}">
                <a16:creationId xmlns:a16="http://schemas.microsoft.com/office/drawing/2014/main" id="{D1075CB3-698D-40B9-842E-614CD4891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453F71-C8CA-439C-9F5E-D8B4C7B324D7}"/>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170841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A11336-731B-4EDD-81F4-6F046BAB18A3}"/>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3" name="Footer Placeholder 2">
            <a:extLst>
              <a:ext uri="{FF2B5EF4-FFF2-40B4-BE49-F238E27FC236}">
                <a16:creationId xmlns:a16="http://schemas.microsoft.com/office/drawing/2014/main" id="{F8980802-B5EB-410A-ADA0-2F948D36C9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DF6D0F-55BE-4073-80F1-3F3DE54DB0B9}"/>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964927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53C1B-5673-40DD-9FEF-990B3437B7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58A8B2-D604-413A-B95F-0414C32BED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0761EE-97FE-4166-879E-DE5F822142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A2C163-AA78-4724-BE34-8927DE710EC5}"/>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6" name="Footer Placeholder 5">
            <a:extLst>
              <a:ext uri="{FF2B5EF4-FFF2-40B4-BE49-F238E27FC236}">
                <a16:creationId xmlns:a16="http://schemas.microsoft.com/office/drawing/2014/main" id="{00E95CD0-041A-4AAF-A835-0D27477FD3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224119-0F47-48FB-AA60-199739B37507}"/>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3748958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CE67-4CF4-477E-8D79-E30A1EEFAF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E90AB9-5F55-432D-B759-FD425A98AE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EC53AD-17A1-49A3-9D50-804C567CE3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9A924-6B7D-4E23-9425-B4DCC4206F30}"/>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6" name="Footer Placeholder 5">
            <a:extLst>
              <a:ext uri="{FF2B5EF4-FFF2-40B4-BE49-F238E27FC236}">
                <a16:creationId xmlns:a16="http://schemas.microsoft.com/office/drawing/2014/main" id="{C9211DB6-A686-4A2A-AE3D-833067A230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528975-3883-47E1-BBD3-BBC9B7BE5DCB}"/>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1422073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4CF8C-EE1D-43FC-98CE-0AA0196CC8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9A41DF-5F69-4EE1-B0D4-71454E5C0D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5942D4-4977-4BC4-8D36-8DCE5C8F5B0F}"/>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5" name="Footer Placeholder 4">
            <a:extLst>
              <a:ext uri="{FF2B5EF4-FFF2-40B4-BE49-F238E27FC236}">
                <a16:creationId xmlns:a16="http://schemas.microsoft.com/office/drawing/2014/main" id="{E3595D70-D4BD-483B-97F0-2F7B6DA3E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088C97-9E24-4A33-9EE2-707374CC3451}"/>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3629470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05FCDD-8B69-408B-A7A7-04F1A2F991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EEFE8A-6942-4679-A53B-BA3E77AD37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01332-189E-48BE-A449-06DBB44495DF}"/>
              </a:ext>
            </a:extLst>
          </p:cNvPr>
          <p:cNvSpPr>
            <a:spLocks noGrp="1"/>
          </p:cNvSpPr>
          <p:nvPr>
            <p:ph type="dt" sz="half" idx="10"/>
          </p:nvPr>
        </p:nvSpPr>
        <p:spPr/>
        <p:txBody>
          <a:bodyPr/>
          <a:lstStyle/>
          <a:p>
            <a:fld id="{8C7F0712-BED4-4B86-8E12-DD79CAB6F256}" type="datetimeFigureOut">
              <a:rPr lang="en-GB" smtClean="0"/>
              <a:t>30/01/2023</a:t>
            </a:fld>
            <a:endParaRPr lang="en-GB"/>
          </a:p>
        </p:txBody>
      </p:sp>
      <p:sp>
        <p:nvSpPr>
          <p:cNvPr id="5" name="Footer Placeholder 4">
            <a:extLst>
              <a:ext uri="{FF2B5EF4-FFF2-40B4-BE49-F238E27FC236}">
                <a16:creationId xmlns:a16="http://schemas.microsoft.com/office/drawing/2014/main" id="{40AFD893-3648-4B48-88F6-7E7ECDA70E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9ACC8-E1C9-4689-ADC4-DC25AD8174D9}"/>
              </a:ext>
            </a:extLst>
          </p:cNvPr>
          <p:cNvSpPr>
            <a:spLocks noGrp="1"/>
          </p:cNvSpPr>
          <p:nvPr>
            <p:ph type="sldNum" sz="quarter" idx="12"/>
          </p:nvPr>
        </p:nvSpPr>
        <p:spPr/>
        <p:txBody>
          <a:bodyPr/>
          <a:lstStyle/>
          <a:p>
            <a:fld id="{11C6ACBB-ED72-454C-9585-9593B4D40C2C}" type="slidenum">
              <a:rPr lang="en-GB" smtClean="0"/>
              <a:t>‹#›</a:t>
            </a:fld>
            <a:endParaRPr lang="en-GB"/>
          </a:p>
        </p:txBody>
      </p:sp>
    </p:spTree>
    <p:extLst>
      <p:ext uri="{BB962C8B-B14F-4D97-AF65-F5344CB8AC3E}">
        <p14:creationId xmlns:p14="http://schemas.microsoft.com/office/powerpoint/2010/main" val="2773656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8C7C88-28F8-4231-8345-782E490D16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A379C6-FA15-4857-846F-1A36EFD246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32ED7C-94FB-4CF8-8EB3-750A84212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F0712-BED4-4B86-8E12-DD79CAB6F256}" type="datetimeFigureOut">
              <a:rPr lang="en-GB" smtClean="0"/>
              <a:t>30/01/2023</a:t>
            </a:fld>
            <a:endParaRPr lang="en-GB"/>
          </a:p>
        </p:txBody>
      </p:sp>
      <p:sp>
        <p:nvSpPr>
          <p:cNvPr id="5" name="Footer Placeholder 4">
            <a:extLst>
              <a:ext uri="{FF2B5EF4-FFF2-40B4-BE49-F238E27FC236}">
                <a16:creationId xmlns:a16="http://schemas.microsoft.com/office/drawing/2014/main" id="{14D84C12-DE33-4AA2-82B1-DD8E4672FD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5DB477-A82A-44F1-83CA-13199BA86D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C6ACBB-ED72-454C-9585-9593B4D40C2C}" type="slidenum">
              <a:rPr lang="en-GB" smtClean="0"/>
              <a:t>‹#›</a:t>
            </a:fld>
            <a:endParaRPr lang="en-GB"/>
          </a:p>
        </p:txBody>
      </p:sp>
    </p:spTree>
    <p:extLst>
      <p:ext uri="{BB962C8B-B14F-4D97-AF65-F5344CB8AC3E}">
        <p14:creationId xmlns:p14="http://schemas.microsoft.com/office/powerpoint/2010/main" val="964569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sheffield.ac.uk/ssid/301/study-skills/writing/academic-writing/paragraph-flow-connectivity" TargetMode="External"/><Relationship Id="rId2" Type="http://schemas.openxmlformats.org/officeDocument/2006/relationships/hyperlink" Target="https://slulibrary.saintleo.edu/c.php?g=367733&amp;p=2485890" TargetMode="External"/><Relationship Id="rId1" Type="http://schemas.openxmlformats.org/officeDocument/2006/relationships/slideLayout" Target="../slideLayouts/slideLayout2.xml"/><Relationship Id="rId5" Type="http://schemas.openxmlformats.org/officeDocument/2006/relationships/hyperlink" Target="https://canvas.hull.ac.uk/courses/778/pages/paragraph-structure" TargetMode="External"/><Relationship Id="rId4" Type="http://schemas.openxmlformats.org/officeDocument/2006/relationships/hyperlink" Target="https://intranet.birmingham.ac.uk/as/libraryservices/library/asc/resources/a-short-guide-to-essay-planning-and-structure.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writing on book">
            <a:extLst>
              <a:ext uri="{FF2B5EF4-FFF2-40B4-BE49-F238E27FC236}">
                <a16:creationId xmlns:a16="http://schemas.microsoft.com/office/drawing/2014/main" id="{70C3EAE1-F914-8A4D-91D5-D6308B889FA6}"/>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156" b="14575"/>
          <a:stretch/>
        </p:blipFill>
        <p:spPr>
          <a:xfrm>
            <a:off x="20" y="1"/>
            <a:ext cx="12191980" cy="6857999"/>
          </a:xfrm>
          <a:prstGeom prst="rect">
            <a:avLst/>
          </a:prstGeom>
        </p:spPr>
      </p:pic>
      <p:sp>
        <p:nvSpPr>
          <p:cNvPr id="2" name="Title 1">
            <a:extLst>
              <a:ext uri="{FF2B5EF4-FFF2-40B4-BE49-F238E27FC236}">
                <a16:creationId xmlns:a16="http://schemas.microsoft.com/office/drawing/2014/main" id="{2B25B706-A780-42CD-9AB2-5374E265BF73}"/>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Effective Paragraphs</a:t>
            </a:r>
            <a:endParaRPr lang="en-GB" dirty="0">
              <a:solidFill>
                <a:srgbClr val="FFFFFF"/>
              </a:solidFill>
            </a:endParaRPr>
          </a:p>
        </p:txBody>
      </p:sp>
      <p:sp>
        <p:nvSpPr>
          <p:cNvPr id="3" name="Subtitle 2">
            <a:extLst>
              <a:ext uri="{FF2B5EF4-FFF2-40B4-BE49-F238E27FC236}">
                <a16:creationId xmlns:a16="http://schemas.microsoft.com/office/drawing/2014/main" id="{DE8DAA34-2776-4DEC-B570-A685E9AA4435}"/>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UWTSD</a:t>
            </a:r>
          </a:p>
        </p:txBody>
      </p:sp>
    </p:spTree>
    <p:extLst>
      <p:ext uri="{BB962C8B-B14F-4D97-AF65-F5344CB8AC3E}">
        <p14:creationId xmlns:p14="http://schemas.microsoft.com/office/powerpoint/2010/main" val="37412450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B81EE-BD23-43A4-B25D-776E969962D8}"/>
              </a:ext>
            </a:extLst>
          </p:cNvPr>
          <p:cNvSpPr>
            <a:spLocks noGrp="1"/>
          </p:cNvSpPr>
          <p:nvPr>
            <p:ph type="title"/>
          </p:nvPr>
        </p:nvSpPr>
        <p:spPr>
          <a:xfrm>
            <a:off x="4965430" y="629268"/>
            <a:ext cx="6586491" cy="1286160"/>
          </a:xfrm>
        </p:spPr>
        <p:txBody>
          <a:bodyPr anchor="b">
            <a:normAutofit/>
          </a:bodyPr>
          <a:lstStyle/>
          <a:p>
            <a:r>
              <a:rPr lang="en-US" dirty="0"/>
              <a:t>Aims</a:t>
            </a:r>
            <a:endParaRPr lang="en-GB" dirty="0"/>
          </a:p>
        </p:txBody>
      </p:sp>
      <p:sp>
        <p:nvSpPr>
          <p:cNvPr id="3" name="Content Placeholder 2">
            <a:extLst>
              <a:ext uri="{FF2B5EF4-FFF2-40B4-BE49-F238E27FC236}">
                <a16:creationId xmlns:a16="http://schemas.microsoft.com/office/drawing/2014/main" id="{0E7D1DFA-4E57-4622-B4B2-4F5ACFC0BD35}"/>
              </a:ext>
            </a:extLst>
          </p:cNvPr>
          <p:cNvSpPr>
            <a:spLocks noGrp="1"/>
          </p:cNvSpPr>
          <p:nvPr>
            <p:ph idx="1"/>
          </p:nvPr>
        </p:nvSpPr>
        <p:spPr>
          <a:xfrm>
            <a:off x="4965431" y="2438400"/>
            <a:ext cx="6586489" cy="3785419"/>
          </a:xfrm>
        </p:spPr>
        <p:txBody>
          <a:bodyPr>
            <a:normAutofit/>
          </a:bodyPr>
          <a:lstStyle/>
          <a:p>
            <a:pPr marL="514350" indent="-514350">
              <a:buFont typeface="+mj-lt"/>
              <a:buAutoNum type="arabicPeriod"/>
            </a:pPr>
            <a:r>
              <a:rPr lang="en-US" sz="2000"/>
              <a:t>Learn how to write good paragraphs</a:t>
            </a:r>
          </a:p>
          <a:p>
            <a:pPr marL="514350" indent="-514350">
              <a:buFont typeface="+mj-lt"/>
              <a:buAutoNum type="arabicPeriod"/>
            </a:pPr>
            <a:endParaRPr lang="en-US" sz="2000"/>
          </a:p>
          <a:p>
            <a:pPr marL="514350" indent="-514350">
              <a:buFont typeface="+mj-lt"/>
              <a:buAutoNum type="arabicPeriod"/>
            </a:pPr>
            <a:r>
              <a:rPr lang="en-US" sz="2000"/>
              <a:t>Examine paragraph structure</a:t>
            </a:r>
          </a:p>
          <a:p>
            <a:pPr marL="514350" indent="-514350">
              <a:buFont typeface="+mj-lt"/>
              <a:buAutoNum type="alphaUcPeriod"/>
            </a:pPr>
            <a:r>
              <a:rPr lang="en-US" sz="2000"/>
              <a:t>       Topic sentences</a:t>
            </a:r>
          </a:p>
          <a:p>
            <a:pPr marL="514350" indent="-514350">
              <a:buFont typeface="+mj-lt"/>
              <a:buAutoNum type="alphaUcPeriod"/>
            </a:pPr>
            <a:r>
              <a:rPr lang="en-US" sz="2000"/>
              <a:t>       Supporting sentences</a:t>
            </a:r>
          </a:p>
          <a:p>
            <a:pPr marL="514350" indent="-514350">
              <a:buFont typeface="+mj-lt"/>
              <a:buAutoNum type="alphaUcPeriod"/>
            </a:pPr>
            <a:r>
              <a:rPr lang="en-US" sz="2000"/>
              <a:t>       Concluding sentences</a:t>
            </a:r>
          </a:p>
          <a:p>
            <a:pPr marL="0" indent="0">
              <a:buNone/>
            </a:pPr>
            <a:endParaRPr lang="en-US" sz="2000"/>
          </a:p>
          <a:p>
            <a:pPr marL="0" indent="0">
              <a:buNone/>
            </a:pPr>
            <a:r>
              <a:rPr lang="en-US" sz="2000"/>
              <a:t>3.   Self and peer check paragraphs </a:t>
            </a:r>
          </a:p>
          <a:p>
            <a:endParaRPr lang="en-GB" sz="2000"/>
          </a:p>
        </p:txBody>
      </p:sp>
      <p:pic>
        <p:nvPicPr>
          <p:cNvPr id="5" name="Picture 4" descr="White puzzle with one red piece">
            <a:extLst>
              <a:ext uri="{FF2B5EF4-FFF2-40B4-BE49-F238E27FC236}">
                <a16:creationId xmlns:a16="http://schemas.microsoft.com/office/drawing/2014/main" id="{684E61B7-D1F4-A217-07D9-E44BE9591077}"/>
              </a:ext>
            </a:extLst>
          </p:cNvPr>
          <p:cNvPicPr>
            <a:picLocks noChangeAspect="1"/>
          </p:cNvPicPr>
          <p:nvPr/>
        </p:nvPicPr>
        <p:blipFill rotWithShape="1">
          <a:blip r:embed="rId2"/>
          <a:srcRect l="31791" r="3018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865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875C9-4991-447C-B77D-A888FB85C3CC}"/>
              </a:ext>
            </a:extLst>
          </p:cNvPr>
          <p:cNvSpPr>
            <a:spLocks noGrp="1"/>
          </p:cNvSpPr>
          <p:nvPr>
            <p:ph type="title"/>
          </p:nvPr>
        </p:nvSpPr>
        <p:spPr>
          <a:xfrm>
            <a:off x="838200" y="892246"/>
            <a:ext cx="10515600" cy="1325563"/>
          </a:xfrm>
        </p:spPr>
        <p:txBody>
          <a:bodyPr/>
          <a:lstStyle/>
          <a:p>
            <a:r>
              <a:rPr lang="en-US" dirty="0"/>
              <a:t>Paragraphs</a:t>
            </a:r>
            <a:endParaRPr lang="en-GB" dirty="0"/>
          </a:p>
        </p:txBody>
      </p:sp>
      <p:sp>
        <p:nvSpPr>
          <p:cNvPr id="3" name="Content Placeholder 2">
            <a:extLst>
              <a:ext uri="{FF2B5EF4-FFF2-40B4-BE49-F238E27FC236}">
                <a16:creationId xmlns:a16="http://schemas.microsoft.com/office/drawing/2014/main" id="{14169E0E-AAA8-4D82-94DF-625BE7373349}"/>
              </a:ext>
            </a:extLst>
          </p:cNvPr>
          <p:cNvSpPr>
            <a:spLocks noGrp="1"/>
          </p:cNvSpPr>
          <p:nvPr>
            <p:ph idx="1"/>
          </p:nvPr>
        </p:nvSpPr>
        <p:spPr>
          <a:xfrm>
            <a:off x="958065" y="5267468"/>
            <a:ext cx="10515600" cy="4351338"/>
          </a:xfrm>
        </p:spPr>
        <p:txBody>
          <a:bodyPr/>
          <a:lstStyle/>
          <a:p>
            <a:r>
              <a:rPr lang="en-US" dirty="0"/>
              <a:t>A group of sentences which develop one main idea</a:t>
            </a:r>
          </a:p>
          <a:p>
            <a:r>
              <a:rPr lang="en-US" dirty="0"/>
              <a:t>Long enough to develop the main idea</a:t>
            </a:r>
          </a:p>
          <a:p>
            <a:endParaRPr lang="en-US" dirty="0"/>
          </a:p>
          <a:p>
            <a:endParaRPr lang="en-GB" dirty="0"/>
          </a:p>
        </p:txBody>
      </p:sp>
      <p:graphicFrame>
        <p:nvGraphicFramePr>
          <p:cNvPr id="5" name="Diagram 4">
            <a:extLst>
              <a:ext uri="{FF2B5EF4-FFF2-40B4-BE49-F238E27FC236}">
                <a16:creationId xmlns:a16="http://schemas.microsoft.com/office/drawing/2014/main" id="{28C954D6-176E-4CF7-A554-4637DBF31529}"/>
              </a:ext>
            </a:extLst>
          </p:cNvPr>
          <p:cNvGraphicFramePr/>
          <p:nvPr>
            <p:extLst>
              <p:ext uri="{D42A27DB-BD31-4B8C-83A1-F6EECF244321}">
                <p14:modId xmlns:p14="http://schemas.microsoft.com/office/powerpoint/2010/main" val="441331382"/>
              </p:ext>
            </p:extLst>
          </p:nvPr>
        </p:nvGraphicFramePr>
        <p:xfrm>
          <a:off x="4089114" y="1429506"/>
          <a:ext cx="5496675" cy="33232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ight Brace 5">
            <a:extLst>
              <a:ext uri="{FF2B5EF4-FFF2-40B4-BE49-F238E27FC236}">
                <a16:creationId xmlns:a16="http://schemas.microsoft.com/office/drawing/2014/main" id="{77F197A9-F911-420F-8544-25CC5A2ED3B0}"/>
              </a:ext>
            </a:extLst>
          </p:cNvPr>
          <p:cNvSpPr/>
          <p:nvPr/>
        </p:nvSpPr>
        <p:spPr>
          <a:xfrm>
            <a:off x="9780998" y="1429506"/>
            <a:ext cx="226031" cy="332321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E93EB652-F982-4C26-B038-910CD0E87604}"/>
              </a:ext>
            </a:extLst>
          </p:cNvPr>
          <p:cNvSpPr txBox="1"/>
          <p:nvPr/>
        </p:nvSpPr>
        <p:spPr>
          <a:xfrm>
            <a:off x="10469366" y="2906447"/>
            <a:ext cx="1335641" cy="369332"/>
          </a:xfrm>
          <a:prstGeom prst="rect">
            <a:avLst/>
          </a:prstGeom>
          <a:noFill/>
        </p:spPr>
        <p:txBody>
          <a:bodyPr wrap="square" rtlCol="0">
            <a:spAutoFit/>
          </a:bodyPr>
          <a:lstStyle/>
          <a:p>
            <a:r>
              <a:rPr lang="en-US" dirty="0"/>
              <a:t>An essay</a:t>
            </a:r>
            <a:endParaRPr lang="en-GB" dirty="0"/>
          </a:p>
        </p:txBody>
      </p:sp>
    </p:spTree>
    <p:extLst>
      <p:ext uri="{BB962C8B-B14F-4D97-AF65-F5344CB8AC3E}">
        <p14:creationId xmlns:p14="http://schemas.microsoft.com/office/powerpoint/2010/main" val="3424315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7A412-3366-46FC-9350-64FD783115D1}"/>
              </a:ext>
            </a:extLst>
          </p:cNvPr>
          <p:cNvSpPr>
            <a:spLocks noGrp="1"/>
          </p:cNvSpPr>
          <p:nvPr>
            <p:ph type="title"/>
          </p:nvPr>
        </p:nvSpPr>
        <p:spPr>
          <a:xfrm>
            <a:off x="838200" y="580882"/>
            <a:ext cx="10515600" cy="1325563"/>
          </a:xfrm>
        </p:spPr>
        <p:txBody>
          <a:bodyPr/>
          <a:lstStyle/>
          <a:p>
            <a:r>
              <a:rPr lang="en-US" dirty="0"/>
              <a:t>Paragraph Structure</a:t>
            </a:r>
            <a:br>
              <a:rPr lang="en-US" dirty="0"/>
            </a:br>
            <a:endParaRPr lang="en-GB" dirty="0"/>
          </a:p>
        </p:txBody>
      </p:sp>
      <p:graphicFrame>
        <p:nvGraphicFramePr>
          <p:cNvPr id="4" name="Content Placeholder 3">
            <a:extLst>
              <a:ext uri="{FF2B5EF4-FFF2-40B4-BE49-F238E27FC236}">
                <a16:creationId xmlns:a16="http://schemas.microsoft.com/office/drawing/2014/main" id="{47D77B19-1641-4143-A4EB-F1A39A2D953F}"/>
              </a:ext>
            </a:extLst>
          </p:cNvPr>
          <p:cNvGraphicFramePr>
            <a:graphicFrameLocks noGrp="1"/>
          </p:cNvGraphicFramePr>
          <p:nvPr>
            <p:ph idx="1"/>
            <p:extLst>
              <p:ext uri="{D42A27DB-BD31-4B8C-83A1-F6EECF244321}">
                <p14:modId xmlns:p14="http://schemas.microsoft.com/office/powerpoint/2010/main" val="37175258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637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2B9C4B9A-FD42-4F7A-ADE0-228DB91304D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7F57EEA5-1D7D-4984-856F-715939D710C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2E9A58EE-5D26-43B7-B17B-57CC6BD0E78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A00C037C-66C4-49B0-B7ED-CF55499648C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69F918FA-090D-477D-9E2B-C519B342E53C}"/>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597FDC29-C9CA-415D-9C58-F65652E4B76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154B85-1B83-40C3-94CD-D20579BCA183}"/>
              </a:ext>
            </a:extLst>
          </p:cNvPr>
          <p:cNvSpPr>
            <a:spLocks noGrp="1"/>
          </p:cNvSpPr>
          <p:nvPr>
            <p:ph type="title"/>
          </p:nvPr>
        </p:nvSpPr>
        <p:spPr>
          <a:xfrm>
            <a:off x="268092" y="2057400"/>
            <a:ext cx="3197013" cy="2743200"/>
          </a:xfrm>
        </p:spPr>
        <p:txBody>
          <a:bodyPr anchor="t">
            <a:normAutofit/>
          </a:bodyPr>
          <a:lstStyle/>
          <a:p>
            <a:pPr algn="ctr"/>
            <a:r>
              <a:rPr lang="en-US" sz="4800" dirty="0">
                <a:solidFill>
                  <a:schemeClr val="bg1"/>
                </a:solidFill>
              </a:rPr>
              <a:t>Topic Sentences</a:t>
            </a:r>
            <a:endParaRPr lang="en-GB" sz="4800" dirty="0">
              <a:solidFill>
                <a:schemeClr val="bg1"/>
              </a:solidFill>
            </a:endParaRPr>
          </a:p>
        </p:txBody>
      </p:sp>
      <p:sp>
        <p:nvSpPr>
          <p:cNvPr id="3" name="Content Placeholder 2">
            <a:extLst>
              <a:ext uri="{FF2B5EF4-FFF2-40B4-BE49-F238E27FC236}">
                <a16:creationId xmlns:a16="http://schemas.microsoft.com/office/drawing/2014/main" id="{1CDCE3F7-DB8F-4C9D-BCD9-7274D26D9B37}"/>
              </a:ext>
            </a:extLst>
          </p:cNvPr>
          <p:cNvSpPr>
            <a:spLocks noGrp="1"/>
          </p:cNvSpPr>
          <p:nvPr>
            <p:ph idx="1"/>
          </p:nvPr>
        </p:nvSpPr>
        <p:spPr>
          <a:xfrm>
            <a:off x="4330719" y="641615"/>
            <a:ext cx="7289799" cy="5533496"/>
          </a:xfrm>
        </p:spPr>
        <p:txBody>
          <a:bodyPr anchor="ctr">
            <a:normAutofit/>
          </a:bodyPr>
          <a:lstStyle/>
          <a:p>
            <a:r>
              <a:rPr lang="en-US" sz="2400" dirty="0"/>
              <a:t>Are the </a:t>
            </a:r>
            <a:r>
              <a:rPr lang="en-US" sz="2400" b="1" dirty="0"/>
              <a:t>most general </a:t>
            </a:r>
            <a:r>
              <a:rPr lang="en-US" sz="2400" dirty="0"/>
              <a:t>statement in a paragraph and include the:</a:t>
            </a:r>
          </a:p>
          <a:p>
            <a:endParaRPr lang="en-US" sz="2400" dirty="0"/>
          </a:p>
          <a:p>
            <a:pPr marL="514350" indent="-514350">
              <a:buFont typeface="+mj-lt"/>
              <a:buAutoNum type="arabicPeriod"/>
            </a:pPr>
            <a:r>
              <a:rPr lang="en-US" sz="2400" dirty="0">
                <a:solidFill>
                  <a:srgbClr val="FF0000"/>
                </a:solidFill>
              </a:rPr>
              <a:t>Topic</a:t>
            </a:r>
            <a:r>
              <a:rPr lang="en-US" sz="2400" dirty="0"/>
              <a:t> – names the subject or main idea of the paragraph</a:t>
            </a:r>
          </a:p>
          <a:p>
            <a:pPr marL="514350" indent="-514350">
              <a:buFont typeface="+mj-lt"/>
              <a:buAutoNum type="arabicPeriod"/>
            </a:pPr>
            <a:r>
              <a:rPr lang="en-US" sz="2400" dirty="0">
                <a:solidFill>
                  <a:srgbClr val="0070C0"/>
                </a:solidFill>
              </a:rPr>
              <a:t>Controlling idea </a:t>
            </a:r>
            <a:r>
              <a:rPr lang="en-US" sz="2400" dirty="0"/>
              <a:t>– limits the topic and indicates what the rest of the paragraph will discuss</a:t>
            </a:r>
          </a:p>
          <a:p>
            <a:endParaRPr lang="en-US" sz="2400" dirty="0"/>
          </a:p>
          <a:p>
            <a:endParaRPr lang="en-US" sz="2400" dirty="0"/>
          </a:p>
          <a:p>
            <a:r>
              <a:rPr lang="en-US" sz="2400" i="1" dirty="0"/>
              <a:t>‘Being a </a:t>
            </a:r>
            <a:r>
              <a:rPr lang="en-US" sz="2400" i="1" dirty="0">
                <a:solidFill>
                  <a:srgbClr val="FF0000"/>
                </a:solidFill>
              </a:rPr>
              <a:t>successful entrepreneur </a:t>
            </a:r>
            <a:r>
              <a:rPr lang="en-US" sz="2400" i="1" dirty="0"/>
              <a:t>requires </a:t>
            </a:r>
            <a:r>
              <a:rPr lang="en-US" sz="2400" i="1" dirty="0">
                <a:solidFill>
                  <a:srgbClr val="0070C0"/>
                </a:solidFill>
              </a:rPr>
              <a:t>hard work and creativity.’</a:t>
            </a:r>
          </a:p>
          <a:p>
            <a:endParaRPr lang="en-US" sz="2400" i="1" dirty="0"/>
          </a:p>
          <a:p>
            <a:r>
              <a:rPr lang="en-US" sz="2400" i="1" dirty="0"/>
              <a:t>‘</a:t>
            </a:r>
            <a:r>
              <a:rPr lang="en-US" sz="2400" i="1" dirty="0">
                <a:solidFill>
                  <a:srgbClr val="FF0000"/>
                </a:solidFill>
              </a:rPr>
              <a:t>Gold </a:t>
            </a:r>
            <a:r>
              <a:rPr lang="en-US" sz="2400" i="1" dirty="0"/>
              <a:t>is prized for </a:t>
            </a:r>
            <a:r>
              <a:rPr lang="en-US" sz="2400" i="1" dirty="0">
                <a:solidFill>
                  <a:srgbClr val="0070C0"/>
                </a:solidFill>
              </a:rPr>
              <a:t>two</a:t>
            </a:r>
            <a:r>
              <a:rPr lang="en-US" sz="2400" i="1" dirty="0"/>
              <a:t> important </a:t>
            </a:r>
            <a:r>
              <a:rPr lang="en-US" sz="2400" i="1" dirty="0">
                <a:solidFill>
                  <a:srgbClr val="0070C0"/>
                </a:solidFill>
              </a:rPr>
              <a:t>characteristics</a:t>
            </a:r>
            <a:r>
              <a:rPr lang="en-US" sz="2400" i="1" dirty="0"/>
              <a:t>.’</a:t>
            </a:r>
          </a:p>
          <a:p>
            <a:endParaRPr lang="en-GB" sz="2400" dirty="0"/>
          </a:p>
        </p:txBody>
      </p:sp>
    </p:spTree>
    <p:extLst>
      <p:ext uri="{BB962C8B-B14F-4D97-AF65-F5344CB8AC3E}">
        <p14:creationId xmlns:p14="http://schemas.microsoft.com/office/powerpoint/2010/main" val="212043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D3EEB-7387-4D13-A009-40FA8EF30F78}"/>
              </a:ext>
            </a:extLst>
          </p:cNvPr>
          <p:cNvSpPr>
            <a:spLocks noGrp="1"/>
          </p:cNvSpPr>
          <p:nvPr>
            <p:ph type="title"/>
          </p:nvPr>
        </p:nvSpPr>
        <p:spPr>
          <a:xfrm>
            <a:off x="838200" y="878833"/>
            <a:ext cx="10515600" cy="1325563"/>
          </a:xfrm>
        </p:spPr>
        <p:txBody>
          <a:bodyPr/>
          <a:lstStyle/>
          <a:p>
            <a:r>
              <a:rPr lang="en-US" dirty="0"/>
              <a:t>Circle the Topic and </a:t>
            </a:r>
            <a:r>
              <a:rPr lang="en-US" u="sng" dirty="0"/>
              <a:t>Underline</a:t>
            </a:r>
            <a:r>
              <a:rPr lang="en-US" dirty="0"/>
              <a:t> the controlling idea</a:t>
            </a:r>
            <a:endParaRPr lang="en-GB" dirty="0"/>
          </a:p>
        </p:txBody>
      </p:sp>
      <p:sp>
        <p:nvSpPr>
          <p:cNvPr id="3" name="Content Placeholder 2">
            <a:extLst>
              <a:ext uri="{FF2B5EF4-FFF2-40B4-BE49-F238E27FC236}">
                <a16:creationId xmlns:a16="http://schemas.microsoft.com/office/drawing/2014/main" id="{8CF812C2-0EF7-46DE-86E0-A89EA40F62FF}"/>
              </a:ext>
            </a:extLst>
          </p:cNvPr>
          <p:cNvSpPr>
            <a:spLocks noGrp="1"/>
          </p:cNvSpPr>
          <p:nvPr>
            <p:ph idx="1"/>
          </p:nvPr>
        </p:nvSpPr>
        <p:spPr>
          <a:xfrm>
            <a:off x="766281" y="2506662"/>
            <a:ext cx="10515600" cy="4351338"/>
          </a:xfrm>
        </p:spPr>
        <p:txBody>
          <a:bodyPr/>
          <a:lstStyle/>
          <a:p>
            <a:r>
              <a:rPr lang="en-US" dirty="0"/>
              <a:t>Effective leadership requires effective communication.</a:t>
            </a:r>
          </a:p>
          <a:p>
            <a:r>
              <a:rPr lang="en-US" dirty="0"/>
              <a:t>Hurricanes exert tremendous power.</a:t>
            </a:r>
          </a:p>
          <a:p>
            <a:r>
              <a:rPr lang="en-US" dirty="0"/>
              <a:t>International students can struggle to participate in class discussions.</a:t>
            </a:r>
          </a:p>
          <a:p>
            <a:r>
              <a:rPr lang="en-US" dirty="0"/>
              <a:t>Fast food can cause a variety of health problems including obesity.</a:t>
            </a:r>
          </a:p>
          <a:p>
            <a:r>
              <a:rPr lang="en-US" dirty="0"/>
              <a:t> San Francisco is famous for its temperate climate.</a:t>
            </a:r>
          </a:p>
          <a:p>
            <a:endParaRPr lang="en-GB" dirty="0"/>
          </a:p>
        </p:txBody>
      </p:sp>
      <p:sp>
        <p:nvSpPr>
          <p:cNvPr id="5" name="Oval 4">
            <a:extLst>
              <a:ext uri="{FF2B5EF4-FFF2-40B4-BE49-F238E27FC236}">
                <a16:creationId xmlns:a16="http://schemas.microsoft.com/office/drawing/2014/main" id="{7803BCFC-E9F4-43B7-B231-3E09457C262D}"/>
              </a:ext>
            </a:extLst>
          </p:cNvPr>
          <p:cNvSpPr/>
          <p:nvPr/>
        </p:nvSpPr>
        <p:spPr>
          <a:xfrm>
            <a:off x="910119" y="874266"/>
            <a:ext cx="1387012" cy="693113"/>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942114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43D99-CCD1-45A0-9B23-1A2573C726C2}"/>
              </a:ext>
            </a:extLst>
          </p:cNvPr>
          <p:cNvSpPr>
            <a:spLocks noGrp="1"/>
          </p:cNvSpPr>
          <p:nvPr>
            <p:ph type="title"/>
          </p:nvPr>
        </p:nvSpPr>
        <p:spPr>
          <a:xfrm>
            <a:off x="838200" y="528750"/>
            <a:ext cx="10515600" cy="1325563"/>
          </a:xfrm>
        </p:spPr>
        <p:txBody>
          <a:bodyPr/>
          <a:lstStyle/>
          <a:p>
            <a:r>
              <a:rPr lang="en-US" dirty="0"/>
              <a:t>Position of Topic Sentences (usually first)</a:t>
            </a:r>
            <a:endParaRPr lang="en-GB" dirty="0"/>
          </a:p>
        </p:txBody>
      </p:sp>
      <p:sp>
        <p:nvSpPr>
          <p:cNvPr id="3" name="Content Placeholder 2">
            <a:extLst>
              <a:ext uri="{FF2B5EF4-FFF2-40B4-BE49-F238E27FC236}">
                <a16:creationId xmlns:a16="http://schemas.microsoft.com/office/drawing/2014/main" id="{651630F5-CBA5-421E-BECB-A3C5609CC54A}"/>
              </a:ext>
            </a:extLst>
          </p:cNvPr>
          <p:cNvSpPr>
            <a:spLocks noGrp="1"/>
          </p:cNvSpPr>
          <p:nvPr>
            <p:ph idx="1"/>
          </p:nvPr>
        </p:nvSpPr>
        <p:spPr>
          <a:xfrm>
            <a:off x="866850" y="1825625"/>
            <a:ext cx="10515600" cy="4351338"/>
          </a:xfrm>
        </p:spPr>
        <p:txBody>
          <a:bodyPr/>
          <a:lstStyle/>
          <a:p>
            <a:endParaRPr lang="en-GB" dirty="0"/>
          </a:p>
        </p:txBody>
      </p:sp>
      <p:sp>
        <p:nvSpPr>
          <p:cNvPr id="4" name="Flowchart: Merge 3">
            <a:extLst>
              <a:ext uri="{FF2B5EF4-FFF2-40B4-BE49-F238E27FC236}">
                <a16:creationId xmlns:a16="http://schemas.microsoft.com/office/drawing/2014/main" id="{75332FBE-9B36-475C-9FD9-FC71E68885E0}"/>
              </a:ext>
            </a:extLst>
          </p:cNvPr>
          <p:cNvSpPr/>
          <p:nvPr/>
        </p:nvSpPr>
        <p:spPr>
          <a:xfrm>
            <a:off x="838200" y="1825625"/>
            <a:ext cx="2377611" cy="4351338"/>
          </a:xfrm>
          <a:prstGeom prst="flowChartMerg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DEBD746A-3577-4F19-8828-658FB92F4710}"/>
              </a:ext>
            </a:extLst>
          </p:cNvPr>
          <p:cNvSpPr/>
          <p:nvPr/>
        </p:nvSpPr>
        <p:spPr>
          <a:xfrm>
            <a:off x="3252410" y="1825625"/>
            <a:ext cx="2496621" cy="435133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Detail</a:t>
            </a:r>
          </a:p>
          <a:p>
            <a:pPr algn="ctr"/>
            <a:endParaRPr lang="en-US" dirty="0"/>
          </a:p>
          <a:p>
            <a:pPr algn="ctr"/>
            <a:r>
              <a:rPr lang="en-US" dirty="0"/>
              <a:t>Detail</a:t>
            </a:r>
          </a:p>
          <a:p>
            <a:pPr algn="ctr"/>
            <a:endParaRPr lang="en-GB" dirty="0"/>
          </a:p>
          <a:p>
            <a:pPr algn="ctr"/>
            <a:r>
              <a:rPr lang="en-GB" dirty="0"/>
              <a:t>Detail</a:t>
            </a:r>
          </a:p>
          <a:p>
            <a:pPr algn="ctr"/>
            <a:endParaRPr lang="en-GB" dirty="0"/>
          </a:p>
          <a:p>
            <a:pPr algn="ctr"/>
            <a:r>
              <a:rPr lang="en-GB" dirty="0"/>
              <a:t>Topic Sentence</a:t>
            </a:r>
          </a:p>
        </p:txBody>
      </p:sp>
      <p:sp>
        <p:nvSpPr>
          <p:cNvPr id="6" name="Flowchart: Sort 5">
            <a:extLst>
              <a:ext uri="{FF2B5EF4-FFF2-40B4-BE49-F238E27FC236}">
                <a16:creationId xmlns:a16="http://schemas.microsoft.com/office/drawing/2014/main" id="{CAA0A712-FDDB-4C55-AD6B-3931BFBD7B87}"/>
              </a:ext>
            </a:extLst>
          </p:cNvPr>
          <p:cNvSpPr/>
          <p:nvPr/>
        </p:nvSpPr>
        <p:spPr>
          <a:xfrm>
            <a:off x="5749031" y="1825625"/>
            <a:ext cx="2640458" cy="4351338"/>
          </a:xfrm>
          <a:prstGeom prst="flowChartSo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Detail</a:t>
            </a:r>
          </a:p>
          <a:p>
            <a:pPr algn="ctr"/>
            <a:endParaRPr lang="en-US" dirty="0"/>
          </a:p>
          <a:p>
            <a:pPr algn="ctr"/>
            <a:r>
              <a:rPr lang="en-US" dirty="0"/>
              <a:t>Detail</a:t>
            </a:r>
          </a:p>
          <a:p>
            <a:pPr algn="ctr"/>
            <a:endParaRPr lang="en-US" dirty="0"/>
          </a:p>
          <a:p>
            <a:pPr algn="ctr"/>
            <a:r>
              <a:rPr lang="en-US" dirty="0"/>
              <a:t>Topic Sentence</a:t>
            </a:r>
          </a:p>
          <a:p>
            <a:pPr algn="ctr"/>
            <a:endParaRPr lang="en-US" dirty="0"/>
          </a:p>
          <a:p>
            <a:pPr algn="ctr"/>
            <a:r>
              <a:rPr lang="en-US" dirty="0"/>
              <a:t>Detail</a:t>
            </a:r>
          </a:p>
          <a:p>
            <a:pPr algn="ctr"/>
            <a:endParaRPr lang="en-US" dirty="0"/>
          </a:p>
          <a:p>
            <a:pPr algn="ctr"/>
            <a:r>
              <a:rPr lang="en-US" dirty="0"/>
              <a:t>Detail </a:t>
            </a:r>
            <a:endParaRPr lang="en-GB" dirty="0"/>
          </a:p>
        </p:txBody>
      </p:sp>
      <p:sp>
        <p:nvSpPr>
          <p:cNvPr id="8" name="TextBox 7">
            <a:extLst>
              <a:ext uri="{FF2B5EF4-FFF2-40B4-BE49-F238E27FC236}">
                <a16:creationId xmlns:a16="http://schemas.microsoft.com/office/drawing/2014/main" id="{D9DF8E60-5DA6-4AEE-94AD-6D0B222F8CA6}"/>
              </a:ext>
            </a:extLst>
          </p:cNvPr>
          <p:cNvSpPr txBox="1"/>
          <p:nvPr/>
        </p:nvSpPr>
        <p:spPr>
          <a:xfrm>
            <a:off x="1217486" y="1890714"/>
            <a:ext cx="1931542" cy="369332"/>
          </a:xfrm>
          <a:prstGeom prst="rect">
            <a:avLst/>
          </a:prstGeom>
          <a:noFill/>
        </p:spPr>
        <p:txBody>
          <a:bodyPr wrap="square" rtlCol="0">
            <a:spAutoFit/>
          </a:bodyPr>
          <a:lstStyle/>
          <a:p>
            <a:r>
              <a:rPr lang="en-US" dirty="0">
                <a:solidFill>
                  <a:schemeClr val="bg1"/>
                </a:solidFill>
              </a:rPr>
              <a:t>Topic Sentence</a:t>
            </a:r>
            <a:endParaRPr lang="en-GB" dirty="0">
              <a:solidFill>
                <a:schemeClr val="bg1"/>
              </a:solidFill>
            </a:endParaRPr>
          </a:p>
        </p:txBody>
      </p:sp>
      <p:sp>
        <p:nvSpPr>
          <p:cNvPr id="9" name="TextBox 8">
            <a:extLst>
              <a:ext uri="{FF2B5EF4-FFF2-40B4-BE49-F238E27FC236}">
                <a16:creationId xmlns:a16="http://schemas.microsoft.com/office/drawing/2014/main" id="{5F690AD4-CE98-4A6E-A38B-F3E5C521AB69}"/>
              </a:ext>
            </a:extLst>
          </p:cNvPr>
          <p:cNvSpPr txBox="1"/>
          <p:nvPr/>
        </p:nvSpPr>
        <p:spPr>
          <a:xfrm>
            <a:off x="1670406" y="2487809"/>
            <a:ext cx="1237180" cy="2031325"/>
          </a:xfrm>
          <a:prstGeom prst="rect">
            <a:avLst/>
          </a:prstGeom>
          <a:noFill/>
        </p:spPr>
        <p:txBody>
          <a:bodyPr wrap="square" rtlCol="0">
            <a:spAutoFit/>
          </a:bodyPr>
          <a:lstStyle/>
          <a:p>
            <a:r>
              <a:rPr lang="en-US" dirty="0">
                <a:solidFill>
                  <a:schemeClr val="bg1"/>
                </a:solidFill>
              </a:rPr>
              <a:t>Detail</a:t>
            </a:r>
          </a:p>
          <a:p>
            <a:endParaRPr lang="en-US" dirty="0">
              <a:solidFill>
                <a:schemeClr val="bg1"/>
              </a:solidFill>
            </a:endParaRPr>
          </a:p>
          <a:p>
            <a:endParaRPr lang="en-US" dirty="0">
              <a:solidFill>
                <a:schemeClr val="bg1"/>
              </a:solidFill>
            </a:endParaRPr>
          </a:p>
          <a:p>
            <a:r>
              <a:rPr lang="en-US" dirty="0">
                <a:solidFill>
                  <a:schemeClr val="bg1"/>
                </a:solidFill>
              </a:rPr>
              <a:t>Detail</a:t>
            </a:r>
          </a:p>
          <a:p>
            <a:endParaRPr lang="en-US" dirty="0">
              <a:solidFill>
                <a:schemeClr val="bg1"/>
              </a:solidFill>
            </a:endParaRPr>
          </a:p>
          <a:p>
            <a:endParaRPr lang="en-US" dirty="0">
              <a:solidFill>
                <a:schemeClr val="bg1"/>
              </a:solidFill>
            </a:endParaRPr>
          </a:p>
          <a:p>
            <a:r>
              <a:rPr lang="en-US" dirty="0">
                <a:solidFill>
                  <a:schemeClr val="bg1"/>
                </a:solidFill>
              </a:rPr>
              <a:t>Detail</a:t>
            </a:r>
            <a:endParaRPr lang="en-GB" dirty="0">
              <a:solidFill>
                <a:schemeClr val="bg1"/>
              </a:solidFill>
            </a:endParaRPr>
          </a:p>
        </p:txBody>
      </p:sp>
      <p:sp>
        <p:nvSpPr>
          <p:cNvPr id="10" name="TextBox 9">
            <a:extLst>
              <a:ext uri="{FF2B5EF4-FFF2-40B4-BE49-F238E27FC236}">
                <a16:creationId xmlns:a16="http://schemas.microsoft.com/office/drawing/2014/main" id="{54D84EFB-5B2F-48FB-AD74-48A43BE877BE}"/>
              </a:ext>
            </a:extLst>
          </p:cNvPr>
          <p:cNvSpPr txBox="1"/>
          <p:nvPr/>
        </p:nvSpPr>
        <p:spPr>
          <a:xfrm>
            <a:off x="2359415" y="5267762"/>
            <a:ext cx="1579226" cy="369332"/>
          </a:xfrm>
          <a:prstGeom prst="rect">
            <a:avLst/>
          </a:prstGeom>
          <a:noFill/>
        </p:spPr>
        <p:txBody>
          <a:bodyPr wrap="square" rtlCol="0">
            <a:spAutoFit/>
          </a:bodyPr>
          <a:lstStyle/>
          <a:p>
            <a:r>
              <a:rPr lang="en-US" dirty="0"/>
              <a:t>Specific</a:t>
            </a:r>
            <a:endParaRPr lang="en-GB" dirty="0"/>
          </a:p>
        </p:txBody>
      </p:sp>
      <p:sp>
        <p:nvSpPr>
          <p:cNvPr id="12" name="TextBox 11">
            <a:extLst>
              <a:ext uri="{FF2B5EF4-FFF2-40B4-BE49-F238E27FC236}">
                <a16:creationId xmlns:a16="http://schemas.microsoft.com/office/drawing/2014/main" id="{2AF10C5E-13B3-4DE6-9D03-E0F2001CC5FD}"/>
              </a:ext>
            </a:extLst>
          </p:cNvPr>
          <p:cNvSpPr txBox="1"/>
          <p:nvPr/>
        </p:nvSpPr>
        <p:spPr>
          <a:xfrm>
            <a:off x="3110658" y="2393195"/>
            <a:ext cx="1085425" cy="369332"/>
          </a:xfrm>
          <a:prstGeom prst="rect">
            <a:avLst/>
          </a:prstGeom>
          <a:noFill/>
        </p:spPr>
        <p:txBody>
          <a:bodyPr wrap="square" rtlCol="0">
            <a:spAutoFit/>
          </a:bodyPr>
          <a:lstStyle/>
          <a:p>
            <a:r>
              <a:rPr lang="en-US" dirty="0"/>
              <a:t>General</a:t>
            </a:r>
            <a:endParaRPr lang="en-GB" dirty="0"/>
          </a:p>
        </p:txBody>
      </p:sp>
      <p:sp>
        <p:nvSpPr>
          <p:cNvPr id="14" name="TextBox 13">
            <a:extLst>
              <a:ext uri="{FF2B5EF4-FFF2-40B4-BE49-F238E27FC236}">
                <a16:creationId xmlns:a16="http://schemas.microsoft.com/office/drawing/2014/main" id="{289A01C6-F20D-4A01-9A40-060F97119483}"/>
              </a:ext>
            </a:extLst>
          </p:cNvPr>
          <p:cNvSpPr txBox="1"/>
          <p:nvPr/>
        </p:nvSpPr>
        <p:spPr>
          <a:xfrm>
            <a:off x="4661578" y="1910992"/>
            <a:ext cx="914400" cy="369332"/>
          </a:xfrm>
          <a:prstGeom prst="rect">
            <a:avLst/>
          </a:prstGeom>
          <a:noFill/>
        </p:spPr>
        <p:txBody>
          <a:bodyPr wrap="square" rtlCol="0">
            <a:spAutoFit/>
          </a:bodyPr>
          <a:lstStyle/>
          <a:p>
            <a:r>
              <a:rPr lang="en-US" dirty="0"/>
              <a:t>Specific</a:t>
            </a:r>
            <a:endParaRPr lang="en-GB" dirty="0"/>
          </a:p>
        </p:txBody>
      </p:sp>
      <p:sp>
        <p:nvSpPr>
          <p:cNvPr id="15" name="TextBox 14">
            <a:extLst>
              <a:ext uri="{FF2B5EF4-FFF2-40B4-BE49-F238E27FC236}">
                <a16:creationId xmlns:a16="http://schemas.microsoft.com/office/drawing/2014/main" id="{08301E3B-88A2-48AD-8585-9127C5BADA0A}"/>
              </a:ext>
            </a:extLst>
          </p:cNvPr>
          <p:cNvSpPr txBox="1"/>
          <p:nvPr/>
        </p:nvSpPr>
        <p:spPr>
          <a:xfrm>
            <a:off x="5785630" y="5638813"/>
            <a:ext cx="1029026" cy="369332"/>
          </a:xfrm>
          <a:prstGeom prst="rect">
            <a:avLst/>
          </a:prstGeom>
          <a:noFill/>
        </p:spPr>
        <p:txBody>
          <a:bodyPr wrap="square" rtlCol="0">
            <a:spAutoFit/>
          </a:bodyPr>
          <a:lstStyle/>
          <a:p>
            <a:r>
              <a:rPr lang="en-US" dirty="0"/>
              <a:t>General</a:t>
            </a:r>
            <a:endParaRPr lang="en-GB" dirty="0"/>
          </a:p>
        </p:txBody>
      </p:sp>
      <p:sp>
        <p:nvSpPr>
          <p:cNvPr id="16" name="Flowchart: Collate 15">
            <a:extLst>
              <a:ext uri="{FF2B5EF4-FFF2-40B4-BE49-F238E27FC236}">
                <a16:creationId xmlns:a16="http://schemas.microsoft.com/office/drawing/2014/main" id="{7F465C54-2555-4EBC-A128-69818792C682}"/>
              </a:ext>
            </a:extLst>
          </p:cNvPr>
          <p:cNvSpPr/>
          <p:nvPr/>
        </p:nvSpPr>
        <p:spPr>
          <a:xfrm>
            <a:off x="8281131" y="1825625"/>
            <a:ext cx="2240463" cy="4351338"/>
          </a:xfrm>
          <a:prstGeom prst="flowChartCol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Topic Sentence</a:t>
            </a:r>
          </a:p>
          <a:p>
            <a:pPr algn="ctr"/>
            <a:endParaRPr lang="en-US" dirty="0">
              <a:solidFill>
                <a:schemeClr val="bg1"/>
              </a:solidFill>
            </a:endParaRPr>
          </a:p>
          <a:p>
            <a:pPr algn="ctr"/>
            <a:r>
              <a:rPr lang="en-US" dirty="0">
                <a:solidFill>
                  <a:schemeClr val="bg1"/>
                </a:solidFill>
              </a:rPr>
              <a:t>Detail</a:t>
            </a:r>
          </a:p>
          <a:p>
            <a:pPr algn="ctr"/>
            <a:endParaRPr lang="en-US" dirty="0">
              <a:solidFill>
                <a:schemeClr val="bg1"/>
              </a:solidFill>
            </a:endParaRPr>
          </a:p>
          <a:p>
            <a:pPr algn="ctr"/>
            <a:r>
              <a:rPr lang="en-US" dirty="0">
                <a:solidFill>
                  <a:schemeClr val="bg1"/>
                </a:solidFill>
              </a:rPr>
              <a:t>Detail</a:t>
            </a: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r>
              <a:rPr lang="en-US" dirty="0">
                <a:solidFill>
                  <a:schemeClr val="bg1"/>
                </a:solidFill>
              </a:rPr>
              <a:t>Detail</a:t>
            </a:r>
          </a:p>
          <a:p>
            <a:pPr algn="ctr"/>
            <a:endParaRPr lang="en-US" dirty="0">
              <a:solidFill>
                <a:schemeClr val="bg1"/>
              </a:solidFill>
            </a:endParaRPr>
          </a:p>
          <a:p>
            <a:pPr algn="ctr"/>
            <a:r>
              <a:rPr lang="en-US" dirty="0">
                <a:solidFill>
                  <a:schemeClr val="bg1"/>
                </a:solidFill>
              </a:rPr>
              <a:t>Detail</a:t>
            </a:r>
          </a:p>
          <a:p>
            <a:pPr algn="ctr"/>
            <a:endParaRPr lang="en-US" dirty="0">
              <a:solidFill>
                <a:schemeClr val="bg1"/>
              </a:solidFill>
            </a:endParaRPr>
          </a:p>
          <a:p>
            <a:pPr algn="ctr"/>
            <a:r>
              <a:rPr lang="en-US" dirty="0">
                <a:solidFill>
                  <a:schemeClr val="bg1"/>
                </a:solidFill>
              </a:rPr>
              <a:t>Topic Sentence</a:t>
            </a:r>
            <a:endParaRPr lang="en-GB" dirty="0">
              <a:solidFill>
                <a:schemeClr val="bg1"/>
              </a:solidFill>
            </a:endParaRPr>
          </a:p>
        </p:txBody>
      </p:sp>
      <p:sp>
        <p:nvSpPr>
          <p:cNvPr id="17" name="TextBox 16">
            <a:extLst>
              <a:ext uri="{FF2B5EF4-FFF2-40B4-BE49-F238E27FC236}">
                <a16:creationId xmlns:a16="http://schemas.microsoft.com/office/drawing/2014/main" id="{636ABDB8-CDD7-49C3-80E3-A4548BB7D3A3}"/>
              </a:ext>
            </a:extLst>
          </p:cNvPr>
          <p:cNvSpPr txBox="1"/>
          <p:nvPr/>
        </p:nvSpPr>
        <p:spPr>
          <a:xfrm>
            <a:off x="8364819" y="3816628"/>
            <a:ext cx="1146537" cy="369332"/>
          </a:xfrm>
          <a:prstGeom prst="rect">
            <a:avLst/>
          </a:prstGeom>
          <a:noFill/>
        </p:spPr>
        <p:txBody>
          <a:bodyPr wrap="square" rtlCol="0">
            <a:spAutoFit/>
          </a:bodyPr>
          <a:lstStyle/>
          <a:p>
            <a:r>
              <a:rPr lang="en-US" dirty="0"/>
              <a:t>General</a:t>
            </a:r>
            <a:endParaRPr lang="en-GB" dirty="0"/>
          </a:p>
        </p:txBody>
      </p:sp>
      <p:sp>
        <p:nvSpPr>
          <p:cNvPr id="18" name="TextBox 17">
            <a:extLst>
              <a:ext uri="{FF2B5EF4-FFF2-40B4-BE49-F238E27FC236}">
                <a16:creationId xmlns:a16="http://schemas.microsoft.com/office/drawing/2014/main" id="{3CBF8ED1-23F4-4A0F-89FE-CF849722B1F5}"/>
              </a:ext>
            </a:extLst>
          </p:cNvPr>
          <p:cNvSpPr txBox="1"/>
          <p:nvPr/>
        </p:nvSpPr>
        <p:spPr>
          <a:xfrm>
            <a:off x="7386368" y="1952359"/>
            <a:ext cx="914400" cy="369332"/>
          </a:xfrm>
          <a:prstGeom prst="rect">
            <a:avLst/>
          </a:prstGeom>
          <a:noFill/>
        </p:spPr>
        <p:txBody>
          <a:bodyPr wrap="square" rtlCol="0">
            <a:spAutoFit/>
          </a:bodyPr>
          <a:lstStyle/>
          <a:p>
            <a:r>
              <a:rPr lang="en-US" dirty="0"/>
              <a:t>Specific</a:t>
            </a:r>
            <a:endParaRPr lang="en-GB" dirty="0"/>
          </a:p>
        </p:txBody>
      </p:sp>
      <p:sp>
        <p:nvSpPr>
          <p:cNvPr id="19" name="TextBox 18">
            <a:extLst>
              <a:ext uri="{FF2B5EF4-FFF2-40B4-BE49-F238E27FC236}">
                <a16:creationId xmlns:a16="http://schemas.microsoft.com/office/drawing/2014/main" id="{54684917-B47B-4DC5-AD35-CD54F3A133EE}"/>
              </a:ext>
            </a:extLst>
          </p:cNvPr>
          <p:cNvSpPr txBox="1"/>
          <p:nvPr/>
        </p:nvSpPr>
        <p:spPr>
          <a:xfrm>
            <a:off x="7592274" y="5454147"/>
            <a:ext cx="914400" cy="369332"/>
          </a:xfrm>
          <a:prstGeom prst="rect">
            <a:avLst/>
          </a:prstGeom>
          <a:noFill/>
        </p:spPr>
        <p:txBody>
          <a:bodyPr wrap="square" rtlCol="0">
            <a:spAutoFit/>
          </a:bodyPr>
          <a:lstStyle/>
          <a:p>
            <a:r>
              <a:rPr lang="en-US" dirty="0"/>
              <a:t>Specific</a:t>
            </a:r>
            <a:endParaRPr lang="en-GB" dirty="0"/>
          </a:p>
        </p:txBody>
      </p:sp>
      <p:sp>
        <p:nvSpPr>
          <p:cNvPr id="20" name="TextBox 19">
            <a:extLst>
              <a:ext uri="{FF2B5EF4-FFF2-40B4-BE49-F238E27FC236}">
                <a16:creationId xmlns:a16="http://schemas.microsoft.com/office/drawing/2014/main" id="{E69FF3DF-F646-498B-9806-EF40F67B796A}"/>
              </a:ext>
            </a:extLst>
          </p:cNvPr>
          <p:cNvSpPr txBox="1"/>
          <p:nvPr/>
        </p:nvSpPr>
        <p:spPr>
          <a:xfrm>
            <a:off x="10405322" y="1825625"/>
            <a:ext cx="1032533" cy="4247317"/>
          </a:xfrm>
          <a:prstGeom prst="rect">
            <a:avLst/>
          </a:prstGeom>
          <a:noFill/>
        </p:spPr>
        <p:txBody>
          <a:bodyPr wrap="square" rtlCol="0">
            <a:spAutoFit/>
          </a:bodyPr>
          <a:lstStyle/>
          <a:p>
            <a:r>
              <a:rPr lang="en-US" dirty="0"/>
              <a:t>General</a:t>
            </a:r>
          </a:p>
          <a:p>
            <a:endParaRPr lang="en-US" dirty="0"/>
          </a:p>
          <a:p>
            <a:endParaRPr lang="en-US" dirty="0"/>
          </a:p>
          <a:p>
            <a:r>
              <a:rPr lang="en-US" dirty="0"/>
              <a:t>Specific</a:t>
            </a:r>
          </a:p>
          <a:p>
            <a:endParaRPr lang="en-US" dirty="0"/>
          </a:p>
          <a:p>
            <a:endParaRPr lang="en-US" dirty="0"/>
          </a:p>
          <a:p>
            <a:endParaRPr lang="en-US" dirty="0"/>
          </a:p>
          <a:p>
            <a:endParaRPr lang="en-US" dirty="0"/>
          </a:p>
          <a:p>
            <a:endParaRPr lang="en-US" dirty="0"/>
          </a:p>
          <a:p>
            <a:endParaRPr lang="en-US" dirty="0"/>
          </a:p>
          <a:p>
            <a:endParaRPr lang="en-US" dirty="0"/>
          </a:p>
          <a:p>
            <a:r>
              <a:rPr lang="en-US" dirty="0"/>
              <a:t>Specific</a:t>
            </a:r>
          </a:p>
          <a:p>
            <a:endParaRPr lang="en-US" dirty="0"/>
          </a:p>
          <a:p>
            <a:endParaRPr lang="en-US" dirty="0"/>
          </a:p>
          <a:p>
            <a:r>
              <a:rPr lang="en-US" dirty="0"/>
              <a:t>General</a:t>
            </a:r>
            <a:endParaRPr lang="en-GB" dirty="0"/>
          </a:p>
        </p:txBody>
      </p:sp>
    </p:spTree>
    <p:extLst>
      <p:ext uri="{BB962C8B-B14F-4D97-AF65-F5344CB8AC3E}">
        <p14:creationId xmlns:p14="http://schemas.microsoft.com/office/powerpoint/2010/main" val="40553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1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3B5E-3768-4960-A9D8-871995D9085D}"/>
              </a:ext>
            </a:extLst>
          </p:cNvPr>
          <p:cNvSpPr>
            <a:spLocks noGrp="1"/>
          </p:cNvSpPr>
          <p:nvPr>
            <p:ph type="title"/>
          </p:nvPr>
        </p:nvSpPr>
        <p:spPr>
          <a:xfrm>
            <a:off x="838200" y="500062"/>
            <a:ext cx="10515600" cy="1325563"/>
          </a:xfrm>
        </p:spPr>
        <p:txBody>
          <a:bodyPr/>
          <a:lstStyle/>
          <a:p>
            <a:r>
              <a:rPr lang="en-US" dirty="0"/>
              <a:t>Identify the Topic Sentences</a:t>
            </a:r>
            <a:endParaRPr lang="en-GB" dirty="0"/>
          </a:p>
        </p:txBody>
      </p:sp>
      <p:sp>
        <p:nvSpPr>
          <p:cNvPr id="3" name="Content Placeholder 2">
            <a:extLst>
              <a:ext uri="{FF2B5EF4-FFF2-40B4-BE49-F238E27FC236}">
                <a16:creationId xmlns:a16="http://schemas.microsoft.com/office/drawing/2014/main" id="{3A45335A-6E1A-4948-8FCC-674521196570}"/>
              </a:ext>
            </a:extLst>
          </p:cNvPr>
          <p:cNvSpPr>
            <a:spLocks noGrp="1"/>
          </p:cNvSpPr>
          <p:nvPr>
            <p:ph idx="1"/>
          </p:nvPr>
        </p:nvSpPr>
        <p:spPr>
          <a:xfrm>
            <a:off x="838200" y="2144124"/>
            <a:ext cx="10515600" cy="4351338"/>
          </a:xfrm>
        </p:spPr>
        <p:txBody>
          <a:bodyPr>
            <a:normAutofit fontScale="47500" lnSpcReduction="20000"/>
          </a:bodyPr>
          <a:lstStyle/>
          <a:p>
            <a:r>
              <a:rPr lang="en-US" sz="4200" b="0" i="0" dirty="0">
                <a:solidFill>
                  <a:srgbClr val="000000"/>
                </a:solidFill>
                <a:effectLst/>
              </a:rPr>
              <a:t>Write TS next to the Topic Sentence and SS next to supporting sentences.</a:t>
            </a:r>
          </a:p>
          <a:p>
            <a:r>
              <a:rPr lang="en-US" sz="4200" b="0" i="0" dirty="0">
                <a:solidFill>
                  <a:srgbClr val="000000"/>
                </a:solidFill>
                <a:effectLst/>
              </a:rPr>
              <a:t>Paragraph 1:</a:t>
            </a:r>
          </a:p>
          <a:p>
            <a:endParaRPr lang="en-US" sz="4200" dirty="0">
              <a:solidFill>
                <a:srgbClr val="000000"/>
              </a:solidFill>
            </a:endParaRPr>
          </a:p>
          <a:p>
            <a:pPr marL="514350" indent="-514350">
              <a:buFont typeface="+mj-lt"/>
              <a:buAutoNum type="alphaLcParenR"/>
            </a:pPr>
            <a:r>
              <a:rPr lang="en-US" sz="4200" b="0" i="0" dirty="0">
                <a:solidFill>
                  <a:srgbClr val="000000"/>
                </a:solidFill>
                <a:effectLst/>
              </a:rPr>
              <a:t>It enables customers to do several banking transactions twenty-four hours a day.</a:t>
            </a:r>
          </a:p>
          <a:p>
            <a:pPr marL="514350" indent="-514350">
              <a:buFont typeface="+mj-lt"/>
              <a:buAutoNum type="alphaLcParenR"/>
            </a:pPr>
            <a:endParaRPr lang="en-US" sz="4200" b="0" i="0" dirty="0">
              <a:solidFill>
                <a:srgbClr val="000000"/>
              </a:solidFill>
              <a:effectLst/>
            </a:endParaRPr>
          </a:p>
          <a:p>
            <a:pPr marL="514350" indent="-514350">
              <a:buFont typeface="+mj-lt"/>
              <a:buAutoNum type="alphaLcParenR"/>
            </a:pPr>
            <a:r>
              <a:rPr lang="en-US" sz="4200" b="0" i="0" dirty="0">
                <a:solidFill>
                  <a:srgbClr val="000000"/>
                </a:solidFill>
                <a:effectLst/>
              </a:rPr>
              <a:t>In addition, a customer can transfer funds between accounts or get a cash advance on a credit card.</a:t>
            </a:r>
          </a:p>
          <a:p>
            <a:pPr marL="514350" indent="-514350">
              <a:buFont typeface="+mj-lt"/>
              <a:buAutoNum type="alphaLcParenR"/>
            </a:pPr>
            <a:endParaRPr lang="en-US" sz="4200" b="0" i="0" dirty="0">
              <a:solidFill>
                <a:srgbClr val="000000"/>
              </a:solidFill>
              <a:effectLst/>
            </a:endParaRPr>
          </a:p>
          <a:p>
            <a:pPr marL="514350" indent="-514350">
              <a:buFont typeface="+mj-lt"/>
              <a:buAutoNum type="alphaLcParenR"/>
            </a:pPr>
            <a:r>
              <a:rPr lang="en-US" sz="4200" b="0" i="0" dirty="0">
                <a:solidFill>
                  <a:srgbClr val="000000"/>
                </a:solidFill>
                <a:effectLst/>
              </a:rPr>
              <a:t>An automated teller machine (ATM) is a convenient miniature bank. </a:t>
            </a:r>
          </a:p>
          <a:p>
            <a:pPr marL="514350" indent="-514350">
              <a:buFont typeface="+mj-lt"/>
              <a:buAutoNum type="alphaLcParenR"/>
            </a:pPr>
            <a:endParaRPr lang="en-US" sz="4200" b="0" i="0" dirty="0">
              <a:solidFill>
                <a:srgbClr val="000000"/>
              </a:solidFill>
              <a:effectLst/>
            </a:endParaRPr>
          </a:p>
          <a:p>
            <a:pPr marL="514350" indent="-514350">
              <a:buFont typeface="+mj-lt"/>
              <a:buAutoNum type="alphaLcParenR"/>
            </a:pPr>
            <a:r>
              <a:rPr lang="en-US" sz="4200" b="0" i="0" dirty="0">
                <a:solidFill>
                  <a:srgbClr val="000000"/>
                </a:solidFill>
                <a:effectLst/>
              </a:rPr>
              <a:t>For example, a customer can use an ATM to deposit money and withdraw a limited amount of cash.</a:t>
            </a:r>
          </a:p>
          <a:p>
            <a:pPr marL="514350" indent="-514350">
              <a:buFont typeface="+mj-lt"/>
              <a:buAutoNum type="alphaLcParenR"/>
            </a:pPr>
            <a:endParaRPr lang="en-US" dirty="0">
              <a:solidFill>
                <a:srgbClr val="000000"/>
              </a:solidFill>
            </a:endParaRPr>
          </a:p>
          <a:p>
            <a:pPr marL="0" indent="0">
              <a:buNone/>
            </a:pPr>
            <a:r>
              <a:rPr lang="en-US" sz="2900" dirty="0">
                <a:solidFill>
                  <a:srgbClr val="000000"/>
                </a:solidFill>
              </a:rPr>
              <a:t>Writing Academic English - Longman</a:t>
            </a:r>
            <a:endParaRPr lang="en-GB" sz="2900" dirty="0"/>
          </a:p>
        </p:txBody>
      </p:sp>
    </p:spTree>
    <p:extLst>
      <p:ext uri="{BB962C8B-B14F-4D97-AF65-F5344CB8AC3E}">
        <p14:creationId xmlns:p14="http://schemas.microsoft.com/office/powerpoint/2010/main" val="3523878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DA6A0-9C5E-4B30-A4D6-57AD3514A6C3}"/>
              </a:ext>
            </a:extLst>
          </p:cNvPr>
          <p:cNvSpPr>
            <a:spLocks noGrp="1"/>
          </p:cNvSpPr>
          <p:nvPr>
            <p:ph type="title"/>
          </p:nvPr>
        </p:nvSpPr>
        <p:spPr>
          <a:xfrm>
            <a:off x="838200" y="681037"/>
            <a:ext cx="10515600" cy="1325563"/>
          </a:xfrm>
        </p:spPr>
        <p:txBody>
          <a:bodyPr/>
          <a:lstStyle/>
          <a:p>
            <a:r>
              <a:rPr lang="en-US" dirty="0"/>
              <a:t>Identify the Topic Sentences</a:t>
            </a:r>
            <a:endParaRPr lang="en-GB" dirty="0"/>
          </a:p>
        </p:txBody>
      </p:sp>
      <p:sp>
        <p:nvSpPr>
          <p:cNvPr id="3" name="Content Placeholder 2">
            <a:extLst>
              <a:ext uri="{FF2B5EF4-FFF2-40B4-BE49-F238E27FC236}">
                <a16:creationId xmlns:a16="http://schemas.microsoft.com/office/drawing/2014/main" id="{97F1D613-0160-466F-AE50-361527A635F8}"/>
              </a:ext>
            </a:extLst>
          </p:cNvPr>
          <p:cNvSpPr>
            <a:spLocks noGrp="1"/>
          </p:cNvSpPr>
          <p:nvPr>
            <p:ph idx="1"/>
          </p:nvPr>
        </p:nvSpPr>
        <p:spPr/>
        <p:txBody>
          <a:bodyPr>
            <a:normAutofit fontScale="92500"/>
          </a:bodyPr>
          <a:lstStyle/>
          <a:p>
            <a:pPr marL="514350" indent="-514350">
              <a:buFont typeface="+mj-lt"/>
              <a:buAutoNum type="alphaLcParenR"/>
            </a:pPr>
            <a:endParaRPr lang="en-US" sz="2400" dirty="0">
              <a:latin typeface="+mn-lt"/>
            </a:endParaRPr>
          </a:p>
          <a:p>
            <a:pPr marL="514350" indent="-514350">
              <a:buFont typeface="+mj-lt"/>
              <a:buAutoNum type="alphaLcParenR"/>
            </a:pPr>
            <a:r>
              <a:rPr lang="en-US" sz="2400" dirty="0">
                <a:latin typeface="+mn-lt"/>
              </a:rPr>
              <a:t>After an attack by a great white, 462 stitches were required to sew up an Australian scuba diver.</a:t>
            </a:r>
          </a:p>
          <a:p>
            <a:pPr marL="514350" indent="-514350">
              <a:buFont typeface="+mj-lt"/>
              <a:buAutoNum type="alphaLcParenR"/>
            </a:pPr>
            <a:r>
              <a:rPr lang="en-US" sz="2400" dirty="0">
                <a:latin typeface="+mn-lt"/>
              </a:rPr>
              <a:t>With their razor-sharp teeth and strong jaws, great white sharks are very dangerous</a:t>
            </a:r>
          </a:p>
          <a:p>
            <a:pPr marL="514350" indent="-514350">
              <a:buFont typeface="+mj-lt"/>
              <a:buAutoNum type="alphaLcParenR"/>
            </a:pPr>
            <a:r>
              <a:rPr lang="en-US" sz="2400" dirty="0">
                <a:latin typeface="+mn-lt"/>
              </a:rPr>
              <a:t>Nevertheless, one did just that near a public beach in Australia in 1985.</a:t>
            </a:r>
          </a:p>
          <a:p>
            <a:pPr marL="514350" indent="-514350">
              <a:buFont typeface="+mj-lt"/>
              <a:buAutoNum type="alphaLcParenR"/>
            </a:pPr>
            <a:r>
              <a:rPr lang="en-US" sz="2400" dirty="0">
                <a:latin typeface="+mn-lt"/>
              </a:rPr>
              <a:t>Even when they attack humans, however, great whites do not usually eat them.</a:t>
            </a:r>
          </a:p>
          <a:p>
            <a:pPr marL="514350" indent="-514350">
              <a:buFont typeface="+mj-lt"/>
              <a:buAutoNum type="alphaLcParenR"/>
            </a:pPr>
            <a:r>
              <a:rPr lang="en-US" sz="2400" dirty="0">
                <a:latin typeface="+mn-lt"/>
              </a:rPr>
              <a:t>It bit in half and totally devoured a young female swimmer.</a:t>
            </a:r>
          </a:p>
          <a:p>
            <a:pPr marL="514350" indent="-514350">
              <a:buFont typeface="+mj-lt"/>
              <a:buAutoNum type="alphaLcParenR"/>
            </a:pPr>
            <a:r>
              <a:rPr lang="en-US" sz="2400" dirty="0">
                <a:latin typeface="+mn-lt"/>
              </a:rPr>
              <a:t>Great whites do not usually attack humans, but when they do, they always cause serious injury and even death.</a:t>
            </a:r>
          </a:p>
          <a:p>
            <a:pPr marL="514350" indent="-514350">
              <a:buFont typeface="+mj-lt"/>
              <a:buAutoNum type="alphaLcParenR"/>
            </a:pPr>
            <a:endParaRPr lang="en-US" sz="2400" dirty="0"/>
          </a:p>
          <a:p>
            <a:pPr marL="0" indent="0">
              <a:buNone/>
            </a:pPr>
            <a:r>
              <a:rPr lang="en-US" sz="1500" dirty="0">
                <a:latin typeface="+mn-lt"/>
              </a:rPr>
              <a:t>Writing Academic English - Longman</a:t>
            </a:r>
          </a:p>
          <a:p>
            <a:endParaRPr lang="en-US" sz="2800" dirty="0">
              <a:latin typeface="+mn-lt"/>
            </a:endParaRPr>
          </a:p>
          <a:p>
            <a:endParaRPr lang="en-US" sz="2800" dirty="0">
              <a:latin typeface="+mn-lt"/>
            </a:endParaRPr>
          </a:p>
          <a:p>
            <a:endParaRPr lang="en-US" sz="2800" dirty="0">
              <a:latin typeface="+mn-lt"/>
            </a:endParaRPr>
          </a:p>
          <a:p>
            <a:endParaRPr lang="en-US" sz="2800" dirty="0">
              <a:latin typeface="+mn-lt"/>
            </a:endParaRPr>
          </a:p>
          <a:p>
            <a:endParaRPr lang="en-GB" dirty="0"/>
          </a:p>
        </p:txBody>
      </p:sp>
    </p:spTree>
    <p:extLst>
      <p:ext uri="{BB962C8B-B14F-4D97-AF65-F5344CB8AC3E}">
        <p14:creationId xmlns:p14="http://schemas.microsoft.com/office/powerpoint/2010/main" val="959906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56822-0705-44CC-9644-E8C07863171E}"/>
              </a:ext>
            </a:extLst>
          </p:cNvPr>
          <p:cNvSpPr>
            <a:spLocks noGrp="1"/>
          </p:cNvSpPr>
          <p:nvPr>
            <p:ph type="title"/>
          </p:nvPr>
        </p:nvSpPr>
        <p:spPr>
          <a:xfrm>
            <a:off x="838200" y="702076"/>
            <a:ext cx="10515600" cy="1325563"/>
          </a:xfrm>
        </p:spPr>
        <p:txBody>
          <a:bodyPr/>
          <a:lstStyle/>
          <a:p>
            <a:r>
              <a:rPr lang="en-US" dirty="0"/>
              <a:t>Write a good Topic Sentence </a:t>
            </a:r>
            <a:r>
              <a:rPr lang="en-US" sz="2400" dirty="0"/>
              <a:t>(Topic and Controlling Idea)</a:t>
            </a:r>
            <a:endParaRPr lang="en-GB" sz="2400" dirty="0"/>
          </a:p>
        </p:txBody>
      </p:sp>
      <p:sp>
        <p:nvSpPr>
          <p:cNvPr id="3" name="Content Placeholder 2">
            <a:extLst>
              <a:ext uri="{FF2B5EF4-FFF2-40B4-BE49-F238E27FC236}">
                <a16:creationId xmlns:a16="http://schemas.microsoft.com/office/drawing/2014/main" id="{3C8455DE-57CF-4A3F-9CAD-D29B96D41B61}"/>
              </a:ext>
            </a:extLst>
          </p:cNvPr>
          <p:cNvSpPr>
            <a:spLocks noGrp="1"/>
          </p:cNvSpPr>
          <p:nvPr>
            <p:ph idx="1"/>
          </p:nvPr>
        </p:nvSpPr>
        <p:spPr>
          <a:xfrm>
            <a:off x="838200" y="2141537"/>
            <a:ext cx="10515600" cy="4351338"/>
          </a:xfrm>
        </p:spPr>
        <p:txBody>
          <a:bodyPr>
            <a:normAutofit lnSpcReduction="10000"/>
          </a:bodyPr>
          <a:lstStyle/>
          <a:p>
            <a:r>
              <a:rPr lang="en-US" b="0" i="0" dirty="0">
                <a:effectLst/>
              </a:rPr>
              <a:t>Americans relaxing at home, for example, may put on kimonos, which is a Japanese word. Americans who live in a warm climate may take an afternoon siesta on an outdoor without realizing that these are </a:t>
            </a:r>
            <a:r>
              <a:rPr lang="en-US" dirty="0"/>
              <a:t>S</a:t>
            </a:r>
            <a:r>
              <a:rPr lang="en-US" b="0" i="0" dirty="0">
                <a:effectLst/>
              </a:rPr>
              <a:t>panish words.  In their gardens, they may enjoy the fragrance of jasmine flowers, a word that came into English from Persian.</a:t>
            </a:r>
          </a:p>
          <a:p>
            <a:endParaRPr lang="en-US" b="0" i="0" dirty="0">
              <a:effectLst/>
            </a:endParaRPr>
          </a:p>
          <a:p>
            <a:r>
              <a:rPr lang="en-US" b="0" i="0" u="sng" dirty="0">
                <a:effectLst/>
              </a:rPr>
              <a:t>Choose the best Topic Sentence:</a:t>
            </a:r>
            <a:endParaRPr lang="en-US" u="sng" dirty="0"/>
          </a:p>
          <a:p>
            <a:pPr marL="514350" indent="-514350">
              <a:buFont typeface="+mj-lt"/>
              <a:buAutoNum type="alphaLcParenR"/>
            </a:pPr>
            <a:r>
              <a:rPr lang="en-US" sz="2400" dirty="0"/>
              <a:t>Americans are unaware of many things.</a:t>
            </a:r>
          </a:p>
          <a:p>
            <a:pPr marL="514350" indent="-514350">
              <a:buFont typeface="+mj-lt"/>
              <a:buAutoNum type="alphaLcParenR"/>
            </a:pPr>
            <a:r>
              <a:rPr lang="en-US" sz="2400" dirty="0"/>
              <a:t>The English language includes words from many other languages.</a:t>
            </a:r>
          </a:p>
          <a:p>
            <a:pPr marL="514350" indent="-514350">
              <a:buFont typeface="+mj-lt"/>
              <a:buAutoNum type="alphaLcParenR"/>
            </a:pPr>
            <a:r>
              <a:rPr lang="en-US" sz="2400" dirty="0"/>
              <a:t>Jasmine flowers have a beautiful smell.</a:t>
            </a:r>
          </a:p>
          <a:p>
            <a:endParaRPr lang="en-GB" dirty="0"/>
          </a:p>
        </p:txBody>
      </p:sp>
      <p:sp>
        <p:nvSpPr>
          <p:cNvPr id="5" name="TextBox 4">
            <a:extLst>
              <a:ext uri="{FF2B5EF4-FFF2-40B4-BE49-F238E27FC236}">
                <a16:creationId xmlns:a16="http://schemas.microsoft.com/office/drawing/2014/main" id="{26E88D82-EE1B-4D71-AEC1-4CCA2E1E013B}"/>
              </a:ext>
            </a:extLst>
          </p:cNvPr>
          <p:cNvSpPr txBox="1"/>
          <p:nvPr/>
        </p:nvSpPr>
        <p:spPr>
          <a:xfrm>
            <a:off x="838200" y="6155924"/>
            <a:ext cx="6097712" cy="369332"/>
          </a:xfrm>
          <a:prstGeom prst="rect">
            <a:avLst/>
          </a:prstGeom>
          <a:noFill/>
        </p:spPr>
        <p:txBody>
          <a:bodyPr wrap="square">
            <a:spAutoFit/>
          </a:bodyPr>
          <a:lstStyle/>
          <a:p>
            <a:pPr marL="0" indent="0">
              <a:buNone/>
            </a:pPr>
            <a:r>
              <a:rPr lang="en-US" sz="1800" dirty="0">
                <a:latin typeface="+mn-lt"/>
              </a:rPr>
              <a:t>Writing Academic English - Longman</a:t>
            </a:r>
          </a:p>
        </p:txBody>
      </p:sp>
    </p:spTree>
    <p:extLst>
      <p:ext uri="{BB962C8B-B14F-4D97-AF65-F5344CB8AC3E}">
        <p14:creationId xmlns:p14="http://schemas.microsoft.com/office/powerpoint/2010/main" val="190228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00E52-FC46-4DF1-AA80-AE329260034C}"/>
              </a:ext>
            </a:extLst>
          </p:cNvPr>
          <p:cNvSpPr>
            <a:spLocks noGrp="1"/>
          </p:cNvSpPr>
          <p:nvPr>
            <p:ph type="title"/>
          </p:nvPr>
        </p:nvSpPr>
        <p:spPr>
          <a:xfrm>
            <a:off x="838200" y="836003"/>
            <a:ext cx="10515600" cy="1325563"/>
          </a:xfrm>
        </p:spPr>
        <p:txBody>
          <a:bodyPr/>
          <a:lstStyle/>
          <a:p>
            <a:r>
              <a:rPr lang="en-US" dirty="0"/>
              <a:t>Write a good Topic Sentence</a:t>
            </a:r>
            <a:endParaRPr lang="en-GB" dirty="0"/>
          </a:p>
        </p:txBody>
      </p:sp>
      <p:sp>
        <p:nvSpPr>
          <p:cNvPr id="3" name="Content Placeholder 2">
            <a:extLst>
              <a:ext uri="{FF2B5EF4-FFF2-40B4-BE49-F238E27FC236}">
                <a16:creationId xmlns:a16="http://schemas.microsoft.com/office/drawing/2014/main" id="{091755A8-1B09-4AD9-93B8-D399A36A799B}"/>
              </a:ext>
            </a:extLst>
          </p:cNvPr>
          <p:cNvSpPr>
            <a:spLocks noGrp="1"/>
          </p:cNvSpPr>
          <p:nvPr>
            <p:ph idx="1"/>
          </p:nvPr>
        </p:nvSpPr>
        <p:spPr>
          <a:xfrm>
            <a:off x="838200" y="2194957"/>
            <a:ext cx="10515600" cy="4351338"/>
          </a:xfrm>
        </p:spPr>
        <p:txBody>
          <a:bodyPr/>
          <a:lstStyle/>
          <a:p>
            <a:r>
              <a:rPr lang="en-US" i="0" dirty="0">
                <a:solidFill>
                  <a:srgbClr val="000000"/>
                </a:solidFill>
                <a:effectLst/>
              </a:rPr>
              <a:t>________________________________________________________.</a:t>
            </a:r>
          </a:p>
          <a:p>
            <a:r>
              <a:rPr lang="en-US" i="0" dirty="0">
                <a:solidFill>
                  <a:srgbClr val="000000"/>
                </a:solidFill>
                <a:effectLst/>
              </a:rPr>
              <a:t>For instance, people like the Eskimos, who live in places that have few trees, build temporary homes out of ice blocks. People who live in deserts, however, build houses out of mud or clay, which provide good insulation from heat and are readily available in their surroundings. In places where forests are plentiful, such as Northern Europe and Russia, homes are made out of wood. In the South Pacific, where there are many bamboo and palm trees, people use the tough, fibers of these plants to build their houses.</a:t>
            </a:r>
          </a:p>
          <a:p>
            <a:endParaRPr lang="en-GB" dirty="0"/>
          </a:p>
        </p:txBody>
      </p:sp>
      <p:sp>
        <p:nvSpPr>
          <p:cNvPr id="5" name="TextBox 4">
            <a:extLst>
              <a:ext uri="{FF2B5EF4-FFF2-40B4-BE49-F238E27FC236}">
                <a16:creationId xmlns:a16="http://schemas.microsoft.com/office/drawing/2014/main" id="{FD5AB7AE-7D36-41ED-95A1-AF7E25655052}"/>
              </a:ext>
            </a:extLst>
          </p:cNvPr>
          <p:cNvSpPr txBox="1"/>
          <p:nvPr/>
        </p:nvSpPr>
        <p:spPr>
          <a:xfrm>
            <a:off x="408397" y="6176963"/>
            <a:ext cx="6097712" cy="369332"/>
          </a:xfrm>
          <a:prstGeom prst="rect">
            <a:avLst/>
          </a:prstGeom>
          <a:noFill/>
        </p:spPr>
        <p:txBody>
          <a:bodyPr wrap="square">
            <a:spAutoFit/>
          </a:bodyPr>
          <a:lstStyle/>
          <a:p>
            <a:pPr marL="0" indent="0">
              <a:buNone/>
            </a:pPr>
            <a:r>
              <a:rPr lang="en-US" sz="1800" dirty="0">
                <a:latin typeface="+mn-lt"/>
              </a:rPr>
              <a:t>Writing Academic English - Longman</a:t>
            </a:r>
          </a:p>
        </p:txBody>
      </p:sp>
    </p:spTree>
    <p:extLst>
      <p:ext uri="{BB962C8B-B14F-4D97-AF65-F5344CB8AC3E}">
        <p14:creationId xmlns:p14="http://schemas.microsoft.com/office/powerpoint/2010/main" val="1783354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E6EE-7965-480A-9AAB-8BEB650F84BF}"/>
              </a:ext>
            </a:extLst>
          </p:cNvPr>
          <p:cNvSpPr>
            <a:spLocks noGrp="1"/>
          </p:cNvSpPr>
          <p:nvPr>
            <p:ph type="title"/>
          </p:nvPr>
        </p:nvSpPr>
        <p:spPr>
          <a:xfrm>
            <a:off x="838200" y="661611"/>
            <a:ext cx="10515600" cy="1325563"/>
          </a:xfrm>
        </p:spPr>
        <p:txBody>
          <a:bodyPr/>
          <a:lstStyle/>
          <a:p>
            <a:r>
              <a:rPr lang="en-US" dirty="0"/>
              <a:t>Write a good Topic Sentence</a:t>
            </a:r>
            <a:endParaRPr lang="en-GB" dirty="0"/>
          </a:p>
        </p:txBody>
      </p:sp>
      <p:sp>
        <p:nvSpPr>
          <p:cNvPr id="3" name="Content Placeholder 2">
            <a:extLst>
              <a:ext uri="{FF2B5EF4-FFF2-40B4-BE49-F238E27FC236}">
                <a16:creationId xmlns:a16="http://schemas.microsoft.com/office/drawing/2014/main" id="{4D4B4C48-674A-43D3-9BE5-5899445D49C7}"/>
              </a:ext>
            </a:extLst>
          </p:cNvPr>
          <p:cNvSpPr>
            <a:spLocks noGrp="1"/>
          </p:cNvSpPr>
          <p:nvPr>
            <p:ph idx="1"/>
          </p:nvPr>
        </p:nvSpPr>
        <p:spPr>
          <a:xfrm>
            <a:off x="838200" y="2010291"/>
            <a:ext cx="10515600" cy="4351338"/>
          </a:xfrm>
        </p:spPr>
        <p:txBody>
          <a:bodyPr>
            <a:normAutofit/>
          </a:bodyPr>
          <a:lstStyle/>
          <a:p>
            <a:r>
              <a:rPr lang="en-US" i="0" dirty="0">
                <a:solidFill>
                  <a:srgbClr val="000000"/>
                </a:solidFill>
                <a:effectLst/>
              </a:rPr>
              <a:t>________________________________________________________.</a:t>
            </a:r>
          </a:p>
          <a:p>
            <a:r>
              <a:rPr lang="en-US" i="0" dirty="0">
                <a:solidFill>
                  <a:srgbClr val="000000"/>
                </a:solidFill>
                <a:effectLst/>
              </a:rPr>
              <a:t>In European universities, students do not need to attend classes. On the contrary, in the United States, students must attend every class and may be penalized for not doing so. Additionally, in the European system, students usually only have to appear for one comprehensive examination after their four or five years of study. On the other hand, in the American system, each semester ends with an exam and there are numerous assignments, quizzes, and tests throughout the semester.</a:t>
            </a:r>
          </a:p>
          <a:p>
            <a:endParaRPr lang="en-GB" dirty="0"/>
          </a:p>
        </p:txBody>
      </p:sp>
      <p:sp>
        <p:nvSpPr>
          <p:cNvPr id="5" name="TextBox 4">
            <a:extLst>
              <a:ext uri="{FF2B5EF4-FFF2-40B4-BE49-F238E27FC236}">
                <a16:creationId xmlns:a16="http://schemas.microsoft.com/office/drawing/2014/main" id="{5A2C67E8-31B3-4067-973E-87A4636439D1}"/>
              </a:ext>
            </a:extLst>
          </p:cNvPr>
          <p:cNvSpPr txBox="1"/>
          <p:nvPr/>
        </p:nvSpPr>
        <p:spPr>
          <a:xfrm>
            <a:off x="613881" y="6176963"/>
            <a:ext cx="6097712" cy="369332"/>
          </a:xfrm>
          <a:prstGeom prst="rect">
            <a:avLst/>
          </a:prstGeom>
          <a:noFill/>
        </p:spPr>
        <p:txBody>
          <a:bodyPr wrap="square">
            <a:spAutoFit/>
          </a:bodyPr>
          <a:lstStyle/>
          <a:p>
            <a:pPr marL="0" indent="0">
              <a:buNone/>
            </a:pPr>
            <a:r>
              <a:rPr lang="en-US" sz="1800" dirty="0">
                <a:latin typeface="+mn-lt"/>
              </a:rPr>
              <a:t>Writing Academic English - Longman</a:t>
            </a:r>
          </a:p>
        </p:txBody>
      </p:sp>
    </p:spTree>
    <p:extLst>
      <p:ext uri="{BB962C8B-B14F-4D97-AF65-F5344CB8AC3E}">
        <p14:creationId xmlns:p14="http://schemas.microsoft.com/office/powerpoint/2010/main" val="3880965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243889-2373-432A-A317-B770B800B56F}"/>
              </a:ext>
            </a:extLst>
          </p:cNvPr>
          <p:cNvSpPr>
            <a:spLocks noGrp="1"/>
          </p:cNvSpPr>
          <p:nvPr>
            <p:ph type="title"/>
          </p:nvPr>
        </p:nvSpPr>
        <p:spPr>
          <a:xfrm>
            <a:off x="209982" y="1861816"/>
            <a:ext cx="3197013" cy="2743200"/>
          </a:xfrm>
        </p:spPr>
        <p:txBody>
          <a:bodyPr anchor="t">
            <a:normAutofit/>
          </a:bodyPr>
          <a:lstStyle/>
          <a:p>
            <a:pPr algn="ctr"/>
            <a:r>
              <a:rPr lang="en-US" sz="4800" dirty="0">
                <a:solidFill>
                  <a:schemeClr val="bg1"/>
                </a:solidFill>
              </a:rPr>
              <a:t>Supporting Sentences</a:t>
            </a:r>
            <a:endParaRPr lang="en-GB" sz="4800" dirty="0">
              <a:solidFill>
                <a:schemeClr val="bg1"/>
              </a:solidFill>
            </a:endParaRPr>
          </a:p>
        </p:txBody>
      </p:sp>
      <p:sp>
        <p:nvSpPr>
          <p:cNvPr id="7" name="Content Placeholder 6">
            <a:extLst>
              <a:ext uri="{FF2B5EF4-FFF2-40B4-BE49-F238E27FC236}">
                <a16:creationId xmlns:a16="http://schemas.microsoft.com/office/drawing/2014/main" id="{28B37C22-3B85-43B7-921C-2CA3C5B463DF}"/>
              </a:ext>
            </a:extLst>
          </p:cNvPr>
          <p:cNvSpPr>
            <a:spLocks noGrp="1"/>
          </p:cNvSpPr>
          <p:nvPr>
            <p:ph idx="1"/>
          </p:nvPr>
        </p:nvSpPr>
        <p:spPr>
          <a:xfrm>
            <a:off x="4330719" y="641615"/>
            <a:ext cx="7289799" cy="5533496"/>
          </a:xfrm>
        </p:spPr>
        <p:txBody>
          <a:bodyPr anchor="ctr">
            <a:normAutofit/>
          </a:bodyPr>
          <a:lstStyle/>
          <a:p>
            <a:pPr marL="0" indent="0">
              <a:buNone/>
            </a:pPr>
            <a:r>
              <a:rPr lang="en-GB" dirty="0"/>
              <a:t>Supporting Sentences support or develop the topic sentence by giving:</a:t>
            </a:r>
          </a:p>
          <a:p>
            <a:pPr marL="0" indent="0">
              <a:buNone/>
            </a:pPr>
            <a:endParaRPr lang="en-GB" dirty="0"/>
          </a:p>
          <a:p>
            <a:pPr marL="0" indent="0">
              <a:buNone/>
            </a:pPr>
            <a:r>
              <a:rPr lang="en-GB" dirty="0"/>
              <a:t>Reasons</a:t>
            </a:r>
          </a:p>
          <a:p>
            <a:pPr marL="0" indent="0">
              <a:buNone/>
            </a:pPr>
            <a:r>
              <a:rPr lang="en-GB" dirty="0"/>
              <a:t>Examples</a:t>
            </a:r>
          </a:p>
          <a:p>
            <a:pPr marL="0" indent="0">
              <a:buNone/>
            </a:pPr>
            <a:r>
              <a:rPr lang="en-GB" dirty="0"/>
              <a:t>Facts</a:t>
            </a:r>
          </a:p>
          <a:p>
            <a:pPr marL="0" indent="0">
              <a:buNone/>
            </a:pPr>
            <a:r>
              <a:rPr lang="en-GB" dirty="0"/>
              <a:t>Evidence</a:t>
            </a:r>
          </a:p>
          <a:p>
            <a:pPr marL="0" indent="0">
              <a:buNone/>
            </a:pPr>
            <a:r>
              <a:rPr lang="en-GB" dirty="0"/>
              <a:t>Statistics</a:t>
            </a:r>
          </a:p>
          <a:p>
            <a:pPr marL="0" indent="0">
              <a:buNone/>
            </a:pPr>
            <a:r>
              <a:rPr lang="en-GB" dirty="0"/>
              <a:t>Quotations</a:t>
            </a:r>
          </a:p>
        </p:txBody>
      </p:sp>
    </p:spTree>
    <p:extLst>
      <p:ext uri="{BB962C8B-B14F-4D97-AF65-F5344CB8AC3E}">
        <p14:creationId xmlns:p14="http://schemas.microsoft.com/office/powerpoint/2010/main" val="417612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2A9F5800-E292-40A2-87E6-A983B14B1810}"/>
              </a:ext>
            </a:extLst>
          </p:cNvPr>
          <p:cNvPicPr>
            <a:picLocks noChangeAspect="1"/>
          </p:cNvPicPr>
          <p:nvPr/>
        </p:nvPicPr>
        <p:blipFill>
          <a:blip r:embed="rId2"/>
          <a:stretch>
            <a:fillRect/>
          </a:stretch>
        </p:blipFill>
        <p:spPr>
          <a:xfrm>
            <a:off x="2645523" y="56912"/>
            <a:ext cx="6524988" cy="674417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0670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4333-E860-444B-AC6B-5DB0CB6EF58B}"/>
              </a:ext>
            </a:extLst>
          </p:cNvPr>
          <p:cNvSpPr>
            <a:spLocks noGrp="1"/>
          </p:cNvSpPr>
          <p:nvPr>
            <p:ph type="title"/>
          </p:nvPr>
        </p:nvSpPr>
        <p:spPr>
          <a:xfrm>
            <a:off x="838200" y="735075"/>
            <a:ext cx="10515600" cy="1325563"/>
          </a:xfrm>
        </p:spPr>
        <p:txBody>
          <a:bodyPr/>
          <a:lstStyle/>
          <a:p>
            <a:r>
              <a:rPr lang="en-US" dirty="0"/>
              <a:t>Supporting Sentences</a:t>
            </a:r>
            <a:endParaRPr lang="en-GB" dirty="0"/>
          </a:p>
        </p:txBody>
      </p:sp>
      <p:sp>
        <p:nvSpPr>
          <p:cNvPr id="3" name="Content Placeholder 2">
            <a:extLst>
              <a:ext uri="{FF2B5EF4-FFF2-40B4-BE49-F238E27FC236}">
                <a16:creationId xmlns:a16="http://schemas.microsoft.com/office/drawing/2014/main" id="{077FFF99-A34C-4511-88DB-078F43EEC2D6}"/>
              </a:ext>
            </a:extLst>
          </p:cNvPr>
          <p:cNvSpPr>
            <a:spLocks noGrp="1"/>
          </p:cNvSpPr>
          <p:nvPr>
            <p:ph idx="1"/>
          </p:nvPr>
        </p:nvSpPr>
        <p:spPr>
          <a:xfrm>
            <a:off x="838200" y="2141537"/>
            <a:ext cx="10515600" cy="4351338"/>
          </a:xfrm>
        </p:spPr>
        <p:txBody>
          <a:bodyPr>
            <a:normAutofit lnSpcReduction="10000"/>
          </a:bodyPr>
          <a:lstStyle/>
          <a:p>
            <a:r>
              <a:rPr lang="en-US" dirty="0"/>
              <a:t>Connect ideas using transition signals:</a:t>
            </a:r>
          </a:p>
          <a:p>
            <a:endParaRPr lang="en-US" dirty="0"/>
          </a:p>
          <a:p>
            <a:r>
              <a:rPr lang="en-US" b="1" dirty="0"/>
              <a:t>Addition</a:t>
            </a:r>
            <a:r>
              <a:rPr lang="en-US" dirty="0"/>
              <a:t> – furthermore, moreover, in addition, and,</a:t>
            </a:r>
          </a:p>
          <a:p>
            <a:r>
              <a:rPr lang="en-US" b="1" dirty="0"/>
              <a:t>Opposite idea </a:t>
            </a:r>
            <a:r>
              <a:rPr lang="en-US" dirty="0"/>
              <a:t>– on the other hand, however, nevertheless, but, although,</a:t>
            </a:r>
          </a:p>
          <a:p>
            <a:r>
              <a:rPr lang="en-US" b="1" dirty="0"/>
              <a:t>Order and sequence </a:t>
            </a:r>
            <a:r>
              <a:rPr lang="en-US" dirty="0"/>
              <a:t>– first, next, previously, finally</a:t>
            </a:r>
          </a:p>
          <a:p>
            <a:r>
              <a:rPr lang="en-US" b="1" dirty="0"/>
              <a:t>Example</a:t>
            </a:r>
            <a:r>
              <a:rPr lang="en-US" dirty="0"/>
              <a:t> – for example, for instance, such as</a:t>
            </a:r>
          </a:p>
          <a:p>
            <a:r>
              <a:rPr lang="en-US" b="1" dirty="0"/>
              <a:t>Cause and effect </a:t>
            </a:r>
            <a:r>
              <a:rPr lang="en-US" dirty="0"/>
              <a:t>– therefore, as a result of, consequently</a:t>
            </a:r>
          </a:p>
          <a:p>
            <a:r>
              <a:rPr lang="en-US" b="1" dirty="0"/>
              <a:t>Conclusion</a:t>
            </a:r>
            <a:r>
              <a:rPr lang="en-US" dirty="0"/>
              <a:t> – in short, in brief, to conclude, in conclusion </a:t>
            </a:r>
          </a:p>
          <a:p>
            <a:endParaRPr lang="en-US" dirty="0"/>
          </a:p>
          <a:p>
            <a:endParaRPr lang="en-GB" dirty="0"/>
          </a:p>
        </p:txBody>
      </p:sp>
    </p:spTree>
    <p:extLst>
      <p:ext uri="{BB962C8B-B14F-4D97-AF65-F5344CB8AC3E}">
        <p14:creationId xmlns:p14="http://schemas.microsoft.com/office/powerpoint/2010/main" val="404598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6C318-D379-4A5E-8C10-2E98BC622CDB}"/>
              </a:ext>
            </a:extLst>
          </p:cNvPr>
          <p:cNvSpPr>
            <a:spLocks noGrp="1"/>
          </p:cNvSpPr>
          <p:nvPr>
            <p:ph type="title"/>
          </p:nvPr>
        </p:nvSpPr>
        <p:spPr>
          <a:xfrm>
            <a:off x="838200" y="681037"/>
            <a:ext cx="10515600" cy="1325563"/>
          </a:xfrm>
        </p:spPr>
        <p:txBody>
          <a:bodyPr/>
          <a:lstStyle/>
          <a:p>
            <a:r>
              <a:rPr lang="en-US" dirty="0"/>
              <a:t>Transition Signals</a:t>
            </a:r>
            <a:endParaRPr lang="en-GB" dirty="0"/>
          </a:p>
        </p:txBody>
      </p:sp>
      <p:sp>
        <p:nvSpPr>
          <p:cNvPr id="3" name="Content Placeholder 2">
            <a:extLst>
              <a:ext uri="{FF2B5EF4-FFF2-40B4-BE49-F238E27FC236}">
                <a16:creationId xmlns:a16="http://schemas.microsoft.com/office/drawing/2014/main" id="{7AA67F1D-851D-4C8D-8992-446A509CFC09}"/>
              </a:ext>
            </a:extLst>
          </p:cNvPr>
          <p:cNvSpPr>
            <a:spLocks noGrp="1"/>
          </p:cNvSpPr>
          <p:nvPr>
            <p:ph idx="1"/>
          </p:nvPr>
        </p:nvSpPr>
        <p:spPr>
          <a:xfrm>
            <a:off x="838200" y="2069421"/>
            <a:ext cx="10515600" cy="4351338"/>
          </a:xfrm>
        </p:spPr>
        <p:txBody>
          <a:bodyPr>
            <a:normAutofit fontScale="92500" lnSpcReduction="10000"/>
          </a:bodyPr>
          <a:lstStyle/>
          <a:p>
            <a:r>
              <a:rPr lang="en-US" b="1" dirty="0">
                <a:solidFill>
                  <a:schemeClr val="accent1">
                    <a:lumMod val="75000"/>
                  </a:schemeClr>
                </a:solidFill>
              </a:rPr>
              <a:t>Furthermore	As a result of		For example		Nevertheless	</a:t>
            </a:r>
          </a:p>
          <a:p>
            <a:endParaRPr lang="en-US" dirty="0"/>
          </a:p>
          <a:p>
            <a:endParaRPr lang="en-US" dirty="0"/>
          </a:p>
          <a:p>
            <a:r>
              <a:rPr lang="en-US" dirty="0"/>
              <a:t>The company’s sales increased last year; ________________, its net profit declined.</a:t>
            </a:r>
          </a:p>
          <a:p>
            <a:r>
              <a:rPr lang="en-US" dirty="0"/>
              <a:t>Recently, some stocks have continued to grow.  ___ ________, TESLA and Apple shares grew rapidly from 2020 to early 2021.</a:t>
            </a:r>
          </a:p>
          <a:p>
            <a:r>
              <a:rPr lang="en-US" dirty="0"/>
              <a:t>________________ growing unemployment, the economy fell.</a:t>
            </a:r>
          </a:p>
          <a:p>
            <a:r>
              <a:rPr lang="en-US" dirty="0"/>
              <a:t>Writers who plagiarize can be asked to leave.  _____________, their essays are less credible.</a:t>
            </a:r>
          </a:p>
          <a:p>
            <a:endParaRPr lang="en-US" dirty="0"/>
          </a:p>
          <a:p>
            <a:endParaRPr lang="en-US" dirty="0"/>
          </a:p>
          <a:p>
            <a:endParaRPr lang="en-GB" dirty="0"/>
          </a:p>
        </p:txBody>
      </p:sp>
    </p:spTree>
    <p:extLst>
      <p:ext uri="{BB962C8B-B14F-4D97-AF65-F5344CB8AC3E}">
        <p14:creationId xmlns:p14="http://schemas.microsoft.com/office/powerpoint/2010/main" val="2522195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4C045D-C8E6-4487-A053-7BEB4F1C152A}"/>
              </a:ext>
            </a:extLst>
          </p:cNvPr>
          <p:cNvSpPr>
            <a:spLocks noGrp="1"/>
          </p:cNvSpPr>
          <p:nvPr>
            <p:ph type="title"/>
          </p:nvPr>
        </p:nvSpPr>
        <p:spPr>
          <a:xfrm>
            <a:off x="230530" y="1687156"/>
            <a:ext cx="3197013" cy="2743200"/>
          </a:xfrm>
        </p:spPr>
        <p:txBody>
          <a:bodyPr anchor="t">
            <a:normAutofit/>
          </a:bodyPr>
          <a:lstStyle/>
          <a:p>
            <a:pPr algn="ctr"/>
            <a:r>
              <a:rPr lang="en-US" sz="4800" dirty="0">
                <a:solidFill>
                  <a:schemeClr val="bg1"/>
                </a:solidFill>
              </a:rPr>
              <a:t>The Concluding Sentence</a:t>
            </a:r>
            <a:endParaRPr lang="en-GB" sz="4800" dirty="0">
              <a:solidFill>
                <a:schemeClr val="bg1"/>
              </a:solidFill>
            </a:endParaRPr>
          </a:p>
        </p:txBody>
      </p:sp>
      <p:sp>
        <p:nvSpPr>
          <p:cNvPr id="3" name="Content Placeholder 2">
            <a:extLst>
              <a:ext uri="{FF2B5EF4-FFF2-40B4-BE49-F238E27FC236}">
                <a16:creationId xmlns:a16="http://schemas.microsoft.com/office/drawing/2014/main" id="{4DE932BD-A997-492E-A6B8-1D0F978FE9EC}"/>
              </a:ext>
            </a:extLst>
          </p:cNvPr>
          <p:cNvSpPr>
            <a:spLocks noGrp="1"/>
          </p:cNvSpPr>
          <p:nvPr>
            <p:ph idx="1"/>
          </p:nvPr>
        </p:nvSpPr>
        <p:spPr>
          <a:xfrm>
            <a:off x="4330719" y="641615"/>
            <a:ext cx="7289799" cy="5533496"/>
          </a:xfrm>
        </p:spPr>
        <p:txBody>
          <a:bodyPr anchor="ctr">
            <a:normAutofit/>
          </a:bodyPr>
          <a:lstStyle/>
          <a:p>
            <a:pPr marL="514350" indent="-514350">
              <a:buFont typeface="+mj-lt"/>
              <a:buAutoNum type="arabicPeriod"/>
            </a:pPr>
            <a:r>
              <a:rPr lang="en-US" dirty="0"/>
              <a:t>Signals the end of the paragraph</a:t>
            </a:r>
          </a:p>
          <a:p>
            <a:pPr marL="514350" indent="-514350">
              <a:buFont typeface="+mj-lt"/>
              <a:buAutoNum type="arabicPeriod"/>
            </a:pPr>
            <a:r>
              <a:rPr lang="en-US" dirty="0" err="1"/>
              <a:t>Summarises</a:t>
            </a:r>
            <a:r>
              <a:rPr lang="en-US" dirty="0"/>
              <a:t> the main points</a:t>
            </a:r>
          </a:p>
          <a:p>
            <a:pPr marL="514350" indent="-514350">
              <a:buFont typeface="+mj-lt"/>
              <a:buAutoNum type="arabicPeriod"/>
            </a:pPr>
            <a:r>
              <a:rPr lang="en-US" dirty="0"/>
              <a:t>Gives a final comment about the topic</a:t>
            </a:r>
          </a:p>
          <a:p>
            <a:pPr marL="514350" indent="-514350">
              <a:buFont typeface="+mj-lt"/>
              <a:buAutoNum type="arabicPeriod"/>
            </a:pPr>
            <a:r>
              <a:rPr lang="en-US" dirty="0"/>
              <a:t>Leaves the reader with something important to think about</a:t>
            </a:r>
          </a:p>
          <a:p>
            <a:endParaRPr lang="en-GB" dirty="0"/>
          </a:p>
        </p:txBody>
      </p:sp>
    </p:spTree>
    <p:extLst>
      <p:ext uri="{BB962C8B-B14F-4D97-AF65-F5344CB8AC3E}">
        <p14:creationId xmlns:p14="http://schemas.microsoft.com/office/powerpoint/2010/main" val="981980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6FC21-B064-4785-B393-DDE3955652C6}"/>
              </a:ext>
            </a:extLst>
          </p:cNvPr>
          <p:cNvSpPr>
            <a:spLocks noGrp="1"/>
          </p:cNvSpPr>
          <p:nvPr>
            <p:ph type="title"/>
          </p:nvPr>
        </p:nvSpPr>
        <p:spPr>
          <a:xfrm>
            <a:off x="865191" y="519509"/>
            <a:ext cx="10515600" cy="1325563"/>
          </a:xfrm>
        </p:spPr>
        <p:txBody>
          <a:bodyPr/>
          <a:lstStyle/>
          <a:p>
            <a:r>
              <a:rPr lang="en-US" dirty="0"/>
              <a:t>End of Paragraph Signals</a:t>
            </a:r>
            <a:endParaRPr lang="en-GB" dirty="0"/>
          </a:p>
        </p:txBody>
      </p:sp>
      <p:sp>
        <p:nvSpPr>
          <p:cNvPr id="6" name="Text Placeholder 5">
            <a:extLst>
              <a:ext uri="{FF2B5EF4-FFF2-40B4-BE49-F238E27FC236}">
                <a16:creationId xmlns:a16="http://schemas.microsoft.com/office/drawing/2014/main" id="{F0EF4117-89A7-45EF-82CF-29B8CCF39EAF}"/>
              </a:ext>
            </a:extLst>
          </p:cNvPr>
          <p:cNvSpPr>
            <a:spLocks noGrp="1"/>
          </p:cNvSpPr>
          <p:nvPr>
            <p:ph type="body" idx="1"/>
          </p:nvPr>
        </p:nvSpPr>
        <p:spPr>
          <a:xfrm>
            <a:off x="836612" y="1568566"/>
            <a:ext cx="5157787" cy="823912"/>
          </a:xfrm>
        </p:spPr>
        <p:txBody>
          <a:bodyPr>
            <a:normAutofit/>
          </a:bodyPr>
          <a:lstStyle/>
          <a:p>
            <a:r>
              <a:rPr lang="en-US" sz="3200" dirty="0"/>
              <a:t>Followed by a comma</a:t>
            </a:r>
            <a:endParaRPr lang="en-GB" sz="3200" dirty="0"/>
          </a:p>
        </p:txBody>
      </p:sp>
      <p:sp>
        <p:nvSpPr>
          <p:cNvPr id="7" name="Content Placeholder 6">
            <a:extLst>
              <a:ext uri="{FF2B5EF4-FFF2-40B4-BE49-F238E27FC236}">
                <a16:creationId xmlns:a16="http://schemas.microsoft.com/office/drawing/2014/main" id="{48805C9D-9A92-4E18-B078-45A9D67CA517}"/>
              </a:ext>
            </a:extLst>
          </p:cNvPr>
          <p:cNvSpPr>
            <a:spLocks noGrp="1"/>
          </p:cNvSpPr>
          <p:nvPr>
            <p:ph sz="half" idx="2"/>
          </p:nvPr>
        </p:nvSpPr>
        <p:spPr>
          <a:xfrm>
            <a:off x="836612" y="2623229"/>
            <a:ext cx="5157787" cy="3684588"/>
          </a:xfrm>
        </p:spPr>
        <p:txBody>
          <a:bodyPr/>
          <a:lstStyle/>
          <a:p>
            <a:r>
              <a:rPr lang="en-US" dirty="0"/>
              <a:t>Finally, </a:t>
            </a:r>
          </a:p>
          <a:p>
            <a:r>
              <a:rPr lang="en-US" dirty="0"/>
              <a:t>In conclusion,</a:t>
            </a:r>
          </a:p>
          <a:p>
            <a:r>
              <a:rPr lang="en-US" dirty="0"/>
              <a:t>In summary,</a:t>
            </a:r>
          </a:p>
          <a:p>
            <a:r>
              <a:rPr lang="en-US" dirty="0"/>
              <a:t>In brief,</a:t>
            </a:r>
          </a:p>
          <a:p>
            <a:r>
              <a:rPr lang="en-US" dirty="0"/>
              <a:t>To conclude, </a:t>
            </a:r>
          </a:p>
          <a:p>
            <a:r>
              <a:rPr lang="en-US" dirty="0"/>
              <a:t>As a result, </a:t>
            </a:r>
            <a:endParaRPr lang="en-GB" dirty="0"/>
          </a:p>
        </p:txBody>
      </p:sp>
      <p:sp>
        <p:nvSpPr>
          <p:cNvPr id="8" name="Text Placeholder 7">
            <a:extLst>
              <a:ext uri="{FF2B5EF4-FFF2-40B4-BE49-F238E27FC236}">
                <a16:creationId xmlns:a16="http://schemas.microsoft.com/office/drawing/2014/main" id="{DBC2ADEE-AD28-4DE6-BBC6-95DCA5EC2426}"/>
              </a:ext>
            </a:extLst>
          </p:cNvPr>
          <p:cNvSpPr>
            <a:spLocks noGrp="1"/>
          </p:cNvSpPr>
          <p:nvPr>
            <p:ph type="body" sz="quarter" idx="3"/>
          </p:nvPr>
        </p:nvSpPr>
        <p:spPr>
          <a:xfrm>
            <a:off x="6175376" y="1568566"/>
            <a:ext cx="5183188" cy="823912"/>
          </a:xfrm>
        </p:spPr>
        <p:txBody>
          <a:bodyPr>
            <a:normAutofit/>
          </a:bodyPr>
          <a:lstStyle/>
          <a:p>
            <a:r>
              <a:rPr lang="en-US" sz="3200" dirty="0"/>
              <a:t>Not followed by a comma</a:t>
            </a:r>
            <a:endParaRPr lang="en-GB" sz="3200" dirty="0"/>
          </a:p>
        </p:txBody>
      </p:sp>
      <p:sp>
        <p:nvSpPr>
          <p:cNvPr id="9" name="Content Placeholder 8">
            <a:extLst>
              <a:ext uri="{FF2B5EF4-FFF2-40B4-BE49-F238E27FC236}">
                <a16:creationId xmlns:a16="http://schemas.microsoft.com/office/drawing/2014/main" id="{94C4A257-4319-473F-B6E5-F1EE543293BA}"/>
              </a:ext>
            </a:extLst>
          </p:cNvPr>
          <p:cNvSpPr>
            <a:spLocks noGrp="1"/>
          </p:cNvSpPr>
          <p:nvPr>
            <p:ph sz="quarter" idx="4"/>
          </p:nvPr>
        </p:nvSpPr>
        <p:spPr>
          <a:xfrm>
            <a:off x="6197603" y="2623229"/>
            <a:ext cx="5183188" cy="3684588"/>
          </a:xfrm>
        </p:spPr>
        <p:txBody>
          <a:bodyPr/>
          <a:lstStyle/>
          <a:p>
            <a:r>
              <a:rPr lang="en-US" dirty="0"/>
              <a:t>The evidence suggests that ..</a:t>
            </a:r>
          </a:p>
          <a:p>
            <a:r>
              <a:rPr lang="en-US" dirty="0"/>
              <a:t>It is clear that ..</a:t>
            </a:r>
          </a:p>
          <a:p>
            <a:r>
              <a:rPr lang="en-US" dirty="0"/>
              <a:t>There can be no doubt that ..</a:t>
            </a:r>
          </a:p>
          <a:p>
            <a:r>
              <a:rPr lang="en-US" dirty="0"/>
              <a:t>These examples show that ..</a:t>
            </a:r>
            <a:endParaRPr lang="en-GB" dirty="0"/>
          </a:p>
        </p:txBody>
      </p:sp>
    </p:spTree>
    <p:extLst>
      <p:ext uri="{BB962C8B-B14F-4D97-AF65-F5344CB8AC3E}">
        <p14:creationId xmlns:p14="http://schemas.microsoft.com/office/powerpoint/2010/main" val="4085256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09BFE-1ED0-4891-84D3-C28E788712DD}"/>
              </a:ext>
            </a:extLst>
          </p:cNvPr>
          <p:cNvSpPr>
            <a:spLocks noGrp="1"/>
          </p:cNvSpPr>
          <p:nvPr>
            <p:ph type="title"/>
          </p:nvPr>
        </p:nvSpPr>
        <p:spPr>
          <a:xfrm>
            <a:off x="838200" y="811229"/>
            <a:ext cx="10515600" cy="1325563"/>
          </a:xfrm>
        </p:spPr>
        <p:txBody>
          <a:bodyPr/>
          <a:lstStyle/>
          <a:p>
            <a:r>
              <a:rPr lang="en-US" dirty="0"/>
              <a:t>Write a good Concluding Sentence </a:t>
            </a:r>
            <a:endParaRPr lang="en-GB" dirty="0"/>
          </a:p>
        </p:txBody>
      </p:sp>
      <p:sp>
        <p:nvSpPr>
          <p:cNvPr id="3" name="Content Placeholder 2">
            <a:extLst>
              <a:ext uri="{FF2B5EF4-FFF2-40B4-BE49-F238E27FC236}">
                <a16:creationId xmlns:a16="http://schemas.microsoft.com/office/drawing/2014/main" id="{7E8C3A3E-0B35-4540-8377-570D53A7F12D}"/>
              </a:ext>
            </a:extLst>
          </p:cNvPr>
          <p:cNvSpPr>
            <a:spLocks noGrp="1"/>
          </p:cNvSpPr>
          <p:nvPr>
            <p:ph idx="1"/>
          </p:nvPr>
        </p:nvSpPr>
        <p:spPr>
          <a:xfrm>
            <a:off x="838200" y="2223730"/>
            <a:ext cx="10515600" cy="4351338"/>
          </a:xfrm>
        </p:spPr>
        <p:txBody>
          <a:bodyPr>
            <a:normAutofit/>
          </a:bodyPr>
          <a:lstStyle/>
          <a:p>
            <a:r>
              <a:rPr lang="en-US" sz="2400" dirty="0">
                <a:effectLst/>
                <a:ea typeface="Times New Roman" panose="02020603050405020304" pitchFamily="18" charset="0"/>
                <a:cs typeface="Angsana New" panose="020B0502040204020203" pitchFamily="18" charset="-34"/>
              </a:rPr>
              <a:t>You can be a good conversationalist by being a good listener.  When you are conversing with someone, pay close attention to the speaker’ s words while looking at his or her face.  Show your interest by smiling and/or nodding.  Furthermore, don’t interrupt while someone is speaking; it is impolite to do so.  If you have a good story, wait until the speaker is finished.  Also, watch your body language; it can affect your communication whether you are the speaker or the listener.  For instance, don’t sit slumped in a chair or make nervous hand and foot movements.  Be relaxed and bend your body slightly forward to show interest in the person and the conversation. _______________________________________</a:t>
            </a:r>
          </a:p>
          <a:p>
            <a:r>
              <a:rPr lang="en-US" sz="2400" dirty="0">
                <a:cs typeface="Angsana New" panose="020B0502040204020203" pitchFamily="18" charset="-34"/>
              </a:rPr>
              <a:t>__________________________________________________________________</a:t>
            </a:r>
            <a:endParaRPr lang="en-GB" sz="2400" dirty="0"/>
          </a:p>
        </p:txBody>
      </p:sp>
      <p:sp>
        <p:nvSpPr>
          <p:cNvPr id="6" name="TextBox 5">
            <a:extLst>
              <a:ext uri="{FF2B5EF4-FFF2-40B4-BE49-F238E27FC236}">
                <a16:creationId xmlns:a16="http://schemas.microsoft.com/office/drawing/2014/main" id="{A2D8D415-AD56-4850-9176-B5E81583A33A}"/>
              </a:ext>
            </a:extLst>
          </p:cNvPr>
          <p:cNvSpPr txBox="1"/>
          <p:nvPr/>
        </p:nvSpPr>
        <p:spPr>
          <a:xfrm>
            <a:off x="439220" y="6205736"/>
            <a:ext cx="6097712" cy="369332"/>
          </a:xfrm>
          <a:prstGeom prst="rect">
            <a:avLst/>
          </a:prstGeom>
          <a:noFill/>
        </p:spPr>
        <p:txBody>
          <a:bodyPr wrap="square">
            <a:spAutoFit/>
          </a:bodyPr>
          <a:lstStyle/>
          <a:p>
            <a:pPr marL="0" indent="0">
              <a:buNone/>
            </a:pPr>
            <a:r>
              <a:rPr lang="en-US" sz="1800" dirty="0">
                <a:latin typeface="+mn-lt"/>
              </a:rPr>
              <a:t>Writing Academic English - Longman</a:t>
            </a:r>
          </a:p>
        </p:txBody>
      </p:sp>
    </p:spTree>
    <p:extLst>
      <p:ext uri="{BB962C8B-B14F-4D97-AF65-F5344CB8AC3E}">
        <p14:creationId xmlns:p14="http://schemas.microsoft.com/office/powerpoint/2010/main" val="5960209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91C1-12AC-45D7-950F-5AEC773ACFCE}"/>
              </a:ext>
            </a:extLst>
          </p:cNvPr>
          <p:cNvSpPr>
            <a:spLocks noGrp="1"/>
          </p:cNvSpPr>
          <p:nvPr>
            <p:ph type="title"/>
          </p:nvPr>
        </p:nvSpPr>
        <p:spPr>
          <a:xfrm>
            <a:off x="838200" y="899657"/>
            <a:ext cx="10515600" cy="1325563"/>
          </a:xfrm>
        </p:spPr>
        <p:txBody>
          <a:bodyPr/>
          <a:lstStyle/>
          <a:p>
            <a:r>
              <a:rPr lang="en-US" dirty="0"/>
              <a:t>Write a good Concluding Sentence </a:t>
            </a:r>
            <a:endParaRPr lang="en-GB" dirty="0"/>
          </a:p>
        </p:txBody>
      </p:sp>
      <p:sp>
        <p:nvSpPr>
          <p:cNvPr id="3" name="Content Placeholder 2">
            <a:extLst>
              <a:ext uri="{FF2B5EF4-FFF2-40B4-BE49-F238E27FC236}">
                <a16:creationId xmlns:a16="http://schemas.microsoft.com/office/drawing/2014/main" id="{1302CB13-08B3-4779-A296-BA487098BC28}"/>
              </a:ext>
            </a:extLst>
          </p:cNvPr>
          <p:cNvSpPr>
            <a:spLocks noGrp="1"/>
          </p:cNvSpPr>
          <p:nvPr>
            <p:ph idx="1"/>
          </p:nvPr>
        </p:nvSpPr>
        <p:spPr>
          <a:xfrm>
            <a:off x="523875" y="2075830"/>
            <a:ext cx="10515600" cy="4351338"/>
          </a:xfrm>
        </p:spPr>
        <p:txBody>
          <a:bodyPr>
            <a:normAutofit/>
          </a:bodyPr>
          <a:lstStyle/>
          <a:p>
            <a:r>
              <a:rPr lang="en-US" sz="2400" dirty="0">
                <a:effectLst/>
                <a:ea typeface="Times New Roman" panose="02020603050405020304" pitchFamily="18" charset="0"/>
                <a:cs typeface="Angsana New" panose="02020603050405020304" pitchFamily="18" charset="-34"/>
              </a:rPr>
              <a:t>	Modern communication technology is driving workers in the corporate world crazy.  They feel buried under the large number of messages they receive daily.  In addition to the telephone calls, office workers receive dozens of E-mail and voice mail messages daily.  In one company, in fact, managers receive an average of 100 messages a day.  Because they do not have enough time to respond to these messages during office hours, it is common for them to do so in the evenings or on weekends at home. __________________________________</a:t>
            </a:r>
          </a:p>
          <a:p>
            <a:r>
              <a:rPr lang="en-US" sz="2400" dirty="0">
                <a:cs typeface="Angsana New" panose="02020603050405020304" pitchFamily="18" charset="-34"/>
              </a:rPr>
              <a:t>__________________________________________________________________</a:t>
            </a:r>
            <a:endParaRPr lang="en-GB" sz="2400" dirty="0"/>
          </a:p>
        </p:txBody>
      </p:sp>
      <p:sp>
        <p:nvSpPr>
          <p:cNvPr id="6" name="TextBox 5">
            <a:extLst>
              <a:ext uri="{FF2B5EF4-FFF2-40B4-BE49-F238E27FC236}">
                <a16:creationId xmlns:a16="http://schemas.microsoft.com/office/drawing/2014/main" id="{72A99F9F-4F34-4163-A0AA-CDE6DA82D78F}"/>
              </a:ext>
            </a:extLst>
          </p:cNvPr>
          <p:cNvSpPr txBox="1"/>
          <p:nvPr/>
        </p:nvSpPr>
        <p:spPr>
          <a:xfrm>
            <a:off x="315930" y="6277778"/>
            <a:ext cx="6097712" cy="369332"/>
          </a:xfrm>
          <a:prstGeom prst="rect">
            <a:avLst/>
          </a:prstGeom>
          <a:noFill/>
        </p:spPr>
        <p:txBody>
          <a:bodyPr wrap="square">
            <a:spAutoFit/>
          </a:bodyPr>
          <a:lstStyle/>
          <a:p>
            <a:pPr marL="0" indent="0">
              <a:buNone/>
            </a:pPr>
            <a:r>
              <a:rPr lang="en-US" sz="1800" dirty="0">
                <a:latin typeface="+mn-lt"/>
              </a:rPr>
              <a:t>Writing Academic English - Longman</a:t>
            </a:r>
          </a:p>
        </p:txBody>
      </p:sp>
    </p:spTree>
    <p:extLst>
      <p:ext uri="{BB962C8B-B14F-4D97-AF65-F5344CB8AC3E}">
        <p14:creationId xmlns:p14="http://schemas.microsoft.com/office/powerpoint/2010/main" val="31852160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99D0D-F1C5-4694-B41D-0B9323641422}"/>
              </a:ext>
            </a:extLst>
          </p:cNvPr>
          <p:cNvSpPr>
            <a:spLocks noGrp="1"/>
          </p:cNvSpPr>
          <p:nvPr>
            <p:ph type="title"/>
          </p:nvPr>
        </p:nvSpPr>
        <p:spPr>
          <a:xfrm>
            <a:off x="735459" y="618216"/>
            <a:ext cx="10515600" cy="1325563"/>
          </a:xfrm>
        </p:spPr>
        <p:txBody>
          <a:bodyPr/>
          <a:lstStyle/>
          <a:p>
            <a:r>
              <a:rPr lang="en-US" dirty="0"/>
              <a:t>Self and Peer Editing Checklist </a:t>
            </a:r>
            <a:endParaRPr lang="en-GB" dirty="0"/>
          </a:p>
        </p:txBody>
      </p:sp>
      <p:graphicFrame>
        <p:nvGraphicFramePr>
          <p:cNvPr id="5" name="Table 5">
            <a:extLst>
              <a:ext uri="{FF2B5EF4-FFF2-40B4-BE49-F238E27FC236}">
                <a16:creationId xmlns:a16="http://schemas.microsoft.com/office/drawing/2014/main" id="{57DA8224-FA62-4CB4-9245-EDD3664895C7}"/>
              </a:ext>
            </a:extLst>
          </p:cNvPr>
          <p:cNvGraphicFramePr>
            <a:graphicFrameLocks noGrp="1"/>
          </p:cNvGraphicFramePr>
          <p:nvPr>
            <p:ph idx="1"/>
            <p:extLst>
              <p:ext uri="{D42A27DB-BD31-4B8C-83A1-F6EECF244321}">
                <p14:modId xmlns:p14="http://schemas.microsoft.com/office/powerpoint/2010/main" val="2971101220"/>
              </p:ext>
            </p:extLst>
          </p:nvPr>
        </p:nvGraphicFramePr>
        <p:xfrm>
          <a:off x="735459" y="1808252"/>
          <a:ext cx="10144874" cy="4685503"/>
        </p:xfrm>
        <a:graphic>
          <a:graphicData uri="http://schemas.openxmlformats.org/drawingml/2006/table">
            <a:tbl>
              <a:tblPr firstRow="1" bandRow="1">
                <a:tableStyleId>{5C22544A-7EE6-4342-B048-85BDC9FD1C3A}</a:tableStyleId>
              </a:tblPr>
              <a:tblGrid>
                <a:gridCol w="5072437">
                  <a:extLst>
                    <a:ext uri="{9D8B030D-6E8A-4147-A177-3AD203B41FA5}">
                      <a16:colId xmlns:a16="http://schemas.microsoft.com/office/drawing/2014/main" val="3133181793"/>
                    </a:ext>
                  </a:extLst>
                </a:gridCol>
                <a:gridCol w="5072437">
                  <a:extLst>
                    <a:ext uri="{9D8B030D-6E8A-4147-A177-3AD203B41FA5}">
                      <a16:colId xmlns:a16="http://schemas.microsoft.com/office/drawing/2014/main" val="2248912078"/>
                    </a:ext>
                  </a:extLst>
                </a:gridCol>
              </a:tblGrid>
              <a:tr h="607952">
                <a:tc>
                  <a:txBody>
                    <a:bodyPr/>
                    <a:lstStyle/>
                    <a:p>
                      <a:pPr>
                        <a:buNone/>
                      </a:pPr>
                      <a:r>
                        <a:rPr lang="en-US" b="0" dirty="0">
                          <a:solidFill>
                            <a:schemeClr val="tx1">
                              <a:lumMod val="85000"/>
                              <a:lumOff val="15000"/>
                            </a:schemeClr>
                          </a:solidFill>
                        </a:rPr>
                        <a:t>What do you like best about this paragraph?</a:t>
                      </a:r>
                      <a:endParaRPr lang="en-GB" b="0" dirty="0">
                        <a:solidFill>
                          <a:schemeClr val="tx1">
                            <a:lumMod val="85000"/>
                            <a:lumOff val="15000"/>
                          </a:schemeClr>
                        </a:solidFill>
                      </a:endParaRPr>
                    </a:p>
                  </a:txBody>
                  <a:tcPr>
                    <a:solidFill>
                      <a:schemeClr val="accent1">
                        <a:lumMod val="40000"/>
                        <a:lumOff val="60000"/>
                      </a:schemeClr>
                    </a:solidFill>
                  </a:tcPr>
                </a:tc>
                <a:tc>
                  <a:txBody>
                    <a:bodyPr/>
                    <a:lstStyle/>
                    <a:p>
                      <a:pPr>
                        <a:buNone/>
                      </a:pPr>
                      <a:endParaRPr lang="en-GB" dirty="0"/>
                    </a:p>
                  </a:txBody>
                  <a:tcPr>
                    <a:solidFill>
                      <a:schemeClr val="accent1">
                        <a:lumMod val="40000"/>
                        <a:lumOff val="60000"/>
                      </a:schemeClr>
                    </a:solidFill>
                  </a:tcPr>
                </a:tc>
                <a:extLst>
                  <a:ext uri="{0D108BD9-81ED-4DB2-BD59-A6C34878D82A}">
                    <a16:rowId xmlns:a16="http://schemas.microsoft.com/office/drawing/2014/main" val="2499939099"/>
                  </a:ext>
                </a:extLst>
              </a:tr>
              <a:tr h="864907">
                <a:tc>
                  <a:txBody>
                    <a:bodyPr/>
                    <a:lstStyle/>
                    <a:p>
                      <a:pPr>
                        <a:buNone/>
                      </a:pPr>
                      <a:r>
                        <a:rPr lang="en-US" dirty="0"/>
                        <a:t>Is there a clear Topic Sentence?  Does it have a controlling idea?</a:t>
                      </a:r>
                    </a:p>
                  </a:txBody>
                  <a:tcPr/>
                </a:tc>
                <a:tc>
                  <a:txBody>
                    <a:bodyPr/>
                    <a:lstStyle/>
                    <a:p>
                      <a:pPr>
                        <a:buNone/>
                      </a:pPr>
                      <a:endParaRPr lang="en-GB" dirty="0"/>
                    </a:p>
                  </a:txBody>
                  <a:tcPr/>
                </a:tc>
                <a:extLst>
                  <a:ext uri="{0D108BD9-81ED-4DB2-BD59-A6C34878D82A}">
                    <a16:rowId xmlns:a16="http://schemas.microsoft.com/office/drawing/2014/main" val="3398665146"/>
                  </a:ext>
                </a:extLst>
              </a:tr>
              <a:tr h="803161">
                <a:tc>
                  <a:txBody>
                    <a:bodyPr/>
                    <a:lstStyle/>
                    <a:p>
                      <a:pPr>
                        <a:buNone/>
                      </a:pPr>
                      <a:r>
                        <a:rPr lang="en-US" dirty="0"/>
                        <a:t>Supporting sentences: Is the main idea clear? Do the details clearly explain it?</a:t>
                      </a:r>
                      <a:endParaRPr lang="en-GB" dirty="0"/>
                    </a:p>
                  </a:txBody>
                  <a:tcPr/>
                </a:tc>
                <a:tc>
                  <a:txBody>
                    <a:bodyPr/>
                    <a:lstStyle/>
                    <a:p>
                      <a:pPr>
                        <a:buNone/>
                      </a:pPr>
                      <a:endParaRPr lang="en-GB"/>
                    </a:p>
                  </a:txBody>
                  <a:tcPr/>
                </a:tc>
                <a:extLst>
                  <a:ext uri="{0D108BD9-81ED-4DB2-BD59-A6C34878D82A}">
                    <a16:rowId xmlns:a16="http://schemas.microsoft.com/office/drawing/2014/main" val="2054280422"/>
                  </a:ext>
                </a:extLst>
              </a:tr>
              <a:tr h="803161">
                <a:tc>
                  <a:txBody>
                    <a:bodyPr/>
                    <a:lstStyle/>
                    <a:p>
                      <a:pPr>
                        <a:buNone/>
                      </a:pPr>
                      <a:r>
                        <a:rPr lang="en-US" dirty="0"/>
                        <a:t>Is there a Concluding Sentence?  Does it begin with an end of paragraph signal?</a:t>
                      </a:r>
                      <a:endParaRPr lang="en-GB" dirty="0"/>
                    </a:p>
                  </a:txBody>
                  <a:tcPr/>
                </a:tc>
                <a:tc>
                  <a:txBody>
                    <a:bodyPr/>
                    <a:lstStyle/>
                    <a:p>
                      <a:pPr>
                        <a:buNone/>
                      </a:pPr>
                      <a:endParaRPr lang="en-GB" dirty="0"/>
                    </a:p>
                  </a:txBody>
                  <a:tcPr/>
                </a:tc>
                <a:extLst>
                  <a:ext uri="{0D108BD9-81ED-4DB2-BD59-A6C34878D82A}">
                    <a16:rowId xmlns:a16="http://schemas.microsoft.com/office/drawing/2014/main" val="36621207"/>
                  </a:ext>
                </a:extLst>
              </a:tr>
              <a:tr h="803161">
                <a:tc>
                  <a:txBody>
                    <a:bodyPr/>
                    <a:lstStyle/>
                    <a:p>
                      <a:pPr>
                        <a:buNone/>
                      </a:pPr>
                      <a:r>
                        <a:rPr lang="en-US" dirty="0"/>
                        <a:t>Are there any unclear sentences?  How can they be improved?</a:t>
                      </a:r>
                      <a:endParaRPr lang="en-GB" dirty="0"/>
                    </a:p>
                  </a:txBody>
                  <a:tcPr/>
                </a:tc>
                <a:tc>
                  <a:txBody>
                    <a:bodyPr/>
                    <a:lstStyle/>
                    <a:p>
                      <a:pPr>
                        <a:buNone/>
                      </a:pPr>
                      <a:endParaRPr lang="en-GB" dirty="0"/>
                    </a:p>
                  </a:txBody>
                  <a:tcPr/>
                </a:tc>
                <a:extLst>
                  <a:ext uri="{0D108BD9-81ED-4DB2-BD59-A6C34878D82A}">
                    <a16:rowId xmlns:a16="http://schemas.microsoft.com/office/drawing/2014/main" val="2506334141"/>
                  </a:ext>
                </a:extLst>
              </a:tr>
              <a:tr h="803161">
                <a:tc>
                  <a:txBody>
                    <a:bodyPr/>
                    <a:lstStyle/>
                    <a:p>
                      <a:pPr>
                        <a:buNone/>
                      </a:pPr>
                      <a:r>
                        <a:rPr lang="en-US" dirty="0"/>
                        <a:t>Are there any grammar or spelling errors?</a:t>
                      </a:r>
                      <a:endParaRPr lang="en-GB" dirty="0"/>
                    </a:p>
                  </a:txBody>
                  <a:tcPr/>
                </a:tc>
                <a:tc>
                  <a:txBody>
                    <a:bodyPr/>
                    <a:lstStyle/>
                    <a:p>
                      <a:pPr>
                        <a:buNone/>
                      </a:pPr>
                      <a:endParaRPr lang="en-GB" dirty="0"/>
                    </a:p>
                  </a:txBody>
                  <a:tcPr/>
                </a:tc>
                <a:extLst>
                  <a:ext uri="{0D108BD9-81ED-4DB2-BD59-A6C34878D82A}">
                    <a16:rowId xmlns:a16="http://schemas.microsoft.com/office/drawing/2014/main" val="2897616740"/>
                  </a:ext>
                </a:extLst>
              </a:tr>
            </a:tbl>
          </a:graphicData>
        </a:graphic>
      </p:graphicFrame>
    </p:spTree>
    <p:extLst>
      <p:ext uri="{BB962C8B-B14F-4D97-AF65-F5344CB8AC3E}">
        <p14:creationId xmlns:p14="http://schemas.microsoft.com/office/powerpoint/2010/main" val="199957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1D376-11DC-4096-8697-1749396E40C0}"/>
              </a:ext>
            </a:extLst>
          </p:cNvPr>
          <p:cNvSpPr>
            <a:spLocks noGrp="1"/>
          </p:cNvSpPr>
          <p:nvPr>
            <p:ph type="title"/>
          </p:nvPr>
        </p:nvSpPr>
        <p:spPr>
          <a:xfrm>
            <a:off x="838200" y="886814"/>
            <a:ext cx="10515600" cy="1325563"/>
          </a:xfrm>
        </p:spPr>
        <p:txBody>
          <a:bodyPr/>
          <a:lstStyle/>
          <a:p>
            <a:r>
              <a:rPr lang="en-US" dirty="0"/>
              <a:t>Use the Editing Checklist for the paragraph below: </a:t>
            </a:r>
            <a:endParaRPr lang="en-GB" dirty="0"/>
          </a:p>
        </p:txBody>
      </p:sp>
      <p:sp>
        <p:nvSpPr>
          <p:cNvPr id="3" name="Content Placeholder 2">
            <a:extLst>
              <a:ext uri="{FF2B5EF4-FFF2-40B4-BE49-F238E27FC236}">
                <a16:creationId xmlns:a16="http://schemas.microsoft.com/office/drawing/2014/main" id="{449141DE-B206-4CB8-831A-B1C1E2609DF2}"/>
              </a:ext>
            </a:extLst>
          </p:cNvPr>
          <p:cNvSpPr>
            <a:spLocks noGrp="1"/>
          </p:cNvSpPr>
          <p:nvPr>
            <p:ph idx="1"/>
          </p:nvPr>
        </p:nvSpPr>
        <p:spPr>
          <a:xfrm>
            <a:off x="838200" y="2506662"/>
            <a:ext cx="10515600" cy="4351338"/>
          </a:xfrm>
        </p:spPr>
        <p:txBody>
          <a:bodyPr/>
          <a:lstStyle/>
          <a:p>
            <a:pPr marL="0" indent="0">
              <a:buNone/>
            </a:pPr>
            <a:r>
              <a:rPr lang="en-US" b="0" i="0" dirty="0">
                <a:solidFill>
                  <a:srgbClr val="333333"/>
                </a:solidFill>
                <a:effectLst/>
              </a:rPr>
              <a:t>The weather in 1816 Europe was abnormally wet, keeping many inhabitants indoors that summer. From April until September of that year, "it rained in Switzerland on 130 out of the 183 days from April to September" (Phillips, 2006). Unlike today, one could not simply turn on a television or click through the Internet in order to entertain oneself. Instead, it was much more common for the educated people of the day to spend time reading and walking in their gardens. The author, Mary Shelley, was inspired to write her classic book, Frankenstein, after reading German ghost stories out loud with friends on these rainy days.</a:t>
            </a:r>
            <a:endParaRPr lang="en-GB" dirty="0"/>
          </a:p>
        </p:txBody>
      </p:sp>
    </p:spTree>
    <p:extLst>
      <p:ext uri="{BB962C8B-B14F-4D97-AF65-F5344CB8AC3E}">
        <p14:creationId xmlns:p14="http://schemas.microsoft.com/office/powerpoint/2010/main" val="14296074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68CED-3C53-4D02-A5FB-840C604D30C1}"/>
              </a:ext>
            </a:extLst>
          </p:cNvPr>
          <p:cNvSpPr>
            <a:spLocks noGrp="1"/>
          </p:cNvSpPr>
          <p:nvPr>
            <p:ph type="title"/>
          </p:nvPr>
        </p:nvSpPr>
        <p:spPr>
          <a:xfrm>
            <a:off x="920393" y="899657"/>
            <a:ext cx="10515600" cy="1325563"/>
          </a:xfrm>
        </p:spPr>
        <p:txBody>
          <a:bodyPr/>
          <a:lstStyle/>
          <a:p>
            <a:r>
              <a:rPr lang="en-US" dirty="0"/>
              <a:t>Use the Editing Checklist for the paragraph below: </a:t>
            </a:r>
            <a:endParaRPr lang="en-GB" dirty="0"/>
          </a:p>
        </p:txBody>
      </p:sp>
      <p:sp>
        <p:nvSpPr>
          <p:cNvPr id="3" name="Content Placeholder 2">
            <a:extLst>
              <a:ext uri="{FF2B5EF4-FFF2-40B4-BE49-F238E27FC236}">
                <a16:creationId xmlns:a16="http://schemas.microsoft.com/office/drawing/2014/main" id="{1DEE04BB-0145-4676-857D-4B6D5B4AFCAC}"/>
              </a:ext>
            </a:extLst>
          </p:cNvPr>
          <p:cNvSpPr>
            <a:spLocks noGrp="1"/>
          </p:cNvSpPr>
          <p:nvPr>
            <p:ph idx="1"/>
          </p:nvPr>
        </p:nvSpPr>
        <p:spPr>
          <a:xfrm>
            <a:off x="838200" y="2506662"/>
            <a:ext cx="10515600" cy="4351338"/>
          </a:xfrm>
        </p:spPr>
        <p:txBody>
          <a:bodyPr>
            <a:normAutofit/>
          </a:bodyPr>
          <a:lstStyle/>
          <a:p>
            <a:pPr algn="l"/>
            <a:r>
              <a:rPr lang="en-US" b="0" i="0" dirty="0">
                <a:solidFill>
                  <a:srgbClr val="333333"/>
                </a:solidFill>
                <a:effectLst/>
              </a:rPr>
              <a:t>I hate wet and rainy days.  It rained a lot in 1816.... a lot - like everyday; the weather in Europe was abnormally wet because it rained in Switzerland on 130 out of the 183 days from April to September. In those days you could not watch TV nor use the internet.  Apparently, smart people used to go on walks and read books.  I don’t like walking, but my sister does. I guess when you get bored you might start thinking of being creative and writing something , like Mary Shelley who was so bored, she wrote Frankenstein.</a:t>
            </a:r>
            <a:endParaRPr lang="en-GB" dirty="0"/>
          </a:p>
        </p:txBody>
      </p:sp>
    </p:spTree>
    <p:extLst>
      <p:ext uri="{BB962C8B-B14F-4D97-AF65-F5344CB8AC3E}">
        <p14:creationId xmlns:p14="http://schemas.microsoft.com/office/powerpoint/2010/main" val="1434900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FFA95-A5C1-4E61-B8E3-241B5C372D7B}"/>
              </a:ext>
            </a:extLst>
          </p:cNvPr>
          <p:cNvSpPr>
            <a:spLocks noGrp="1"/>
          </p:cNvSpPr>
          <p:nvPr>
            <p:ph type="title"/>
          </p:nvPr>
        </p:nvSpPr>
        <p:spPr>
          <a:xfrm>
            <a:off x="838200" y="970105"/>
            <a:ext cx="10515600" cy="1325563"/>
          </a:xfrm>
        </p:spPr>
        <p:txBody>
          <a:bodyPr/>
          <a:lstStyle/>
          <a:p>
            <a:r>
              <a:rPr lang="en-US" dirty="0"/>
              <a:t>Review</a:t>
            </a:r>
            <a:endParaRPr lang="en-GB" dirty="0"/>
          </a:p>
        </p:txBody>
      </p:sp>
      <p:sp>
        <p:nvSpPr>
          <p:cNvPr id="3" name="Content Placeholder 2">
            <a:extLst>
              <a:ext uri="{FF2B5EF4-FFF2-40B4-BE49-F238E27FC236}">
                <a16:creationId xmlns:a16="http://schemas.microsoft.com/office/drawing/2014/main" id="{4D2E9668-A3F0-4E92-8904-87FED400D6EF}"/>
              </a:ext>
            </a:extLst>
          </p:cNvPr>
          <p:cNvSpPr>
            <a:spLocks noGrp="1"/>
          </p:cNvSpPr>
          <p:nvPr>
            <p:ph idx="1"/>
          </p:nvPr>
        </p:nvSpPr>
        <p:spPr>
          <a:xfrm>
            <a:off x="838200" y="2647557"/>
            <a:ext cx="10515600" cy="4351338"/>
          </a:xfrm>
        </p:spPr>
        <p:txBody>
          <a:bodyPr/>
          <a:lstStyle/>
          <a:p>
            <a:r>
              <a:rPr lang="en-US" dirty="0"/>
              <a:t>Define paragraphs</a:t>
            </a:r>
          </a:p>
          <a:p>
            <a:r>
              <a:rPr lang="en-US" dirty="0"/>
              <a:t>Topic Sentences</a:t>
            </a:r>
          </a:p>
          <a:p>
            <a:r>
              <a:rPr lang="en-US" dirty="0"/>
              <a:t>Supporting Sentences</a:t>
            </a:r>
          </a:p>
          <a:p>
            <a:r>
              <a:rPr lang="en-US" dirty="0"/>
              <a:t>Concluding Sentences</a:t>
            </a:r>
          </a:p>
          <a:p>
            <a:r>
              <a:rPr lang="en-US" dirty="0"/>
              <a:t>Self and Peer Edit paragraphs</a:t>
            </a:r>
          </a:p>
          <a:p>
            <a:endParaRPr lang="en-GB" dirty="0"/>
          </a:p>
        </p:txBody>
      </p:sp>
    </p:spTree>
    <p:extLst>
      <p:ext uri="{BB962C8B-B14F-4D97-AF65-F5344CB8AC3E}">
        <p14:creationId xmlns:p14="http://schemas.microsoft.com/office/powerpoint/2010/main" val="13691897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641C-3BD0-40F0-8230-99175703F60B}"/>
              </a:ext>
            </a:extLst>
          </p:cNvPr>
          <p:cNvSpPr>
            <a:spLocks noGrp="1"/>
          </p:cNvSpPr>
          <p:nvPr>
            <p:ph type="title"/>
          </p:nvPr>
        </p:nvSpPr>
        <p:spPr>
          <a:xfrm>
            <a:off x="838200" y="787739"/>
            <a:ext cx="10515600" cy="1325563"/>
          </a:xfrm>
        </p:spPr>
        <p:txBody>
          <a:bodyPr/>
          <a:lstStyle/>
          <a:p>
            <a:r>
              <a:rPr lang="en-US" dirty="0"/>
              <a:t>Further reading</a:t>
            </a:r>
            <a:endParaRPr lang="en-GB" dirty="0"/>
          </a:p>
        </p:txBody>
      </p:sp>
      <p:sp>
        <p:nvSpPr>
          <p:cNvPr id="3" name="Content Placeholder 2">
            <a:extLst>
              <a:ext uri="{FF2B5EF4-FFF2-40B4-BE49-F238E27FC236}">
                <a16:creationId xmlns:a16="http://schemas.microsoft.com/office/drawing/2014/main" id="{241119D6-E8D2-4067-ABC9-2D990E4379EB}"/>
              </a:ext>
            </a:extLst>
          </p:cNvPr>
          <p:cNvSpPr>
            <a:spLocks noGrp="1"/>
          </p:cNvSpPr>
          <p:nvPr>
            <p:ph idx="1"/>
          </p:nvPr>
        </p:nvSpPr>
        <p:spPr>
          <a:xfrm>
            <a:off x="766280" y="2287962"/>
            <a:ext cx="10515600" cy="4351338"/>
          </a:xfrm>
        </p:spPr>
        <p:txBody>
          <a:bodyPr/>
          <a:lstStyle/>
          <a:p>
            <a:r>
              <a:rPr lang="en-GB" dirty="0">
                <a:hlinkClick r:id="rId2"/>
              </a:rPr>
              <a:t>https://slulibrary.saintleo.edu/c.php?g=367733&amp;p=2485890</a:t>
            </a:r>
            <a:endParaRPr lang="en-GB" dirty="0"/>
          </a:p>
          <a:p>
            <a:r>
              <a:rPr lang="en-GB" dirty="0"/>
              <a:t>Academic English 3</a:t>
            </a:r>
            <a:r>
              <a:rPr lang="en-GB" baseline="30000" dirty="0"/>
              <a:t>rd</a:t>
            </a:r>
            <a:r>
              <a:rPr lang="en-GB" dirty="0"/>
              <a:t> Edition, Longman</a:t>
            </a:r>
          </a:p>
          <a:p>
            <a:r>
              <a:rPr lang="en-GB" dirty="0">
                <a:hlinkClick r:id="rId3"/>
              </a:rPr>
              <a:t>https://www.sheffield.ac.uk/ssid/301/study-skills/writing/academic-writing/paragraph-flow-connectivity</a:t>
            </a:r>
            <a:endParaRPr lang="en-GB" dirty="0"/>
          </a:p>
          <a:p>
            <a:r>
              <a:rPr lang="en-GB" dirty="0">
                <a:hlinkClick r:id="rId4"/>
              </a:rPr>
              <a:t>https://intranet.birmingham.ac.uk/as/libraryservices/library/asc/resources/a-short-guide-to-essay-planning-and-structure.aspx</a:t>
            </a:r>
            <a:endParaRPr lang="en-GB" dirty="0"/>
          </a:p>
          <a:p>
            <a:r>
              <a:rPr lang="en-GB" dirty="0">
                <a:hlinkClick r:id="rId5"/>
              </a:rPr>
              <a:t>https://canvas.hull.ac.uk/courses/778/pages/paragraph-structure</a:t>
            </a:r>
            <a:endParaRPr lang="en-GB" dirty="0"/>
          </a:p>
          <a:p>
            <a:r>
              <a:rPr lang="en-GB" dirty="0"/>
              <a:t>The Study Skills Handbook – Stella Cottrell, Palgrave</a:t>
            </a:r>
          </a:p>
        </p:txBody>
      </p:sp>
    </p:spTree>
    <p:extLst>
      <p:ext uri="{BB962C8B-B14F-4D97-AF65-F5344CB8AC3E}">
        <p14:creationId xmlns:p14="http://schemas.microsoft.com/office/powerpoint/2010/main" val="556527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A4BA72660EA8E4F9FA593A4009B19CB" ma:contentTypeVersion="12" ma:contentTypeDescription="Create a new document." ma:contentTypeScope="" ma:versionID="b31e44e05c881d24d93ac7749ed78443">
  <xsd:schema xmlns:xsd="http://www.w3.org/2001/XMLSchema" xmlns:xs="http://www.w3.org/2001/XMLSchema" xmlns:p="http://schemas.microsoft.com/office/2006/metadata/properties" xmlns:ns2="837819e8-5181-435f-98db-3b84d8cb3328" xmlns:ns3="3b2dc48b-52bc-4e2d-9004-204e14f30f95" targetNamespace="http://schemas.microsoft.com/office/2006/metadata/properties" ma:root="true" ma:fieldsID="8722c6cdd26e7683e26db74ab342e818" ns2:_="" ns3:_="">
    <xsd:import namespace="837819e8-5181-435f-98db-3b84d8cb3328"/>
    <xsd:import namespace="3b2dc48b-52bc-4e2d-9004-204e14f30f95"/>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37819e8-5181-435f-98db-3b84d8cb332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2dc48b-52bc-4e2d-9004-204e14f30f9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b2dc48b-52bc-4e2d-9004-204e14f30f95">
      <UserInfo>
        <DisplayName>Nataliya Shiraz</DisplayName>
        <AccountId>139</AccountId>
        <AccountType/>
      </UserInfo>
      <UserInfo>
        <DisplayName>Melissa Arrosi</DisplayName>
        <AccountId>509</AccountId>
        <AccountType/>
      </UserInfo>
      <UserInfo>
        <DisplayName>Helen Elizabeth Jackson</DisplayName>
        <AccountId>670</AccountId>
        <AccountType/>
      </UserInfo>
      <UserInfo>
        <DisplayName>Sylwia Wodyk</DisplayName>
        <AccountId>1581</AccountId>
        <AccountType/>
      </UserInfo>
    </SharedWithUsers>
  </documentManagement>
</p:properties>
</file>

<file path=customXml/itemProps1.xml><?xml version="1.0" encoding="utf-8"?>
<ds:datastoreItem xmlns:ds="http://schemas.openxmlformats.org/officeDocument/2006/customXml" ds:itemID="{6395C295-CA7D-4270-BF53-09214EE7A7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37819e8-5181-435f-98db-3b84d8cb3328"/>
    <ds:schemaRef ds:uri="3b2dc48b-52bc-4e2d-9004-204e14f30f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D72EE6-385B-41DE-99D0-C6BF891A0536}">
  <ds:schemaRefs>
    <ds:schemaRef ds:uri="http://schemas.microsoft.com/sharepoint/v3/contenttype/forms"/>
  </ds:schemaRefs>
</ds:datastoreItem>
</file>

<file path=customXml/itemProps3.xml><?xml version="1.0" encoding="utf-8"?>
<ds:datastoreItem xmlns:ds="http://schemas.openxmlformats.org/officeDocument/2006/customXml" ds:itemID="{D0C13A2D-7757-4A90-9553-3CB2490E5A57}">
  <ds:schemaRefs>
    <ds:schemaRef ds:uri="http://www.w3.org/XML/1998/namespace"/>
    <ds:schemaRef ds:uri="3b2dc48b-52bc-4e2d-9004-204e14f30f95"/>
    <ds:schemaRef ds:uri="837819e8-5181-435f-98db-3b84d8cb3328"/>
    <ds:schemaRef ds:uri="http://purl.org/dc/dcmitype/"/>
    <ds:schemaRef ds:uri="http://schemas.microsoft.com/office/2006/metadata/properties"/>
    <ds:schemaRef ds:uri="http://purl.org/dc/terms/"/>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1693</Words>
  <Application>Microsoft Macintosh PowerPoint</Application>
  <PresentationFormat>Widescreen</PresentationFormat>
  <Paragraphs>220</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Effective Paragraphs</vt:lpstr>
      <vt:lpstr>Aims</vt:lpstr>
      <vt:lpstr>Paragraphs</vt:lpstr>
      <vt:lpstr>Paragraph Structure </vt:lpstr>
      <vt:lpstr>Topic Sentences</vt:lpstr>
      <vt:lpstr>Circle the Topic and Underline the controlling idea</vt:lpstr>
      <vt:lpstr>Position of Topic Sentences (usually first)</vt:lpstr>
      <vt:lpstr>Identify the Topic Sentences</vt:lpstr>
      <vt:lpstr>Identify the Topic Sentences</vt:lpstr>
      <vt:lpstr>Write a good Topic Sentence (Topic and Controlling Idea)</vt:lpstr>
      <vt:lpstr>Write a good Topic Sentence</vt:lpstr>
      <vt:lpstr>Write a good Topic Sentence</vt:lpstr>
      <vt:lpstr>Supporting Sentences</vt:lpstr>
      <vt:lpstr>PowerPoint Presentation</vt:lpstr>
      <vt:lpstr>Supporting Sentences</vt:lpstr>
      <vt:lpstr>Transition Signals</vt:lpstr>
      <vt:lpstr>The Concluding Sentence</vt:lpstr>
      <vt:lpstr>End of Paragraph Signals</vt:lpstr>
      <vt:lpstr>Write a good Concluding Sentence </vt:lpstr>
      <vt:lpstr>Write a good Concluding Sentence </vt:lpstr>
      <vt:lpstr>Self and Peer Editing Checklist </vt:lpstr>
      <vt:lpstr>Use the Editing Checklist for the paragraph below: </vt:lpstr>
      <vt:lpstr>Use the Editing Checklist for the paragraph below: </vt:lpstr>
      <vt:lpstr>Review</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Paragraphs</dc:title>
  <dc:creator>Matthew Brian</dc:creator>
  <cp:lastModifiedBy>Matthew Brian</cp:lastModifiedBy>
  <cp:revision>1</cp:revision>
  <dcterms:created xsi:type="dcterms:W3CDTF">2023-01-30T19:16:11Z</dcterms:created>
  <dcterms:modified xsi:type="dcterms:W3CDTF">2023-01-30T19:16:54Z</dcterms:modified>
</cp:coreProperties>
</file>