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9" r:id="rId1"/>
  </p:sldMasterIdLst>
  <p:notesMasterIdLst>
    <p:notesMasterId r:id="rId19"/>
  </p:notesMasterIdLst>
  <p:sldIdLst>
    <p:sldId id="256" r:id="rId2"/>
    <p:sldId id="259" r:id="rId3"/>
    <p:sldId id="271" r:id="rId4"/>
    <p:sldId id="263" r:id="rId5"/>
    <p:sldId id="264" r:id="rId6"/>
    <p:sldId id="265" r:id="rId7"/>
    <p:sldId id="262" r:id="rId8"/>
    <p:sldId id="266" r:id="rId9"/>
    <p:sldId id="267" r:id="rId10"/>
    <p:sldId id="268" r:id="rId11"/>
    <p:sldId id="273" r:id="rId12"/>
    <p:sldId id="270" r:id="rId13"/>
    <p:sldId id="269" r:id="rId14"/>
    <p:sldId id="272" r:id="rId15"/>
    <p:sldId id="274" r:id="rId16"/>
    <p:sldId id="275" r:id="rId17"/>
    <p:sldId id="276"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24FC1016-B63B-4A31-8394-DEC8A191633D}">
          <p14:sldIdLst>
            <p14:sldId id="256"/>
            <p14:sldId id="259"/>
            <p14:sldId id="271"/>
            <p14:sldId id="263"/>
            <p14:sldId id="264"/>
            <p14:sldId id="265"/>
            <p14:sldId id="262"/>
            <p14:sldId id="266"/>
            <p14:sldId id="267"/>
            <p14:sldId id="268"/>
            <p14:sldId id="273"/>
            <p14:sldId id="270"/>
            <p14:sldId id="269"/>
            <p14:sldId id="272"/>
            <p14:sldId id="274"/>
            <p14:sldId id="275"/>
            <p14:sldId id="276"/>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76753" autoAdjust="0"/>
  </p:normalViewPr>
  <p:slideViewPr>
    <p:cSldViewPr snapToGrid="0" snapToObjects="1">
      <p:cViewPr varScale="1">
        <p:scale>
          <a:sx n="88" d="100"/>
          <a:sy n="88" d="100"/>
        </p:scale>
        <p:origin x="1434"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1402A44-8046-4E43-84F6-CCBC954618D1}" type="datetimeFigureOut">
              <a:rPr lang="en-GB" smtClean="0"/>
              <a:t>23/04/2018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BF2BDC4-AFC7-47DF-8D9C-F028A5229578}" type="slidenum">
              <a:rPr lang="en-GB" smtClean="0"/>
              <a:t>‹#›</a:t>
            </a:fld>
            <a:endParaRPr lang="en-GB"/>
          </a:p>
        </p:txBody>
      </p:sp>
    </p:spTree>
    <p:extLst>
      <p:ext uri="{BB962C8B-B14F-4D97-AF65-F5344CB8AC3E}">
        <p14:creationId xmlns:p14="http://schemas.microsoft.com/office/powerpoint/2010/main" val="13525630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Introducing the GROW model by sir john </a:t>
            </a:r>
            <a:r>
              <a:rPr lang="en-GB" dirty="0" err="1"/>
              <a:t>whitmore</a:t>
            </a:r>
            <a:r>
              <a:rPr lang="en-GB" dirty="0"/>
              <a:t>- info about him. Framework for leadership and management </a:t>
            </a:r>
          </a:p>
        </p:txBody>
      </p:sp>
      <p:sp>
        <p:nvSpPr>
          <p:cNvPr id="4" name="Slide Number Placeholder 3"/>
          <p:cNvSpPr>
            <a:spLocks noGrp="1"/>
          </p:cNvSpPr>
          <p:nvPr>
            <p:ph type="sldNum" sz="quarter" idx="10"/>
          </p:nvPr>
        </p:nvSpPr>
        <p:spPr/>
        <p:txBody>
          <a:bodyPr/>
          <a:lstStyle/>
          <a:p>
            <a:fld id="{EBF2BDC4-AFC7-47DF-8D9C-F028A5229578}" type="slidenum">
              <a:rPr lang="en-GB" smtClean="0"/>
              <a:t>4</a:t>
            </a:fld>
            <a:endParaRPr lang="en-GB"/>
          </a:p>
        </p:txBody>
      </p:sp>
    </p:spTree>
    <p:extLst>
      <p:ext uri="{BB962C8B-B14F-4D97-AF65-F5344CB8AC3E}">
        <p14:creationId xmlns:p14="http://schemas.microsoft.com/office/powerpoint/2010/main" val="11088742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option to make our own decisions will help to have confidence to complete the task. </a:t>
            </a:r>
          </a:p>
        </p:txBody>
      </p:sp>
      <p:sp>
        <p:nvSpPr>
          <p:cNvPr id="4" name="Slide Number Placeholder 3"/>
          <p:cNvSpPr>
            <a:spLocks noGrp="1"/>
          </p:cNvSpPr>
          <p:nvPr>
            <p:ph type="sldNum" sz="quarter" idx="10"/>
          </p:nvPr>
        </p:nvSpPr>
        <p:spPr/>
        <p:txBody>
          <a:bodyPr/>
          <a:lstStyle/>
          <a:p>
            <a:fld id="{EBF2BDC4-AFC7-47DF-8D9C-F028A5229578}" type="slidenum">
              <a:rPr lang="en-GB" smtClean="0"/>
              <a:t>8</a:t>
            </a:fld>
            <a:endParaRPr lang="en-GB"/>
          </a:p>
        </p:txBody>
      </p:sp>
    </p:spTree>
    <p:extLst>
      <p:ext uri="{BB962C8B-B14F-4D97-AF65-F5344CB8AC3E}">
        <p14:creationId xmlns:p14="http://schemas.microsoft.com/office/powerpoint/2010/main" val="335501328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smtClean="0"/>
              <a:t>4/23/2018</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3975852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4/23/2018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9660120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smtClean="0"/>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smtClean="0"/>
              <a:pPr/>
              <a:t>4/23/2018</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3434128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4/23/2018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556455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4/23/2018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508757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4/23/2018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4030465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4/23/2018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1152832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smtClean="0"/>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4/23/2018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6272158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4/23/2018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9997870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4/23/2018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0509134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smtClean="0"/>
              <a:pPr/>
              <a:t>4/23/2018</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29175717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smtClean="0"/>
              <a:pPr/>
              <a:t>4/23/2018</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smtClean="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33721808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smtClean="0"/>
              <a:pPr/>
              <a:t>4/23/2018</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7504217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t>4/23/2018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05396144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t>4/23/2018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37176482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4/23/2018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09401732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smtClean="0"/>
              <a:pPr/>
              <a:t>4/23/2018</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7524991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2-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smtClean="0"/>
              <a:pPr/>
              <a:t>4/23/2018</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612945596"/>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 id="2147483682" r:id="rId13"/>
    <p:sldLayoutId id="2147483683" r:id="rId14"/>
    <p:sldLayoutId id="2147483684" r:id="rId15"/>
    <p:sldLayoutId id="2147483685" r:id="rId16"/>
    <p:sldLayoutId id="2147483686"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4.svg"/><Relationship Id="rId4" Type="http://schemas.microsoft.com/office/2007/relationships/hdphoto" Target="../media/hdphoto1.wdp"/></Relationships>
</file>

<file path=ppt/slides/_rels/slide5.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0.svg"/></Relationships>
</file>

<file path=ppt/slides/_rels/slide9.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71600" y="1427888"/>
            <a:ext cx="9448800" cy="1825096"/>
          </a:xfrm>
        </p:spPr>
        <p:txBody>
          <a:bodyPr>
            <a:normAutofit fontScale="90000"/>
          </a:bodyPr>
          <a:lstStyle/>
          <a:p>
            <a:pPr algn="ctr"/>
            <a:r>
              <a:rPr lang="en-US" dirty="0"/>
              <a:t>Leadership development program</a:t>
            </a:r>
          </a:p>
        </p:txBody>
      </p:sp>
      <p:sp>
        <p:nvSpPr>
          <p:cNvPr id="3" name="Subtitle 2"/>
          <p:cNvSpPr>
            <a:spLocks noGrp="1"/>
          </p:cNvSpPr>
          <p:nvPr>
            <p:ph type="subTitle" idx="1"/>
          </p:nvPr>
        </p:nvSpPr>
        <p:spPr/>
        <p:txBody>
          <a:bodyPr>
            <a:normAutofit fontScale="92500" lnSpcReduction="10000"/>
          </a:bodyPr>
          <a:lstStyle/>
          <a:p>
            <a:pPr algn="ctr"/>
            <a:r>
              <a:rPr lang="en-US" dirty="0" smtClean="0"/>
              <a:t>SBUS6114</a:t>
            </a:r>
            <a:endParaRPr lang="en-US" dirty="0"/>
          </a:p>
          <a:p>
            <a:pPr algn="ctr"/>
            <a:r>
              <a:rPr lang="en-US" dirty="0"/>
              <a:t>1502550</a:t>
            </a:r>
          </a:p>
        </p:txBody>
      </p:sp>
    </p:spTree>
    <p:extLst>
      <p:ext uri="{BB962C8B-B14F-4D97-AF65-F5344CB8AC3E}">
        <p14:creationId xmlns:p14="http://schemas.microsoft.com/office/powerpoint/2010/main" val="206130743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0DEC3F2-BF4D-4AB9-BA2E-3597E3772D97}"/>
              </a:ext>
            </a:extLst>
          </p:cNvPr>
          <p:cNvSpPr>
            <a:spLocks noGrp="1"/>
          </p:cNvSpPr>
          <p:nvPr>
            <p:ph idx="1"/>
          </p:nvPr>
        </p:nvSpPr>
        <p:spPr>
          <a:xfrm>
            <a:off x="685800" y="1763487"/>
            <a:ext cx="10820400" cy="4311508"/>
          </a:xfrm>
        </p:spPr>
        <p:txBody>
          <a:bodyPr>
            <a:normAutofit fontScale="77500" lnSpcReduction="20000"/>
          </a:bodyPr>
          <a:lstStyle/>
          <a:p>
            <a:r>
              <a:rPr lang="en-GB" sz="5400" i="1" dirty="0" smtClean="0"/>
              <a:t>“Good </a:t>
            </a:r>
            <a:r>
              <a:rPr lang="en-GB" sz="5400" i="1" dirty="0"/>
              <a:t>leadership is by definition all about taking the venture forward and finding viable new avenues where the business can evolve and prosper. Poor leadership, on the other hands, typically tends to be static, much more about protecting the status quo and, if there are any around, resting on laurels</a:t>
            </a:r>
            <a:r>
              <a:rPr lang="en-GB" sz="5400" i="1" dirty="0" smtClean="0"/>
              <a:t>.”</a:t>
            </a:r>
            <a:endParaRPr lang="en-GB" sz="5400" i="1" dirty="0"/>
          </a:p>
        </p:txBody>
      </p:sp>
      <p:sp>
        <p:nvSpPr>
          <p:cNvPr id="2" name="Rectangle 1"/>
          <p:cNvSpPr/>
          <p:nvPr/>
        </p:nvSpPr>
        <p:spPr>
          <a:xfrm>
            <a:off x="8923755" y="5573877"/>
            <a:ext cx="1552028" cy="369332"/>
          </a:xfrm>
          <a:prstGeom prst="rect">
            <a:avLst/>
          </a:prstGeom>
        </p:spPr>
        <p:txBody>
          <a:bodyPr wrap="none">
            <a:spAutoFit/>
          </a:bodyPr>
          <a:lstStyle/>
          <a:p>
            <a:r>
              <a:rPr lang="en-GB" dirty="0" smtClean="0"/>
              <a:t>Virgin </a:t>
            </a:r>
            <a:r>
              <a:rPr lang="en-GB" dirty="0"/>
              <a:t>(2018)</a:t>
            </a:r>
          </a:p>
        </p:txBody>
      </p:sp>
    </p:spTree>
    <p:extLst>
      <p:ext uri="{BB962C8B-B14F-4D97-AF65-F5344CB8AC3E}">
        <p14:creationId xmlns:p14="http://schemas.microsoft.com/office/powerpoint/2010/main" val="225820808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Our leadership models</a:t>
            </a:r>
            <a:endParaRPr lang="en-GB" dirty="0"/>
          </a:p>
        </p:txBody>
      </p:sp>
      <p:sp>
        <p:nvSpPr>
          <p:cNvPr id="3" name="Content Placeholder 2"/>
          <p:cNvSpPr>
            <a:spLocks noGrp="1"/>
          </p:cNvSpPr>
          <p:nvPr>
            <p:ph idx="1"/>
          </p:nvPr>
        </p:nvSpPr>
        <p:spPr>
          <a:xfrm>
            <a:off x="685800" y="2194561"/>
            <a:ext cx="5085735" cy="912434"/>
          </a:xfrm>
        </p:spPr>
        <p:txBody>
          <a:bodyPr>
            <a:normAutofit lnSpcReduction="10000"/>
          </a:bodyPr>
          <a:lstStyle/>
          <a:p>
            <a:r>
              <a:rPr lang="en-GB" sz="3200" dirty="0" smtClean="0"/>
              <a:t>We use two variations of leadership models:</a:t>
            </a:r>
          </a:p>
          <a:p>
            <a:endParaRPr lang="en-GB" dirty="0" smtClean="0"/>
          </a:p>
        </p:txBody>
      </p:sp>
      <p:sp>
        <p:nvSpPr>
          <p:cNvPr id="4" name="TextBox 3"/>
          <p:cNvSpPr txBox="1"/>
          <p:nvPr/>
        </p:nvSpPr>
        <p:spPr>
          <a:xfrm>
            <a:off x="1194971" y="3369696"/>
            <a:ext cx="3569110" cy="523220"/>
          </a:xfrm>
          <a:prstGeom prst="rect">
            <a:avLst/>
          </a:prstGeom>
          <a:noFill/>
        </p:spPr>
        <p:txBody>
          <a:bodyPr wrap="square" rtlCol="0">
            <a:spAutoFit/>
          </a:bodyPr>
          <a:lstStyle/>
          <a:p>
            <a:r>
              <a:rPr lang="en-GB" sz="2800" dirty="0" smtClean="0"/>
              <a:t>The Grow Model</a:t>
            </a:r>
            <a:endParaRPr lang="en-GB" sz="2800" dirty="0"/>
          </a:p>
        </p:txBody>
      </p:sp>
      <p:sp>
        <p:nvSpPr>
          <p:cNvPr id="5" name="TextBox 4"/>
          <p:cNvSpPr txBox="1"/>
          <p:nvPr/>
        </p:nvSpPr>
        <p:spPr>
          <a:xfrm>
            <a:off x="1194970" y="4426272"/>
            <a:ext cx="5826315" cy="523220"/>
          </a:xfrm>
          <a:prstGeom prst="rect">
            <a:avLst/>
          </a:prstGeom>
          <a:noFill/>
        </p:spPr>
        <p:txBody>
          <a:bodyPr wrap="square" rtlCol="0">
            <a:spAutoFit/>
          </a:bodyPr>
          <a:lstStyle/>
          <a:p>
            <a:r>
              <a:rPr lang="en-GB" sz="2800" dirty="0" smtClean="0"/>
              <a:t>The Adaptive Leadership Model</a:t>
            </a:r>
            <a:endParaRPr lang="en-GB" sz="2800" dirty="0"/>
          </a:p>
        </p:txBody>
      </p:sp>
      <p:pic>
        <p:nvPicPr>
          <p:cNvPr id="6" name="Picture 5"/>
          <p:cNvPicPr>
            <a:picLocks noChangeAspect="1"/>
          </p:cNvPicPr>
          <p:nvPr/>
        </p:nvPicPr>
        <p:blipFill>
          <a:blip r:embed="rId2"/>
          <a:stretch>
            <a:fillRect/>
          </a:stretch>
        </p:blipFill>
        <p:spPr>
          <a:xfrm>
            <a:off x="6939237" y="2194561"/>
            <a:ext cx="4322439" cy="4322439"/>
          </a:xfrm>
          <a:prstGeom prst="rect">
            <a:avLst/>
          </a:prstGeom>
        </p:spPr>
      </p:pic>
    </p:spTree>
    <p:extLst>
      <p:ext uri="{BB962C8B-B14F-4D97-AF65-F5344CB8AC3E}">
        <p14:creationId xmlns:p14="http://schemas.microsoft.com/office/powerpoint/2010/main" val="2691042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7ECC2B-A281-4143-8DC4-368009580F42}"/>
              </a:ext>
            </a:extLst>
          </p:cNvPr>
          <p:cNvSpPr>
            <a:spLocks noGrp="1"/>
          </p:cNvSpPr>
          <p:nvPr>
            <p:ph type="title"/>
          </p:nvPr>
        </p:nvSpPr>
        <p:spPr/>
        <p:txBody>
          <a:bodyPr/>
          <a:lstStyle/>
          <a:p>
            <a:r>
              <a:rPr lang="en-GB" dirty="0"/>
              <a:t>The grow model</a:t>
            </a:r>
          </a:p>
        </p:txBody>
      </p:sp>
      <p:sp>
        <p:nvSpPr>
          <p:cNvPr id="3" name="Content Placeholder 2">
            <a:extLst>
              <a:ext uri="{FF2B5EF4-FFF2-40B4-BE49-F238E27FC236}">
                <a16:creationId xmlns:a16="http://schemas.microsoft.com/office/drawing/2014/main" id="{FE02CC2C-C643-48D5-AB84-F87C2B8FD5AE}"/>
              </a:ext>
            </a:extLst>
          </p:cNvPr>
          <p:cNvSpPr>
            <a:spLocks noGrp="1"/>
          </p:cNvSpPr>
          <p:nvPr>
            <p:ph idx="1"/>
          </p:nvPr>
        </p:nvSpPr>
        <p:spPr>
          <a:xfrm>
            <a:off x="685800" y="2194560"/>
            <a:ext cx="7139353" cy="4024125"/>
          </a:xfrm>
        </p:spPr>
        <p:txBody>
          <a:bodyPr>
            <a:normAutofit/>
          </a:bodyPr>
          <a:lstStyle/>
          <a:p>
            <a:r>
              <a:rPr lang="en-GB" sz="4800" b="1" u="sng" dirty="0"/>
              <a:t>G</a:t>
            </a:r>
            <a:r>
              <a:rPr lang="en-GB" sz="4800" dirty="0"/>
              <a:t>- Goal</a:t>
            </a:r>
          </a:p>
          <a:p>
            <a:r>
              <a:rPr lang="en-GB" sz="4800" b="1" u="sng" dirty="0"/>
              <a:t>R</a:t>
            </a:r>
            <a:r>
              <a:rPr lang="en-GB" sz="4800" dirty="0"/>
              <a:t>- Reality</a:t>
            </a:r>
          </a:p>
          <a:p>
            <a:r>
              <a:rPr lang="en-GB" sz="4800" b="1" u="sng" dirty="0"/>
              <a:t>O</a:t>
            </a:r>
            <a:r>
              <a:rPr lang="en-GB" sz="4800" dirty="0"/>
              <a:t>- Options</a:t>
            </a:r>
          </a:p>
          <a:p>
            <a:r>
              <a:rPr lang="en-GB" sz="4800" b="1" u="sng" dirty="0"/>
              <a:t>W</a:t>
            </a:r>
            <a:r>
              <a:rPr lang="en-GB" sz="4800" dirty="0"/>
              <a:t>- Who, What &amp; When</a:t>
            </a:r>
          </a:p>
        </p:txBody>
      </p:sp>
      <p:pic>
        <p:nvPicPr>
          <p:cNvPr id="5" name="Graphic 4" descr="Plant">
            <a:extLst>
              <a:ext uri="{FF2B5EF4-FFF2-40B4-BE49-F238E27FC236}">
                <a16:creationId xmlns:a16="http://schemas.microsoft.com/office/drawing/2014/main" id="{7442D520-E9AC-43A5-A8D1-A45D4CA1540B}"/>
              </a:ext>
            </a:extLst>
          </p:cNvPr>
          <p:cNvPicPr>
            <a:picLocks noChangeAspect="1"/>
          </p:cNvPicPr>
          <p:nvPr/>
        </p:nvPicPr>
        <p:blipFill>
          <a:blip r:embed="rId3">
            <a:extLst>
              <a:ext uri="{BEBA8EAE-BF5A-486C-A8C5-ECC9F3942E4B}">
                <a14:imgProps xmlns:a14="http://schemas.microsoft.com/office/drawing/2010/main">
                  <a14:imgLayer r:embed="rId4">
                    <a14:imgEffect>
                      <a14:artisticGlowEdges/>
                    </a14:imgEffect>
                  </a14:imgLayer>
                </a14:imgProps>
              </a:ext>
              <a:ext uri="{96DAC541-7B7A-43D3-8B79-37D633B846F1}">
                <asvg:svgBlip xmlns="" xmlns:asvg="http://schemas.microsoft.com/office/drawing/2016/SVG/main" r:embed="rId5"/>
              </a:ext>
            </a:extLst>
          </a:blip>
          <a:stretch>
            <a:fillRect/>
          </a:stretch>
        </p:blipFill>
        <p:spPr>
          <a:xfrm>
            <a:off x="8159262" y="2373923"/>
            <a:ext cx="2954216" cy="3844763"/>
          </a:xfrm>
          <a:prstGeom prst="rect">
            <a:avLst/>
          </a:prstGeom>
          <a:noFill/>
          <a:effectLst>
            <a:outerShdw blurRad="50800" dist="50800" dir="5400000" algn="ctr" rotWithShape="0">
              <a:schemeClr val="bg1"/>
            </a:outerShdw>
          </a:effectLst>
        </p:spPr>
      </p:pic>
    </p:spTree>
    <p:extLst>
      <p:ext uri="{BB962C8B-B14F-4D97-AF65-F5344CB8AC3E}">
        <p14:creationId xmlns:p14="http://schemas.microsoft.com/office/powerpoint/2010/main" val="16657478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nodeType="clickEffect">
                                  <p:stCondLst>
                                    <p:cond delay="0"/>
                                  </p:stCondLst>
                                  <p:childTnLst>
                                    <p:animScale>
                                      <p:cBhvr>
                                        <p:cTn id="6" dur="2000" fill="hold"/>
                                        <p:tgtEl>
                                          <p:spTgt spid="5"/>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6BB305-D763-4E0B-96C4-6AB65874D730}"/>
              </a:ext>
            </a:extLst>
          </p:cNvPr>
          <p:cNvSpPr>
            <a:spLocks noGrp="1"/>
          </p:cNvSpPr>
          <p:nvPr>
            <p:ph type="title"/>
          </p:nvPr>
        </p:nvSpPr>
        <p:spPr/>
        <p:txBody>
          <a:bodyPr/>
          <a:lstStyle/>
          <a:p>
            <a:r>
              <a:rPr lang="en-GB" dirty="0"/>
              <a:t>The grow model</a:t>
            </a:r>
          </a:p>
        </p:txBody>
      </p:sp>
      <p:sp>
        <p:nvSpPr>
          <p:cNvPr id="3" name="Content Placeholder 2">
            <a:extLst>
              <a:ext uri="{FF2B5EF4-FFF2-40B4-BE49-F238E27FC236}">
                <a16:creationId xmlns:a16="http://schemas.microsoft.com/office/drawing/2014/main" id="{D01E6029-4A54-44F9-93E8-54D15114BDB3}"/>
              </a:ext>
            </a:extLst>
          </p:cNvPr>
          <p:cNvSpPr>
            <a:spLocks noGrp="1"/>
          </p:cNvSpPr>
          <p:nvPr>
            <p:ph idx="1"/>
          </p:nvPr>
        </p:nvSpPr>
        <p:spPr>
          <a:xfrm>
            <a:off x="685800" y="2194560"/>
            <a:ext cx="6342185" cy="4024125"/>
          </a:xfrm>
        </p:spPr>
        <p:txBody>
          <a:bodyPr/>
          <a:lstStyle/>
          <a:p>
            <a:r>
              <a:rPr lang="en-GB" sz="2800" dirty="0"/>
              <a:t>Goal setting</a:t>
            </a:r>
          </a:p>
          <a:p>
            <a:endParaRPr lang="en-GB" sz="2800" dirty="0"/>
          </a:p>
          <a:p>
            <a:r>
              <a:rPr lang="en-GB" sz="2800" dirty="0"/>
              <a:t>Long Term</a:t>
            </a:r>
          </a:p>
          <a:p>
            <a:endParaRPr lang="en-GB" sz="2800" dirty="0"/>
          </a:p>
          <a:p>
            <a:r>
              <a:rPr lang="en-GB" sz="2800" dirty="0"/>
              <a:t>Short Term</a:t>
            </a:r>
          </a:p>
          <a:p>
            <a:endParaRPr lang="en-GB" sz="2800" dirty="0"/>
          </a:p>
          <a:p>
            <a:r>
              <a:rPr lang="en-GB" sz="2800" dirty="0"/>
              <a:t>Understanding the aim of the task</a:t>
            </a:r>
          </a:p>
          <a:p>
            <a:endParaRPr lang="en-GB" dirty="0"/>
          </a:p>
        </p:txBody>
      </p:sp>
      <p:sp>
        <p:nvSpPr>
          <p:cNvPr id="4" name="TextBox 3">
            <a:extLst>
              <a:ext uri="{FF2B5EF4-FFF2-40B4-BE49-F238E27FC236}">
                <a16:creationId xmlns:a16="http://schemas.microsoft.com/office/drawing/2014/main" id="{329DACE0-F78E-454E-A92B-593B029BC5DE}"/>
              </a:ext>
            </a:extLst>
          </p:cNvPr>
          <p:cNvSpPr txBox="1"/>
          <p:nvPr/>
        </p:nvSpPr>
        <p:spPr>
          <a:xfrm>
            <a:off x="587478" y="1134071"/>
            <a:ext cx="4132385" cy="923330"/>
          </a:xfrm>
          <a:prstGeom prst="rect">
            <a:avLst/>
          </a:prstGeom>
          <a:noFill/>
        </p:spPr>
        <p:txBody>
          <a:bodyPr wrap="square" rtlCol="0">
            <a:spAutoFit/>
          </a:bodyPr>
          <a:lstStyle/>
          <a:p>
            <a:r>
              <a:rPr lang="en-GB" sz="5400" dirty="0"/>
              <a:t>G- Goal</a:t>
            </a:r>
          </a:p>
        </p:txBody>
      </p:sp>
      <p:pic>
        <p:nvPicPr>
          <p:cNvPr id="6" name="Graphic 5" descr="Trophy">
            <a:extLst>
              <a:ext uri="{FF2B5EF4-FFF2-40B4-BE49-F238E27FC236}">
                <a16:creationId xmlns:a16="http://schemas.microsoft.com/office/drawing/2014/main" id="{3BF13C8E-4927-4C54-902C-4C32D3C849A0}"/>
              </a:ext>
            </a:extLst>
          </p:cNvPr>
          <p:cNvPicPr>
            <a:picLocks noChangeAspect="1"/>
          </p:cNvPicPr>
          <p:nvPr/>
        </p:nvPicPr>
        <p:blipFill>
          <a:blip r:embed="rId2">
            <a:extLst>
              <a:ext uri="{96DAC541-7B7A-43D3-8B79-37D633B846F1}">
                <asvg:svgBlip xmlns="" xmlns:asvg="http://schemas.microsoft.com/office/drawing/2016/SVG/main" r:embed="rId3"/>
              </a:ext>
            </a:extLst>
          </a:blip>
          <a:stretch>
            <a:fillRect/>
          </a:stretch>
        </p:blipFill>
        <p:spPr>
          <a:xfrm>
            <a:off x="7027985" y="1881554"/>
            <a:ext cx="4067908" cy="4067908"/>
          </a:xfrm>
          <a:prstGeom prst="rect">
            <a:avLst/>
          </a:prstGeom>
          <a:noFill/>
          <a:effectLst>
            <a:glow rad="127000">
              <a:schemeClr val="tx1"/>
            </a:glow>
          </a:effectLst>
        </p:spPr>
      </p:pic>
    </p:spTree>
    <p:extLst>
      <p:ext uri="{BB962C8B-B14F-4D97-AF65-F5344CB8AC3E}">
        <p14:creationId xmlns:p14="http://schemas.microsoft.com/office/powerpoint/2010/main" val="73575832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867517-DA39-442B-9F4D-DAA4472BA560}"/>
              </a:ext>
            </a:extLst>
          </p:cNvPr>
          <p:cNvSpPr>
            <a:spLocks noGrp="1"/>
          </p:cNvSpPr>
          <p:nvPr>
            <p:ph type="title"/>
          </p:nvPr>
        </p:nvSpPr>
        <p:spPr/>
        <p:txBody>
          <a:bodyPr/>
          <a:lstStyle/>
          <a:p>
            <a:r>
              <a:rPr lang="en-GB" dirty="0"/>
              <a:t>The grow model</a:t>
            </a:r>
          </a:p>
        </p:txBody>
      </p:sp>
      <p:sp>
        <p:nvSpPr>
          <p:cNvPr id="3" name="Content Placeholder 2">
            <a:extLst>
              <a:ext uri="{FF2B5EF4-FFF2-40B4-BE49-F238E27FC236}">
                <a16:creationId xmlns:a16="http://schemas.microsoft.com/office/drawing/2014/main" id="{36530E0E-B7AB-456B-8EFA-B8AB80A9DF11}"/>
              </a:ext>
            </a:extLst>
          </p:cNvPr>
          <p:cNvSpPr>
            <a:spLocks noGrp="1"/>
          </p:cNvSpPr>
          <p:nvPr>
            <p:ph idx="1"/>
          </p:nvPr>
        </p:nvSpPr>
        <p:spPr>
          <a:xfrm>
            <a:off x="685800" y="2194560"/>
            <a:ext cx="5873262" cy="4024125"/>
          </a:xfrm>
        </p:spPr>
        <p:txBody>
          <a:bodyPr/>
          <a:lstStyle/>
          <a:p>
            <a:r>
              <a:rPr lang="en-GB" sz="3200" dirty="0"/>
              <a:t>To achieve the goal, the tasks set should be:</a:t>
            </a:r>
          </a:p>
          <a:p>
            <a:endParaRPr lang="en-GB" sz="3200" dirty="0"/>
          </a:p>
          <a:p>
            <a:r>
              <a:rPr lang="en-GB" sz="3200" dirty="0"/>
              <a:t>Clear</a:t>
            </a:r>
          </a:p>
          <a:p>
            <a:r>
              <a:rPr lang="en-GB" sz="3200" dirty="0"/>
              <a:t>Specific</a:t>
            </a:r>
          </a:p>
          <a:p>
            <a:r>
              <a:rPr lang="en-GB" sz="3200" dirty="0"/>
              <a:t>Realistic</a:t>
            </a:r>
          </a:p>
          <a:p>
            <a:r>
              <a:rPr lang="en-GB" sz="3200" dirty="0"/>
              <a:t>Reasonable timescale</a:t>
            </a:r>
          </a:p>
          <a:p>
            <a:endParaRPr lang="en-GB" dirty="0"/>
          </a:p>
        </p:txBody>
      </p:sp>
      <p:sp>
        <p:nvSpPr>
          <p:cNvPr id="4" name="TextBox 3">
            <a:extLst>
              <a:ext uri="{FF2B5EF4-FFF2-40B4-BE49-F238E27FC236}">
                <a16:creationId xmlns:a16="http://schemas.microsoft.com/office/drawing/2014/main" id="{A37AB7EE-7BCD-4EB4-8385-5B551499E71E}"/>
              </a:ext>
            </a:extLst>
          </p:cNvPr>
          <p:cNvSpPr txBox="1"/>
          <p:nvPr/>
        </p:nvSpPr>
        <p:spPr>
          <a:xfrm>
            <a:off x="685800" y="1202651"/>
            <a:ext cx="4132385" cy="923330"/>
          </a:xfrm>
          <a:prstGeom prst="rect">
            <a:avLst/>
          </a:prstGeom>
          <a:noFill/>
        </p:spPr>
        <p:txBody>
          <a:bodyPr wrap="square" rtlCol="0">
            <a:spAutoFit/>
          </a:bodyPr>
          <a:lstStyle/>
          <a:p>
            <a:r>
              <a:rPr lang="en-GB" sz="5400" dirty="0"/>
              <a:t>G- Goal</a:t>
            </a:r>
          </a:p>
        </p:txBody>
      </p:sp>
      <p:pic>
        <p:nvPicPr>
          <p:cNvPr id="5" name="Graphic 4" descr="Trophy">
            <a:extLst>
              <a:ext uri="{FF2B5EF4-FFF2-40B4-BE49-F238E27FC236}">
                <a16:creationId xmlns:a16="http://schemas.microsoft.com/office/drawing/2014/main" id="{49E96A4A-435A-443B-B70B-EE2A44316239}"/>
              </a:ext>
            </a:extLst>
          </p:cNvPr>
          <p:cNvPicPr>
            <a:picLocks noChangeAspect="1"/>
          </p:cNvPicPr>
          <p:nvPr/>
        </p:nvPicPr>
        <p:blipFill>
          <a:blip r:embed="rId2">
            <a:extLst>
              <a:ext uri="{96DAC541-7B7A-43D3-8B79-37D633B846F1}">
                <asvg:svgBlip xmlns="" xmlns:asvg="http://schemas.microsoft.com/office/drawing/2016/SVG/main" r:embed="rId3"/>
              </a:ext>
            </a:extLst>
          </a:blip>
          <a:stretch>
            <a:fillRect/>
          </a:stretch>
        </p:blipFill>
        <p:spPr>
          <a:xfrm>
            <a:off x="7027985" y="1881554"/>
            <a:ext cx="4067908" cy="4067908"/>
          </a:xfrm>
          <a:prstGeom prst="rect">
            <a:avLst/>
          </a:prstGeom>
          <a:effectLst>
            <a:glow rad="127000">
              <a:schemeClr val="tx1"/>
            </a:glow>
            <a:outerShdw blurRad="50800" dist="50800" dir="5400000" algn="ctr" rotWithShape="0">
              <a:schemeClr val="tx1"/>
            </a:outerShdw>
          </a:effectLst>
        </p:spPr>
      </p:pic>
    </p:spTree>
    <p:extLst>
      <p:ext uri="{BB962C8B-B14F-4D97-AF65-F5344CB8AC3E}">
        <p14:creationId xmlns:p14="http://schemas.microsoft.com/office/powerpoint/2010/main" val="367968297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AB555E-56C9-4FDF-87A3-7898626F500A}"/>
              </a:ext>
            </a:extLst>
          </p:cNvPr>
          <p:cNvSpPr>
            <a:spLocks noGrp="1"/>
          </p:cNvSpPr>
          <p:nvPr>
            <p:ph type="title"/>
          </p:nvPr>
        </p:nvSpPr>
        <p:spPr/>
        <p:txBody>
          <a:bodyPr/>
          <a:lstStyle/>
          <a:p>
            <a:r>
              <a:rPr lang="en-GB" dirty="0"/>
              <a:t>The grow model</a:t>
            </a:r>
          </a:p>
        </p:txBody>
      </p:sp>
      <p:pic>
        <p:nvPicPr>
          <p:cNvPr id="6" name="Content Placeholder 5" descr="Warning">
            <a:extLst>
              <a:ext uri="{FF2B5EF4-FFF2-40B4-BE49-F238E27FC236}">
                <a16:creationId xmlns:a16="http://schemas.microsoft.com/office/drawing/2014/main" id="{BFAC9F78-989E-4AE9-AE24-9057E7E67AF5}"/>
              </a:ext>
            </a:extLst>
          </p:cNvPr>
          <p:cNvPicPr>
            <a:picLocks noGrp="1" noChangeAspect="1"/>
          </p:cNvPicPr>
          <p:nvPr>
            <p:ph idx="1"/>
          </p:nvPr>
        </p:nvPicPr>
        <p:blipFill>
          <a:blip r:embed="rId2">
            <a:extLst>
              <a:ext uri="{96DAC541-7B7A-43D3-8B79-37D633B846F1}">
                <asvg:svgBlip xmlns="" xmlns:asvg="http://schemas.microsoft.com/office/drawing/2016/SVG/main" r:embed="rId3"/>
              </a:ext>
            </a:extLst>
          </a:blip>
          <a:stretch>
            <a:fillRect/>
          </a:stretch>
        </p:blipFill>
        <p:spPr>
          <a:xfrm>
            <a:off x="7200900" y="1802850"/>
            <a:ext cx="3892062" cy="3892062"/>
          </a:xfrm>
          <a:effectLst>
            <a:glow rad="127000">
              <a:schemeClr val="tx1"/>
            </a:glow>
          </a:effectLst>
        </p:spPr>
      </p:pic>
      <p:sp>
        <p:nvSpPr>
          <p:cNvPr id="4" name="TextBox 3">
            <a:extLst>
              <a:ext uri="{FF2B5EF4-FFF2-40B4-BE49-F238E27FC236}">
                <a16:creationId xmlns:a16="http://schemas.microsoft.com/office/drawing/2014/main" id="{578D6B2B-9301-43DB-87F3-BD0A04F14F3D}"/>
              </a:ext>
            </a:extLst>
          </p:cNvPr>
          <p:cNvSpPr txBox="1"/>
          <p:nvPr/>
        </p:nvSpPr>
        <p:spPr>
          <a:xfrm>
            <a:off x="685800" y="1134071"/>
            <a:ext cx="4607169" cy="923330"/>
          </a:xfrm>
          <a:prstGeom prst="rect">
            <a:avLst/>
          </a:prstGeom>
          <a:noFill/>
        </p:spPr>
        <p:txBody>
          <a:bodyPr wrap="square" rtlCol="0">
            <a:spAutoFit/>
          </a:bodyPr>
          <a:lstStyle/>
          <a:p>
            <a:r>
              <a:rPr lang="en-GB" sz="5400" dirty="0"/>
              <a:t>R- Reality</a:t>
            </a:r>
          </a:p>
        </p:txBody>
      </p:sp>
      <p:sp>
        <p:nvSpPr>
          <p:cNvPr id="7" name="TextBox 6">
            <a:extLst>
              <a:ext uri="{FF2B5EF4-FFF2-40B4-BE49-F238E27FC236}">
                <a16:creationId xmlns:a16="http://schemas.microsoft.com/office/drawing/2014/main" id="{63ECED72-67B9-4CA8-BAC6-FC6AD52BCD50}"/>
              </a:ext>
            </a:extLst>
          </p:cNvPr>
          <p:cNvSpPr txBox="1"/>
          <p:nvPr/>
        </p:nvSpPr>
        <p:spPr>
          <a:xfrm>
            <a:off x="1072662" y="2167996"/>
            <a:ext cx="5081953" cy="3416320"/>
          </a:xfrm>
          <a:prstGeom prst="rect">
            <a:avLst/>
          </a:prstGeom>
          <a:noFill/>
        </p:spPr>
        <p:txBody>
          <a:bodyPr wrap="square" rtlCol="0">
            <a:spAutoFit/>
          </a:bodyPr>
          <a:lstStyle/>
          <a:p>
            <a:pPr marL="285750" indent="-285750">
              <a:buFont typeface="Arial" panose="020B0604020202020204" pitchFamily="34" charset="0"/>
              <a:buChar char="•"/>
            </a:pPr>
            <a:r>
              <a:rPr lang="en-GB" sz="2400" dirty="0"/>
              <a:t>Facts &amp; information about the topic/ task</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Awareness &amp; self-awareness of the individuals taking part</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 Recognition of the internal factors that can influence one’s perception of reality</a:t>
            </a:r>
          </a:p>
        </p:txBody>
      </p:sp>
    </p:spTree>
    <p:extLst>
      <p:ext uri="{BB962C8B-B14F-4D97-AF65-F5344CB8AC3E}">
        <p14:creationId xmlns:p14="http://schemas.microsoft.com/office/powerpoint/2010/main" val="78606114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CBD26-ED42-4E91-B8AE-08DA1DF7828C}"/>
              </a:ext>
            </a:extLst>
          </p:cNvPr>
          <p:cNvSpPr>
            <a:spLocks noGrp="1"/>
          </p:cNvSpPr>
          <p:nvPr>
            <p:ph type="title"/>
          </p:nvPr>
        </p:nvSpPr>
        <p:spPr/>
        <p:txBody>
          <a:bodyPr/>
          <a:lstStyle/>
          <a:p>
            <a:r>
              <a:rPr lang="en-GB" dirty="0"/>
              <a:t>The grow model</a:t>
            </a:r>
          </a:p>
        </p:txBody>
      </p:sp>
      <p:sp>
        <p:nvSpPr>
          <p:cNvPr id="3" name="Content Placeholder 2">
            <a:extLst>
              <a:ext uri="{FF2B5EF4-FFF2-40B4-BE49-F238E27FC236}">
                <a16:creationId xmlns:a16="http://schemas.microsoft.com/office/drawing/2014/main" id="{C427A531-6523-4C29-9ABC-3C1EF1CA0739}"/>
              </a:ext>
            </a:extLst>
          </p:cNvPr>
          <p:cNvSpPr>
            <a:spLocks noGrp="1"/>
          </p:cNvSpPr>
          <p:nvPr>
            <p:ph idx="1"/>
          </p:nvPr>
        </p:nvSpPr>
        <p:spPr>
          <a:xfrm>
            <a:off x="685800" y="2194560"/>
            <a:ext cx="5926015" cy="4024125"/>
          </a:xfrm>
        </p:spPr>
        <p:txBody>
          <a:bodyPr/>
          <a:lstStyle/>
          <a:p>
            <a:r>
              <a:rPr lang="en-GB" dirty="0"/>
              <a:t>Well thought out plans for completion of the task.</a:t>
            </a:r>
          </a:p>
          <a:p>
            <a:endParaRPr lang="en-GB" dirty="0"/>
          </a:p>
          <a:p>
            <a:r>
              <a:rPr lang="en-GB" dirty="0"/>
              <a:t>Potential actions and solutions to overcome any problems that may arise</a:t>
            </a:r>
          </a:p>
          <a:p>
            <a:endParaRPr lang="en-GB" dirty="0"/>
          </a:p>
          <a:p>
            <a:r>
              <a:rPr lang="en-GB" dirty="0"/>
              <a:t>Options for the subordinates to decide on to help motivate them to complete the task</a:t>
            </a:r>
          </a:p>
          <a:p>
            <a:endParaRPr lang="en-GB" dirty="0"/>
          </a:p>
        </p:txBody>
      </p:sp>
      <p:sp>
        <p:nvSpPr>
          <p:cNvPr id="5" name="TextBox 4">
            <a:extLst>
              <a:ext uri="{FF2B5EF4-FFF2-40B4-BE49-F238E27FC236}">
                <a16:creationId xmlns:a16="http://schemas.microsoft.com/office/drawing/2014/main" id="{8902D96B-409F-43ED-B8C2-792CF99AB59D}"/>
              </a:ext>
            </a:extLst>
          </p:cNvPr>
          <p:cNvSpPr txBox="1"/>
          <p:nvPr/>
        </p:nvSpPr>
        <p:spPr>
          <a:xfrm>
            <a:off x="984737" y="1122347"/>
            <a:ext cx="4079631" cy="923330"/>
          </a:xfrm>
          <a:prstGeom prst="rect">
            <a:avLst/>
          </a:prstGeom>
          <a:noFill/>
        </p:spPr>
        <p:txBody>
          <a:bodyPr wrap="square" rtlCol="0">
            <a:spAutoFit/>
          </a:bodyPr>
          <a:lstStyle/>
          <a:p>
            <a:r>
              <a:rPr lang="en-GB" sz="5400" dirty="0"/>
              <a:t>O- Options</a:t>
            </a:r>
          </a:p>
        </p:txBody>
      </p:sp>
      <p:pic>
        <p:nvPicPr>
          <p:cNvPr id="7" name="Graphic 6" descr="Help">
            <a:extLst>
              <a:ext uri="{FF2B5EF4-FFF2-40B4-BE49-F238E27FC236}">
                <a16:creationId xmlns:a16="http://schemas.microsoft.com/office/drawing/2014/main" id="{F3183FA3-CB65-4539-8055-47157E4D48CB}"/>
              </a:ext>
            </a:extLst>
          </p:cNvPr>
          <p:cNvPicPr>
            <a:picLocks noChangeAspect="1"/>
          </p:cNvPicPr>
          <p:nvPr/>
        </p:nvPicPr>
        <p:blipFill>
          <a:blip r:embed="rId3">
            <a:extLst>
              <a:ext uri="{96DAC541-7B7A-43D3-8B79-37D633B846F1}">
                <asvg:svgBlip xmlns="" xmlns:asvg="http://schemas.microsoft.com/office/drawing/2016/SVG/main" r:embed="rId4"/>
              </a:ext>
            </a:extLst>
          </a:blip>
          <a:stretch>
            <a:fillRect/>
          </a:stretch>
        </p:blipFill>
        <p:spPr>
          <a:xfrm>
            <a:off x="7649308" y="2045677"/>
            <a:ext cx="3856891" cy="3856891"/>
          </a:xfrm>
          <a:prstGeom prst="rect">
            <a:avLst/>
          </a:prstGeom>
          <a:effectLst>
            <a:glow rad="127000">
              <a:schemeClr val="tx1"/>
            </a:glow>
          </a:effectLst>
        </p:spPr>
      </p:pic>
    </p:spTree>
    <p:extLst>
      <p:ext uri="{BB962C8B-B14F-4D97-AF65-F5344CB8AC3E}">
        <p14:creationId xmlns:p14="http://schemas.microsoft.com/office/powerpoint/2010/main" val="164529445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B814E-0BDA-4151-B52A-91986C784EB1}"/>
              </a:ext>
            </a:extLst>
          </p:cNvPr>
          <p:cNvSpPr>
            <a:spLocks noGrp="1"/>
          </p:cNvSpPr>
          <p:nvPr>
            <p:ph type="title"/>
          </p:nvPr>
        </p:nvSpPr>
        <p:spPr/>
        <p:txBody>
          <a:bodyPr/>
          <a:lstStyle/>
          <a:p>
            <a:r>
              <a:rPr lang="en-GB" dirty="0"/>
              <a:t>The grow model </a:t>
            </a:r>
          </a:p>
        </p:txBody>
      </p:sp>
      <p:sp>
        <p:nvSpPr>
          <p:cNvPr id="3" name="Content Placeholder 2">
            <a:extLst>
              <a:ext uri="{FF2B5EF4-FFF2-40B4-BE49-F238E27FC236}">
                <a16:creationId xmlns:a16="http://schemas.microsoft.com/office/drawing/2014/main" id="{F0AC7DEA-9871-4915-9498-E7F74A094163}"/>
              </a:ext>
            </a:extLst>
          </p:cNvPr>
          <p:cNvSpPr>
            <a:spLocks noGrp="1"/>
          </p:cNvSpPr>
          <p:nvPr>
            <p:ph idx="1"/>
          </p:nvPr>
        </p:nvSpPr>
        <p:spPr>
          <a:xfrm>
            <a:off x="685800" y="2194560"/>
            <a:ext cx="5873262" cy="4024125"/>
          </a:xfrm>
        </p:spPr>
        <p:txBody>
          <a:bodyPr>
            <a:normAutofit/>
          </a:bodyPr>
          <a:lstStyle/>
          <a:p>
            <a:r>
              <a:rPr lang="en-GB" sz="3600" dirty="0"/>
              <a:t>What</a:t>
            </a:r>
            <a:r>
              <a:rPr lang="en-GB" sz="3600" dirty="0" smtClean="0"/>
              <a:t>???</a:t>
            </a:r>
            <a:endParaRPr lang="en-GB" sz="3600" dirty="0"/>
          </a:p>
          <a:p>
            <a:endParaRPr lang="en-GB" sz="3600" dirty="0"/>
          </a:p>
          <a:p>
            <a:r>
              <a:rPr lang="en-GB" sz="3600" dirty="0"/>
              <a:t>Who???</a:t>
            </a:r>
          </a:p>
          <a:p>
            <a:endParaRPr lang="en-GB" sz="3600" dirty="0"/>
          </a:p>
          <a:p>
            <a:r>
              <a:rPr lang="en-GB" sz="3600" dirty="0"/>
              <a:t>When???</a:t>
            </a:r>
          </a:p>
        </p:txBody>
      </p:sp>
      <p:sp>
        <p:nvSpPr>
          <p:cNvPr id="4" name="TextBox 3">
            <a:extLst>
              <a:ext uri="{FF2B5EF4-FFF2-40B4-BE49-F238E27FC236}">
                <a16:creationId xmlns:a16="http://schemas.microsoft.com/office/drawing/2014/main" id="{770C5667-23B5-4367-AE2F-6C80F4946D4B}"/>
              </a:ext>
            </a:extLst>
          </p:cNvPr>
          <p:cNvSpPr txBox="1"/>
          <p:nvPr/>
        </p:nvSpPr>
        <p:spPr>
          <a:xfrm>
            <a:off x="562707" y="158262"/>
            <a:ext cx="5750169" cy="1754326"/>
          </a:xfrm>
          <a:prstGeom prst="rect">
            <a:avLst/>
          </a:prstGeom>
          <a:noFill/>
        </p:spPr>
        <p:txBody>
          <a:bodyPr wrap="square" rtlCol="0">
            <a:spAutoFit/>
          </a:bodyPr>
          <a:lstStyle/>
          <a:p>
            <a:r>
              <a:rPr lang="en-GB" sz="5400" dirty="0"/>
              <a:t>W- What, Who &amp; When</a:t>
            </a:r>
          </a:p>
        </p:txBody>
      </p:sp>
      <p:pic>
        <p:nvPicPr>
          <p:cNvPr id="6" name="Graphic 5" descr="Users">
            <a:extLst>
              <a:ext uri="{FF2B5EF4-FFF2-40B4-BE49-F238E27FC236}">
                <a16:creationId xmlns:a16="http://schemas.microsoft.com/office/drawing/2014/main" id="{B2D61630-C579-4DB0-844E-D7F9F8EFB3BD}"/>
              </a:ext>
            </a:extLst>
          </p:cNvPr>
          <p:cNvPicPr>
            <a:picLocks noChangeAspect="1"/>
          </p:cNvPicPr>
          <p:nvPr/>
        </p:nvPicPr>
        <p:blipFill>
          <a:blip r:embed="rId2">
            <a:extLst>
              <a:ext uri="{96DAC541-7B7A-43D3-8B79-37D633B846F1}">
                <asvg:svgBlip xmlns="" xmlns:asvg="http://schemas.microsoft.com/office/drawing/2016/SVG/main" r:embed="rId3"/>
              </a:ext>
            </a:extLst>
          </a:blip>
          <a:stretch>
            <a:fillRect/>
          </a:stretch>
        </p:blipFill>
        <p:spPr>
          <a:xfrm>
            <a:off x="6816969" y="1410887"/>
            <a:ext cx="4472354" cy="4472354"/>
          </a:xfrm>
          <a:prstGeom prst="rect">
            <a:avLst/>
          </a:prstGeom>
          <a:effectLst>
            <a:glow rad="127000">
              <a:schemeClr val="tx1"/>
            </a:glow>
          </a:effectLst>
        </p:spPr>
      </p:pic>
    </p:spTree>
    <p:extLst>
      <p:ext uri="{BB962C8B-B14F-4D97-AF65-F5344CB8AC3E}">
        <p14:creationId xmlns:p14="http://schemas.microsoft.com/office/powerpoint/2010/main" val="113916673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FD43D6-4046-4FEA-A3EC-7F8F10AA598C}"/>
              </a:ext>
            </a:extLst>
          </p:cNvPr>
          <p:cNvSpPr>
            <a:spLocks noGrp="1"/>
          </p:cNvSpPr>
          <p:nvPr>
            <p:ph type="title"/>
          </p:nvPr>
        </p:nvSpPr>
        <p:spPr/>
        <p:txBody>
          <a:bodyPr/>
          <a:lstStyle/>
          <a:p>
            <a:r>
              <a:rPr lang="en-GB" dirty="0"/>
              <a:t>The grow model</a:t>
            </a:r>
          </a:p>
        </p:txBody>
      </p:sp>
      <p:sp>
        <p:nvSpPr>
          <p:cNvPr id="3" name="Content Placeholder 2">
            <a:extLst>
              <a:ext uri="{FF2B5EF4-FFF2-40B4-BE49-F238E27FC236}">
                <a16:creationId xmlns:a16="http://schemas.microsoft.com/office/drawing/2014/main" id="{E803C7E6-5488-4CE4-81E4-66DD0799E4E3}"/>
              </a:ext>
            </a:extLst>
          </p:cNvPr>
          <p:cNvSpPr>
            <a:spLocks noGrp="1"/>
          </p:cNvSpPr>
          <p:nvPr>
            <p:ph idx="1"/>
          </p:nvPr>
        </p:nvSpPr>
        <p:spPr>
          <a:xfrm>
            <a:off x="685800" y="2194560"/>
            <a:ext cx="5820508" cy="4024125"/>
          </a:xfrm>
        </p:spPr>
        <p:txBody>
          <a:bodyPr/>
          <a:lstStyle/>
          <a:p>
            <a:r>
              <a:rPr lang="en-GB" b="1" u="sng" dirty="0"/>
              <a:t>The subordinates should be clear on:</a:t>
            </a:r>
          </a:p>
          <a:p>
            <a:r>
              <a:rPr lang="en-GB" dirty="0"/>
              <a:t>Who has responsibility to what aspect of the task</a:t>
            </a:r>
          </a:p>
          <a:p>
            <a:endParaRPr lang="en-GB" dirty="0"/>
          </a:p>
          <a:p>
            <a:r>
              <a:rPr lang="en-GB" dirty="0"/>
              <a:t>When their task should be completed</a:t>
            </a:r>
          </a:p>
          <a:p>
            <a:endParaRPr lang="en-GB" dirty="0"/>
          </a:p>
          <a:p>
            <a:r>
              <a:rPr lang="en-GB" dirty="0"/>
              <a:t>Clear understanding of what is being asked of them</a:t>
            </a:r>
          </a:p>
        </p:txBody>
      </p:sp>
      <p:sp>
        <p:nvSpPr>
          <p:cNvPr id="4" name="TextBox 3">
            <a:extLst>
              <a:ext uri="{FF2B5EF4-FFF2-40B4-BE49-F238E27FC236}">
                <a16:creationId xmlns:a16="http://schemas.microsoft.com/office/drawing/2014/main" id="{E1A4D22A-6F1C-4C47-817F-49605EDBA376}"/>
              </a:ext>
            </a:extLst>
          </p:cNvPr>
          <p:cNvSpPr txBox="1"/>
          <p:nvPr/>
        </p:nvSpPr>
        <p:spPr>
          <a:xfrm>
            <a:off x="562707" y="158262"/>
            <a:ext cx="5750169" cy="1754326"/>
          </a:xfrm>
          <a:prstGeom prst="rect">
            <a:avLst/>
          </a:prstGeom>
          <a:noFill/>
        </p:spPr>
        <p:txBody>
          <a:bodyPr wrap="square" rtlCol="0">
            <a:spAutoFit/>
          </a:bodyPr>
          <a:lstStyle/>
          <a:p>
            <a:r>
              <a:rPr lang="en-GB" sz="5400" dirty="0"/>
              <a:t>W- What, Who &amp; When</a:t>
            </a:r>
          </a:p>
        </p:txBody>
      </p:sp>
      <p:pic>
        <p:nvPicPr>
          <p:cNvPr id="5" name="Graphic 4" descr="Users">
            <a:extLst>
              <a:ext uri="{FF2B5EF4-FFF2-40B4-BE49-F238E27FC236}">
                <a16:creationId xmlns:a16="http://schemas.microsoft.com/office/drawing/2014/main" id="{483D4C43-FFF3-4EC0-A049-5AB358B8F587}"/>
              </a:ext>
            </a:extLst>
          </p:cNvPr>
          <p:cNvPicPr>
            <a:picLocks noChangeAspect="1"/>
          </p:cNvPicPr>
          <p:nvPr/>
        </p:nvPicPr>
        <p:blipFill>
          <a:blip r:embed="rId2">
            <a:extLst>
              <a:ext uri="{96DAC541-7B7A-43D3-8B79-37D633B846F1}">
                <asvg:svgBlip xmlns="" xmlns:asvg="http://schemas.microsoft.com/office/drawing/2016/SVG/main" r:embed="rId3"/>
              </a:ext>
            </a:extLst>
          </a:blip>
          <a:stretch>
            <a:fillRect/>
          </a:stretch>
        </p:blipFill>
        <p:spPr>
          <a:xfrm>
            <a:off x="6816969" y="1410887"/>
            <a:ext cx="4472354" cy="4472354"/>
          </a:xfrm>
          <a:prstGeom prst="rect">
            <a:avLst/>
          </a:prstGeom>
          <a:effectLst>
            <a:glow rad="127000">
              <a:schemeClr val="tx1"/>
            </a:glow>
          </a:effectLst>
        </p:spPr>
      </p:pic>
    </p:spTree>
    <p:extLst>
      <p:ext uri="{BB962C8B-B14F-4D97-AF65-F5344CB8AC3E}">
        <p14:creationId xmlns:p14="http://schemas.microsoft.com/office/powerpoint/2010/main" val="231689395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Benefits to this model</a:t>
            </a:r>
            <a:endParaRPr lang="en-GB" dirty="0"/>
          </a:p>
        </p:txBody>
      </p:sp>
      <p:sp>
        <p:nvSpPr>
          <p:cNvPr id="3" name="Content Placeholder 2"/>
          <p:cNvSpPr>
            <a:spLocks noGrp="1"/>
          </p:cNvSpPr>
          <p:nvPr>
            <p:ph idx="1"/>
          </p:nvPr>
        </p:nvSpPr>
        <p:spPr/>
        <p:txBody>
          <a:bodyPr/>
          <a:lstStyle/>
          <a:p>
            <a:r>
              <a:rPr lang="en-GB" dirty="0" smtClean="0"/>
              <a:t>Thoroughly plan tasks to ensure that everyone knows their responsibilities and their personal tasks</a:t>
            </a:r>
          </a:p>
          <a:p>
            <a:endParaRPr lang="en-GB" dirty="0" smtClean="0"/>
          </a:p>
          <a:p>
            <a:r>
              <a:rPr lang="en-GB" dirty="0" smtClean="0"/>
              <a:t>Great for subordinates who are introverts as this helps to build their confidence</a:t>
            </a:r>
          </a:p>
          <a:p>
            <a:endParaRPr lang="en-GB" dirty="0" smtClean="0"/>
          </a:p>
          <a:p>
            <a:r>
              <a:rPr lang="en-GB" dirty="0" smtClean="0"/>
              <a:t>Gives subordinates options to choose which helps them to feel more involved in decision making and of equal importance</a:t>
            </a:r>
          </a:p>
          <a:p>
            <a:endParaRPr lang="en-GB" dirty="0"/>
          </a:p>
          <a:p>
            <a:endParaRPr lang="en-GB" dirty="0"/>
          </a:p>
        </p:txBody>
      </p:sp>
    </p:spTree>
    <p:extLst>
      <p:ext uri="{BB962C8B-B14F-4D97-AF65-F5344CB8AC3E}">
        <p14:creationId xmlns:p14="http://schemas.microsoft.com/office/powerpoint/2010/main" val="43678568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adaptive model definition</a:t>
            </a:r>
            <a:endParaRPr lang="en-GB" dirty="0"/>
          </a:p>
        </p:txBody>
      </p:sp>
      <p:sp>
        <p:nvSpPr>
          <p:cNvPr id="3" name="Content Placeholder 2"/>
          <p:cNvSpPr>
            <a:spLocks noGrp="1"/>
          </p:cNvSpPr>
          <p:nvPr>
            <p:ph idx="1"/>
          </p:nvPr>
        </p:nvSpPr>
        <p:spPr/>
        <p:txBody>
          <a:bodyPr/>
          <a:lstStyle/>
          <a:p>
            <a:pPr algn="ctr"/>
            <a:r>
              <a:rPr lang="en-GB" dirty="0" smtClean="0"/>
              <a:t>“When </a:t>
            </a:r>
            <a:r>
              <a:rPr lang="en-GB" dirty="0"/>
              <a:t>you realize that your organizations aspirations- the innovations and progress you want to see- cannot be attained through your current approaches, Adaptive Leadership is the framework you need to diagnose, interrupt, and innovate to create the capabilities that match your organizations aspirations. Adaptive Leadership is purposeful evolution in real time</a:t>
            </a:r>
            <a:r>
              <a:rPr lang="en-GB" dirty="0" smtClean="0"/>
              <a:t>.”</a:t>
            </a:r>
          </a:p>
          <a:p>
            <a:pPr algn="ctr"/>
            <a:endParaRPr lang="en-GB" dirty="0" smtClean="0"/>
          </a:p>
          <a:p>
            <a:pPr algn="r"/>
            <a:r>
              <a:rPr lang="en-GB" dirty="0"/>
              <a:t>(Cambridge Leadership Associates, 2018)</a:t>
            </a:r>
          </a:p>
        </p:txBody>
      </p:sp>
    </p:spTree>
    <p:extLst>
      <p:ext uri="{BB962C8B-B14F-4D97-AF65-F5344CB8AC3E}">
        <p14:creationId xmlns:p14="http://schemas.microsoft.com/office/powerpoint/2010/main" val="286518918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C0198-DDA4-4D52-A00A-88E9B14A5D4D}"/>
              </a:ext>
            </a:extLst>
          </p:cNvPr>
          <p:cNvSpPr>
            <a:spLocks noGrp="1"/>
          </p:cNvSpPr>
          <p:nvPr>
            <p:ph type="title"/>
          </p:nvPr>
        </p:nvSpPr>
        <p:spPr/>
        <p:txBody>
          <a:bodyPr/>
          <a:lstStyle/>
          <a:p>
            <a:r>
              <a:rPr lang="en-GB" dirty="0"/>
              <a:t>Adaptive leadership</a:t>
            </a:r>
          </a:p>
        </p:txBody>
      </p:sp>
      <p:sp>
        <p:nvSpPr>
          <p:cNvPr id="3" name="Content Placeholder 2">
            <a:extLst>
              <a:ext uri="{FF2B5EF4-FFF2-40B4-BE49-F238E27FC236}">
                <a16:creationId xmlns:a16="http://schemas.microsoft.com/office/drawing/2014/main" id="{E1B41B54-1641-448A-BD47-6D9E19E4FE95}"/>
              </a:ext>
            </a:extLst>
          </p:cNvPr>
          <p:cNvSpPr>
            <a:spLocks noGrp="1"/>
          </p:cNvSpPr>
          <p:nvPr>
            <p:ph idx="1"/>
          </p:nvPr>
        </p:nvSpPr>
        <p:spPr/>
        <p:txBody>
          <a:bodyPr/>
          <a:lstStyle/>
          <a:p>
            <a:r>
              <a:rPr lang="en-GB" dirty="0"/>
              <a:t>The adaptive leadership model is designed to assist organizations and individuals in dealing with consequential changes in uncertain times, when no clear answers are forthcoming.</a:t>
            </a:r>
          </a:p>
          <a:p>
            <a:endParaRPr lang="en-GB" dirty="0"/>
          </a:p>
          <a:p>
            <a:r>
              <a:rPr lang="en-GB" dirty="0" smtClean="0"/>
              <a:t>Adaptive </a:t>
            </a:r>
            <a:r>
              <a:rPr lang="en-GB" dirty="0"/>
              <a:t>leaders identify and deal with systemic change, using techniques that confront the status quo and identify adaptive and technical challenges</a:t>
            </a:r>
            <a:r>
              <a:rPr lang="en-GB" dirty="0" smtClean="0"/>
              <a:t>.</a:t>
            </a:r>
          </a:p>
          <a:p>
            <a:endParaRPr lang="en-GB" dirty="0"/>
          </a:p>
        </p:txBody>
      </p:sp>
      <p:sp>
        <p:nvSpPr>
          <p:cNvPr id="4" name="Rectangle 3"/>
          <p:cNvSpPr/>
          <p:nvPr/>
        </p:nvSpPr>
        <p:spPr>
          <a:xfrm>
            <a:off x="6911672" y="5849353"/>
            <a:ext cx="4594528" cy="369332"/>
          </a:xfrm>
          <a:prstGeom prst="rect">
            <a:avLst/>
          </a:prstGeom>
        </p:spPr>
        <p:txBody>
          <a:bodyPr wrap="none">
            <a:spAutoFit/>
          </a:bodyPr>
          <a:lstStyle/>
          <a:p>
            <a:r>
              <a:rPr lang="en-GB" dirty="0"/>
              <a:t>(Teamwork Definition Information, 2018)</a:t>
            </a:r>
          </a:p>
        </p:txBody>
      </p:sp>
    </p:spTree>
    <p:extLst>
      <p:ext uri="{BB962C8B-B14F-4D97-AF65-F5344CB8AC3E}">
        <p14:creationId xmlns:p14="http://schemas.microsoft.com/office/powerpoint/2010/main" val="315090594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benefits of this model</a:t>
            </a:r>
            <a:endParaRPr lang="en-GB" dirty="0"/>
          </a:p>
        </p:txBody>
      </p:sp>
      <p:sp>
        <p:nvSpPr>
          <p:cNvPr id="3" name="Content Placeholder 2"/>
          <p:cNvSpPr>
            <a:spLocks noGrp="1"/>
          </p:cNvSpPr>
          <p:nvPr>
            <p:ph idx="1"/>
          </p:nvPr>
        </p:nvSpPr>
        <p:spPr/>
        <p:txBody>
          <a:bodyPr/>
          <a:lstStyle/>
          <a:p>
            <a:r>
              <a:rPr lang="en-GB" dirty="0" smtClean="0"/>
              <a:t>Promotes adaptive thinking to any given situation</a:t>
            </a:r>
          </a:p>
          <a:p>
            <a:endParaRPr lang="en-GB" dirty="0" smtClean="0"/>
          </a:p>
          <a:p>
            <a:r>
              <a:rPr lang="en-GB" dirty="0" smtClean="0"/>
              <a:t>Provides skills to adapt not only to situations but to subordinates</a:t>
            </a:r>
          </a:p>
          <a:p>
            <a:endParaRPr lang="en-GB" dirty="0" smtClean="0"/>
          </a:p>
          <a:p>
            <a:r>
              <a:rPr lang="en-GB" dirty="0" smtClean="0"/>
              <a:t>Abilities to adapt for unforeseen issues that could potentially arise</a:t>
            </a:r>
          </a:p>
          <a:p>
            <a:endParaRPr lang="en-GB" dirty="0"/>
          </a:p>
          <a:p>
            <a:endParaRPr lang="en-GB" dirty="0" smtClean="0"/>
          </a:p>
          <a:p>
            <a:endParaRPr lang="en-GB" dirty="0" smtClean="0"/>
          </a:p>
          <a:p>
            <a:endParaRPr lang="en-GB" dirty="0"/>
          </a:p>
        </p:txBody>
      </p:sp>
    </p:spTree>
    <p:extLst>
      <p:ext uri="{BB962C8B-B14F-4D97-AF65-F5344CB8AC3E}">
        <p14:creationId xmlns:p14="http://schemas.microsoft.com/office/powerpoint/2010/main" val="252451989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choose us???</a:t>
            </a:r>
            <a:endParaRPr lang="en-GB" dirty="0"/>
          </a:p>
        </p:txBody>
      </p:sp>
      <p:sp>
        <p:nvSpPr>
          <p:cNvPr id="3" name="Content Placeholder 2"/>
          <p:cNvSpPr>
            <a:spLocks noGrp="1"/>
          </p:cNvSpPr>
          <p:nvPr>
            <p:ph idx="1"/>
          </p:nvPr>
        </p:nvSpPr>
        <p:spPr>
          <a:xfrm>
            <a:off x="685800" y="2194560"/>
            <a:ext cx="5475514" cy="4024125"/>
          </a:xfrm>
        </p:spPr>
        <p:txBody>
          <a:bodyPr/>
          <a:lstStyle/>
          <a:p>
            <a:r>
              <a:rPr lang="en-GB" dirty="0" smtClean="0"/>
              <a:t>Our leadership model are used by some of the best leaders, for example Sir Richard Branson, who scored a 79% approval on Glassdoor.com </a:t>
            </a:r>
          </a:p>
          <a:p>
            <a:pPr algn="r"/>
            <a:r>
              <a:rPr lang="en-GB" dirty="0" smtClean="0"/>
              <a:t>(Glassdoor.co.uk, 2018)</a:t>
            </a:r>
          </a:p>
          <a:p>
            <a:r>
              <a:rPr lang="en-GB" dirty="0" smtClean="0"/>
              <a:t>We have a well qualified team of coaches who will guide you through the whole training process. </a:t>
            </a:r>
          </a:p>
          <a:p>
            <a:endParaRPr lang="en-GB" dirty="0"/>
          </a:p>
          <a:p>
            <a:endParaRPr lang="en-GB" dirty="0"/>
          </a:p>
        </p:txBody>
      </p:sp>
      <p:pic>
        <p:nvPicPr>
          <p:cNvPr id="5" name="Picture 4"/>
          <p:cNvPicPr>
            <a:picLocks noChangeAspect="1"/>
          </p:cNvPicPr>
          <p:nvPr/>
        </p:nvPicPr>
        <p:blipFill>
          <a:blip r:embed="rId2"/>
          <a:stretch>
            <a:fillRect/>
          </a:stretch>
        </p:blipFill>
        <p:spPr>
          <a:xfrm>
            <a:off x="6602186" y="2057401"/>
            <a:ext cx="5029200" cy="3352800"/>
          </a:xfrm>
          <a:prstGeom prst="rect">
            <a:avLst/>
          </a:prstGeom>
        </p:spPr>
      </p:pic>
      <p:sp>
        <p:nvSpPr>
          <p:cNvPr id="6" name="TextBox 5"/>
          <p:cNvSpPr txBox="1"/>
          <p:nvPr/>
        </p:nvSpPr>
        <p:spPr>
          <a:xfrm>
            <a:off x="8991600" y="5540829"/>
            <a:ext cx="2786743" cy="369332"/>
          </a:xfrm>
          <a:prstGeom prst="rect">
            <a:avLst/>
          </a:prstGeom>
          <a:noFill/>
        </p:spPr>
        <p:txBody>
          <a:bodyPr wrap="square" rtlCol="0">
            <a:spAutoFit/>
          </a:bodyPr>
          <a:lstStyle/>
          <a:p>
            <a:r>
              <a:rPr lang="en-GB" dirty="0" smtClean="0"/>
              <a:t>(Virgin.co.uk, 2018)</a:t>
            </a:r>
            <a:endParaRPr lang="en-GB" dirty="0"/>
          </a:p>
        </p:txBody>
      </p:sp>
    </p:spTree>
    <p:extLst>
      <p:ext uri="{BB962C8B-B14F-4D97-AF65-F5344CB8AC3E}">
        <p14:creationId xmlns:p14="http://schemas.microsoft.com/office/powerpoint/2010/main" val="314187149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70314" y="3135089"/>
            <a:ext cx="8871857" cy="2362200"/>
          </a:xfrm>
        </p:spPr>
        <p:txBody>
          <a:bodyPr>
            <a:noAutofit/>
          </a:bodyPr>
          <a:lstStyle/>
          <a:p>
            <a:pPr algn="ctr"/>
            <a:r>
              <a:rPr lang="en-GB" sz="5400" dirty="0" smtClean="0"/>
              <a:t>Thank you for listening</a:t>
            </a:r>
            <a:endParaRPr lang="en-GB" sz="5400" dirty="0"/>
          </a:p>
        </p:txBody>
      </p:sp>
      <p:sp>
        <p:nvSpPr>
          <p:cNvPr id="4" name="Title 1"/>
          <p:cNvSpPr txBox="1">
            <a:spLocks/>
          </p:cNvSpPr>
          <p:nvPr/>
        </p:nvSpPr>
        <p:spPr>
          <a:xfrm>
            <a:off x="2100943" y="1852945"/>
            <a:ext cx="8610600" cy="1293028"/>
          </a:xfrm>
          <a:prstGeom prst="rect">
            <a:avLst/>
          </a:prstGeom>
        </p:spPr>
        <p:txBody>
          <a:bodyPr vert="horz" lIns="91440" tIns="45720" rIns="91440" bIns="45720" rtlCol="0" anchor="ctr">
            <a:normAutofit/>
          </a:bodyPr>
          <a:lst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a:lstStyle>
          <a:p>
            <a:pPr algn="ctr"/>
            <a:r>
              <a:rPr lang="en-GB" sz="5400" dirty="0" smtClean="0"/>
              <a:t>Q &amp; A Session</a:t>
            </a:r>
            <a:endParaRPr lang="en-GB" sz="5400" dirty="0"/>
          </a:p>
        </p:txBody>
      </p:sp>
      <p:pic>
        <p:nvPicPr>
          <p:cNvPr id="5" name="Picture 4"/>
          <p:cNvPicPr>
            <a:picLocks noChangeAspect="1"/>
          </p:cNvPicPr>
          <p:nvPr/>
        </p:nvPicPr>
        <p:blipFill>
          <a:blip r:embed="rId2"/>
          <a:stretch>
            <a:fillRect/>
          </a:stretch>
        </p:blipFill>
        <p:spPr>
          <a:xfrm>
            <a:off x="8847364" y="4428117"/>
            <a:ext cx="2857500" cy="1952625"/>
          </a:xfrm>
          <a:prstGeom prst="rect">
            <a:avLst/>
          </a:prstGeom>
        </p:spPr>
      </p:pic>
    </p:spTree>
    <p:extLst>
      <p:ext uri="{BB962C8B-B14F-4D97-AF65-F5344CB8AC3E}">
        <p14:creationId xmlns:p14="http://schemas.microsoft.com/office/powerpoint/2010/main" val="195362946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Sources</a:t>
            </a:r>
            <a:endParaRPr lang="en-GB" dirty="0"/>
          </a:p>
        </p:txBody>
      </p:sp>
      <p:sp>
        <p:nvSpPr>
          <p:cNvPr id="3" name="Content Placeholder 2"/>
          <p:cNvSpPr>
            <a:spLocks noGrp="1"/>
          </p:cNvSpPr>
          <p:nvPr>
            <p:ph idx="1"/>
          </p:nvPr>
        </p:nvSpPr>
        <p:spPr/>
        <p:txBody>
          <a:bodyPr>
            <a:normAutofit/>
          </a:bodyPr>
          <a:lstStyle/>
          <a:p>
            <a:pPr marL="0" indent="0">
              <a:buNone/>
            </a:pPr>
            <a:r>
              <a:rPr lang="en-GB" sz="1600" dirty="0"/>
              <a:t>•	Cambridge Leadership Associates. (2018). Adaptive Leadership. [online] Available at: https://cambridge-leadership.com/adaptive-leadership/ </a:t>
            </a:r>
          </a:p>
          <a:p>
            <a:pPr marL="0" indent="0">
              <a:buNone/>
            </a:pPr>
            <a:r>
              <a:rPr lang="en-GB" sz="1600" dirty="0"/>
              <a:t>•	Glassdoor.co.uk. (2018). Working at Virgin Atlantic Airways | Glassdoor.co.uk. [online] Available at: https://www.glassdoor.co.uk/Overview/Working-at-Virgin-Atlantic-Airways-EI_IE4307.11,34.htm</a:t>
            </a:r>
          </a:p>
          <a:p>
            <a:pPr marL="0" indent="0">
              <a:buNone/>
            </a:pPr>
            <a:r>
              <a:rPr lang="en-GB" sz="1600" dirty="0"/>
              <a:t>•	Mindtools.com. (2018). The GROW Model: A Simple Process for Coaching and Mentoring. [online] Available at: https://www.mindtools.com/pages/article/newLDR_89.htm</a:t>
            </a:r>
          </a:p>
          <a:p>
            <a:pPr marL="0" indent="0">
              <a:buNone/>
            </a:pPr>
            <a:r>
              <a:rPr lang="en-GB" sz="1600" dirty="0"/>
              <a:t>•	Peter G. </a:t>
            </a:r>
            <a:r>
              <a:rPr lang="en-GB" sz="1600" dirty="0" err="1"/>
              <a:t>Northouse</a:t>
            </a:r>
            <a:r>
              <a:rPr lang="en-GB" sz="1600" dirty="0"/>
              <a:t>, Leadership: Theory and Practice, Seventh Edition. © 2016 SAGE Publications, </a:t>
            </a:r>
            <a:r>
              <a:rPr lang="en-GB" sz="1600" dirty="0" err="1"/>
              <a:t>Inc</a:t>
            </a:r>
            <a:endParaRPr lang="en-GB" sz="1600" dirty="0"/>
          </a:p>
          <a:p>
            <a:pPr marL="0" indent="0">
              <a:buNone/>
            </a:pPr>
            <a:r>
              <a:rPr lang="en-GB" sz="1600" dirty="0"/>
              <a:t>•	Teamwork Definition Information. (2018). Adaptive Leadership Definition. [online] Available at: http://teamworkdefinition.com/adaptiveleadership/ </a:t>
            </a:r>
            <a:endParaRPr lang="en-GB" sz="1600" dirty="0" smtClean="0"/>
          </a:p>
          <a:p>
            <a:pPr marL="0" indent="0">
              <a:buNone/>
            </a:pPr>
            <a:r>
              <a:rPr lang="en-GB" sz="1600" dirty="0" smtClean="0"/>
              <a:t>•</a:t>
            </a:r>
            <a:r>
              <a:rPr lang="en-GB" sz="1600" dirty="0"/>
              <a:t>	Virgin (2018). Understanding the Richard Branson approach to leadership. [online] Available at: https://www.virgin.com/entrepreneur/understanding-richard-branson-approach-leadership </a:t>
            </a:r>
          </a:p>
          <a:p>
            <a:endParaRPr lang="en-GB" sz="1600" dirty="0"/>
          </a:p>
        </p:txBody>
      </p:sp>
    </p:spTree>
    <p:extLst>
      <p:ext uri="{BB962C8B-B14F-4D97-AF65-F5344CB8AC3E}">
        <p14:creationId xmlns:p14="http://schemas.microsoft.com/office/powerpoint/2010/main" val="3847104295"/>
      </p:ext>
    </p:extLst>
  </p:cSld>
  <p:clrMapOvr>
    <a:masterClrMapping/>
  </p:clrMapOvr>
  <p:timing>
    <p:tnLst>
      <p:par>
        <p:cTn id="1" dur="indefinite" restart="never" nodeType="tmRoot"/>
      </p:par>
    </p:tnLst>
  </p:timing>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E5224E"/>
      </a:accent1>
      <a:accent2>
        <a:srgbClr val="9D074E"/>
      </a:accent2>
      <a:accent3>
        <a:srgbClr val="7F2294"/>
      </a:accent3>
      <a:accent4>
        <a:srgbClr val="8D65EA"/>
      </a:accent4>
      <a:accent5>
        <a:srgbClr val="588FE2"/>
      </a:accent5>
      <a:accent6>
        <a:srgbClr val="127CA4"/>
      </a:accent6>
      <a:hlink>
        <a:srgbClr val="FB4AB6"/>
      </a:hlink>
      <a:folHlink>
        <a:srgbClr val="F98FE9"/>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6DB8EB18-3657-4051-A897-2ED38832359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TM04033937[[fn=Vapor Trail]]</Template>
  <TotalTime>574</TotalTime>
  <Words>583</Words>
  <Application>Microsoft Office PowerPoint</Application>
  <PresentationFormat>Widescreen</PresentationFormat>
  <Paragraphs>101</Paragraphs>
  <Slides>17</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Calibri</vt:lpstr>
      <vt:lpstr>Century Gothic</vt:lpstr>
      <vt:lpstr>Vapor Trail</vt:lpstr>
      <vt:lpstr>Leadership development program</vt:lpstr>
      <vt:lpstr>PowerPoint Presentation</vt:lpstr>
      <vt:lpstr>Our leadership models</vt:lpstr>
      <vt:lpstr>The grow model</vt:lpstr>
      <vt:lpstr>The grow model</vt:lpstr>
      <vt:lpstr>The grow model</vt:lpstr>
      <vt:lpstr>The grow model</vt:lpstr>
      <vt:lpstr>The grow model</vt:lpstr>
      <vt:lpstr>The grow model </vt:lpstr>
      <vt:lpstr>The grow model</vt:lpstr>
      <vt:lpstr>The Benefits to this model</vt:lpstr>
      <vt:lpstr>The adaptive model definition</vt:lpstr>
      <vt:lpstr>Adaptive leadership</vt:lpstr>
      <vt:lpstr>The benefits of this model</vt:lpstr>
      <vt:lpstr>Why choose us???</vt:lpstr>
      <vt:lpstr>Thank you for listening</vt:lpstr>
      <vt:lpstr>Sources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Chloe Jones (1502550)</dc:creator>
  <cp:lastModifiedBy>Chloe Jones (1502550)</cp:lastModifiedBy>
  <cp:revision>39</cp:revision>
  <dcterms:created xsi:type="dcterms:W3CDTF">2018-04-20T07:51:10Z</dcterms:created>
  <dcterms:modified xsi:type="dcterms:W3CDTF">2018-04-23T11:05:33Z</dcterms:modified>
</cp:coreProperties>
</file>