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3" r:id="rId1"/>
  </p:sldMasterIdLst>
  <p:notesMasterIdLst>
    <p:notesMasterId r:id="rId18"/>
  </p:notesMasterIdLst>
  <p:sldIdLst>
    <p:sldId id="256" r:id="rId2"/>
    <p:sldId id="265" r:id="rId3"/>
    <p:sldId id="271" r:id="rId4"/>
    <p:sldId id="272" r:id="rId5"/>
    <p:sldId id="263" r:id="rId6"/>
    <p:sldId id="264" r:id="rId7"/>
    <p:sldId id="257" r:id="rId8"/>
    <p:sldId id="270" r:id="rId9"/>
    <p:sldId id="266" r:id="rId10"/>
    <p:sldId id="267" r:id="rId11"/>
    <p:sldId id="269" r:id="rId12"/>
    <p:sldId id="274" r:id="rId13"/>
    <p:sldId id="273" r:id="rId14"/>
    <p:sldId id="275" r:id="rId15"/>
    <p:sldId id="268" r:id="rId16"/>
    <p:sldId id="27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20A316D-395F-4A7D-A08D-C787126AE18C}">
          <p14:sldIdLst>
            <p14:sldId id="256"/>
            <p14:sldId id="265"/>
            <p14:sldId id="271"/>
            <p14:sldId id="272"/>
            <p14:sldId id="263"/>
            <p14:sldId id="264"/>
            <p14:sldId id="257"/>
            <p14:sldId id="270"/>
            <p14:sldId id="266"/>
            <p14:sldId id="267"/>
            <p14:sldId id="269"/>
            <p14:sldId id="274"/>
            <p14:sldId id="273"/>
            <p14:sldId id="275"/>
            <p14:sldId id="268"/>
            <p14:sldId id="27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48" d="100"/>
          <a:sy n="48" d="100"/>
        </p:scale>
        <p:origin x="284" y="2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notesMaster" Target="notesMasters/notesMaster1.xml" /><Relationship Id="rId3" Type="http://schemas.openxmlformats.org/officeDocument/2006/relationships/slide" Target="slides/slide2.xml" /><Relationship Id="rId21"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ableStyles" Target="tableStyles.xml" /></Relationships>
</file>

<file path=ppt/diagrams/_rels/data2.xml.rels><?xml version="1.0" encoding="UTF-8" standalone="yes"?>
<Relationships xmlns="http://schemas.openxmlformats.org/package/2006/relationships"><Relationship Id="rId8" Type="http://schemas.openxmlformats.org/officeDocument/2006/relationships/image" Target="../media/image16.svg" /><Relationship Id="rId3" Type="http://schemas.openxmlformats.org/officeDocument/2006/relationships/image" Target="../media/image11.png" /><Relationship Id="rId7" Type="http://schemas.openxmlformats.org/officeDocument/2006/relationships/image" Target="../media/image15.png" /><Relationship Id="rId2" Type="http://schemas.openxmlformats.org/officeDocument/2006/relationships/image" Target="../media/image10.svg" /><Relationship Id="rId1" Type="http://schemas.openxmlformats.org/officeDocument/2006/relationships/image" Target="../media/image9.png" /><Relationship Id="rId6" Type="http://schemas.openxmlformats.org/officeDocument/2006/relationships/image" Target="../media/image14.svg" /><Relationship Id="rId5" Type="http://schemas.openxmlformats.org/officeDocument/2006/relationships/image" Target="../media/image13.png" /><Relationship Id="rId4" Type="http://schemas.openxmlformats.org/officeDocument/2006/relationships/image" Target="../media/image12.svg" /></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 /><Relationship Id="rId3" Type="http://schemas.openxmlformats.org/officeDocument/2006/relationships/image" Target="../media/image11.png" /><Relationship Id="rId7" Type="http://schemas.openxmlformats.org/officeDocument/2006/relationships/image" Target="../media/image15.png" /><Relationship Id="rId2" Type="http://schemas.openxmlformats.org/officeDocument/2006/relationships/image" Target="../media/image10.svg" /><Relationship Id="rId1" Type="http://schemas.openxmlformats.org/officeDocument/2006/relationships/image" Target="../media/image9.png" /><Relationship Id="rId6" Type="http://schemas.openxmlformats.org/officeDocument/2006/relationships/image" Target="../media/image14.svg" /><Relationship Id="rId5" Type="http://schemas.openxmlformats.org/officeDocument/2006/relationships/image" Target="../media/image13.png" /><Relationship Id="rId4" Type="http://schemas.openxmlformats.org/officeDocument/2006/relationships/image" Target="../media/image12.svg" /></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CEF0E1-59C9-4F80-AA1E-9852B2E1ED26}"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6C3054A8-65C6-4054-9BCD-62378192AC9F}">
      <dgm:prSet/>
      <dgm:spPr/>
      <dgm:t>
        <a:bodyPr/>
        <a:lstStyle/>
        <a:p>
          <a:r>
            <a:rPr lang="en-GB"/>
            <a:t>1.Business Plan </a:t>
          </a:r>
          <a:endParaRPr lang="en-US"/>
        </a:p>
      </dgm:t>
    </dgm:pt>
    <dgm:pt modelId="{01A51FEA-2370-4D01-9381-87EC296244E0}" type="parTrans" cxnId="{41BF9968-5862-4DDD-8CDD-AF66AEA01AF0}">
      <dgm:prSet/>
      <dgm:spPr/>
      <dgm:t>
        <a:bodyPr/>
        <a:lstStyle/>
        <a:p>
          <a:endParaRPr lang="en-US"/>
        </a:p>
      </dgm:t>
    </dgm:pt>
    <dgm:pt modelId="{10DE85CB-84BA-4729-8C06-6D8C1CB9A267}" type="sibTrans" cxnId="{41BF9968-5862-4DDD-8CDD-AF66AEA01AF0}">
      <dgm:prSet/>
      <dgm:spPr/>
      <dgm:t>
        <a:bodyPr/>
        <a:lstStyle/>
        <a:p>
          <a:endParaRPr lang="en-US"/>
        </a:p>
      </dgm:t>
    </dgm:pt>
    <dgm:pt modelId="{7C66759F-C3A4-47CB-B7F2-C99FA689852C}">
      <dgm:prSet/>
      <dgm:spPr/>
      <dgm:t>
        <a:bodyPr/>
        <a:lstStyle/>
        <a:p>
          <a:r>
            <a:rPr lang="en-GB"/>
            <a:t>2.Executive Summary </a:t>
          </a:r>
          <a:endParaRPr lang="en-US"/>
        </a:p>
      </dgm:t>
    </dgm:pt>
    <dgm:pt modelId="{26E93BE5-27FE-4DB4-8BB5-83B2A53C10FC}" type="parTrans" cxnId="{2577E22F-8D1B-44C6-82BA-2E385FE118FB}">
      <dgm:prSet/>
      <dgm:spPr/>
      <dgm:t>
        <a:bodyPr/>
        <a:lstStyle/>
        <a:p>
          <a:endParaRPr lang="en-US"/>
        </a:p>
      </dgm:t>
    </dgm:pt>
    <dgm:pt modelId="{3209E9A1-178A-4CA6-890A-2DB30C94520C}" type="sibTrans" cxnId="{2577E22F-8D1B-44C6-82BA-2E385FE118FB}">
      <dgm:prSet/>
      <dgm:spPr/>
      <dgm:t>
        <a:bodyPr/>
        <a:lstStyle/>
        <a:p>
          <a:endParaRPr lang="en-US"/>
        </a:p>
      </dgm:t>
    </dgm:pt>
    <dgm:pt modelId="{D7FE9BB8-E520-4723-9755-239F711DC3C3}">
      <dgm:prSet/>
      <dgm:spPr/>
      <dgm:t>
        <a:bodyPr/>
        <a:lstStyle/>
        <a:p>
          <a:r>
            <a:rPr lang="en-GB"/>
            <a:t>3.Business/Company Overvie</a:t>
          </a:r>
          <a:endParaRPr lang="en-US"/>
        </a:p>
      </dgm:t>
    </dgm:pt>
    <dgm:pt modelId="{5A3F51D1-3E7D-4CBE-8D3C-9BD7B56311DC}" type="parTrans" cxnId="{F155E234-9A7D-4268-8F8E-FF5E33E1DB13}">
      <dgm:prSet/>
      <dgm:spPr/>
      <dgm:t>
        <a:bodyPr/>
        <a:lstStyle/>
        <a:p>
          <a:endParaRPr lang="en-US"/>
        </a:p>
      </dgm:t>
    </dgm:pt>
    <dgm:pt modelId="{7E781496-967E-4523-80E7-0387F014C23F}" type="sibTrans" cxnId="{F155E234-9A7D-4268-8F8E-FF5E33E1DB13}">
      <dgm:prSet/>
      <dgm:spPr/>
      <dgm:t>
        <a:bodyPr/>
        <a:lstStyle/>
        <a:p>
          <a:endParaRPr lang="en-US"/>
        </a:p>
      </dgm:t>
    </dgm:pt>
    <dgm:pt modelId="{3027E145-20C7-4146-9849-DDC26B341CA3}">
      <dgm:prSet/>
      <dgm:spPr/>
      <dgm:t>
        <a:bodyPr/>
        <a:lstStyle/>
        <a:p>
          <a:r>
            <a:rPr lang="en-GB"/>
            <a:t>4.Products and services </a:t>
          </a:r>
          <a:endParaRPr lang="en-US"/>
        </a:p>
      </dgm:t>
    </dgm:pt>
    <dgm:pt modelId="{5DB75BAB-FA82-4FB1-A2CB-1B87F792CDAE}" type="parTrans" cxnId="{94316A50-42D9-4306-A655-3B2409EEC955}">
      <dgm:prSet/>
      <dgm:spPr/>
      <dgm:t>
        <a:bodyPr/>
        <a:lstStyle/>
        <a:p>
          <a:endParaRPr lang="en-US"/>
        </a:p>
      </dgm:t>
    </dgm:pt>
    <dgm:pt modelId="{EAAB43AD-83E3-4BA5-B0EF-0A94695D0109}" type="sibTrans" cxnId="{94316A50-42D9-4306-A655-3B2409EEC955}">
      <dgm:prSet/>
      <dgm:spPr/>
      <dgm:t>
        <a:bodyPr/>
        <a:lstStyle/>
        <a:p>
          <a:endParaRPr lang="en-US"/>
        </a:p>
      </dgm:t>
    </dgm:pt>
    <dgm:pt modelId="{31F23C6C-B72F-4FA4-A4A2-36569DC6E0D7}">
      <dgm:prSet/>
      <dgm:spPr/>
      <dgm:t>
        <a:bodyPr/>
        <a:lstStyle/>
        <a:p>
          <a:r>
            <a:rPr lang="en-GB" dirty="0"/>
            <a:t>5.Market </a:t>
          </a:r>
          <a:r>
            <a:rPr lang="en-GB" i="1" dirty="0"/>
            <a:t>-Competitor’s Analysis</a:t>
          </a:r>
          <a:endParaRPr lang="en-US" dirty="0"/>
        </a:p>
      </dgm:t>
    </dgm:pt>
    <dgm:pt modelId="{4E402374-57EC-4DA0-9509-3CB646E5F56E}" type="parTrans" cxnId="{B25339F8-DDAE-4EB3-98AF-8B931E520E54}">
      <dgm:prSet/>
      <dgm:spPr/>
      <dgm:t>
        <a:bodyPr/>
        <a:lstStyle/>
        <a:p>
          <a:endParaRPr lang="en-US"/>
        </a:p>
      </dgm:t>
    </dgm:pt>
    <dgm:pt modelId="{77A256A6-B71B-4E15-B61E-CB1D152503E4}" type="sibTrans" cxnId="{B25339F8-DDAE-4EB3-98AF-8B931E520E54}">
      <dgm:prSet/>
      <dgm:spPr/>
      <dgm:t>
        <a:bodyPr/>
        <a:lstStyle/>
        <a:p>
          <a:endParaRPr lang="en-US"/>
        </a:p>
      </dgm:t>
    </dgm:pt>
    <dgm:pt modelId="{1EE1DA75-FF6F-4EC3-B14C-94F1AE6D2189}">
      <dgm:prSet/>
      <dgm:spPr/>
      <dgm:t>
        <a:bodyPr/>
        <a:lstStyle/>
        <a:p>
          <a:r>
            <a:rPr lang="en-GB" dirty="0"/>
            <a:t>6.Market Audit-SWOT Analysis</a:t>
          </a:r>
          <a:endParaRPr lang="en-US" dirty="0"/>
        </a:p>
      </dgm:t>
    </dgm:pt>
    <dgm:pt modelId="{087231FA-5064-4849-A7E9-422831623F60}" type="parTrans" cxnId="{D4F0FC76-E0A0-4ABF-89FE-8B7BD4D86F80}">
      <dgm:prSet/>
      <dgm:spPr/>
      <dgm:t>
        <a:bodyPr/>
        <a:lstStyle/>
        <a:p>
          <a:endParaRPr lang="en-US"/>
        </a:p>
      </dgm:t>
    </dgm:pt>
    <dgm:pt modelId="{384ED9F4-BB7E-4A44-B5AC-E59FDF15541E}" type="sibTrans" cxnId="{D4F0FC76-E0A0-4ABF-89FE-8B7BD4D86F80}">
      <dgm:prSet/>
      <dgm:spPr/>
      <dgm:t>
        <a:bodyPr/>
        <a:lstStyle/>
        <a:p>
          <a:endParaRPr lang="en-US"/>
        </a:p>
      </dgm:t>
    </dgm:pt>
    <dgm:pt modelId="{5D9B5C12-C7B0-4EB8-A62F-7FC53E0AFEC1}">
      <dgm:prSet/>
      <dgm:spPr/>
      <dgm:t>
        <a:bodyPr/>
        <a:lstStyle/>
        <a:p>
          <a:r>
            <a:rPr lang="en-GB" dirty="0"/>
            <a:t>7. Market Audit-PESTLE Analysis</a:t>
          </a:r>
          <a:endParaRPr lang="en-US" dirty="0"/>
        </a:p>
      </dgm:t>
    </dgm:pt>
    <dgm:pt modelId="{1E76C957-0AAD-4DC6-B165-53B9CF506BBE}" type="parTrans" cxnId="{C144C937-E206-4CB8-94EF-34C1FE98A99A}">
      <dgm:prSet/>
      <dgm:spPr/>
      <dgm:t>
        <a:bodyPr/>
        <a:lstStyle/>
        <a:p>
          <a:endParaRPr lang="en-US"/>
        </a:p>
      </dgm:t>
    </dgm:pt>
    <dgm:pt modelId="{B54579F7-3B92-47A3-9B9E-FB3FA2BCC55B}" type="sibTrans" cxnId="{C144C937-E206-4CB8-94EF-34C1FE98A99A}">
      <dgm:prSet/>
      <dgm:spPr/>
      <dgm:t>
        <a:bodyPr/>
        <a:lstStyle/>
        <a:p>
          <a:endParaRPr lang="en-US"/>
        </a:p>
      </dgm:t>
    </dgm:pt>
    <dgm:pt modelId="{79ED542B-BFFF-478D-989D-F24CA07BB7A0}">
      <dgm:prSet/>
      <dgm:spPr/>
      <dgm:t>
        <a:bodyPr/>
        <a:lstStyle/>
        <a:p>
          <a:r>
            <a:rPr lang="en-GB" dirty="0"/>
            <a:t>8. Target Market</a:t>
          </a:r>
          <a:endParaRPr lang="en-US" dirty="0"/>
        </a:p>
      </dgm:t>
    </dgm:pt>
    <dgm:pt modelId="{48CFCEB5-DFED-4C8F-AAF8-C80DF786FCFF}" type="parTrans" cxnId="{F9523749-1A11-430F-B7B5-A30466763F1C}">
      <dgm:prSet/>
      <dgm:spPr/>
      <dgm:t>
        <a:bodyPr/>
        <a:lstStyle/>
        <a:p>
          <a:endParaRPr lang="en-US"/>
        </a:p>
      </dgm:t>
    </dgm:pt>
    <dgm:pt modelId="{1AAFA78E-9D82-4458-9F61-C74A7B918251}" type="sibTrans" cxnId="{F9523749-1A11-430F-B7B5-A30466763F1C}">
      <dgm:prSet/>
      <dgm:spPr/>
      <dgm:t>
        <a:bodyPr/>
        <a:lstStyle/>
        <a:p>
          <a:endParaRPr lang="en-US"/>
        </a:p>
      </dgm:t>
    </dgm:pt>
    <dgm:pt modelId="{EEF06F5D-0B00-43BE-A376-1A8C12916694}">
      <dgm:prSet/>
      <dgm:spPr/>
      <dgm:t>
        <a:bodyPr/>
        <a:lstStyle/>
        <a:p>
          <a:r>
            <a:rPr lang="en-GB" i="1" dirty="0"/>
            <a:t>9.Marketing and Sales Plan</a:t>
          </a:r>
          <a:endParaRPr lang="en-US" dirty="0"/>
        </a:p>
      </dgm:t>
    </dgm:pt>
    <dgm:pt modelId="{7C61683A-7B5D-4CDB-B237-E6DA5B877C03}" type="parTrans" cxnId="{82F86295-910B-4B7C-9C21-5916F398C6E9}">
      <dgm:prSet/>
      <dgm:spPr/>
      <dgm:t>
        <a:bodyPr/>
        <a:lstStyle/>
        <a:p>
          <a:endParaRPr lang="en-US"/>
        </a:p>
      </dgm:t>
    </dgm:pt>
    <dgm:pt modelId="{9BCCAD03-09C7-4C15-8414-4030531347F5}" type="sibTrans" cxnId="{82F86295-910B-4B7C-9C21-5916F398C6E9}">
      <dgm:prSet/>
      <dgm:spPr/>
      <dgm:t>
        <a:bodyPr/>
        <a:lstStyle/>
        <a:p>
          <a:endParaRPr lang="en-US"/>
        </a:p>
      </dgm:t>
    </dgm:pt>
    <dgm:pt modelId="{C1E10C3A-039A-41E5-9F6A-F2383CADFB38}">
      <dgm:prSet/>
      <dgm:spPr/>
      <dgm:t>
        <a:bodyPr/>
        <a:lstStyle/>
        <a:p>
          <a:r>
            <a:rPr lang="en-GB" i="1" dirty="0"/>
            <a:t>10. Management Team</a:t>
          </a:r>
          <a:endParaRPr lang="en-US" dirty="0"/>
        </a:p>
      </dgm:t>
    </dgm:pt>
    <dgm:pt modelId="{E9AF76E7-AC36-444A-99B8-8935CF4A14A5}" type="parTrans" cxnId="{138D27B3-ECC9-4EB8-8CDF-70E0D5724945}">
      <dgm:prSet/>
      <dgm:spPr/>
      <dgm:t>
        <a:bodyPr/>
        <a:lstStyle/>
        <a:p>
          <a:endParaRPr lang="en-US"/>
        </a:p>
      </dgm:t>
    </dgm:pt>
    <dgm:pt modelId="{90DDB995-9B50-4A0D-9E4B-06AAF078DDAB}" type="sibTrans" cxnId="{138D27B3-ECC9-4EB8-8CDF-70E0D5724945}">
      <dgm:prSet/>
      <dgm:spPr/>
      <dgm:t>
        <a:bodyPr/>
        <a:lstStyle/>
        <a:p>
          <a:endParaRPr lang="en-US"/>
        </a:p>
      </dgm:t>
    </dgm:pt>
    <dgm:pt modelId="{69074EE0-819D-47B4-A8C1-098A11B7AF93}">
      <dgm:prSet/>
      <dgm:spPr/>
      <dgm:t>
        <a:bodyPr/>
        <a:lstStyle/>
        <a:p>
          <a:r>
            <a:rPr lang="en-GB" i="1"/>
            <a:t>11. Financial plan</a:t>
          </a:r>
          <a:endParaRPr lang="en-US"/>
        </a:p>
      </dgm:t>
    </dgm:pt>
    <dgm:pt modelId="{B2BA7EBC-E34C-4E8F-B88A-94730E6DFE40}" type="parTrans" cxnId="{AB3A7A53-C6DB-4ACC-8C30-62F67685DEA1}">
      <dgm:prSet/>
      <dgm:spPr/>
      <dgm:t>
        <a:bodyPr/>
        <a:lstStyle/>
        <a:p>
          <a:endParaRPr lang="en-US"/>
        </a:p>
      </dgm:t>
    </dgm:pt>
    <dgm:pt modelId="{21C9C6CB-E3C4-4038-8227-355EC4BBCA74}" type="sibTrans" cxnId="{AB3A7A53-C6DB-4ACC-8C30-62F67685DEA1}">
      <dgm:prSet/>
      <dgm:spPr/>
      <dgm:t>
        <a:bodyPr/>
        <a:lstStyle/>
        <a:p>
          <a:endParaRPr lang="en-US"/>
        </a:p>
      </dgm:t>
    </dgm:pt>
    <dgm:pt modelId="{C107A55F-4013-437F-9F0F-A923CB57718D}">
      <dgm:prSet/>
      <dgm:spPr/>
      <dgm:t>
        <a:bodyPr/>
        <a:lstStyle/>
        <a:p>
          <a:r>
            <a:rPr lang="en-GB" i="1" dirty="0"/>
            <a:t>12. References</a:t>
          </a:r>
          <a:endParaRPr lang="en-US" dirty="0"/>
        </a:p>
      </dgm:t>
    </dgm:pt>
    <dgm:pt modelId="{0BBE71B0-5950-4B6C-B83D-0946A87077B5}" type="parTrans" cxnId="{8FDDEE8E-2386-4390-B8C0-0A85760B6A08}">
      <dgm:prSet/>
      <dgm:spPr/>
      <dgm:t>
        <a:bodyPr/>
        <a:lstStyle/>
        <a:p>
          <a:endParaRPr lang="en-US"/>
        </a:p>
      </dgm:t>
    </dgm:pt>
    <dgm:pt modelId="{FA305E90-CD14-4766-B1E3-15A2E5A80AC0}" type="sibTrans" cxnId="{8FDDEE8E-2386-4390-B8C0-0A85760B6A08}">
      <dgm:prSet/>
      <dgm:spPr/>
      <dgm:t>
        <a:bodyPr/>
        <a:lstStyle/>
        <a:p>
          <a:endParaRPr lang="en-US"/>
        </a:p>
      </dgm:t>
    </dgm:pt>
    <dgm:pt modelId="{C8152B46-AD16-433A-9583-C1D90C775B5D}" type="pres">
      <dgm:prSet presAssocID="{23CEF0E1-59C9-4F80-AA1E-9852B2E1ED26}" presName="vert0" presStyleCnt="0">
        <dgm:presLayoutVars>
          <dgm:dir/>
          <dgm:animOne val="branch"/>
          <dgm:animLvl val="lvl"/>
        </dgm:presLayoutVars>
      </dgm:prSet>
      <dgm:spPr/>
    </dgm:pt>
    <dgm:pt modelId="{B07F536D-3757-4C6F-8A5F-7987A686F26E}" type="pres">
      <dgm:prSet presAssocID="{6C3054A8-65C6-4054-9BCD-62378192AC9F}" presName="thickLine" presStyleLbl="alignNode1" presStyleIdx="0" presStyleCnt="12"/>
      <dgm:spPr/>
    </dgm:pt>
    <dgm:pt modelId="{C73BFA1E-B125-443D-BA87-BA5EE823473D}" type="pres">
      <dgm:prSet presAssocID="{6C3054A8-65C6-4054-9BCD-62378192AC9F}" presName="horz1" presStyleCnt="0"/>
      <dgm:spPr/>
    </dgm:pt>
    <dgm:pt modelId="{6EA167F2-141A-497E-8A96-D4CB11A2CB68}" type="pres">
      <dgm:prSet presAssocID="{6C3054A8-65C6-4054-9BCD-62378192AC9F}" presName="tx1" presStyleLbl="revTx" presStyleIdx="0" presStyleCnt="12"/>
      <dgm:spPr/>
    </dgm:pt>
    <dgm:pt modelId="{A3FC2A7C-1285-4A3B-8BB6-AFD5EF9CBE21}" type="pres">
      <dgm:prSet presAssocID="{6C3054A8-65C6-4054-9BCD-62378192AC9F}" presName="vert1" presStyleCnt="0"/>
      <dgm:spPr/>
    </dgm:pt>
    <dgm:pt modelId="{2A3E297F-E7CB-4983-9F85-DD90CA3484D5}" type="pres">
      <dgm:prSet presAssocID="{7C66759F-C3A4-47CB-B7F2-C99FA689852C}" presName="thickLine" presStyleLbl="alignNode1" presStyleIdx="1" presStyleCnt="12"/>
      <dgm:spPr/>
    </dgm:pt>
    <dgm:pt modelId="{3895091E-7C6B-4A36-B7F9-EF9216764F5A}" type="pres">
      <dgm:prSet presAssocID="{7C66759F-C3A4-47CB-B7F2-C99FA689852C}" presName="horz1" presStyleCnt="0"/>
      <dgm:spPr/>
    </dgm:pt>
    <dgm:pt modelId="{E2366EC4-3B60-475C-AE57-A023CF89D900}" type="pres">
      <dgm:prSet presAssocID="{7C66759F-C3A4-47CB-B7F2-C99FA689852C}" presName="tx1" presStyleLbl="revTx" presStyleIdx="1" presStyleCnt="12"/>
      <dgm:spPr/>
    </dgm:pt>
    <dgm:pt modelId="{7A31AF4B-D468-431B-B76A-211AE7463C94}" type="pres">
      <dgm:prSet presAssocID="{7C66759F-C3A4-47CB-B7F2-C99FA689852C}" presName="vert1" presStyleCnt="0"/>
      <dgm:spPr/>
    </dgm:pt>
    <dgm:pt modelId="{09DC2F82-D440-458A-9BAB-EF71527B0D9D}" type="pres">
      <dgm:prSet presAssocID="{D7FE9BB8-E520-4723-9755-239F711DC3C3}" presName="thickLine" presStyleLbl="alignNode1" presStyleIdx="2" presStyleCnt="12"/>
      <dgm:spPr/>
    </dgm:pt>
    <dgm:pt modelId="{54706595-F0FC-4EE7-BF6E-AC4F3818977C}" type="pres">
      <dgm:prSet presAssocID="{D7FE9BB8-E520-4723-9755-239F711DC3C3}" presName="horz1" presStyleCnt="0"/>
      <dgm:spPr/>
    </dgm:pt>
    <dgm:pt modelId="{C88965DB-D3EA-477C-8255-C43A2877B001}" type="pres">
      <dgm:prSet presAssocID="{D7FE9BB8-E520-4723-9755-239F711DC3C3}" presName="tx1" presStyleLbl="revTx" presStyleIdx="2" presStyleCnt="12"/>
      <dgm:spPr/>
    </dgm:pt>
    <dgm:pt modelId="{DDB8CE1C-4CEB-4A8C-83B6-59AB423AF6A2}" type="pres">
      <dgm:prSet presAssocID="{D7FE9BB8-E520-4723-9755-239F711DC3C3}" presName="vert1" presStyleCnt="0"/>
      <dgm:spPr/>
    </dgm:pt>
    <dgm:pt modelId="{40988801-6DFE-460B-9969-8A09122EB4C3}" type="pres">
      <dgm:prSet presAssocID="{3027E145-20C7-4146-9849-DDC26B341CA3}" presName="thickLine" presStyleLbl="alignNode1" presStyleIdx="3" presStyleCnt="12"/>
      <dgm:spPr/>
    </dgm:pt>
    <dgm:pt modelId="{99904E2E-C93B-4C99-8361-93AF49443AE6}" type="pres">
      <dgm:prSet presAssocID="{3027E145-20C7-4146-9849-DDC26B341CA3}" presName="horz1" presStyleCnt="0"/>
      <dgm:spPr/>
    </dgm:pt>
    <dgm:pt modelId="{D575ABFA-0CFD-4F99-85D8-106DF35D083A}" type="pres">
      <dgm:prSet presAssocID="{3027E145-20C7-4146-9849-DDC26B341CA3}" presName="tx1" presStyleLbl="revTx" presStyleIdx="3" presStyleCnt="12"/>
      <dgm:spPr/>
    </dgm:pt>
    <dgm:pt modelId="{A20A7C5C-52E2-43BA-9115-9601039D09AA}" type="pres">
      <dgm:prSet presAssocID="{3027E145-20C7-4146-9849-DDC26B341CA3}" presName="vert1" presStyleCnt="0"/>
      <dgm:spPr/>
    </dgm:pt>
    <dgm:pt modelId="{83D0CE24-C982-4388-909D-4EC6A6D8384A}" type="pres">
      <dgm:prSet presAssocID="{31F23C6C-B72F-4FA4-A4A2-36569DC6E0D7}" presName="thickLine" presStyleLbl="alignNode1" presStyleIdx="4" presStyleCnt="12"/>
      <dgm:spPr/>
    </dgm:pt>
    <dgm:pt modelId="{264128B4-6415-4C75-9680-4B0046AE9752}" type="pres">
      <dgm:prSet presAssocID="{31F23C6C-B72F-4FA4-A4A2-36569DC6E0D7}" presName="horz1" presStyleCnt="0"/>
      <dgm:spPr/>
    </dgm:pt>
    <dgm:pt modelId="{8D2C23CB-FDA6-4573-A929-4886BA657730}" type="pres">
      <dgm:prSet presAssocID="{31F23C6C-B72F-4FA4-A4A2-36569DC6E0D7}" presName="tx1" presStyleLbl="revTx" presStyleIdx="4" presStyleCnt="12"/>
      <dgm:spPr/>
    </dgm:pt>
    <dgm:pt modelId="{3510BE68-ECC5-4B71-B870-C2FADF57FD4E}" type="pres">
      <dgm:prSet presAssocID="{31F23C6C-B72F-4FA4-A4A2-36569DC6E0D7}" presName="vert1" presStyleCnt="0"/>
      <dgm:spPr/>
    </dgm:pt>
    <dgm:pt modelId="{6C884D82-79D8-404E-86AC-EE9C175CC73A}" type="pres">
      <dgm:prSet presAssocID="{1EE1DA75-FF6F-4EC3-B14C-94F1AE6D2189}" presName="thickLine" presStyleLbl="alignNode1" presStyleIdx="5" presStyleCnt="12"/>
      <dgm:spPr/>
    </dgm:pt>
    <dgm:pt modelId="{DB7B3431-19A2-4EA3-897B-45A83DF9587D}" type="pres">
      <dgm:prSet presAssocID="{1EE1DA75-FF6F-4EC3-B14C-94F1AE6D2189}" presName="horz1" presStyleCnt="0"/>
      <dgm:spPr/>
    </dgm:pt>
    <dgm:pt modelId="{6F675730-7510-48FA-B185-6394696A38D8}" type="pres">
      <dgm:prSet presAssocID="{1EE1DA75-FF6F-4EC3-B14C-94F1AE6D2189}" presName="tx1" presStyleLbl="revTx" presStyleIdx="5" presStyleCnt="12"/>
      <dgm:spPr/>
    </dgm:pt>
    <dgm:pt modelId="{AE64F3BD-47BF-4FAE-8846-4FD6A50C2CF0}" type="pres">
      <dgm:prSet presAssocID="{1EE1DA75-FF6F-4EC3-B14C-94F1AE6D2189}" presName="vert1" presStyleCnt="0"/>
      <dgm:spPr/>
    </dgm:pt>
    <dgm:pt modelId="{E0685154-B858-456F-A219-5A883AF1D93A}" type="pres">
      <dgm:prSet presAssocID="{5D9B5C12-C7B0-4EB8-A62F-7FC53E0AFEC1}" presName="thickLine" presStyleLbl="alignNode1" presStyleIdx="6" presStyleCnt="12"/>
      <dgm:spPr/>
    </dgm:pt>
    <dgm:pt modelId="{14D3C4AC-62D3-4AD5-949C-4CD2A905957E}" type="pres">
      <dgm:prSet presAssocID="{5D9B5C12-C7B0-4EB8-A62F-7FC53E0AFEC1}" presName="horz1" presStyleCnt="0"/>
      <dgm:spPr/>
    </dgm:pt>
    <dgm:pt modelId="{85661903-A5A8-4CBB-A655-AEBBAEEA555B}" type="pres">
      <dgm:prSet presAssocID="{5D9B5C12-C7B0-4EB8-A62F-7FC53E0AFEC1}" presName="tx1" presStyleLbl="revTx" presStyleIdx="6" presStyleCnt="12"/>
      <dgm:spPr/>
    </dgm:pt>
    <dgm:pt modelId="{75D57B89-9994-4F0B-A739-88E673826B4B}" type="pres">
      <dgm:prSet presAssocID="{5D9B5C12-C7B0-4EB8-A62F-7FC53E0AFEC1}" presName="vert1" presStyleCnt="0"/>
      <dgm:spPr/>
    </dgm:pt>
    <dgm:pt modelId="{D22E7B0F-4949-4504-8BEE-D1200591BF9F}" type="pres">
      <dgm:prSet presAssocID="{79ED542B-BFFF-478D-989D-F24CA07BB7A0}" presName="thickLine" presStyleLbl="alignNode1" presStyleIdx="7" presStyleCnt="12"/>
      <dgm:spPr/>
    </dgm:pt>
    <dgm:pt modelId="{9E595A5D-5A99-4F1B-ADB9-290BF5B1A350}" type="pres">
      <dgm:prSet presAssocID="{79ED542B-BFFF-478D-989D-F24CA07BB7A0}" presName="horz1" presStyleCnt="0"/>
      <dgm:spPr/>
    </dgm:pt>
    <dgm:pt modelId="{0A149EDB-C5CF-4AAD-BCB3-E8D777D9071E}" type="pres">
      <dgm:prSet presAssocID="{79ED542B-BFFF-478D-989D-F24CA07BB7A0}" presName="tx1" presStyleLbl="revTx" presStyleIdx="7" presStyleCnt="12"/>
      <dgm:spPr/>
    </dgm:pt>
    <dgm:pt modelId="{7ABDB53B-9A52-4970-894B-36B5127B7A6A}" type="pres">
      <dgm:prSet presAssocID="{79ED542B-BFFF-478D-989D-F24CA07BB7A0}" presName="vert1" presStyleCnt="0"/>
      <dgm:spPr/>
    </dgm:pt>
    <dgm:pt modelId="{3F6BC3C8-65FE-4200-861D-22A976C14C42}" type="pres">
      <dgm:prSet presAssocID="{EEF06F5D-0B00-43BE-A376-1A8C12916694}" presName="thickLine" presStyleLbl="alignNode1" presStyleIdx="8" presStyleCnt="12"/>
      <dgm:spPr/>
    </dgm:pt>
    <dgm:pt modelId="{B1428138-58B8-42DD-B388-FACF05305227}" type="pres">
      <dgm:prSet presAssocID="{EEF06F5D-0B00-43BE-A376-1A8C12916694}" presName="horz1" presStyleCnt="0"/>
      <dgm:spPr/>
    </dgm:pt>
    <dgm:pt modelId="{5AF28E07-12BF-47E4-A272-AD900F0E694F}" type="pres">
      <dgm:prSet presAssocID="{EEF06F5D-0B00-43BE-A376-1A8C12916694}" presName="tx1" presStyleLbl="revTx" presStyleIdx="8" presStyleCnt="12"/>
      <dgm:spPr/>
    </dgm:pt>
    <dgm:pt modelId="{EB51A504-A9CE-4C33-A802-5BDFA6512B75}" type="pres">
      <dgm:prSet presAssocID="{EEF06F5D-0B00-43BE-A376-1A8C12916694}" presName="vert1" presStyleCnt="0"/>
      <dgm:spPr/>
    </dgm:pt>
    <dgm:pt modelId="{18B2F955-9B35-45FE-97B9-E57BA7E70E98}" type="pres">
      <dgm:prSet presAssocID="{C1E10C3A-039A-41E5-9F6A-F2383CADFB38}" presName="thickLine" presStyleLbl="alignNode1" presStyleIdx="9" presStyleCnt="12"/>
      <dgm:spPr/>
    </dgm:pt>
    <dgm:pt modelId="{8BF5DBF1-B556-4E94-B234-6C42AB3CA48B}" type="pres">
      <dgm:prSet presAssocID="{C1E10C3A-039A-41E5-9F6A-F2383CADFB38}" presName="horz1" presStyleCnt="0"/>
      <dgm:spPr/>
    </dgm:pt>
    <dgm:pt modelId="{BBA8754D-8EFC-4FB1-AE1F-DE1463BF2B00}" type="pres">
      <dgm:prSet presAssocID="{C1E10C3A-039A-41E5-9F6A-F2383CADFB38}" presName="tx1" presStyleLbl="revTx" presStyleIdx="9" presStyleCnt="12"/>
      <dgm:spPr/>
    </dgm:pt>
    <dgm:pt modelId="{D55B3CF3-B31F-427D-B4EB-4BC6C4D75757}" type="pres">
      <dgm:prSet presAssocID="{C1E10C3A-039A-41E5-9F6A-F2383CADFB38}" presName="vert1" presStyleCnt="0"/>
      <dgm:spPr/>
    </dgm:pt>
    <dgm:pt modelId="{A742599B-7F34-4C17-A0D7-0ADE8F57826B}" type="pres">
      <dgm:prSet presAssocID="{69074EE0-819D-47B4-A8C1-098A11B7AF93}" presName="thickLine" presStyleLbl="alignNode1" presStyleIdx="10" presStyleCnt="12"/>
      <dgm:spPr/>
    </dgm:pt>
    <dgm:pt modelId="{C4763685-FA30-43C4-A6EE-FE0713627D4B}" type="pres">
      <dgm:prSet presAssocID="{69074EE0-819D-47B4-A8C1-098A11B7AF93}" presName="horz1" presStyleCnt="0"/>
      <dgm:spPr/>
    </dgm:pt>
    <dgm:pt modelId="{35E53A34-1162-49C3-80E9-4ECBB1F9836E}" type="pres">
      <dgm:prSet presAssocID="{69074EE0-819D-47B4-A8C1-098A11B7AF93}" presName="tx1" presStyleLbl="revTx" presStyleIdx="10" presStyleCnt="12"/>
      <dgm:spPr/>
    </dgm:pt>
    <dgm:pt modelId="{50472B9F-2B2E-4946-AA50-34DA352D07F8}" type="pres">
      <dgm:prSet presAssocID="{69074EE0-819D-47B4-A8C1-098A11B7AF93}" presName="vert1" presStyleCnt="0"/>
      <dgm:spPr/>
    </dgm:pt>
    <dgm:pt modelId="{04A8D276-79B7-4B03-BE0A-34FA7E6214DE}" type="pres">
      <dgm:prSet presAssocID="{C107A55F-4013-437F-9F0F-A923CB57718D}" presName="thickLine" presStyleLbl="alignNode1" presStyleIdx="11" presStyleCnt="12"/>
      <dgm:spPr/>
    </dgm:pt>
    <dgm:pt modelId="{CDDDA995-D3F9-4F51-A658-4B2D456E7EA5}" type="pres">
      <dgm:prSet presAssocID="{C107A55F-4013-437F-9F0F-A923CB57718D}" presName="horz1" presStyleCnt="0"/>
      <dgm:spPr/>
    </dgm:pt>
    <dgm:pt modelId="{F3D967AF-6ABB-43AA-B5E5-31C0A369964C}" type="pres">
      <dgm:prSet presAssocID="{C107A55F-4013-437F-9F0F-A923CB57718D}" presName="tx1" presStyleLbl="revTx" presStyleIdx="11" presStyleCnt="12"/>
      <dgm:spPr/>
    </dgm:pt>
    <dgm:pt modelId="{7F94A5E7-F467-462F-A666-2FC47587B6E7}" type="pres">
      <dgm:prSet presAssocID="{C107A55F-4013-437F-9F0F-A923CB57718D}" presName="vert1" presStyleCnt="0"/>
      <dgm:spPr/>
    </dgm:pt>
  </dgm:ptLst>
  <dgm:cxnLst>
    <dgm:cxn modelId="{CEAF8106-A915-4EA5-BA34-9F2A8DD91859}" type="presOf" srcId="{79ED542B-BFFF-478D-989D-F24CA07BB7A0}" destId="{0A149EDB-C5CF-4AAD-BCB3-E8D777D9071E}" srcOrd="0" destOrd="0" presId="urn:microsoft.com/office/officeart/2008/layout/LinedList"/>
    <dgm:cxn modelId="{240B5817-2F8B-481C-B7C1-8E943F6288FE}" type="presOf" srcId="{7C66759F-C3A4-47CB-B7F2-C99FA689852C}" destId="{E2366EC4-3B60-475C-AE57-A023CF89D900}" srcOrd="0" destOrd="0" presId="urn:microsoft.com/office/officeart/2008/layout/LinedList"/>
    <dgm:cxn modelId="{23CE1F25-AFA8-4B88-BB85-F31360D6DB43}" type="presOf" srcId="{D7FE9BB8-E520-4723-9755-239F711DC3C3}" destId="{C88965DB-D3EA-477C-8255-C43A2877B001}" srcOrd="0" destOrd="0" presId="urn:microsoft.com/office/officeart/2008/layout/LinedList"/>
    <dgm:cxn modelId="{2577E22F-8D1B-44C6-82BA-2E385FE118FB}" srcId="{23CEF0E1-59C9-4F80-AA1E-9852B2E1ED26}" destId="{7C66759F-C3A4-47CB-B7F2-C99FA689852C}" srcOrd="1" destOrd="0" parTransId="{26E93BE5-27FE-4DB4-8BB5-83B2A53C10FC}" sibTransId="{3209E9A1-178A-4CA6-890A-2DB30C94520C}"/>
    <dgm:cxn modelId="{D6F02A34-FBE4-4C25-8160-9DA03555C00A}" type="presOf" srcId="{1EE1DA75-FF6F-4EC3-B14C-94F1AE6D2189}" destId="{6F675730-7510-48FA-B185-6394696A38D8}" srcOrd="0" destOrd="0" presId="urn:microsoft.com/office/officeart/2008/layout/LinedList"/>
    <dgm:cxn modelId="{F155E234-9A7D-4268-8F8E-FF5E33E1DB13}" srcId="{23CEF0E1-59C9-4F80-AA1E-9852B2E1ED26}" destId="{D7FE9BB8-E520-4723-9755-239F711DC3C3}" srcOrd="2" destOrd="0" parTransId="{5A3F51D1-3E7D-4CBE-8D3C-9BD7B56311DC}" sibTransId="{7E781496-967E-4523-80E7-0387F014C23F}"/>
    <dgm:cxn modelId="{C144C937-E206-4CB8-94EF-34C1FE98A99A}" srcId="{23CEF0E1-59C9-4F80-AA1E-9852B2E1ED26}" destId="{5D9B5C12-C7B0-4EB8-A62F-7FC53E0AFEC1}" srcOrd="6" destOrd="0" parTransId="{1E76C957-0AAD-4DC6-B165-53B9CF506BBE}" sibTransId="{B54579F7-3B92-47A3-9B9E-FB3FA2BCC55B}"/>
    <dgm:cxn modelId="{41BF9968-5862-4DDD-8CDD-AF66AEA01AF0}" srcId="{23CEF0E1-59C9-4F80-AA1E-9852B2E1ED26}" destId="{6C3054A8-65C6-4054-9BCD-62378192AC9F}" srcOrd="0" destOrd="0" parTransId="{01A51FEA-2370-4D01-9381-87EC296244E0}" sibTransId="{10DE85CB-84BA-4729-8C06-6D8C1CB9A267}"/>
    <dgm:cxn modelId="{F9523749-1A11-430F-B7B5-A30466763F1C}" srcId="{23CEF0E1-59C9-4F80-AA1E-9852B2E1ED26}" destId="{79ED542B-BFFF-478D-989D-F24CA07BB7A0}" srcOrd="7" destOrd="0" parTransId="{48CFCEB5-DFED-4C8F-AAF8-C80DF786FCFF}" sibTransId="{1AAFA78E-9D82-4458-9F61-C74A7B918251}"/>
    <dgm:cxn modelId="{3256926D-00B5-41C2-B8CF-72D972C91F6B}" type="presOf" srcId="{C107A55F-4013-437F-9F0F-A923CB57718D}" destId="{F3D967AF-6ABB-43AA-B5E5-31C0A369964C}" srcOrd="0" destOrd="0" presId="urn:microsoft.com/office/officeart/2008/layout/LinedList"/>
    <dgm:cxn modelId="{94316A50-42D9-4306-A655-3B2409EEC955}" srcId="{23CEF0E1-59C9-4F80-AA1E-9852B2E1ED26}" destId="{3027E145-20C7-4146-9849-DDC26B341CA3}" srcOrd="3" destOrd="0" parTransId="{5DB75BAB-FA82-4FB1-A2CB-1B87F792CDAE}" sibTransId="{EAAB43AD-83E3-4BA5-B0EF-0A94695D0109}"/>
    <dgm:cxn modelId="{AB3A7A53-C6DB-4ACC-8C30-62F67685DEA1}" srcId="{23CEF0E1-59C9-4F80-AA1E-9852B2E1ED26}" destId="{69074EE0-819D-47B4-A8C1-098A11B7AF93}" srcOrd="10" destOrd="0" parTransId="{B2BA7EBC-E34C-4E8F-B88A-94730E6DFE40}" sibTransId="{21C9C6CB-E3C4-4038-8227-355EC4BBCA74}"/>
    <dgm:cxn modelId="{D4F0FC76-E0A0-4ABF-89FE-8B7BD4D86F80}" srcId="{23CEF0E1-59C9-4F80-AA1E-9852B2E1ED26}" destId="{1EE1DA75-FF6F-4EC3-B14C-94F1AE6D2189}" srcOrd="5" destOrd="0" parTransId="{087231FA-5064-4849-A7E9-422831623F60}" sibTransId="{384ED9F4-BB7E-4A44-B5AC-E59FDF15541E}"/>
    <dgm:cxn modelId="{DCE1D259-3D16-449B-A265-37651923B756}" type="presOf" srcId="{23CEF0E1-59C9-4F80-AA1E-9852B2E1ED26}" destId="{C8152B46-AD16-433A-9583-C1D90C775B5D}" srcOrd="0" destOrd="0" presId="urn:microsoft.com/office/officeart/2008/layout/LinedList"/>
    <dgm:cxn modelId="{77118E7A-F189-40B0-8ACB-CB1DE22EF014}" type="presOf" srcId="{EEF06F5D-0B00-43BE-A376-1A8C12916694}" destId="{5AF28E07-12BF-47E4-A272-AD900F0E694F}" srcOrd="0" destOrd="0" presId="urn:microsoft.com/office/officeart/2008/layout/LinedList"/>
    <dgm:cxn modelId="{D9640388-BC19-439E-A06E-97BC73E898B5}" type="presOf" srcId="{C1E10C3A-039A-41E5-9F6A-F2383CADFB38}" destId="{BBA8754D-8EFC-4FB1-AE1F-DE1463BF2B00}" srcOrd="0" destOrd="0" presId="urn:microsoft.com/office/officeart/2008/layout/LinedList"/>
    <dgm:cxn modelId="{8FDDEE8E-2386-4390-B8C0-0A85760B6A08}" srcId="{23CEF0E1-59C9-4F80-AA1E-9852B2E1ED26}" destId="{C107A55F-4013-437F-9F0F-A923CB57718D}" srcOrd="11" destOrd="0" parTransId="{0BBE71B0-5950-4B6C-B83D-0946A87077B5}" sibTransId="{FA305E90-CD14-4766-B1E3-15A2E5A80AC0}"/>
    <dgm:cxn modelId="{82F86295-910B-4B7C-9C21-5916F398C6E9}" srcId="{23CEF0E1-59C9-4F80-AA1E-9852B2E1ED26}" destId="{EEF06F5D-0B00-43BE-A376-1A8C12916694}" srcOrd="8" destOrd="0" parTransId="{7C61683A-7B5D-4CDB-B237-E6DA5B877C03}" sibTransId="{9BCCAD03-09C7-4C15-8414-4030531347F5}"/>
    <dgm:cxn modelId="{138D27B3-ECC9-4EB8-8CDF-70E0D5724945}" srcId="{23CEF0E1-59C9-4F80-AA1E-9852B2E1ED26}" destId="{C1E10C3A-039A-41E5-9F6A-F2383CADFB38}" srcOrd="9" destOrd="0" parTransId="{E9AF76E7-AC36-444A-99B8-8935CF4A14A5}" sibTransId="{90DDB995-9B50-4A0D-9E4B-06AAF078DDAB}"/>
    <dgm:cxn modelId="{AF5F7BB6-F4C6-4B6C-B2FA-5F99AF3F81AB}" type="presOf" srcId="{69074EE0-819D-47B4-A8C1-098A11B7AF93}" destId="{35E53A34-1162-49C3-80E9-4ECBB1F9836E}" srcOrd="0" destOrd="0" presId="urn:microsoft.com/office/officeart/2008/layout/LinedList"/>
    <dgm:cxn modelId="{86B62BBD-DC6B-45F4-822A-75635CA8A1DF}" type="presOf" srcId="{31F23C6C-B72F-4FA4-A4A2-36569DC6E0D7}" destId="{8D2C23CB-FDA6-4573-A929-4886BA657730}" srcOrd="0" destOrd="0" presId="urn:microsoft.com/office/officeart/2008/layout/LinedList"/>
    <dgm:cxn modelId="{745476BF-5046-465E-B1BC-0212EBE97D4C}" type="presOf" srcId="{6C3054A8-65C6-4054-9BCD-62378192AC9F}" destId="{6EA167F2-141A-497E-8A96-D4CB11A2CB68}" srcOrd="0" destOrd="0" presId="urn:microsoft.com/office/officeart/2008/layout/LinedList"/>
    <dgm:cxn modelId="{6F9C2EC7-0C3D-4792-81AA-E36289421F4B}" type="presOf" srcId="{3027E145-20C7-4146-9849-DDC26B341CA3}" destId="{D575ABFA-0CFD-4F99-85D8-106DF35D083A}" srcOrd="0" destOrd="0" presId="urn:microsoft.com/office/officeart/2008/layout/LinedList"/>
    <dgm:cxn modelId="{8C2878ED-278A-427F-899F-21A3FE02B392}" type="presOf" srcId="{5D9B5C12-C7B0-4EB8-A62F-7FC53E0AFEC1}" destId="{85661903-A5A8-4CBB-A655-AEBBAEEA555B}" srcOrd="0" destOrd="0" presId="urn:microsoft.com/office/officeart/2008/layout/LinedList"/>
    <dgm:cxn modelId="{B25339F8-DDAE-4EB3-98AF-8B931E520E54}" srcId="{23CEF0E1-59C9-4F80-AA1E-9852B2E1ED26}" destId="{31F23C6C-B72F-4FA4-A4A2-36569DC6E0D7}" srcOrd="4" destOrd="0" parTransId="{4E402374-57EC-4DA0-9509-3CB646E5F56E}" sibTransId="{77A256A6-B71B-4E15-B61E-CB1D152503E4}"/>
    <dgm:cxn modelId="{6FEAA2F6-4AAB-4E4A-8FE6-ADA80DE578DE}" type="presParOf" srcId="{C8152B46-AD16-433A-9583-C1D90C775B5D}" destId="{B07F536D-3757-4C6F-8A5F-7987A686F26E}" srcOrd="0" destOrd="0" presId="urn:microsoft.com/office/officeart/2008/layout/LinedList"/>
    <dgm:cxn modelId="{26BDA7FD-4879-4114-AAC2-8F68BA9E097C}" type="presParOf" srcId="{C8152B46-AD16-433A-9583-C1D90C775B5D}" destId="{C73BFA1E-B125-443D-BA87-BA5EE823473D}" srcOrd="1" destOrd="0" presId="urn:microsoft.com/office/officeart/2008/layout/LinedList"/>
    <dgm:cxn modelId="{120E393A-A45C-475E-97ED-B7B56D90F93B}" type="presParOf" srcId="{C73BFA1E-B125-443D-BA87-BA5EE823473D}" destId="{6EA167F2-141A-497E-8A96-D4CB11A2CB68}" srcOrd="0" destOrd="0" presId="urn:microsoft.com/office/officeart/2008/layout/LinedList"/>
    <dgm:cxn modelId="{13DD294B-03E9-4809-9C8C-6B54CE7F35B3}" type="presParOf" srcId="{C73BFA1E-B125-443D-BA87-BA5EE823473D}" destId="{A3FC2A7C-1285-4A3B-8BB6-AFD5EF9CBE21}" srcOrd="1" destOrd="0" presId="urn:microsoft.com/office/officeart/2008/layout/LinedList"/>
    <dgm:cxn modelId="{524272A3-D615-4147-9438-8DAA05C8F67C}" type="presParOf" srcId="{C8152B46-AD16-433A-9583-C1D90C775B5D}" destId="{2A3E297F-E7CB-4983-9F85-DD90CA3484D5}" srcOrd="2" destOrd="0" presId="urn:microsoft.com/office/officeart/2008/layout/LinedList"/>
    <dgm:cxn modelId="{305F8A18-DF0B-4625-8A61-F64D8098B9C7}" type="presParOf" srcId="{C8152B46-AD16-433A-9583-C1D90C775B5D}" destId="{3895091E-7C6B-4A36-B7F9-EF9216764F5A}" srcOrd="3" destOrd="0" presId="urn:microsoft.com/office/officeart/2008/layout/LinedList"/>
    <dgm:cxn modelId="{486FF28A-7FDC-4EB0-B5B7-99A1CC4CAAF1}" type="presParOf" srcId="{3895091E-7C6B-4A36-B7F9-EF9216764F5A}" destId="{E2366EC4-3B60-475C-AE57-A023CF89D900}" srcOrd="0" destOrd="0" presId="urn:microsoft.com/office/officeart/2008/layout/LinedList"/>
    <dgm:cxn modelId="{5E94E827-B35E-4AB8-B504-23CC25902844}" type="presParOf" srcId="{3895091E-7C6B-4A36-B7F9-EF9216764F5A}" destId="{7A31AF4B-D468-431B-B76A-211AE7463C94}" srcOrd="1" destOrd="0" presId="urn:microsoft.com/office/officeart/2008/layout/LinedList"/>
    <dgm:cxn modelId="{87E1E895-9567-4E2F-8844-68C4DACCF03D}" type="presParOf" srcId="{C8152B46-AD16-433A-9583-C1D90C775B5D}" destId="{09DC2F82-D440-458A-9BAB-EF71527B0D9D}" srcOrd="4" destOrd="0" presId="urn:microsoft.com/office/officeart/2008/layout/LinedList"/>
    <dgm:cxn modelId="{BC9EFB50-B4EE-451B-8004-33A06974AB22}" type="presParOf" srcId="{C8152B46-AD16-433A-9583-C1D90C775B5D}" destId="{54706595-F0FC-4EE7-BF6E-AC4F3818977C}" srcOrd="5" destOrd="0" presId="urn:microsoft.com/office/officeart/2008/layout/LinedList"/>
    <dgm:cxn modelId="{FEE037A1-4AF8-4DAC-9C68-F07B42BCDF3C}" type="presParOf" srcId="{54706595-F0FC-4EE7-BF6E-AC4F3818977C}" destId="{C88965DB-D3EA-477C-8255-C43A2877B001}" srcOrd="0" destOrd="0" presId="urn:microsoft.com/office/officeart/2008/layout/LinedList"/>
    <dgm:cxn modelId="{A580ACBE-9D30-4AC2-B623-4F12CB69A288}" type="presParOf" srcId="{54706595-F0FC-4EE7-BF6E-AC4F3818977C}" destId="{DDB8CE1C-4CEB-4A8C-83B6-59AB423AF6A2}" srcOrd="1" destOrd="0" presId="urn:microsoft.com/office/officeart/2008/layout/LinedList"/>
    <dgm:cxn modelId="{F1DCECFD-C48B-4E2D-B971-87F552622C2C}" type="presParOf" srcId="{C8152B46-AD16-433A-9583-C1D90C775B5D}" destId="{40988801-6DFE-460B-9969-8A09122EB4C3}" srcOrd="6" destOrd="0" presId="urn:microsoft.com/office/officeart/2008/layout/LinedList"/>
    <dgm:cxn modelId="{86D3933E-56C4-4DF2-B178-EE5103A36A68}" type="presParOf" srcId="{C8152B46-AD16-433A-9583-C1D90C775B5D}" destId="{99904E2E-C93B-4C99-8361-93AF49443AE6}" srcOrd="7" destOrd="0" presId="urn:microsoft.com/office/officeart/2008/layout/LinedList"/>
    <dgm:cxn modelId="{3A23A012-4EC8-4F8B-A3DC-7924E1D5FB0D}" type="presParOf" srcId="{99904E2E-C93B-4C99-8361-93AF49443AE6}" destId="{D575ABFA-0CFD-4F99-85D8-106DF35D083A}" srcOrd="0" destOrd="0" presId="urn:microsoft.com/office/officeart/2008/layout/LinedList"/>
    <dgm:cxn modelId="{B2E76E8A-4B91-4558-9870-08E7B5D084F0}" type="presParOf" srcId="{99904E2E-C93B-4C99-8361-93AF49443AE6}" destId="{A20A7C5C-52E2-43BA-9115-9601039D09AA}" srcOrd="1" destOrd="0" presId="urn:microsoft.com/office/officeart/2008/layout/LinedList"/>
    <dgm:cxn modelId="{7E2C076D-B295-4059-84DC-0350E593C007}" type="presParOf" srcId="{C8152B46-AD16-433A-9583-C1D90C775B5D}" destId="{83D0CE24-C982-4388-909D-4EC6A6D8384A}" srcOrd="8" destOrd="0" presId="urn:microsoft.com/office/officeart/2008/layout/LinedList"/>
    <dgm:cxn modelId="{F2A03067-4BA9-42C9-9B93-CA4168883426}" type="presParOf" srcId="{C8152B46-AD16-433A-9583-C1D90C775B5D}" destId="{264128B4-6415-4C75-9680-4B0046AE9752}" srcOrd="9" destOrd="0" presId="urn:microsoft.com/office/officeart/2008/layout/LinedList"/>
    <dgm:cxn modelId="{C1F0B813-83CA-42FE-81F1-46BF22EFC368}" type="presParOf" srcId="{264128B4-6415-4C75-9680-4B0046AE9752}" destId="{8D2C23CB-FDA6-4573-A929-4886BA657730}" srcOrd="0" destOrd="0" presId="urn:microsoft.com/office/officeart/2008/layout/LinedList"/>
    <dgm:cxn modelId="{5F638180-5A19-4A19-9CB0-F8580CB0D4CF}" type="presParOf" srcId="{264128B4-6415-4C75-9680-4B0046AE9752}" destId="{3510BE68-ECC5-4B71-B870-C2FADF57FD4E}" srcOrd="1" destOrd="0" presId="urn:microsoft.com/office/officeart/2008/layout/LinedList"/>
    <dgm:cxn modelId="{8297AA61-2E39-4DF1-BECA-BEA1EB9C071E}" type="presParOf" srcId="{C8152B46-AD16-433A-9583-C1D90C775B5D}" destId="{6C884D82-79D8-404E-86AC-EE9C175CC73A}" srcOrd="10" destOrd="0" presId="urn:microsoft.com/office/officeart/2008/layout/LinedList"/>
    <dgm:cxn modelId="{27DEE1A3-50D3-46EB-A4D9-FD4D2D7EFA91}" type="presParOf" srcId="{C8152B46-AD16-433A-9583-C1D90C775B5D}" destId="{DB7B3431-19A2-4EA3-897B-45A83DF9587D}" srcOrd="11" destOrd="0" presId="urn:microsoft.com/office/officeart/2008/layout/LinedList"/>
    <dgm:cxn modelId="{F436CD9C-3C31-48CC-9509-AE5276B32615}" type="presParOf" srcId="{DB7B3431-19A2-4EA3-897B-45A83DF9587D}" destId="{6F675730-7510-48FA-B185-6394696A38D8}" srcOrd="0" destOrd="0" presId="urn:microsoft.com/office/officeart/2008/layout/LinedList"/>
    <dgm:cxn modelId="{989CA2AA-2FD2-4930-8CEA-73C5BB5FEA21}" type="presParOf" srcId="{DB7B3431-19A2-4EA3-897B-45A83DF9587D}" destId="{AE64F3BD-47BF-4FAE-8846-4FD6A50C2CF0}" srcOrd="1" destOrd="0" presId="urn:microsoft.com/office/officeart/2008/layout/LinedList"/>
    <dgm:cxn modelId="{93F63839-37C1-4796-9CEB-A4BF7B7C9E36}" type="presParOf" srcId="{C8152B46-AD16-433A-9583-C1D90C775B5D}" destId="{E0685154-B858-456F-A219-5A883AF1D93A}" srcOrd="12" destOrd="0" presId="urn:microsoft.com/office/officeart/2008/layout/LinedList"/>
    <dgm:cxn modelId="{58F7C4F9-DACC-49F6-85DA-F1866BF207CE}" type="presParOf" srcId="{C8152B46-AD16-433A-9583-C1D90C775B5D}" destId="{14D3C4AC-62D3-4AD5-949C-4CD2A905957E}" srcOrd="13" destOrd="0" presId="urn:microsoft.com/office/officeart/2008/layout/LinedList"/>
    <dgm:cxn modelId="{0F410637-3791-42AF-B702-40D37B60D343}" type="presParOf" srcId="{14D3C4AC-62D3-4AD5-949C-4CD2A905957E}" destId="{85661903-A5A8-4CBB-A655-AEBBAEEA555B}" srcOrd="0" destOrd="0" presId="urn:microsoft.com/office/officeart/2008/layout/LinedList"/>
    <dgm:cxn modelId="{CD2AF89A-6C05-4490-BF0F-1A376AFD264D}" type="presParOf" srcId="{14D3C4AC-62D3-4AD5-949C-4CD2A905957E}" destId="{75D57B89-9994-4F0B-A739-88E673826B4B}" srcOrd="1" destOrd="0" presId="urn:microsoft.com/office/officeart/2008/layout/LinedList"/>
    <dgm:cxn modelId="{D2607604-7742-4BF2-B55D-04C64C532085}" type="presParOf" srcId="{C8152B46-AD16-433A-9583-C1D90C775B5D}" destId="{D22E7B0F-4949-4504-8BEE-D1200591BF9F}" srcOrd="14" destOrd="0" presId="urn:microsoft.com/office/officeart/2008/layout/LinedList"/>
    <dgm:cxn modelId="{C1386AD9-BCC2-410D-B26C-F882FEB11061}" type="presParOf" srcId="{C8152B46-AD16-433A-9583-C1D90C775B5D}" destId="{9E595A5D-5A99-4F1B-ADB9-290BF5B1A350}" srcOrd="15" destOrd="0" presId="urn:microsoft.com/office/officeart/2008/layout/LinedList"/>
    <dgm:cxn modelId="{AB4C2B1F-103B-44AD-AF03-D46EB6CA6686}" type="presParOf" srcId="{9E595A5D-5A99-4F1B-ADB9-290BF5B1A350}" destId="{0A149EDB-C5CF-4AAD-BCB3-E8D777D9071E}" srcOrd="0" destOrd="0" presId="urn:microsoft.com/office/officeart/2008/layout/LinedList"/>
    <dgm:cxn modelId="{2822B10D-2D29-411C-A993-BD2C2582F83F}" type="presParOf" srcId="{9E595A5D-5A99-4F1B-ADB9-290BF5B1A350}" destId="{7ABDB53B-9A52-4970-894B-36B5127B7A6A}" srcOrd="1" destOrd="0" presId="urn:microsoft.com/office/officeart/2008/layout/LinedList"/>
    <dgm:cxn modelId="{2FB72AF8-AECA-4B06-907D-4327E644F202}" type="presParOf" srcId="{C8152B46-AD16-433A-9583-C1D90C775B5D}" destId="{3F6BC3C8-65FE-4200-861D-22A976C14C42}" srcOrd="16" destOrd="0" presId="urn:microsoft.com/office/officeart/2008/layout/LinedList"/>
    <dgm:cxn modelId="{DE0F2B21-FF68-44F8-BEE7-D796D93B3837}" type="presParOf" srcId="{C8152B46-AD16-433A-9583-C1D90C775B5D}" destId="{B1428138-58B8-42DD-B388-FACF05305227}" srcOrd="17" destOrd="0" presId="urn:microsoft.com/office/officeart/2008/layout/LinedList"/>
    <dgm:cxn modelId="{4CE105BF-E87E-43EF-9129-BFC156DE22C9}" type="presParOf" srcId="{B1428138-58B8-42DD-B388-FACF05305227}" destId="{5AF28E07-12BF-47E4-A272-AD900F0E694F}" srcOrd="0" destOrd="0" presId="urn:microsoft.com/office/officeart/2008/layout/LinedList"/>
    <dgm:cxn modelId="{866AD45F-47F1-47A2-9175-F954286EE8D2}" type="presParOf" srcId="{B1428138-58B8-42DD-B388-FACF05305227}" destId="{EB51A504-A9CE-4C33-A802-5BDFA6512B75}" srcOrd="1" destOrd="0" presId="urn:microsoft.com/office/officeart/2008/layout/LinedList"/>
    <dgm:cxn modelId="{9F0621BD-C9EF-4D93-84F5-047F942E34A7}" type="presParOf" srcId="{C8152B46-AD16-433A-9583-C1D90C775B5D}" destId="{18B2F955-9B35-45FE-97B9-E57BA7E70E98}" srcOrd="18" destOrd="0" presId="urn:microsoft.com/office/officeart/2008/layout/LinedList"/>
    <dgm:cxn modelId="{5873E7F0-FE04-4931-972C-CEEB2F921ACE}" type="presParOf" srcId="{C8152B46-AD16-433A-9583-C1D90C775B5D}" destId="{8BF5DBF1-B556-4E94-B234-6C42AB3CA48B}" srcOrd="19" destOrd="0" presId="urn:microsoft.com/office/officeart/2008/layout/LinedList"/>
    <dgm:cxn modelId="{DB7374C0-58DD-4060-A4C3-7A18696A8BE7}" type="presParOf" srcId="{8BF5DBF1-B556-4E94-B234-6C42AB3CA48B}" destId="{BBA8754D-8EFC-4FB1-AE1F-DE1463BF2B00}" srcOrd="0" destOrd="0" presId="urn:microsoft.com/office/officeart/2008/layout/LinedList"/>
    <dgm:cxn modelId="{AB2CFCE5-DA7B-405D-AF09-8901C0A1EC40}" type="presParOf" srcId="{8BF5DBF1-B556-4E94-B234-6C42AB3CA48B}" destId="{D55B3CF3-B31F-427D-B4EB-4BC6C4D75757}" srcOrd="1" destOrd="0" presId="urn:microsoft.com/office/officeart/2008/layout/LinedList"/>
    <dgm:cxn modelId="{33494184-3C93-47E5-9B5F-19A93899CFA6}" type="presParOf" srcId="{C8152B46-AD16-433A-9583-C1D90C775B5D}" destId="{A742599B-7F34-4C17-A0D7-0ADE8F57826B}" srcOrd="20" destOrd="0" presId="urn:microsoft.com/office/officeart/2008/layout/LinedList"/>
    <dgm:cxn modelId="{87C9BA27-D71C-4EB9-B2B6-A206D3088E2A}" type="presParOf" srcId="{C8152B46-AD16-433A-9583-C1D90C775B5D}" destId="{C4763685-FA30-43C4-A6EE-FE0713627D4B}" srcOrd="21" destOrd="0" presId="urn:microsoft.com/office/officeart/2008/layout/LinedList"/>
    <dgm:cxn modelId="{10983936-1C9A-4390-897D-E305B5DC8C08}" type="presParOf" srcId="{C4763685-FA30-43C4-A6EE-FE0713627D4B}" destId="{35E53A34-1162-49C3-80E9-4ECBB1F9836E}" srcOrd="0" destOrd="0" presId="urn:microsoft.com/office/officeart/2008/layout/LinedList"/>
    <dgm:cxn modelId="{C5E39959-4D34-49D0-87C8-675D49B9FB20}" type="presParOf" srcId="{C4763685-FA30-43C4-A6EE-FE0713627D4B}" destId="{50472B9F-2B2E-4946-AA50-34DA352D07F8}" srcOrd="1" destOrd="0" presId="urn:microsoft.com/office/officeart/2008/layout/LinedList"/>
    <dgm:cxn modelId="{18790501-23F2-4D30-A65D-329856B8E5D8}" type="presParOf" srcId="{C8152B46-AD16-433A-9583-C1D90C775B5D}" destId="{04A8D276-79B7-4B03-BE0A-34FA7E6214DE}" srcOrd="22" destOrd="0" presId="urn:microsoft.com/office/officeart/2008/layout/LinedList"/>
    <dgm:cxn modelId="{B9012138-0BDD-4365-941C-072C79BC7B8C}" type="presParOf" srcId="{C8152B46-AD16-433A-9583-C1D90C775B5D}" destId="{CDDDA995-D3F9-4F51-A658-4B2D456E7EA5}" srcOrd="23" destOrd="0" presId="urn:microsoft.com/office/officeart/2008/layout/LinedList"/>
    <dgm:cxn modelId="{A1A06CC0-9985-42AC-AD63-6E0F8F5B6571}" type="presParOf" srcId="{CDDDA995-D3F9-4F51-A658-4B2D456E7EA5}" destId="{F3D967AF-6ABB-43AA-B5E5-31C0A369964C}" srcOrd="0" destOrd="0" presId="urn:microsoft.com/office/officeart/2008/layout/LinedList"/>
    <dgm:cxn modelId="{C14671D9-3181-447F-8D13-5D38B564F1CD}" type="presParOf" srcId="{CDDDA995-D3F9-4F51-A658-4B2D456E7EA5}" destId="{7F94A5E7-F467-462F-A666-2FC47587B6E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6BF0AB1-7B49-49C8-B08F-1FCA595E924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0876C0D-C8C3-4616-87A6-CB404BE021CA}">
      <dgm:prSet/>
      <dgm:spPr/>
      <dgm:t>
        <a:bodyPr/>
        <a:lstStyle/>
        <a:p>
          <a:pPr>
            <a:lnSpc>
              <a:spcPct val="100000"/>
            </a:lnSpc>
          </a:pPr>
          <a:r>
            <a:rPr lang="en-US" dirty="0">
              <a:solidFill>
                <a:schemeClr val="bg1"/>
              </a:solidFill>
            </a:rPr>
            <a:t> Skin friendly chemical and organic cosmetics</a:t>
          </a:r>
        </a:p>
      </dgm:t>
    </dgm:pt>
    <dgm:pt modelId="{19474CA7-206E-4203-BAE0-F8439D3CEF5E}" type="parTrans" cxnId="{309A2BC5-9736-416D-A051-38065387A409}">
      <dgm:prSet/>
      <dgm:spPr/>
      <dgm:t>
        <a:bodyPr/>
        <a:lstStyle/>
        <a:p>
          <a:endParaRPr lang="en-US"/>
        </a:p>
      </dgm:t>
    </dgm:pt>
    <dgm:pt modelId="{DC63365A-9839-4BB9-8B58-BAB44B18296B}" type="sibTrans" cxnId="{309A2BC5-9736-416D-A051-38065387A409}">
      <dgm:prSet/>
      <dgm:spPr/>
      <dgm:t>
        <a:bodyPr/>
        <a:lstStyle/>
        <a:p>
          <a:endParaRPr lang="en-US"/>
        </a:p>
      </dgm:t>
    </dgm:pt>
    <dgm:pt modelId="{C6D730D8-04AC-4237-B1AA-6C1E03414A11}">
      <dgm:prSet/>
      <dgm:spPr/>
      <dgm:t>
        <a:bodyPr/>
        <a:lstStyle/>
        <a:p>
          <a:pPr>
            <a:lnSpc>
              <a:spcPct val="100000"/>
            </a:lnSpc>
          </a:pPr>
          <a:r>
            <a:rPr lang="en-US" dirty="0">
              <a:solidFill>
                <a:schemeClr val="bg1"/>
              </a:solidFill>
            </a:rPr>
            <a:t>Reduced prices with promotional discounts </a:t>
          </a:r>
        </a:p>
      </dgm:t>
    </dgm:pt>
    <dgm:pt modelId="{3BF66399-5A5F-4DB7-B66B-189513849C06}" type="parTrans" cxnId="{A80BD20D-D7D3-471D-8ACF-43CF78357870}">
      <dgm:prSet/>
      <dgm:spPr/>
      <dgm:t>
        <a:bodyPr/>
        <a:lstStyle/>
        <a:p>
          <a:endParaRPr lang="en-US"/>
        </a:p>
      </dgm:t>
    </dgm:pt>
    <dgm:pt modelId="{58EF0864-8D4F-49CD-97AC-1908C0E34A9E}" type="sibTrans" cxnId="{A80BD20D-D7D3-471D-8ACF-43CF78357870}">
      <dgm:prSet/>
      <dgm:spPr/>
      <dgm:t>
        <a:bodyPr/>
        <a:lstStyle/>
        <a:p>
          <a:endParaRPr lang="en-US"/>
        </a:p>
      </dgm:t>
    </dgm:pt>
    <dgm:pt modelId="{971E2935-037C-4BF1-ACD6-3313E3DC811A}">
      <dgm:prSet/>
      <dgm:spPr/>
      <dgm:t>
        <a:bodyPr/>
        <a:lstStyle/>
        <a:p>
          <a:pPr>
            <a:lnSpc>
              <a:spcPct val="100000"/>
            </a:lnSpc>
          </a:pPr>
          <a:r>
            <a:rPr lang="en-US" dirty="0">
              <a:solidFill>
                <a:schemeClr val="bg1"/>
              </a:solidFill>
            </a:rPr>
            <a:t>Newest technology </a:t>
          </a:r>
        </a:p>
      </dgm:t>
    </dgm:pt>
    <dgm:pt modelId="{42926F14-0A24-4795-980B-87F3E1945FC0}" type="parTrans" cxnId="{FAE77C2A-B561-4D8A-B47C-4945BC54EADA}">
      <dgm:prSet/>
      <dgm:spPr/>
      <dgm:t>
        <a:bodyPr/>
        <a:lstStyle/>
        <a:p>
          <a:endParaRPr lang="en-US"/>
        </a:p>
      </dgm:t>
    </dgm:pt>
    <dgm:pt modelId="{99CDEC5D-CF47-4712-9B90-CE40735D6818}" type="sibTrans" cxnId="{FAE77C2A-B561-4D8A-B47C-4945BC54EADA}">
      <dgm:prSet/>
      <dgm:spPr/>
      <dgm:t>
        <a:bodyPr/>
        <a:lstStyle/>
        <a:p>
          <a:endParaRPr lang="en-US"/>
        </a:p>
      </dgm:t>
    </dgm:pt>
    <dgm:pt modelId="{D2FB6464-2196-44EE-9D31-1E91672C10B3}">
      <dgm:prSet/>
      <dgm:spPr/>
      <dgm:t>
        <a:bodyPr/>
        <a:lstStyle/>
        <a:p>
          <a:pPr>
            <a:lnSpc>
              <a:spcPct val="100000"/>
            </a:lnSpc>
          </a:pPr>
          <a:r>
            <a:rPr lang="en-US" dirty="0">
              <a:solidFill>
                <a:schemeClr val="bg1"/>
              </a:solidFill>
            </a:rPr>
            <a:t>Great customer service</a:t>
          </a:r>
        </a:p>
      </dgm:t>
    </dgm:pt>
    <dgm:pt modelId="{01CB4C49-4327-4BF8-8AD9-967E610A9AAD}" type="parTrans" cxnId="{D0D9A4F2-7AFB-4E5F-943D-CAB308AB4C17}">
      <dgm:prSet/>
      <dgm:spPr/>
      <dgm:t>
        <a:bodyPr/>
        <a:lstStyle/>
        <a:p>
          <a:endParaRPr lang="en-US"/>
        </a:p>
      </dgm:t>
    </dgm:pt>
    <dgm:pt modelId="{7BEDA2AD-A66A-41B4-8C6D-D47BAF9C5D51}" type="sibTrans" cxnId="{D0D9A4F2-7AFB-4E5F-943D-CAB308AB4C17}">
      <dgm:prSet/>
      <dgm:spPr/>
      <dgm:t>
        <a:bodyPr/>
        <a:lstStyle/>
        <a:p>
          <a:endParaRPr lang="en-US"/>
        </a:p>
      </dgm:t>
    </dgm:pt>
    <dgm:pt modelId="{7F288D9E-592D-4BB1-8641-31254B667141}" type="pres">
      <dgm:prSet presAssocID="{B6BF0AB1-7B49-49C8-B08F-1FCA595E9245}" presName="root" presStyleCnt="0">
        <dgm:presLayoutVars>
          <dgm:dir/>
          <dgm:resizeHandles val="exact"/>
        </dgm:presLayoutVars>
      </dgm:prSet>
      <dgm:spPr/>
    </dgm:pt>
    <dgm:pt modelId="{7985C9AF-1418-4F55-B566-1CDAE0CC5986}" type="pres">
      <dgm:prSet presAssocID="{80876C0D-C8C3-4616-87A6-CB404BE021CA}" presName="compNode" presStyleCnt="0"/>
      <dgm:spPr/>
    </dgm:pt>
    <dgm:pt modelId="{361B0A9D-0E2E-408F-B41C-C07EC6B3F7A2}" type="pres">
      <dgm:prSet presAssocID="{80876C0D-C8C3-4616-87A6-CB404BE021CA}" presName="bgRect" presStyleLbl="bgShp" presStyleIdx="0" presStyleCnt="4"/>
      <dgm:spPr/>
    </dgm:pt>
    <dgm:pt modelId="{2A918D8F-ECE3-49C4-8676-4C4BB364E6A4}" type="pres">
      <dgm:prSet presAssocID="{80876C0D-C8C3-4616-87A6-CB404BE021CA}"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53A6670B-B9EA-4AF3-9710-55FC2A824742}" type="pres">
      <dgm:prSet presAssocID="{80876C0D-C8C3-4616-87A6-CB404BE021CA}" presName="spaceRect" presStyleCnt="0"/>
      <dgm:spPr/>
    </dgm:pt>
    <dgm:pt modelId="{EE2C6DD2-64EB-4D2E-BC27-6C42113C9471}" type="pres">
      <dgm:prSet presAssocID="{80876C0D-C8C3-4616-87A6-CB404BE021CA}" presName="parTx" presStyleLbl="revTx" presStyleIdx="0" presStyleCnt="4">
        <dgm:presLayoutVars>
          <dgm:chMax val="0"/>
          <dgm:chPref val="0"/>
        </dgm:presLayoutVars>
      </dgm:prSet>
      <dgm:spPr/>
    </dgm:pt>
    <dgm:pt modelId="{D0BF7AFE-3884-4455-90A6-1EEAF02EE795}" type="pres">
      <dgm:prSet presAssocID="{DC63365A-9839-4BB9-8B58-BAB44B18296B}" presName="sibTrans" presStyleCnt="0"/>
      <dgm:spPr/>
    </dgm:pt>
    <dgm:pt modelId="{28B1953C-A1EA-42FC-806C-1A2DDD0CF6D4}" type="pres">
      <dgm:prSet presAssocID="{C6D730D8-04AC-4237-B1AA-6C1E03414A11}" presName="compNode" presStyleCnt="0"/>
      <dgm:spPr/>
    </dgm:pt>
    <dgm:pt modelId="{9B855D93-FF90-40ED-8D28-DF9588754759}" type="pres">
      <dgm:prSet presAssocID="{C6D730D8-04AC-4237-B1AA-6C1E03414A11}" presName="bgRect" presStyleLbl="bgShp" presStyleIdx="1" presStyleCnt="4"/>
      <dgm:spPr/>
    </dgm:pt>
    <dgm:pt modelId="{635EAAB2-0B10-4605-96D5-D292BE6D9E1E}" type="pres">
      <dgm:prSet presAssocID="{C6D730D8-04AC-4237-B1AA-6C1E03414A11}"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ney"/>
        </a:ext>
      </dgm:extLst>
    </dgm:pt>
    <dgm:pt modelId="{8C294D03-9735-49DA-B133-379F877236D0}" type="pres">
      <dgm:prSet presAssocID="{C6D730D8-04AC-4237-B1AA-6C1E03414A11}" presName="spaceRect" presStyleCnt="0"/>
      <dgm:spPr/>
    </dgm:pt>
    <dgm:pt modelId="{B9A63FB7-2040-4C97-BC3B-5DB7BC644FC1}" type="pres">
      <dgm:prSet presAssocID="{C6D730D8-04AC-4237-B1AA-6C1E03414A11}" presName="parTx" presStyleLbl="revTx" presStyleIdx="1" presStyleCnt="4">
        <dgm:presLayoutVars>
          <dgm:chMax val="0"/>
          <dgm:chPref val="0"/>
        </dgm:presLayoutVars>
      </dgm:prSet>
      <dgm:spPr/>
    </dgm:pt>
    <dgm:pt modelId="{53C8645E-07B4-4AE9-8140-CD7D4B26FC29}" type="pres">
      <dgm:prSet presAssocID="{58EF0864-8D4F-49CD-97AC-1908C0E34A9E}" presName="sibTrans" presStyleCnt="0"/>
      <dgm:spPr/>
    </dgm:pt>
    <dgm:pt modelId="{0AB1D44B-0422-4A9A-BCAC-6F9E6B2FFECF}" type="pres">
      <dgm:prSet presAssocID="{971E2935-037C-4BF1-ACD6-3313E3DC811A}" presName="compNode" presStyleCnt="0"/>
      <dgm:spPr/>
    </dgm:pt>
    <dgm:pt modelId="{D8D2DCDB-2BFC-479B-B30A-F73F218D020C}" type="pres">
      <dgm:prSet presAssocID="{971E2935-037C-4BF1-ACD6-3313E3DC811A}" presName="bgRect" presStyleLbl="bgShp" presStyleIdx="2" presStyleCnt="4"/>
      <dgm:spPr/>
    </dgm:pt>
    <dgm:pt modelId="{D122268A-87D7-4C6A-A365-2F601FD3A687}" type="pres">
      <dgm:prSet presAssocID="{971E2935-037C-4BF1-ACD6-3313E3DC811A}"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mputer"/>
        </a:ext>
      </dgm:extLst>
    </dgm:pt>
    <dgm:pt modelId="{262E5BB6-BA20-4ADB-A36B-D625BE1189C8}" type="pres">
      <dgm:prSet presAssocID="{971E2935-037C-4BF1-ACD6-3313E3DC811A}" presName="spaceRect" presStyleCnt="0"/>
      <dgm:spPr/>
    </dgm:pt>
    <dgm:pt modelId="{94F6891E-4C98-4618-AAC6-60D1BCD5D6B1}" type="pres">
      <dgm:prSet presAssocID="{971E2935-037C-4BF1-ACD6-3313E3DC811A}" presName="parTx" presStyleLbl="revTx" presStyleIdx="2" presStyleCnt="4">
        <dgm:presLayoutVars>
          <dgm:chMax val="0"/>
          <dgm:chPref val="0"/>
        </dgm:presLayoutVars>
      </dgm:prSet>
      <dgm:spPr/>
    </dgm:pt>
    <dgm:pt modelId="{1E4670B8-5749-4018-87F9-53933E4036EF}" type="pres">
      <dgm:prSet presAssocID="{99CDEC5D-CF47-4712-9B90-CE40735D6818}" presName="sibTrans" presStyleCnt="0"/>
      <dgm:spPr/>
    </dgm:pt>
    <dgm:pt modelId="{8C3A9401-9C02-4334-92C7-D4FBD1E05187}" type="pres">
      <dgm:prSet presAssocID="{D2FB6464-2196-44EE-9D31-1E91672C10B3}" presName="compNode" presStyleCnt="0"/>
      <dgm:spPr/>
    </dgm:pt>
    <dgm:pt modelId="{644D1B23-77E8-4D02-AF40-7325FB57A4FA}" type="pres">
      <dgm:prSet presAssocID="{D2FB6464-2196-44EE-9D31-1E91672C10B3}" presName="bgRect" presStyleLbl="bgShp" presStyleIdx="3" presStyleCnt="4"/>
      <dgm:spPr/>
    </dgm:pt>
    <dgm:pt modelId="{87C6C957-D0E1-4AB6-873E-638FAB1616F8}" type="pres">
      <dgm:prSet presAssocID="{D2FB6464-2196-44EE-9D31-1E91672C10B3}"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miling Face with No Fill"/>
        </a:ext>
      </dgm:extLst>
    </dgm:pt>
    <dgm:pt modelId="{5FAFFB0B-C592-4CDB-8ABF-04B838978055}" type="pres">
      <dgm:prSet presAssocID="{D2FB6464-2196-44EE-9D31-1E91672C10B3}" presName="spaceRect" presStyleCnt="0"/>
      <dgm:spPr/>
    </dgm:pt>
    <dgm:pt modelId="{E7B699C9-0D13-4925-86DD-AD630375FF6C}" type="pres">
      <dgm:prSet presAssocID="{D2FB6464-2196-44EE-9D31-1E91672C10B3}" presName="parTx" presStyleLbl="revTx" presStyleIdx="3" presStyleCnt="4">
        <dgm:presLayoutVars>
          <dgm:chMax val="0"/>
          <dgm:chPref val="0"/>
        </dgm:presLayoutVars>
      </dgm:prSet>
      <dgm:spPr/>
    </dgm:pt>
  </dgm:ptLst>
  <dgm:cxnLst>
    <dgm:cxn modelId="{A80BD20D-D7D3-471D-8ACF-43CF78357870}" srcId="{B6BF0AB1-7B49-49C8-B08F-1FCA595E9245}" destId="{C6D730D8-04AC-4237-B1AA-6C1E03414A11}" srcOrd="1" destOrd="0" parTransId="{3BF66399-5A5F-4DB7-B66B-189513849C06}" sibTransId="{58EF0864-8D4F-49CD-97AC-1908C0E34A9E}"/>
    <dgm:cxn modelId="{FAE77C2A-B561-4D8A-B47C-4945BC54EADA}" srcId="{B6BF0AB1-7B49-49C8-B08F-1FCA595E9245}" destId="{971E2935-037C-4BF1-ACD6-3313E3DC811A}" srcOrd="2" destOrd="0" parTransId="{42926F14-0A24-4795-980B-87F3E1945FC0}" sibTransId="{99CDEC5D-CF47-4712-9B90-CE40735D6818}"/>
    <dgm:cxn modelId="{8AE48E33-48F9-4803-8E64-C01302A05D09}" type="presOf" srcId="{971E2935-037C-4BF1-ACD6-3313E3DC811A}" destId="{94F6891E-4C98-4618-AAC6-60D1BCD5D6B1}" srcOrd="0" destOrd="0" presId="urn:microsoft.com/office/officeart/2018/2/layout/IconVerticalSolidList"/>
    <dgm:cxn modelId="{DEB64F34-6F4B-4732-8541-7B0C165791DE}" type="presOf" srcId="{B6BF0AB1-7B49-49C8-B08F-1FCA595E9245}" destId="{7F288D9E-592D-4BB1-8641-31254B667141}" srcOrd="0" destOrd="0" presId="urn:microsoft.com/office/officeart/2018/2/layout/IconVerticalSolidList"/>
    <dgm:cxn modelId="{E2B3154F-5A2F-453E-92CF-6750C72CCC05}" type="presOf" srcId="{C6D730D8-04AC-4237-B1AA-6C1E03414A11}" destId="{B9A63FB7-2040-4C97-BC3B-5DB7BC644FC1}" srcOrd="0" destOrd="0" presId="urn:microsoft.com/office/officeart/2018/2/layout/IconVerticalSolidList"/>
    <dgm:cxn modelId="{91AB988D-6703-45CF-8F5E-3C6C0D7CFD5D}" type="presOf" srcId="{D2FB6464-2196-44EE-9D31-1E91672C10B3}" destId="{E7B699C9-0D13-4925-86DD-AD630375FF6C}" srcOrd="0" destOrd="0" presId="urn:microsoft.com/office/officeart/2018/2/layout/IconVerticalSolidList"/>
    <dgm:cxn modelId="{3DECA4C4-D350-4352-B52C-5137175CC07B}" type="presOf" srcId="{80876C0D-C8C3-4616-87A6-CB404BE021CA}" destId="{EE2C6DD2-64EB-4D2E-BC27-6C42113C9471}" srcOrd="0" destOrd="0" presId="urn:microsoft.com/office/officeart/2018/2/layout/IconVerticalSolidList"/>
    <dgm:cxn modelId="{309A2BC5-9736-416D-A051-38065387A409}" srcId="{B6BF0AB1-7B49-49C8-B08F-1FCA595E9245}" destId="{80876C0D-C8C3-4616-87A6-CB404BE021CA}" srcOrd="0" destOrd="0" parTransId="{19474CA7-206E-4203-BAE0-F8439D3CEF5E}" sibTransId="{DC63365A-9839-4BB9-8B58-BAB44B18296B}"/>
    <dgm:cxn modelId="{D0D9A4F2-7AFB-4E5F-943D-CAB308AB4C17}" srcId="{B6BF0AB1-7B49-49C8-B08F-1FCA595E9245}" destId="{D2FB6464-2196-44EE-9D31-1E91672C10B3}" srcOrd="3" destOrd="0" parTransId="{01CB4C49-4327-4BF8-8AD9-967E610A9AAD}" sibTransId="{7BEDA2AD-A66A-41B4-8C6D-D47BAF9C5D51}"/>
    <dgm:cxn modelId="{24196BF3-713D-4556-A822-DBD95A3CD846}" type="presParOf" srcId="{7F288D9E-592D-4BB1-8641-31254B667141}" destId="{7985C9AF-1418-4F55-B566-1CDAE0CC5986}" srcOrd="0" destOrd="0" presId="urn:microsoft.com/office/officeart/2018/2/layout/IconVerticalSolidList"/>
    <dgm:cxn modelId="{54E9A264-F276-4E70-B072-D5D32BEF0B6A}" type="presParOf" srcId="{7985C9AF-1418-4F55-B566-1CDAE0CC5986}" destId="{361B0A9D-0E2E-408F-B41C-C07EC6B3F7A2}" srcOrd="0" destOrd="0" presId="urn:microsoft.com/office/officeart/2018/2/layout/IconVerticalSolidList"/>
    <dgm:cxn modelId="{28F96D94-B66A-4A27-BA2C-FA8E89DB2CAF}" type="presParOf" srcId="{7985C9AF-1418-4F55-B566-1CDAE0CC5986}" destId="{2A918D8F-ECE3-49C4-8676-4C4BB364E6A4}" srcOrd="1" destOrd="0" presId="urn:microsoft.com/office/officeart/2018/2/layout/IconVerticalSolidList"/>
    <dgm:cxn modelId="{E9ECAB70-BB61-4AF6-AB2C-D3EFEBCA890B}" type="presParOf" srcId="{7985C9AF-1418-4F55-B566-1CDAE0CC5986}" destId="{53A6670B-B9EA-4AF3-9710-55FC2A824742}" srcOrd="2" destOrd="0" presId="urn:microsoft.com/office/officeart/2018/2/layout/IconVerticalSolidList"/>
    <dgm:cxn modelId="{516B9F5E-FEB3-4DE9-BFD4-3E6F2E9E9E72}" type="presParOf" srcId="{7985C9AF-1418-4F55-B566-1CDAE0CC5986}" destId="{EE2C6DD2-64EB-4D2E-BC27-6C42113C9471}" srcOrd="3" destOrd="0" presId="urn:microsoft.com/office/officeart/2018/2/layout/IconVerticalSolidList"/>
    <dgm:cxn modelId="{72FDD6F5-7496-468F-96BD-211968FB9A51}" type="presParOf" srcId="{7F288D9E-592D-4BB1-8641-31254B667141}" destId="{D0BF7AFE-3884-4455-90A6-1EEAF02EE795}" srcOrd="1" destOrd="0" presId="urn:microsoft.com/office/officeart/2018/2/layout/IconVerticalSolidList"/>
    <dgm:cxn modelId="{11621849-898A-4869-83A5-6F856C9692F7}" type="presParOf" srcId="{7F288D9E-592D-4BB1-8641-31254B667141}" destId="{28B1953C-A1EA-42FC-806C-1A2DDD0CF6D4}" srcOrd="2" destOrd="0" presId="urn:microsoft.com/office/officeart/2018/2/layout/IconVerticalSolidList"/>
    <dgm:cxn modelId="{B29AAF7B-6FF2-4015-B340-50552E5FAE50}" type="presParOf" srcId="{28B1953C-A1EA-42FC-806C-1A2DDD0CF6D4}" destId="{9B855D93-FF90-40ED-8D28-DF9588754759}" srcOrd="0" destOrd="0" presId="urn:microsoft.com/office/officeart/2018/2/layout/IconVerticalSolidList"/>
    <dgm:cxn modelId="{2597ACEC-24EF-495A-9AAF-FDDBFE0B1E98}" type="presParOf" srcId="{28B1953C-A1EA-42FC-806C-1A2DDD0CF6D4}" destId="{635EAAB2-0B10-4605-96D5-D292BE6D9E1E}" srcOrd="1" destOrd="0" presId="urn:microsoft.com/office/officeart/2018/2/layout/IconVerticalSolidList"/>
    <dgm:cxn modelId="{2297B025-85B6-4E3D-90BC-FDB249530270}" type="presParOf" srcId="{28B1953C-A1EA-42FC-806C-1A2DDD0CF6D4}" destId="{8C294D03-9735-49DA-B133-379F877236D0}" srcOrd="2" destOrd="0" presId="urn:microsoft.com/office/officeart/2018/2/layout/IconVerticalSolidList"/>
    <dgm:cxn modelId="{AF0975D6-E9D1-42C8-BD1C-E83748E4A329}" type="presParOf" srcId="{28B1953C-A1EA-42FC-806C-1A2DDD0CF6D4}" destId="{B9A63FB7-2040-4C97-BC3B-5DB7BC644FC1}" srcOrd="3" destOrd="0" presId="urn:microsoft.com/office/officeart/2018/2/layout/IconVerticalSolidList"/>
    <dgm:cxn modelId="{E0BC87B7-3CFD-4AF7-B306-E3BAACF1ECAE}" type="presParOf" srcId="{7F288D9E-592D-4BB1-8641-31254B667141}" destId="{53C8645E-07B4-4AE9-8140-CD7D4B26FC29}" srcOrd="3" destOrd="0" presId="urn:microsoft.com/office/officeart/2018/2/layout/IconVerticalSolidList"/>
    <dgm:cxn modelId="{45853C0B-7E26-4706-B2DC-3A6DFBB43E03}" type="presParOf" srcId="{7F288D9E-592D-4BB1-8641-31254B667141}" destId="{0AB1D44B-0422-4A9A-BCAC-6F9E6B2FFECF}" srcOrd="4" destOrd="0" presId="urn:microsoft.com/office/officeart/2018/2/layout/IconVerticalSolidList"/>
    <dgm:cxn modelId="{67ADBFA6-4F03-429E-AAD5-A1594FAEFC75}" type="presParOf" srcId="{0AB1D44B-0422-4A9A-BCAC-6F9E6B2FFECF}" destId="{D8D2DCDB-2BFC-479B-B30A-F73F218D020C}" srcOrd="0" destOrd="0" presId="urn:microsoft.com/office/officeart/2018/2/layout/IconVerticalSolidList"/>
    <dgm:cxn modelId="{AEE933C4-C7FE-4D76-8613-572A0D6DB754}" type="presParOf" srcId="{0AB1D44B-0422-4A9A-BCAC-6F9E6B2FFECF}" destId="{D122268A-87D7-4C6A-A365-2F601FD3A687}" srcOrd="1" destOrd="0" presId="urn:microsoft.com/office/officeart/2018/2/layout/IconVerticalSolidList"/>
    <dgm:cxn modelId="{1EF0891C-8874-4FE0-B8E8-BA3C8EFE773C}" type="presParOf" srcId="{0AB1D44B-0422-4A9A-BCAC-6F9E6B2FFECF}" destId="{262E5BB6-BA20-4ADB-A36B-D625BE1189C8}" srcOrd="2" destOrd="0" presId="urn:microsoft.com/office/officeart/2018/2/layout/IconVerticalSolidList"/>
    <dgm:cxn modelId="{9BE04500-8B12-409C-9027-F9CF3953912A}" type="presParOf" srcId="{0AB1D44B-0422-4A9A-BCAC-6F9E6B2FFECF}" destId="{94F6891E-4C98-4618-AAC6-60D1BCD5D6B1}" srcOrd="3" destOrd="0" presId="urn:microsoft.com/office/officeart/2018/2/layout/IconVerticalSolidList"/>
    <dgm:cxn modelId="{23CDC42C-A69F-4CC2-91C5-6BBC956C4C49}" type="presParOf" srcId="{7F288D9E-592D-4BB1-8641-31254B667141}" destId="{1E4670B8-5749-4018-87F9-53933E4036EF}" srcOrd="5" destOrd="0" presId="urn:microsoft.com/office/officeart/2018/2/layout/IconVerticalSolidList"/>
    <dgm:cxn modelId="{D502939E-4874-4335-81D1-D7BCAFD9DBEB}" type="presParOf" srcId="{7F288D9E-592D-4BB1-8641-31254B667141}" destId="{8C3A9401-9C02-4334-92C7-D4FBD1E05187}" srcOrd="6" destOrd="0" presId="urn:microsoft.com/office/officeart/2018/2/layout/IconVerticalSolidList"/>
    <dgm:cxn modelId="{C8580AA5-7F13-40F4-8074-F38E761622F5}" type="presParOf" srcId="{8C3A9401-9C02-4334-92C7-D4FBD1E05187}" destId="{644D1B23-77E8-4D02-AF40-7325FB57A4FA}" srcOrd="0" destOrd="0" presId="urn:microsoft.com/office/officeart/2018/2/layout/IconVerticalSolidList"/>
    <dgm:cxn modelId="{77EFD502-40E2-4609-B158-13F0559FFF5C}" type="presParOf" srcId="{8C3A9401-9C02-4334-92C7-D4FBD1E05187}" destId="{87C6C957-D0E1-4AB6-873E-638FAB1616F8}" srcOrd="1" destOrd="0" presId="urn:microsoft.com/office/officeart/2018/2/layout/IconVerticalSolidList"/>
    <dgm:cxn modelId="{C0F1CA77-6888-4550-A6CA-508877E67AE0}" type="presParOf" srcId="{8C3A9401-9C02-4334-92C7-D4FBD1E05187}" destId="{5FAFFB0B-C592-4CDB-8ABF-04B838978055}" srcOrd="2" destOrd="0" presId="urn:microsoft.com/office/officeart/2018/2/layout/IconVerticalSolidList"/>
    <dgm:cxn modelId="{CAC59AD7-1971-4E55-8255-FDABAB641D89}" type="presParOf" srcId="{8C3A9401-9C02-4334-92C7-D4FBD1E05187}" destId="{E7B699C9-0D13-4925-86DD-AD630375FF6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2B0A901-22A6-4A68-82A8-69AA5F2E3C2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GB"/>
        </a:p>
      </dgm:t>
    </dgm:pt>
    <dgm:pt modelId="{80F983F2-8BCC-4171-8153-138F3F8A1C0A}">
      <dgm:prSet phldrT="[Text]"/>
      <dgm:spPr/>
      <dgm:t>
        <a:bodyPr/>
        <a:lstStyle/>
        <a:p>
          <a:r>
            <a:rPr lang="en-GB" dirty="0"/>
            <a:t>Political</a:t>
          </a:r>
        </a:p>
      </dgm:t>
    </dgm:pt>
    <dgm:pt modelId="{F308DB7F-5F5B-4251-AA95-CF0A422358B7}" type="parTrans" cxnId="{605177D5-A8D7-4D8F-9A6B-EBA8A6B248DD}">
      <dgm:prSet/>
      <dgm:spPr/>
      <dgm:t>
        <a:bodyPr/>
        <a:lstStyle/>
        <a:p>
          <a:endParaRPr lang="en-GB"/>
        </a:p>
      </dgm:t>
    </dgm:pt>
    <dgm:pt modelId="{E8A4DAB6-4FEB-4757-A46D-C0FCD0674720}" type="sibTrans" cxnId="{605177D5-A8D7-4D8F-9A6B-EBA8A6B248DD}">
      <dgm:prSet/>
      <dgm:spPr/>
      <dgm:t>
        <a:bodyPr/>
        <a:lstStyle/>
        <a:p>
          <a:endParaRPr lang="en-GB"/>
        </a:p>
      </dgm:t>
    </dgm:pt>
    <dgm:pt modelId="{61F29994-343C-42FC-A431-DF6FA569CC55}">
      <dgm:prSet phldrT="[Text]"/>
      <dgm:spPr/>
      <dgm:t>
        <a:bodyPr/>
        <a:lstStyle/>
        <a:p>
          <a:r>
            <a:rPr lang="en-US" dirty="0"/>
            <a:t>no prominent threat to Birmingham from the disruption in a business setting due to political instability and terrorist threats. </a:t>
          </a:r>
          <a:endParaRPr lang="en-GB" dirty="0"/>
        </a:p>
      </dgm:t>
    </dgm:pt>
    <dgm:pt modelId="{E3680432-BF00-4159-967F-E6884B9E2250}" type="parTrans" cxnId="{CA78D702-DFC6-4B0A-BD81-E9BC166E6329}">
      <dgm:prSet/>
      <dgm:spPr/>
      <dgm:t>
        <a:bodyPr/>
        <a:lstStyle/>
        <a:p>
          <a:endParaRPr lang="en-GB"/>
        </a:p>
      </dgm:t>
    </dgm:pt>
    <dgm:pt modelId="{2C168483-3A1A-444C-8AA0-772246AED2D3}" type="sibTrans" cxnId="{CA78D702-DFC6-4B0A-BD81-E9BC166E6329}">
      <dgm:prSet/>
      <dgm:spPr/>
      <dgm:t>
        <a:bodyPr/>
        <a:lstStyle/>
        <a:p>
          <a:endParaRPr lang="en-GB"/>
        </a:p>
      </dgm:t>
    </dgm:pt>
    <dgm:pt modelId="{5F0B8ED0-29F1-4032-BC62-4C1B7B498285}">
      <dgm:prSet phldrT="[Text]"/>
      <dgm:spPr/>
      <dgm:t>
        <a:bodyPr/>
        <a:lstStyle/>
        <a:p>
          <a:r>
            <a:rPr lang="en-GB" dirty="0"/>
            <a:t>Economic</a:t>
          </a:r>
        </a:p>
      </dgm:t>
    </dgm:pt>
    <dgm:pt modelId="{F5ABA6E4-F86B-40C6-B406-F0E9D1809F4C}" type="parTrans" cxnId="{EF1F1EE6-89E6-4CE8-8F84-47C3033F3645}">
      <dgm:prSet/>
      <dgm:spPr/>
      <dgm:t>
        <a:bodyPr/>
        <a:lstStyle/>
        <a:p>
          <a:endParaRPr lang="en-GB"/>
        </a:p>
      </dgm:t>
    </dgm:pt>
    <dgm:pt modelId="{08F7F31D-967B-4E64-8C9D-3EC9668DD5DA}" type="sibTrans" cxnId="{EF1F1EE6-89E6-4CE8-8F84-47C3033F3645}">
      <dgm:prSet/>
      <dgm:spPr/>
      <dgm:t>
        <a:bodyPr/>
        <a:lstStyle/>
        <a:p>
          <a:endParaRPr lang="en-GB"/>
        </a:p>
      </dgm:t>
    </dgm:pt>
    <dgm:pt modelId="{228F739E-6EF8-4CAB-A4BE-CFD8655AE67E}">
      <dgm:prSet phldrT="[Text]"/>
      <dgm:spPr/>
      <dgm:t>
        <a:bodyPr/>
        <a:lstStyle/>
        <a:p>
          <a:r>
            <a:rPr lang="en-GB" dirty="0"/>
            <a:t>Impact on workforce </a:t>
          </a:r>
          <a:r>
            <a:rPr lang="en-GB"/>
            <a:t>, increasing NINO</a:t>
          </a:r>
          <a:endParaRPr lang="en-GB" dirty="0"/>
        </a:p>
      </dgm:t>
    </dgm:pt>
    <dgm:pt modelId="{2A3BF3B7-CA63-41CE-A449-8051C8780FDF}" type="parTrans" cxnId="{8C4BA5BB-4B35-4948-B0F5-23222F6AD351}">
      <dgm:prSet/>
      <dgm:spPr/>
      <dgm:t>
        <a:bodyPr/>
        <a:lstStyle/>
        <a:p>
          <a:endParaRPr lang="en-GB"/>
        </a:p>
      </dgm:t>
    </dgm:pt>
    <dgm:pt modelId="{4C0BBB49-618D-45FA-94E8-C4B69E334D41}" type="sibTrans" cxnId="{8C4BA5BB-4B35-4948-B0F5-23222F6AD351}">
      <dgm:prSet/>
      <dgm:spPr/>
      <dgm:t>
        <a:bodyPr/>
        <a:lstStyle/>
        <a:p>
          <a:endParaRPr lang="en-GB"/>
        </a:p>
      </dgm:t>
    </dgm:pt>
    <dgm:pt modelId="{CEA1EA80-132C-4923-AFCA-194DC37399A9}">
      <dgm:prSet/>
      <dgm:spPr/>
      <dgm:t>
        <a:bodyPr/>
        <a:lstStyle/>
        <a:p>
          <a:r>
            <a:rPr lang="en-GB" dirty="0"/>
            <a:t>Social</a:t>
          </a:r>
        </a:p>
      </dgm:t>
    </dgm:pt>
    <dgm:pt modelId="{33F59F56-4B93-4685-8F24-E033A6EB5564}" type="parTrans" cxnId="{17C403B2-A5B3-483D-98D3-95E126DC4DB6}">
      <dgm:prSet/>
      <dgm:spPr/>
      <dgm:t>
        <a:bodyPr/>
        <a:lstStyle/>
        <a:p>
          <a:endParaRPr lang="en-GB"/>
        </a:p>
      </dgm:t>
    </dgm:pt>
    <dgm:pt modelId="{467A207F-B74E-416C-920D-F5C2091295F3}" type="sibTrans" cxnId="{17C403B2-A5B3-483D-98D3-95E126DC4DB6}">
      <dgm:prSet/>
      <dgm:spPr/>
      <dgm:t>
        <a:bodyPr/>
        <a:lstStyle/>
        <a:p>
          <a:endParaRPr lang="en-GB"/>
        </a:p>
      </dgm:t>
    </dgm:pt>
    <dgm:pt modelId="{A15AE02D-4153-4375-91BF-2F2B76A61E99}">
      <dgm:prSet/>
      <dgm:spPr/>
      <dgm:t>
        <a:bodyPr/>
        <a:lstStyle/>
        <a:p>
          <a:r>
            <a:rPr lang="en-GB" dirty="0"/>
            <a:t>Technological</a:t>
          </a:r>
        </a:p>
      </dgm:t>
    </dgm:pt>
    <dgm:pt modelId="{F3BEE81D-050E-4DE8-96DF-0264824AE2D1}" type="parTrans" cxnId="{CA81E349-2FF9-4D64-AA11-8C9ADC67AD88}">
      <dgm:prSet/>
      <dgm:spPr/>
      <dgm:t>
        <a:bodyPr/>
        <a:lstStyle/>
        <a:p>
          <a:endParaRPr lang="en-GB"/>
        </a:p>
      </dgm:t>
    </dgm:pt>
    <dgm:pt modelId="{032FBA30-7BD4-4F46-A8EA-A38653270614}" type="sibTrans" cxnId="{CA81E349-2FF9-4D64-AA11-8C9ADC67AD88}">
      <dgm:prSet/>
      <dgm:spPr/>
      <dgm:t>
        <a:bodyPr/>
        <a:lstStyle/>
        <a:p>
          <a:endParaRPr lang="en-GB"/>
        </a:p>
      </dgm:t>
    </dgm:pt>
    <dgm:pt modelId="{35869B29-4D1C-4D30-8E2E-4F0E429583BA}">
      <dgm:prSet/>
      <dgm:spPr/>
      <dgm:t>
        <a:bodyPr/>
        <a:lstStyle/>
        <a:p>
          <a:r>
            <a:rPr lang="en-GB" dirty="0"/>
            <a:t>Legal</a:t>
          </a:r>
        </a:p>
      </dgm:t>
    </dgm:pt>
    <dgm:pt modelId="{F1B3C0D5-449E-4B23-AC7E-8D97A17E7C40}" type="parTrans" cxnId="{50E553A2-93B4-474A-9D16-5D6AA2EA85E0}">
      <dgm:prSet/>
      <dgm:spPr/>
      <dgm:t>
        <a:bodyPr/>
        <a:lstStyle/>
        <a:p>
          <a:endParaRPr lang="en-GB"/>
        </a:p>
      </dgm:t>
    </dgm:pt>
    <dgm:pt modelId="{05ABB0E6-A6AD-4253-8D6D-2E0106C402E2}" type="sibTrans" cxnId="{50E553A2-93B4-474A-9D16-5D6AA2EA85E0}">
      <dgm:prSet/>
      <dgm:spPr/>
      <dgm:t>
        <a:bodyPr/>
        <a:lstStyle/>
        <a:p>
          <a:endParaRPr lang="en-GB"/>
        </a:p>
      </dgm:t>
    </dgm:pt>
    <dgm:pt modelId="{D35EFD64-7EF4-432E-8B27-EC5EFB14EA8B}">
      <dgm:prSet/>
      <dgm:spPr/>
      <dgm:t>
        <a:bodyPr/>
        <a:lstStyle/>
        <a:p>
          <a:r>
            <a:rPr lang="en-GB" dirty="0" err="1"/>
            <a:t>Enviromental</a:t>
          </a:r>
          <a:endParaRPr lang="en-GB" dirty="0"/>
        </a:p>
      </dgm:t>
    </dgm:pt>
    <dgm:pt modelId="{349FE911-D6E1-423C-952D-25D1445A86BA}" type="parTrans" cxnId="{3EC2A167-4981-464F-8602-1BA7914BDCC5}">
      <dgm:prSet/>
      <dgm:spPr/>
      <dgm:t>
        <a:bodyPr/>
        <a:lstStyle/>
        <a:p>
          <a:endParaRPr lang="en-GB"/>
        </a:p>
      </dgm:t>
    </dgm:pt>
    <dgm:pt modelId="{2091AAD4-F205-4D0F-8DE0-5F8FAF1D1944}" type="sibTrans" cxnId="{3EC2A167-4981-464F-8602-1BA7914BDCC5}">
      <dgm:prSet/>
      <dgm:spPr/>
      <dgm:t>
        <a:bodyPr/>
        <a:lstStyle/>
        <a:p>
          <a:endParaRPr lang="en-GB"/>
        </a:p>
      </dgm:t>
    </dgm:pt>
    <dgm:pt modelId="{BC482751-D5BD-499E-AA14-4EEE03C6207B}">
      <dgm:prSet/>
      <dgm:spPr/>
      <dgm:t>
        <a:bodyPr/>
        <a:lstStyle/>
        <a:p>
          <a:pPr algn="l"/>
          <a:r>
            <a:rPr lang="en-US" dirty="0"/>
            <a:t>Habitual inspection by environmental firms </a:t>
          </a:r>
          <a:endParaRPr lang="en-GB" dirty="0"/>
        </a:p>
      </dgm:t>
    </dgm:pt>
    <dgm:pt modelId="{1A186A0C-DC9B-43B9-B8B3-CC4F48236A1D}" type="parTrans" cxnId="{137D502E-6FC2-42B7-BBA8-8D14F38667DA}">
      <dgm:prSet/>
      <dgm:spPr/>
      <dgm:t>
        <a:bodyPr/>
        <a:lstStyle/>
        <a:p>
          <a:endParaRPr lang="en-GB"/>
        </a:p>
      </dgm:t>
    </dgm:pt>
    <dgm:pt modelId="{B93F5FF6-5ECC-4AD9-B578-C14C74ABCB4B}" type="sibTrans" cxnId="{137D502E-6FC2-42B7-BBA8-8D14F38667DA}">
      <dgm:prSet/>
      <dgm:spPr/>
      <dgm:t>
        <a:bodyPr/>
        <a:lstStyle/>
        <a:p>
          <a:endParaRPr lang="en-GB"/>
        </a:p>
      </dgm:t>
    </dgm:pt>
    <dgm:pt modelId="{D426CA81-6558-4F46-A9A7-078A8ADC8487}">
      <dgm:prSet/>
      <dgm:spPr/>
      <dgm:t>
        <a:bodyPr/>
        <a:lstStyle/>
        <a:p>
          <a:r>
            <a:rPr lang="en-GB" dirty="0"/>
            <a:t>Perceptions of beauty is changing , and the people are following trends </a:t>
          </a:r>
        </a:p>
      </dgm:t>
    </dgm:pt>
    <dgm:pt modelId="{2AF068D4-7FA6-48DD-88AC-11D21448B5C4}" type="parTrans" cxnId="{80CB40AF-53CD-46C6-8F61-C3DED8868955}">
      <dgm:prSet/>
      <dgm:spPr/>
      <dgm:t>
        <a:bodyPr/>
        <a:lstStyle/>
        <a:p>
          <a:endParaRPr lang="en-GB"/>
        </a:p>
      </dgm:t>
    </dgm:pt>
    <dgm:pt modelId="{BF662ADB-1232-4121-87B2-9468404CB126}" type="sibTrans" cxnId="{80CB40AF-53CD-46C6-8F61-C3DED8868955}">
      <dgm:prSet/>
      <dgm:spPr/>
      <dgm:t>
        <a:bodyPr/>
        <a:lstStyle/>
        <a:p>
          <a:endParaRPr lang="en-GB"/>
        </a:p>
      </dgm:t>
    </dgm:pt>
    <dgm:pt modelId="{7CE62DBF-8B77-4FAB-AFF3-96A57583CF60}">
      <dgm:prSet/>
      <dgm:spPr/>
      <dgm:t>
        <a:bodyPr/>
        <a:lstStyle/>
        <a:p>
          <a:r>
            <a:rPr lang="en-GB" dirty="0"/>
            <a:t>Using professional equipment</a:t>
          </a:r>
        </a:p>
      </dgm:t>
    </dgm:pt>
    <dgm:pt modelId="{A3D15564-7D6C-4295-A04E-5B45EB1F2417}" type="parTrans" cxnId="{153B0750-AD1C-4672-8F4C-4A7BE4EEA04C}">
      <dgm:prSet/>
      <dgm:spPr/>
      <dgm:t>
        <a:bodyPr/>
        <a:lstStyle/>
        <a:p>
          <a:endParaRPr lang="en-GB"/>
        </a:p>
      </dgm:t>
    </dgm:pt>
    <dgm:pt modelId="{998201FB-C1C4-4B0A-8A12-B0D59C52BF70}" type="sibTrans" cxnId="{153B0750-AD1C-4672-8F4C-4A7BE4EEA04C}">
      <dgm:prSet/>
      <dgm:spPr/>
      <dgm:t>
        <a:bodyPr/>
        <a:lstStyle/>
        <a:p>
          <a:endParaRPr lang="en-GB"/>
        </a:p>
      </dgm:t>
    </dgm:pt>
    <dgm:pt modelId="{93D8EDC5-562D-4B2A-8A07-E91F854D8361}">
      <dgm:prSet/>
      <dgm:spPr/>
      <dgm:t>
        <a:bodyPr/>
        <a:lstStyle/>
        <a:p>
          <a:r>
            <a:rPr lang="en-US" dirty="0"/>
            <a:t>Lawful protection of IPR rights, copyrights and patents in UK.</a:t>
          </a:r>
          <a:endParaRPr lang="en-GB" dirty="0"/>
        </a:p>
      </dgm:t>
    </dgm:pt>
    <dgm:pt modelId="{A9D21BE8-D18F-463E-BFA6-C70BD62E6B38}" type="parTrans" cxnId="{C32B5CC9-2D49-459A-9399-C7ADBA0243E6}">
      <dgm:prSet/>
      <dgm:spPr/>
      <dgm:t>
        <a:bodyPr/>
        <a:lstStyle/>
        <a:p>
          <a:endParaRPr lang="en-GB"/>
        </a:p>
      </dgm:t>
    </dgm:pt>
    <dgm:pt modelId="{E7D4793B-99DA-43D4-8ED4-35D0ABBF2336}" type="sibTrans" cxnId="{C32B5CC9-2D49-459A-9399-C7ADBA0243E6}">
      <dgm:prSet/>
      <dgm:spPr/>
      <dgm:t>
        <a:bodyPr/>
        <a:lstStyle/>
        <a:p>
          <a:endParaRPr lang="en-GB"/>
        </a:p>
      </dgm:t>
    </dgm:pt>
    <dgm:pt modelId="{25339042-0336-4651-B5C7-7383EB31BA2E}">
      <dgm:prSet/>
      <dgm:spPr/>
      <dgm:t>
        <a:bodyPr/>
        <a:lstStyle/>
        <a:p>
          <a:pPr algn="l"/>
          <a:r>
            <a:rPr lang="en-US" dirty="0"/>
            <a:t>use of sanitized products </a:t>
          </a:r>
        </a:p>
      </dgm:t>
    </dgm:pt>
    <dgm:pt modelId="{F5B6B55C-1990-4F63-94AE-D23C8D7011A8}" type="parTrans" cxnId="{4CCF8B12-0C38-400E-AAE4-A92DC3A62AF5}">
      <dgm:prSet/>
      <dgm:spPr/>
      <dgm:t>
        <a:bodyPr/>
        <a:lstStyle/>
        <a:p>
          <a:endParaRPr lang="en-GB"/>
        </a:p>
      </dgm:t>
    </dgm:pt>
    <dgm:pt modelId="{6546118A-30BD-42EB-9AA1-7368B75E62CB}" type="sibTrans" cxnId="{4CCF8B12-0C38-400E-AAE4-A92DC3A62AF5}">
      <dgm:prSet/>
      <dgm:spPr/>
      <dgm:t>
        <a:bodyPr/>
        <a:lstStyle/>
        <a:p>
          <a:endParaRPr lang="en-GB"/>
        </a:p>
      </dgm:t>
    </dgm:pt>
    <dgm:pt modelId="{39C51D9E-56F7-4D02-A8D4-DF756BB03B14}">
      <dgm:prSet/>
      <dgm:spPr/>
      <dgm:t>
        <a:bodyPr/>
        <a:lstStyle/>
        <a:p>
          <a:r>
            <a:rPr lang="en-US" dirty="0"/>
            <a:t>Simply Divine` Beauty Salon could avail lively economic markets and simple liquidity of availability in Birmingham`s equity market to amplify further internationally </a:t>
          </a:r>
        </a:p>
      </dgm:t>
    </dgm:pt>
    <dgm:pt modelId="{F92759E5-046F-4EE7-B4A6-D7F73CF9C619}" type="parTrans" cxnId="{D798024A-FC40-4869-9F84-B715E32015CF}">
      <dgm:prSet/>
      <dgm:spPr/>
      <dgm:t>
        <a:bodyPr/>
        <a:lstStyle/>
        <a:p>
          <a:endParaRPr lang="en-GB"/>
        </a:p>
      </dgm:t>
    </dgm:pt>
    <dgm:pt modelId="{261398C9-15D8-4264-BF03-01F42D4C24CC}" type="sibTrans" cxnId="{D798024A-FC40-4869-9F84-B715E32015CF}">
      <dgm:prSet/>
      <dgm:spPr/>
      <dgm:t>
        <a:bodyPr/>
        <a:lstStyle/>
        <a:p>
          <a:endParaRPr lang="en-GB"/>
        </a:p>
      </dgm:t>
    </dgm:pt>
    <dgm:pt modelId="{EA927729-F465-4476-8968-807EEC86F5FA}">
      <dgm:prSet phldrT="[Text]"/>
      <dgm:spPr/>
      <dgm:t>
        <a:bodyPr/>
        <a:lstStyle/>
        <a:p>
          <a:r>
            <a:rPr lang="en-GB" dirty="0"/>
            <a:t>Increasing taxes </a:t>
          </a:r>
        </a:p>
      </dgm:t>
    </dgm:pt>
    <dgm:pt modelId="{B6633EEB-1633-41FC-B539-989B2F98A668}" type="parTrans" cxnId="{F94432A4-D8A6-4310-AE12-CA3A69A3C684}">
      <dgm:prSet/>
      <dgm:spPr/>
      <dgm:t>
        <a:bodyPr/>
        <a:lstStyle/>
        <a:p>
          <a:endParaRPr lang="en-GB"/>
        </a:p>
      </dgm:t>
    </dgm:pt>
    <dgm:pt modelId="{CEA16B9D-6090-4CAD-9309-F2E1A5590EBB}" type="sibTrans" cxnId="{F94432A4-D8A6-4310-AE12-CA3A69A3C684}">
      <dgm:prSet/>
      <dgm:spPr/>
      <dgm:t>
        <a:bodyPr/>
        <a:lstStyle/>
        <a:p>
          <a:endParaRPr lang="en-GB"/>
        </a:p>
      </dgm:t>
    </dgm:pt>
    <dgm:pt modelId="{8E63CC71-4952-4E46-AD5E-3BBFDA6AA47A}">
      <dgm:prSet/>
      <dgm:spPr/>
      <dgm:t>
        <a:bodyPr/>
        <a:lstStyle/>
        <a:p>
          <a:r>
            <a:rPr lang="en-US" dirty="0"/>
            <a:t>Qualified staff</a:t>
          </a:r>
          <a:endParaRPr lang="en-GB" dirty="0"/>
        </a:p>
      </dgm:t>
    </dgm:pt>
    <dgm:pt modelId="{E15EEF82-5B2C-49B7-8D12-408CAF78C52C}" type="parTrans" cxnId="{A3908495-6B20-4C69-AD3D-3E3FC4BB502F}">
      <dgm:prSet/>
      <dgm:spPr/>
    </dgm:pt>
    <dgm:pt modelId="{0033F341-75AD-401D-A0D7-A4F44451FD21}" type="sibTrans" cxnId="{A3908495-6B20-4C69-AD3D-3E3FC4BB502F}">
      <dgm:prSet/>
      <dgm:spPr/>
    </dgm:pt>
    <dgm:pt modelId="{8809E817-E2D1-47CF-807A-6DBC508BFE28}">
      <dgm:prSet/>
      <dgm:spPr/>
      <dgm:t>
        <a:bodyPr/>
        <a:lstStyle/>
        <a:p>
          <a:r>
            <a:rPr lang="en-US" dirty="0"/>
            <a:t>The necessary documents to be in accordance withs the law </a:t>
          </a:r>
          <a:endParaRPr lang="en-GB" dirty="0"/>
        </a:p>
      </dgm:t>
    </dgm:pt>
    <dgm:pt modelId="{51D940D1-F9B0-439D-A225-1972B3DECE9D}" type="parTrans" cxnId="{2719DFDE-F2D0-464A-A1C6-077849B8021A}">
      <dgm:prSet/>
      <dgm:spPr/>
    </dgm:pt>
    <dgm:pt modelId="{F12E8D99-7AC9-4983-99FA-5A5440091225}" type="sibTrans" cxnId="{2719DFDE-F2D0-464A-A1C6-077849B8021A}">
      <dgm:prSet/>
      <dgm:spPr/>
    </dgm:pt>
    <dgm:pt modelId="{9A9E3EB3-BB83-4FF3-BFE8-59A34CB24E5C}">
      <dgm:prSet phldrT="[Text]"/>
      <dgm:spPr/>
      <dgm:t>
        <a:bodyPr/>
        <a:lstStyle/>
        <a:p>
          <a:r>
            <a:rPr lang="en-US" dirty="0"/>
            <a:t>Government commitment to support fashion shows , beauty contest</a:t>
          </a:r>
          <a:endParaRPr lang="en-GB" dirty="0"/>
        </a:p>
      </dgm:t>
    </dgm:pt>
    <dgm:pt modelId="{173F0179-0CD2-4F8F-9407-E4D31BAB5B5C}" type="parTrans" cxnId="{009A4819-B981-4FDA-B578-1B5B3830BD3C}">
      <dgm:prSet/>
      <dgm:spPr/>
    </dgm:pt>
    <dgm:pt modelId="{76E752DC-00D2-47AD-BAE8-ECEA12E35397}" type="sibTrans" cxnId="{009A4819-B981-4FDA-B578-1B5B3830BD3C}">
      <dgm:prSet/>
      <dgm:spPr/>
    </dgm:pt>
    <dgm:pt modelId="{6B7D0954-FA9D-404E-B729-ECC207C75804}" type="pres">
      <dgm:prSet presAssocID="{E2B0A901-22A6-4A68-82A8-69AA5F2E3C29}" presName="linear" presStyleCnt="0">
        <dgm:presLayoutVars>
          <dgm:animLvl val="lvl"/>
          <dgm:resizeHandles val="exact"/>
        </dgm:presLayoutVars>
      </dgm:prSet>
      <dgm:spPr/>
    </dgm:pt>
    <dgm:pt modelId="{E3D98179-5F37-46B2-BAFF-B444C6085376}" type="pres">
      <dgm:prSet presAssocID="{80F983F2-8BCC-4171-8153-138F3F8A1C0A}" presName="parentText" presStyleLbl="node1" presStyleIdx="0" presStyleCnt="6">
        <dgm:presLayoutVars>
          <dgm:chMax val="0"/>
          <dgm:bulletEnabled val="1"/>
        </dgm:presLayoutVars>
      </dgm:prSet>
      <dgm:spPr/>
    </dgm:pt>
    <dgm:pt modelId="{D8280846-EFF2-4FC1-A70A-73FC965CED42}" type="pres">
      <dgm:prSet presAssocID="{80F983F2-8BCC-4171-8153-138F3F8A1C0A}" presName="childText" presStyleLbl="revTx" presStyleIdx="0" presStyleCnt="6">
        <dgm:presLayoutVars>
          <dgm:bulletEnabled val="1"/>
        </dgm:presLayoutVars>
      </dgm:prSet>
      <dgm:spPr/>
    </dgm:pt>
    <dgm:pt modelId="{5414350F-D5A0-4A37-AB4F-C6C354502E8A}" type="pres">
      <dgm:prSet presAssocID="{5F0B8ED0-29F1-4032-BC62-4C1B7B498285}" presName="parentText" presStyleLbl="node1" presStyleIdx="1" presStyleCnt="6">
        <dgm:presLayoutVars>
          <dgm:chMax val="0"/>
          <dgm:bulletEnabled val="1"/>
        </dgm:presLayoutVars>
      </dgm:prSet>
      <dgm:spPr/>
    </dgm:pt>
    <dgm:pt modelId="{5D8BE557-3F1F-4990-BC19-A37B0112DAD4}" type="pres">
      <dgm:prSet presAssocID="{5F0B8ED0-29F1-4032-BC62-4C1B7B498285}" presName="childText" presStyleLbl="revTx" presStyleIdx="1" presStyleCnt="6">
        <dgm:presLayoutVars>
          <dgm:bulletEnabled val="1"/>
        </dgm:presLayoutVars>
      </dgm:prSet>
      <dgm:spPr/>
    </dgm:pt>
    <dgm:pt modelId="{A76717E7-A89B-4047-82A2-308BF7E0D701}" type="pres">
      <dgm:prSet presAssocID="{CEA1EA80-132C-4923-AFCA-194DC37399A9}" presName="parentText" presStyleLbl="node1" presStyleIdx="2" presStyleCnt="6" custLinFactNeighborX="529" custLinFactNeighborY="-5088">
        <dgm:presLayoutVars>
          <dgm:chMax val="0"/>
          <dgm:bulletEnabled val="1"/>
        </dgm:presLayoutVars>
      </dgm:prSet>
      <dgm:spPr/>
    </dgm:pt>
    <dgm:pt modelId="{D6A7D6D8-A9FE-45F2-B6BD-8BB81C239A3F}" type="pres">
      <dgm:prSet presAssocID="{CEA1EA80-132C-4923-AFCA-194DC37399A9}" presName="childText" presStyleLbl="revTx" presStyleIdx="2" presStyleCnt="6">
        <dgm:presLayoutVars>
          <dgm:bulletEnabled val="1"/>
        </dgm:presLayoutVars>
      </dgm:prSet>
      <dgm:spPr/>
    </dgm:pt>
    <dgm:pt modelId="{4F1BFC07-C98C-4315-9C6F-0B9E3977AA19}" type="pres">
      <dgm:prSet presAssocID="{A15AE02D-4153-4375-91BF-2F2B76A61E99}" presName="parentText" presStyleLbl="node1" presStyleIdx="3" presStyleCnt="6">
        <dgm:presLayoutVars>
          <dgm:chMax val="0"/>
          <dgm:bulletEnabled val="1"/>
        </dgm:presLayoutVars>
      </dgm:prSet>
      <dgm:spPr/>
    </dgm:pt>
    <dgm:pt modelId="{9B765981-BB2B-4CBF-B1ED-40C237EC77F6}" type="pres">
      <dgm:prSet presAssocID="{A15AE02D-4153-4375-91BF-2F2B76A61E99}" presName="childText" presStyleLbl="revTx" presStyleIdx="3" presStyleCnt="6">
        <dgm:presLayoutVars>
          <dgm:bulletEnabled val="1"/>
        </dgm:presLayoutVars>
      </dgm:prSet>
      <dgm:spPr/>
    </dgm:pt>
    <dgm:pt modelId="{9A3DB856-3800-4472-9B3F-23994FEC2125}" type="pres">
      <dgm:prSet presAssocID="{35869B29-4D1C-4D30-8E2E-4F0E429583BA}" presName="parentText" presStyleLbl="node1" presStyleIdx="4" presStyleCnt="6">
        <dgm:presLayoutVars>
          <dgm:chMax val="0"/>
          <dgm:bulletEnabled val="1"/>
        </dgm:presLayoutVars>
      </dgm:prSet>
      <dgm:spPr/>
    </dgm:pt>
    <dgm:pt modelId="{3BC1E762-76E7-47EA-8953-5275B16B0124}" type="pres">
      <dgm:prSet presAssocID="{35869B29-4D1C-4D30-8E2E-4F0E429583BA}" presName="childText" presStyleLbl="revTx" presStyleIdx="4" presStyleCnt="6">
        <dgm:presLayoutVars>
          <dgm:bulletEnabled val="1"/>
        </dgm:presLayoutVars>
      </dgm:prSet>
      <dgm:spPr/>
    </dgm:pt>
    <dgm:pt modelId="{1525CE7B-80CC-4F3A-AA19-49BD04E9D334}" type="pres">
      <dgm:prSet presAssocID="{D35EFD64-7EF4-432E-8B27-EC5EFB14EA8B}" presName="parentText" presStyleLbl="node1" presStyleIdx="5" presStyleCnt="6">
        <dgm:presLayoutVars>
          <dgm:chMax val="0"/>
          <dgm:bulletEnabled val="1"/>
        </dgm:presLayoutVars>
      </dgm:prSet>
      <dgm:spPr/>
    </dgm:pt>
    <dgm:pt modelId="{F76C4EDE-C2CC-4C69-80D8-3696F984C348}" type="pres">
      <dgm:prSet presAssocID="{D35EFD64-7EF4-432E-8B27-EC5EFB14EA8B}" presName="childText" presStyleLbl="revTx" presStyleIdx="5" presStyleCnt="6">
        <dgm:presLayoutVars>
          <dgm:bulletEnabled val="1"/>
        </dgm:presLayoutVars>
      </dgm:prSet>
      <dgm:spPr/>
    </dgm:pt>
  </dgm:ptLst>
  <dgm:cxnLst>
    <dgm:cxn modelId="{E84D0200-9AF3-419B-AB39-062202783AEB}" type="presOf" srcId="{8809E817-E2D1-47CF-807A-6DBC508BFE28}" destId="{3BC1E762-76E7-47EA-8953-5275B16B0124}" srcOrd="0" destOrd="2" presId="urn:microsoft.com/office/officeart/2005/8/layout/vList2"/>
    <dgm:cxn modelId="{CA78D702-DFC6-4B0A-BD81-E9BC166E6329}" srcId="{80F983F2-8BCC-4171-8153-138F3F8A1C0A}" destId="{61F29994-343C-42FC-A431-DF6FA569CC55}" srcOrd="0" destOrd="0" parTransId="{E3680432-BF00-4159-967F-E6884B9E2250}" sibTransId="{2C168483-3A1A-444C-8AA0-772246AED2D3}"/>
    <dgm:cxn modelId="{4CCF8B12-0C38-400E-AAE4-A92DC3A62AF5}" srcId="{BC482751-D5BD-499E-AA14-4EEE03C6207B}" destId="{25339042-0336-4651-B5C7-7383EB31BA2E}" srcOrd="0" destOrd="0" parTransId="{F5B6B55C-1990-4F63-94AE-D23C8D7011A8}" sibTransId="{6546118A-30BD-42EB-9AA1-7368B75E62CB}"/>
    <dgm:cxn modelId="{009A4819-B981-4FDA-B578-1B5B3830BD3C}" srcId="{80F983F2-8BCC-4171-8153-138F3F8A1C0A}" destId="{9A9E3EB3-BB83-4FF3-BFE8-59A34CB24E5C}" srcOrd="1" destOrd="0" parTransId="{173F0179-0CD2-4F8F-9407-E4D31BAB5B5C}" sibTransId="{76E752DC-00D2-47AD-BAE8-ECEA12E35397}"/>
    <dgm:cxn modelId="{F962951B-6BA3-40E9-B603-ADC07A197332}" type="presOf" srcId="{35869B29-4D1C-4D30-8E2E-4F0E429583BA}" destId="{9A3DB856-3800-4472-9B3F-23994FEC2125}" srcOrd="0" destOrd="0" presId="urn:microsoft.com/office/officeart/2005/8/layout/vList2"/>
    <dgm:cxn modelId="{C8629221-A87D-454E-A639-5D558CB86723}" type="presOf" srcId="{A15AE02D-4153-4375-91BF-2F2B76A61E99}" destId="{4F1BFC07-C98C-4315-9C6F-0B9E3977AA19}" srcOrd="0" destOrd="0" presId="urn:microsoft.com/office/officeart/2005/8/layout/vList2"/>
    <dgm:cxn modelId="{137D502E-6FC2-42B7-BBA8-8D14F38667DA}" srcId="{D35EFD64-7EF4-432E-8B27-EC5EFB14EA8B}" destId="{BC482751-D5BD-499E-AA14-4EEE03C6207B}" srcOrd="0" destOrd="0" parTransId="{1A186A0C-DC9B-43B9-B8B3-CC4F48236A1D}" sibTransId="{B93F5FF6-5ECC-4AD9-B578-C14C74ABCB4B}"/>
    <dgm:cxn modelId="{2795183C-5419-4015-A31F-C89B234B1FA5}" type="presOf" srcId="{BC482751-D5BD-499E-AA14-4EEE03C6207B}" destId="{F76C4EDE-C2CC-4C69-80D8-3696F984C348}" srcOrd="0" destOrd="0" presId="urn:microsoft.com/office/officeart/2005/8/layout/vList2"/>
    <dgm:cxn modelId="{9F68C63E-F088-4C47-8CB4-CAF19D5AFC63}" type="presOf" srcId="{93D8EDC5-562D-4B2A-8A07-E91F854D8361}" destId="{3BC1E762-76E7-47EA-8953-5275B16B0124}" srcOrd="0" destOrd="0" presId="urn:microsoft.com/office/officeart/2005/8/layout/vList2"/>
    <dgm:cxn modelId="{525DEC46-77C5-4BC2-B8D4-68D11135411E}" type="presOf" srcId="{9A9E3EB3-BB83-4FF3-BFE8-59A34CB24E5C}" destId="{D8280846-EFF2-4FC1-A70A-73FC965CED42}" srcOrd="0" destOrd="1" presId="urn:microsoft.com/office/officeart/2005/8/layout/vList2"/>
    <dgm:cxn modelId="{462A5D67-DF50-49E0-8CE9-B39FDFC08AB2}" type="presOf" srcId="{61F29994-343C-42FC-A431-DF6FA569CC55}" destId="{D8280846-EFF2-4FC1-A70A-73FC965CED42}" srcOrd="0" destOrd="0" presId="urn:microsoft.com/office/officeart/2005/8/layout/vList2"/>
    <dgm:cxn modelId="{CD1E7A67-A557-4BE2-8A29-9D91A05FD001}" type="presOf" srcId="{E2B0A901-22A6-4A68-82A8-69AA5F2E3C29}" destId="{6B7D0954-FA9D-404E-B729-ECC207C75804}" srcOrd="0" destOrd="0" presId="urn:microsoft.com/office/officeart/2005/8/layout/vList2"/>
    <dgm:cxn modelId="{3EC2A167-4981-464F-8602-1BA7914BDCC5}" srcId="{E2B0A901-22A6-4A68-82A8-69AA5F2E3C29}" destId="{D35EFD64-7EF4-432E-8B27-EC5EFB14EA8B}" srcOrd="5" destOrd="0" parTransId="{349FE911-D6E1-423C-952D-25D1445A86BA}" sibTransId="{2091AAD4-F205-4D0F-8DE0-5F8FAF1D1944}"/>
    <dgm:cxn modelId="{4D5C8569-A68F-4978-9B43-A3B8C15C3792}" type="presOf" srcId="{D35EFD64-7EF4-432E-8B27-EC5EFB14EA8B}" destId="{1525CE7B-80CC-4F3A-AA19-49BD04E9D334}" srcOrd="0" destOrd="0" presId="urn:microsoft.com/office/officeart/2005/8/layout/vList2"/>
    <dgm:cxn modelId="{CA81E349-2FF9-4D64-AA11-8C9ADC67AD88}" srcId="{E2B0A901-22A6-4A68-82A8-69AA5F2E3C29}" destId="{A15AE02D-4153-4375-91BF-2F2B76A61E99}" srcOrd="3" destOrd="0" parTransId="{F3BEE81D-050E-4DE8-96DF-0264824AE2D1}" sibTransId="{032FBA30-7BD4-4F46-A8EA-A38653270614}"/>
    <dgm:cxn modelId="{D798024A-FC40-4869-9F84-B715E32015CF}" srcId="{5F0B8ED0-29F1-4032-BC62-4C1B7B498285}" destId="{39C51D9E-56F7-4D02-A8D4-DF756BB03B14}" srcOrd="2" destOrd="0" parTransId="{F92759E5-046F-4EE7-B4A6-D7F73CF9C619}" sibTransId="{261398C9-15D8-4264-BF03-01F42D4C24CC}"/>
    <dgm:cxn modelId="{153B0750-AD1C-4672-8F4C-4A7BE4EEA04C}" srcId="{A15AE02D-4153-4375-91BF-2F2B76A61E99}" destId="{7CE62DBF-8B77-4FAB-AFF3-96A57583CF60}" srcOrd="0" destOrd="0" parTransId="{A3D15564-7D6C-4295-A04E-5B45EB1F2417}" sibTransId="{998201FB-C1C4-4B0A-8A12-B0D59C52BF70}"/>
    <dgm:cxn modelId="{4ABAEE74-79D6-40E2-8D6D-0AC8F7738A47}" type="presOf" srcId="{5F0B8ED0-29F1-4032-BC62-4C1B7B498285}" destId="{5414350F-D5A0-4A37-AB4F-C6C354502E8A}" srcOrd="0" destOrd="0" presId="urn:microsoft.com/office/officeart/2005/8/layout/vList2"/>
    <dgm:cxn modelId="{8F691F7A-10D7-4306-98DD-0DCA00AECB12}" type="presOf" srcId="{25339042-0336-4651-B5C7-7383EB31BA2E}" destId="{F76C4EDE-C2CC-4C69-80D8-3696F984C348}" srcOrd="0" destOrd="1" presId="urn:microsoft.com/office/officeart/2005/8/layout/vList2"/>
    <dgm:cxn modelId="{F0A14383-CD4D-4372-9512-BF1355CDD637}" type="presOf" srcId="{7CE62DBF-8B77-4FAB-AFF3-96A57583CF60}" destId="{9B765981-BB2B-4CBF-B1ED-40C237EC77F6}" srcOrd="0" destOrd="0" presId="urn:microsoft.com/office/officeart/2005/8/layout/vList2"/>
    <dgm:cxn modelId="{A3908495-6B20-4C69-AD3D-3E3FC4BB502F}" srcId="{35869B29-4D1C-4D30-8E2E-4F0E429583BA}" destId="{8E63CC71-4952-4E46-AD5E-3BBFDA6AA47A}" srcOrd="1" destOrd="0" parTransId="{E15EEF82-5B2C-49B7-8D12-408CAF78C52C}" sibTransId="{0033F341-75AD-401D-A0D7-A4F44451FD21}"/>
    <dgm:cxn modelId="{B5D739A0-D438-4C5B-B7BF-9BA9F7197EFF}" type="presOf" srcId="{80F983F2-8BCC-4171-8153-138F3F8A1C0A}" destId="{E3D98179-5F37-46B2-BAFF-B444C6085376}" srcOrd="0" destOrd="0" presId="urn:microsoft.com/office/officeart/2005/8/layout/vList2"/>
    <dgm:cxn modelId="{50E553A2-93B4-474A-9D16-5D6AA2EA85E0}" srcId="{E2B0A901-22A6-4A68-82A8-69AA5F2E3C29}" destId="{35869B29-4D1C-4D30-8E2E-4F0E429583BA}" srcOrd="4" destOrd="0" parTransId="{F1B3C0D5-449E-4B23-AC7E-8D97A17E7C40}" sibTransId="{05ABB0E6-A6AD-4253-8D6D-2E0106C402E2}"/>
    <dgm:cxn modelId="{F94432A4-D8A6-4310-AE12-CA3A69A3C684}" srcId="{5F0B8ED0-29F1-4032-BC62-4C1B7B498285}" destId="{EA927729-F465-4476-8968-807EEC86F5FA}" srcOrd="1" destOrd="0" parTransId="{B6633EEB-1633-41FC-B539-989B2F98A668}" sibTransId="{CEA16B9D-6090-4CAD-9309-F2E1A5590EBB}"/>
    <dgm:cxn modelId="{C5A9F3AA-E30D-48C6-8862-E07AD28072E6}" type="presOf" srcId="{39C51D9E-56F7-4D02-A8D4-DF756BB03B14}" destId="{5D8BE557-3F1F-4990-BC19-A37B0112DAD4}" srcOrd="0" destOrd="2" presId="urn:microsoft.com/office/officeart/2005/8/layout/vList2"/>
    <dgm:cxn modelId="{80CB40AF-53CD-46C6-8F61-C3DED8868955}" srcId="{CEA1EA80-132C-4923-AFCA-194DC37399A9}" destId="{D426CA81-6558-4F46-A9A7-078A8ADC8487}" srcOrd="0" destOrd="0" parTransId="{2AF068D4-7FA6-48DD-88AC-11D21448B5C4}" sibTransId="{BF662ADB-1232-4121-87B2-9468404CB126}"/>
    <dgm:cxn modelId="{17C403B2-A5B3-483D-98D3-95E126DC4DB6}" srcId="{E2B0A901-22A6-4A68-82A8-69AA5F2E3C29}" destId="{CEA1EA80-132C-4923-AFCA-194DC37399A9}" srcOrd="2" destOrd="0" parTransId="{33F59F56-4B93-4685-8F24-E033A6EB5564}" sibTransId="{467A207F-B74E-416C-920D-F5C2091295F3}"/>
    <dgm:cxn modelId="{8C4BA5BB-4B35-4948-B0F5-23222F6AD351}" srcId="{5F0B8ED0-29F1-4032-BC62-4C1B7B498285}" destId="{228F739E-6EF8-4CAB-A4BE-CFD8655AE67E}" srcOrd="0" destOrd="0" parTransId="{2A3BF3B7-CA63-41CE-A449-8051C8780FDF}" sibTransId="{4C0BBB49-618D-45FA-94E8-C4B69E334D41}"/>
    <dgm:cxn modelId="{C0ABAABC-9A8E-431B-BF4B-65871C9B7E8C}" type="presOf" srcId="{CEA1EA80-132C-4923-AFCA-194DC37399A9}" destId="{A76717E7-A89B-4047-82A2-308BF7E0D701}" srcOrd="0" destOrd="0" presId="urn:microsoft.com/office/officeart/2005/8/layout/vList2"/>
    <dgm:cxn modelId="{3B74FFC2-1A66-4C73-9C07-E3318861C521}" type="presOf" srcId="{8E63CC71-4952-4E46-AD5E-3BBFDA6AA47A}" destId="{3BC1E762-76E7-47EA-8953-5275B16B0124}" srcOrd="0" destOrd="1" presId="urn:microsoft.com/office/officeart/2005/8/layout/vList2"/>
    <dgm:cxn modelId="{C32B5CC9-2D49-459A-9399-C7ADBA0243E6}" srcId="{35869B29-4D1C-4D30-8E2E-4F0E429583BA}" destId="{93D8EDC5-562D-4B2A-8A07-E91F854D8361}" srcOrd="0" destOrd="0" parTransId="{A9D21BE8-D18F-463E-BFA6-C70BD62E6B38}" sibTransId="{E7D4793B-99DA-43D4-8ED4-35D0ABBF2336}"/>
    <dgm:cxn modelId="{605177D5-A8D7-4D8F-9A6B-EBA8A6B248DD}" srcId="{E2B0A901-22A6-4A68-82A8-69AA5F2E3C29}" destId="{80F983F2-8BCC-4171-8153-138F3F8A1C0A}" srcOrd="0" destOrd="0" parTransId="{F308DB7F-5F5B-4251-AA95-CF0A422358B7}" sibTransId="{E8A4DAB6-4FEB-4757-A46D-C0FCD0674720}"/>
    <dgm:cxn modelId="{2719DFDE-F2D0-464A-A1C6-077849B8021A}" srcId="{35869B29-4D1C-4D30-8E2E-4F0E429583BA}" destId="{8809E817-E2D1-47CF-807A-6DBC508BFE28}" srcOrd="2" destOrd="0" parTransId="{51D940D1-F9B0-439D-A225-1972B3DECE9D}" sibTransId="{F12E8D99-7AC9-4983-99FA-5A5440091225}"/>
    <dgm:cxn modelId="{ADC395E2-B01F-4332-A68C-6F4D0CB669FC}" type="presOf" srcId="{EA927729-F465-4476-8968-807EEC86F5FA}" destId="{5D8BE557-3F1F-4990-BC19-A37B0112DAD4}" srcOrd="0" destOrd="1" presId="urn:microsoft.com/office/officeart/2005/8/layout/vList2"/>
    <dgm:cxn modelId="{EF1F1EE6-89E6-4CE8-8F84-47C3033F3645}" srcId="{E2B0A901-22A6-4A68-82A8-69AA5F2E3C29}" destId="{5F0B8ED0-29F1-4032-BC62-4C1B7B498285}" srcOrd="1" destOrd="0" parTransId="{F5ABA6E4-F86B-40C6-B406-F0E9D1809F4C}" sibTransId="{08F7F31D-967B-4E64-8C9D-3EC9668DD5DA}"/>
    <dgm:cxn modelId="{4240C4F6-F915-471B-8B70-DE26849C7069}" type="presOf" srcId="{228F739E-6EF8-4CAB-A4BE-CFD8655AE67E}" destId="{5D8BE557-3F1F-4990-BC19-A37B0112DAD4}" srcOrd="0" destOrd="0" presId="urn:microsoft.com/office/officeart/2005/8/layout/vList2"/>
    <dgm:cxn modelId="{5F2B95F9-983E-4B2A-AAFD-05CC7BDA5F79}" type="presOf" srcId="{D426CA81-6558-4F46-A9A7-078A8ADC8487}" destId="{D6A7D6D8-A9FE-45F2-B6BD-8BB81C239A3F}" srcOrd="0" destOrd="0" presId="urn:microsoft.com/office/officeart/2005/8/layout/vList2"/>
    <dgm:cxn modelId="{55555E3D-15D5-4DA7-B803-542829F15CF5}" type="presParOf" srcId="{6B7D0954-FA9D-404E-B729-ECC207C75804}" destId="{E3D98179-5F37-46B2-BAFF-B444C6085376}" srcOrd="0" destOrd="0" presId="urn:microsoft.com/office/officeart/2005/8/layout/vList2"/>
    <dgm:cxn modelId="{AA4DF6D2-C89E-4556-AD92-293887A34CE3}" type="presParOf" srcId="{6B7D0954-FA9D-404E-B729-ECC207C75804}" destId="{D8280846-EFF2-4FC1-A70A-73FC965CED42}" srcOrd="1" destOrd="0" presId="urn:microsoft.com/office/officeart/2005/8/layout/vList2"/>
    <dgm:cxn modelId="{386A336E-35A2-443C-BB72-D4618D7B095B}" type="presParOf" srcId="{6B7D0954-FA9D-404E-B729-ECC207C75804}" destId="{5414350F-D5A0-4A37-AB4F-C6C354502E8A}" srcOrd="2" destOrd="0" presId="urn:microsoft.com/office/officeart/2005/8/layout/vList2"/>
    <dgm:cxn modelId="{738F0821-294F-45C2-A90C-9A90696FBF49}" type="presParOf" srcId="{6B7D0954-FA9D-404E-B729-ECC207C75804}" destId="{5D8BE557-3F1F-4990-BC19-A37B0112DAD4}" srcOrd="3" destOrd="0" presId="urn:microsoft.com/office/officeart/2005/8/layout/vList2"/>
    <dgm:cxn modelId="{BCEDE76F-0201-47E9-9DB6-708C2805CC75}" type="presParOf" srcId="{6B7D0954-FA9D-404E-B729-ECC207C75804}" destId="{A76717E7-A89B-4047-82A2-308BF7E0D701}" srcOrd="4" destOrd="0" presId="urn:microsoft.com/office/officeart/2005/8/layout/vList2"/>
    <dgm:cxn modelId="{F7374078-7201-447E-B2C3-4F75100D5A91}" type="presParOf" srcId="{6B7D0954-FA9D-404E-B729-ECC207C75804}" destId="{D6A7D6D8-A9FE-45F2-B6BD-8BB81C239A3F}" srcOrd="5" destOrd="0" presId="urn:microsoft.com/office/officeart/2005/8/layout/vList2"/>
    <dgm:cxn modelId="{C8A58CAD-30C4-431D-960A-7887C06DACB2}" type="presParOf" srcId="{6B7D0954-FA9D-404E-B729-ECC207C75804}" destId="{4F1BFC07-C98C-4315-9C6F-0B9E3977AA19}" srcOrd="6" destOrd="0" presId="urn:microsoft.com/office/officeart/2005/8/layout/vList2"/>
    <dgm:cxn modelId="{6A017A28-5E7B-4F97-9959-87843D1B6108}" type="presParOf" srcId="{6B7D0954-FA9D-404E-B729-ECC207C75804}" destId="{9B765981-BB2B-4CBF-B1ED-40C237EC77F6}" srcOrd="7" destOrd="0" presId="urn:microsoft.com/office/officeart/2005/8/layout/vList2"/>
    <dgm:cxn modelId="{072343BE-934B-4CCF-B62B-A95C5337A783}" type="presParOf" srcId="{6B7D0954-FA9D-404E-B729-ECC207C75804}" destId="{9A3DB856-3800-4472-9B3F-23994FEC2125}" srcOrd="8" destOrd="0" presId="urn:microsoft.com/office/officeart/2005/8/layout/vList2"/>
    <dgm:cxn modelId="{3953077D-B15E-4126-A474-4A6E99553AB4}" type="presParOf" srcId="{6B7D0954-FA9D-404E-B729-ECC207C75804}" destId="{3BC1E762-76E7-47EA-8953-5275B16B0124}" srcOrd="9" destOrd="0" presId="urn:microsoft.com/office/officeart/2005/8/layout/vList2"/>
    <dgm:cxn modelId="{552AF67B-19D0-4D45-92C1-052F3B41DCBD}" type="presParOf" srcId="{6B7D0954-FA9D-404E-B729-ECC207C75804}" destId="{1525CE7B-80CC-4F3A-AA19-49BD04E9D334}" srcOrd="10" destOrd="0" presId="urn:microsoft.com/office/officeart/2005/8/layout/vList2"/>
    <dgm:cxn modelId="{1BF111B7-B171-4D22-A00D-F32640735687}" type="presParOf" srcId="{6B7D0954-FA9D-404E-B729-ECC207C75804}" destId="{F76C4EDE-C2CC-4C69-80D8-3696F984C348}" srcOrd="1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7F536D-3757-4C6F-8A5F-7987A686F26E}">
      <dsp:nvSpPr>
        <dsp:cNvPr id="0" name=""/>
        <dsp:cNvSpPr/>
      </dsp:nvSpPr>
      <dsp:spPr>
        <a:xfrm>
          <a:off x="0" y="2652"/>
          <a:ext cx="5394940"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A167F2-141A-497E-8A96-D4CB11A2CB68}">
      <dsp:nvSpPr>
        <dsp:cNvPr id="0" name=""/>
        <dsp:cNvSpPr/>
      </dsp:nvSpPr>
      <dsp:spPr>
        <a:xfrm>
          <a:off x="0" y="2652"/>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1.Business Plan </a:t>
          </a:r>
          <a:endParaRPr lang="en-US" sz="2100" kern="1200"/>
        </a:p>
      </dsp:txBody>
      <dsp:txXfrm>
        <a:off x="0" y="2652"/>
        <a:ext cx="5394940" cy="452204"/>
      </dsp:txXfrm>
    </dsp:sp>
    <dsp:sp modelId="{2A3E297F-E7CB-4983-9F85-DD90CA3484D5}">
      <dsp:nvSpPr>
        <dsp:cNvPr id="0" name=""/>
        <dsp:cNvSpPr/>
      </dsp:nvSpPr>
      <dsp:spPr>
        <a:xfrm>
          <a:off x="0" y="454857"/>
          <a:ext cx="5394940" cy="0"/>
        </a:xfrm>
        <a:prstGeom prst="line">
          <a:avLst/>
        </a:prstGeom>
        <a:solidFill>
          <a:schemeClr val="accent5">
            <a:hueOff val="1291938"/>
            <a:satOff val="-2595"/>
            <a:lumOff val="1515"/>
            <a:alphaOff val="0"/>
          </a:schemeClr>
        </a:solidFill>
        <a:ln w="19050" cap="rnd" cmpd="sng" algn="ctr">
          <a:solidFill>
            <a:schemeClr val="accent5">
              <a:hueOff val="1291938"/>
              <a:satOff val="-2595"/>
              <a:lumOff val="151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366EC4-3B60-475C-AE57-A023CF89D900}">
      <dsp:nvSpPr>
        <dsp:cNvPr id="0" name=""/>
        <dsp:cNvSpPr/>
      </dsp:nvSpPr>
      <dsp:spPr>
        <a:xfrm>
          <a:off x="0" y="454857"/>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2.Executive Summary </a:t>
          </a:r>
          <a:endParaRPr lang="en-US" sz="2100" kern="1200"/>
        </a:p>
      </dsp:txBody>
      <dsp:txXfrm>
        <a:off x="0" y="454857"/>
        <a:ext cx="5394940" cy="452204"/>
      </dsp:txXfrm>
    </dsp:sp>
    <dsp:sp modelId="{09DC2F82-D440-458A-9BAB-EF71527B0D9D}">
      <dsp:nvSpPr>
        <dsp:cNvPr id="0" name=""/>
        <dsp:cNvSpPr/>
      </dsp:nvSpPr>
      <dsp:spPr>
        <a:xfrm>
          <a:off x="0" y="907061"/>
          <a:ext cx="5394940" cy="0"/>
        </a:xfrm>
        <a:prstGeom prst="line">
          <a:avLst/>
        </a:prstGeom>
        <a:solidFill>
          <a:schemeClr val="accent5">
            <a:hueOff val="2583877"/>
            <a:satOff val="-5189"/>
            <a:lumOff val="3030"/>
            <a:alphaOff val="0"/>
          </a:schemeClr>
        </a:solidFill>
        <a:ln w="19050" cap="rnd" cmpd="sng" algn="ctr">
          <a:solidFill>
            <a:schemeClr val="accent5">
              <a:hueOff val="2583877"/>
              <a:satOff val="-5189"/>
              <a:lumOff val="30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8965DB-D3EA-477C-8255-C43A2877B001}">
      <dsp:nvSpPr>
        <dsp:cNvPr id="0" name=""/>
        <dsp:cNvSpPr/>
      </dsp:nvSpPr>
      <dsp:spPr>
        <a:xfrm>
          <a:off x="0" y="907061"/>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3.Business/Company Overvie</a:t>
          </a:r>
          <a:endParaRPr lang="en-US" sz="2100" kern="1200"/>
        </a:p>
      </dsp:txBody>
      <dsp:txXfrm>
        <a:off x="0" y="907061"/>
        <a:ext cx="5394940" cy="452204"/>
      </dsp:txXfrm>
    </dsp:sp>
    <dsp:sp modelId="{40988801-6DFE-460B-9969-8A09122EB4C3}">
      <dsp:nvSpPr>
        <dsp:cNvPr id="0" name=""/>
        <dsp:cNvSpPr/>
      </dsp:nvSpPr>
      <dsp:spPr>
        <a:xfrm>
          <a:off x="0" y="1359266"/>
          <a:ext cx="5394940" cy="0"/>
        </a:xfrm>
        <a:prstGeom prst="line">
          <a:avLst/>
        </a:prstGeom>
        <a:solidFill>
          <a:schemeClr val="accent5">
            <a:hueOff val="3875815"/>
            <a:satOff val="-7784"/>
            <a:lumOff val="4546"/>
            <a:alphaOff val="0"/>
          </a:schemeClr>
        </a:solidFill>
        <a:ln w="19050" cap="rnd" cmpd="sng" algn="ctr">
          <a:solidFill>
            <a:schemeClr val="accent5">
              <a:hueOff val="3875815"/>
              <a:satOff val="-7784"/>
              <a:lumOff val="454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75ABFA-0CFD-4F99-85D8-106DF35D083A}">
      <dsp:nvSpPr>
        <dsp:cNvPr id="0" name=""/>
        <dsp:cNvSpPr/>
      </dsp:nvSpPr>
      <dsp:spPr>
        <a:xfrm>
          <a:off x="0" y="1359266"/>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4.Products and services </a:t>
          </a:r>
          <a:endParaRPr lang="en-US" sz="2100" kern="1200"/>
        </a:p>
      </dsp:txBody>
      <dsp:txXfrm>
        <a:off x="0" y="1359266"/>
        <a:ext cx="5394940" cy="452204"/>
      </dsp:txXfrm>
    </dsp:sp>
    <dsp:sp modelId="{83D0CE24-C982-4388-909D-4EC6A6D8384A}">
      <dsp:nvSpPr>
        <dsp:cNvPr id="0" name=""/>
        <dsp:cNvSpPr/>
      </dsp:nvSpPr>
      <dsp:spPr>
        <a:xfrm>
          <a:off x="0" y="1811471"/>
          <a:ext cx="5394940" cy="0"/>
        </a:xfrm>
        <a:prstGeom prst="line">
          <a:avLst/>
        </a:prstGeom>
        <a:solidFill>
          <a:schemeClr val="accent5">
            <a:hueOff val="5167754"/>
            <a:satOff val="-10379"/>
            <a:lumOff val="6061"/>
            <a:alphaOff val="0"/>
          </a:schemeClr>
        </a:solidFill>
        <a:ln w="19050" cap="rnd" cmpd="sng" algn="ctr">
          <a:solidFill>
            <a:schemeClr val="accent5">
              <a:hueOff val="5167754"/>
              <a:satOff val="-10379"/>
              <a:lumOff val="606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2C23CB-FDA6-4573-A929-4886BA657730}">
      <dsp:nvSpPr>
        <dsp:cNvPr id="0" name=""/>
        <dsp:cNvSpPr/>
      </dsp:nvSpPr>
      <dsp:spPr>
        <a:xfrm>
          <a:off x="0" y="1811471"/>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5.Market </a:t>
          </a:r>
          <a:r>
            <a:rPr lang="en-GB" sz="2100" i="1" kern="1200" dirty="0"/>
            <a:t>-Competitor’s Analysis</a:t>
          </a:r>
          <a:endParaRPr lang="en-US" sz="2100" kern="1200" dirty="0"/>
        </a:p>
      </dsp:txBody>
      <dsp:txXfrm>
        <a:off x="0" y="1811471"/>
        <a:ext cx="5394940" cy="452204"/>
      </dsp:txXfrm>
    </dsp:sp>
    <dsp:sp modelId="{6C884D82-79D8-404E-86AC-EE9C175CC73A}">
      <dsp:nvSpPr>
        <dsp:cNvPr id="0" name=""/>
        <dsp:cNvSpPr/>
      </dsp:nvSpPr>
      <dsp:spPr>
        <a:xfrm>
          <a:off x="0" y="2263676"/>
          <a:ext cx="5394940" cy="0"/>
        </a:xfrm>
        <a:prstGeom prst="line">
          <a:avLst/>
        </a:prstGeom>
        <a:solidFill>
          <a:schemeClr val="accent5">
            <a:hueOff val="6459692"/>
            <a:satOff val="-12973"/>
            <a:lumOff val="7576"/>
            <a:alphaOff val="0"/>
          </a:schemeClr>
        </a:solidFill>
        <a:ln w="19050" cap="rnd" cmpd="sng" algn="ctr">
          <a:solidFill>
            <a:schemeClr val="accent5">
              <a:hueOff val="6459692"/>
              <a:satOff val="-12973"/>
              <a:lumOff val="75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675730-7510-48FA-B185-6394696A38D8}">
      <dsp:nvSpPr>
        <dsp:cNvPr id="0" name=""/>
        <dsp:cNvSpPr/>
      </dsp:nvSpPr>
      <dsp:spPr>
        <a:xfrm>
          <a:off x="0" y="2263676"/>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6.Market Audit-SWOT Analysis</a:t>
          </a:r>
          <a:endParaRPr lang="en-US" sz="2100" kern="1200" dirty="0"/>
        </a:p>
      </dsp:txBody>
      <dsp:txXfrm>
        <a:off x="0" y="2263676"/>
        <a:ext cx="5394940" cy="452204"/>
      </dsp:txXfrm>
    </dsp:sp>
    <dsp:sp modelId="{E0685154-B858-456F-A219-5A883AF1D93A}">
      <dsp:nvSpPr>
        <dsp:cNvPr id="0" name=""/>
        <dsp:cNvSpPr/>
      </dsp:nvSpPr>
      <dsp:spPr>
        <a:xfrm>
          <a:off x="0" y="2715881"/>
          <a:ext cx="5394940" cy="0"/>
        </a:xfrm>
        <a:prstGeom prst="line">
          <a:avLst/>
        </a:prstGeom>
        <a:solidFill>
          <a:schemeClr val="accent5">
            <a:hueOff val="7751630"/>
            <a:satOff val="-15568"/>
            <a:lumOff val="9091"/>
            <a:alphaOff val="0"/>
          </a:schemeClr>
        </a:solidFill>
        <a:ln w="19050" cap="rnd" cmpd="sng" algn="ctr">
          <a:solidFill>
            <a:schemeClr val="accent5">
              <a:hueOff val="7751630"/>
              <a:satOff val="-15568"/>
              <a:lumOff val="909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661903-A5A8-4CBB-A655-AEBBAEEA555B}">
      <dsp:nvSpPr>
        <dsp:cNvPr id="0" name=""/>
        <dsp:cNvSpPr/>
      </dsp:nvSpPr>
      <dsp:spPr>
        <a:xfrm>
          <a:off x="0" y="2715881"/>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7. Market Audit-PESTLE Analysis</a:t>
          </a:r>
          <a:endParaRPr lang="en-US" sz="2100" kern="1200" dirty="0"/>
        </a:p>
      </dsp:txBody>
      <dsp:txXfrm>
        <a:off x="0" y="2715881"/>
        <a:ext cx="5394940" cy="452204"/>
      </dsp:txXfrm>
    </dsp:sp>
    <dsp:sp modelId="{D22E7B0F-4949-4504-8BEE-D1200591BF9F}">
      <dsp:nvSpPr>
        <dsp:cNvPr id="0" name=""/>
        <dsp:cNvSpPr/>
      </dsp:nvSpPr>
      <dsp:spPr>
        <a:xfrm>
          <a:off x="0" y="3168085"/>
          <a:ext cx="5394940" cy="0"/>
        </a:xfrm>
        <a:prstGeom prst="line">
          <a:avLst/>
        </a:prstGeom>
        <a:solidFill>
          <a:schemeClr val="accent5">
            <a:hueOff val="9043568"/>
            <a:satOff val="-18162"/>
            <a:lumOff val="10606"/>
            <a:alphaOff val="0"/>
          </a:schemeClr>
        </a:solidFill>
        <a:ln w="19050" cap="rnd" cmpd="sng" algn="ctr">
          <a:solidFill>
            <a:schemeClr val="accent5">
              <a:hueOff val="9043568"/>
              <a:satOff val="-18162"/>
              <a:lumOff val="1060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149EDB-C5CF-4AAD-BCB3-E8D777D9071E}">
      <dsp:nvSpPr>
        <dsp:cNvPr id="0" name=""/>
        <dsp:cNvSpPr/>
      </dsp:nvSpPr>
      <dsp:spPr>
        <a:xfrm>
          <a:off x="0" y="3168085"/>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8. Target Market</a:t>
          </a:r>
          <a:endParaRPr lang="en-US" sz="2100" kern="1200" dirty="0"/>
        </a:p>
      </dsp:txBody>
      <dsp:txXfrm>
        <a:off x="0" y="3168085"/>
        <a:ext cx="5394940" cy="452204"/>
      </dsp:txXfrm>
    </dsp:sp>
    <dsp:sp modelId="{3F6BC3C8-65FE-4200-861D-22A976C14C42}">
      <dsp:nvSpPr>
        <dsp:cNvPr id="0" name=""/>
        <dsp:cNvSpPr/>
      </dsp:nvSpPr>
      <dsp:spPr>
        <a:xfrm>
          <a:off x="0" y="3620290"/>
          <a:ext cx="5394940" cy="0"/>
        </a:xfrm>
        <a:prstGeom prst="line">
          <a:avLst/>
        </a:prstGeom>
        <a:solidFill>
          <a:schemeClr val="accent5">
            <a:hueOff val="10335507"/>
            <a:satOff val="-20757"/>
            <a:lumOff val="12121"/>
            <a:alphaOff val="0"/>
          </a:schemeClr>
        </a:solidFill>
        <a:ln w="19050" cap="rnd" cmpd="sng" algn="ctr">
          <a:solidFill>
            <a:schemeClr val="accent5">
              <a:hueOff val="10335507"/>
              <a:satOff val="-20757"/>
              <a:lumOff val="1212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F28E07-12BF-47E4-A272-AD900F0E694F}">
      <dsp:nvSpPr>
        <dsp:cNvPr id="0" name=""/>
        <dsp:cNvSpPr/>
      </dsp:nvSpPr>
      <dsp:spPr>
        <a:xfrm>
          <a:off x="0" y="3620290"/>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i="1" kern="1200" dirty="0"/>
            <a:t>9.Marketing and Sales Plan</a:t>
          </a:r>
          <a:endParaRPr lang="en-US" sz="2100" kern="1200" dirty="0"/>
        </a:p>
      </dsp:txBody>
      <dsp:txXfrm>
        <a:off x="0" y="3620290"/>
        <a:ext cx="5394940" cy="452204"/>
      </dsp:txXfrm>
    </dsp:sp>
    <dsp:sp modelId="{18B2F955-9B35-45FE-97B9-E57BA7E70E98}">
      <dsp:nvSpPr>
        <dsp:cNvPr id="0" name=""/>
        <dsp:cNvSpPr/>
      </dsp:nvSpPr>
      <dsp:spPr>
        <a:xfrm>
          <a:off x="0" y="4072495"/>
          <a:ext cx="5394940" cy="0"/>
        </a:xfrm>
        <a:prstGeom prst="line">
          <a:avLst/>
        </a:prstGeom>
        <a:solidFill>
          <a:schemeClr val="accent5">
            <a:hueOff val="11627445"/>
            <a:satOff val="-23352"/>
            <a:lumOff val="13637"/>
            <a:alphaOff val="0"/>
          </a:schemeClr>
        </a:solidFill>
        <a:ln w="19050" cap="rnd" cmpd="sng" algn="ctr">
          <a:solidFill>
            <a:schemeClr val="accent5">
              <a:hueOff val="11627445"/>
              <a:satOff val="-23352"/>
              <a:lumOff val="1363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A8754D-8EFC-4FB1-AE1F-DE1463BF2B00}">
      <dsp:nvSpPr>
        <dsp:cNvPr id="0" name=""/>
        <dsp:cNvSpPr/>
      </dsp:nvSpPr>
      <dsp:spPr>
        <a:xfrm>
          <a:off x="0" y="4072495"/>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i="1" kern="1200" dirty="0"/>
            <a:t>10. Management Team</a:t>
          </a:r>
          <a:endParaRPr lang="en-US" sz="2100" kern="1200" dirty="0"/>
        </a:p>
      </dsp:txBody>
      <dsp:txXfrm>
        <a:off x="0" y="4072495"/>
        <a:ext cx="5394940" cy="452204"/>
      </dsp:txXfrm>
    </dsp:sp>
    <dsp:sp modelId="{A742599B-7F34-4C17-A0D7-0ADE8F57826B}">
      <dsp:nvSpPr>
        <dsp:cNvPr id="0" name=""/>
        <dsp:cNvSpPr/>
      </dsp:nvSpPr>
      <dsp:spPr>
        <a:xfrm>
          <a:off x="0" y="4524700"/>
          <a:ext cx="5394940" cy="0"/>
        </a:xfrm>
        <a:prstGeom prst="line">
          <a:avLst/>
        </a:prstGeom>
        <a:solidFill>
          <a:schemeClr val="accent5">
            <a:hueOff val="12919384"/>
            <a:satOff val="-25946"/>
            <a:lumOff val="15152"/>
            <a:alphaOff val="0"/>
          </a:schemeClr>
        </a:solidFill>
        <a:ln w="19050" cap="rnd" cmpd="sng" algn="ctr">
          <a:solidFill>
            <a:schemeClr val="accent5">
              <a:hueOff val="12919384"/>
              <a:satOff val="-25946"/>
              <a:lumOff val="1515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E53A34-1162-49C3-80E9-4ECBB1F9836E}">
      <dsp:nvSpPr>
        <dsp:cNvPr id="0" name=""/>
        <dsp:cNvSpPr/>
      </dsp:nvSpPr>
      <dsp:spPr>
        <a:xfrm>
          <a:off x="0" y="4524700"/>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i="1" kern="1200"/>
            <a:t>11. Financial plan</a:t>
          </a:r>
          <a:endParaRPr lang="en-US" sz="2100" kern="1200"/>
        </a:p>
      </dsp:txBody>
      <dsp:txXfrm>
        <a:off x="0" y="4524700"/>
        <a:ext cx="5394940" cy="452204"/>
      </dsp:txXfrm>
    </dsp:sp>
    <dsp:sp modelId="{04A8D276-79B7-4B03-BE0A-34FA7E6214DE}">
      <dsp:nvSpPr>
        <dsp:cNvPr id="0" name=""/>
        <dsp:cNvSpPr/>
      </dsp:nvSpPr>
      <dsp:spPr>
        <a:xfrm>
          <a:off x="0" y="4976904"/>
          <a:ext cx="5394940" cy="0"/>
        </a:xfrm>
        <a:prstGeom prst="line">
          <a:avLst/>
        </a:prstGeom>
        <a:solidFill>
          <a:schemeClr val="accent5">
            <a:hueOff val="14211322"/>
            <a:satOff val="-28541"/>
            <a:lumOff val="16667"/>
            <a:alphaOff val="0"/>
          </a:schemeClr>
        </a:solidFill>
        <a:ln w="19050" cap="rnd" cmpd="sng" algn="ctr">
          <a:solidFill>
            <a:schemeClr val="accent5">
              <a:hueOff val="14211322"/>
              <a:satOff val="-28541"/>
              <a:lumOff val="1666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D967AF-6ABB-43AA-B5E5-31C0A369964C}">
      <dsp:nvSpPr>
        <dsp:cNvPr id="0" name=""/>
        <dsp:cNvSpPr/>
      </dsp:nvSpPr>
      <dsp:spPr>
        <a:xfrm>
          <a:off x="0" y="4976904"/>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i="1" kern="1200" dirty="0"/>
            <a:t>12. References</a:t>
          </a:r>
          <a:endParaRPr lang="en-US" sz="2100" kern="1200" dirty="0"/>
        </a:p>
      </dsp:txBody>
      <dsp:txXfrm>
        <a:off x="0" y="4976904"/>
        <a:ext cx="5394940" cy="4522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1B0A9D-0E2E-408F-B41C-C07EC6B3F7A2}">
      <dsp:nvSpPr>
        <dsp:cNvPr id="0" name=""/>
        <dsp:cNvSpPr/>
      </dsp:nvSpPr>
      <dsp:spPr>
        <a:xfrm>
          <a:off x="0" y="1236"/>
          <a:ext cx="5436079" cy="6265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918D8F-ECE3-49C4-8676-4C4BB364E6A4}">
      <dsp:nvSpPr>
        <dsp:cNvPr id="0" name=""/>
        <dsp:cNvSpPr/>
      </dsp:nvSpPr>
      <dsp:spPr>
        <a:xfrm>
          <a:off x="189530" y="142209"/>
          <a:ext cx="344600" cy="34460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2C6DD2-64EB-4D2E-BC27-6C42113C9471}">
      <dsp:nvSpPr>
        <dsp:cNvPr id="0" name=""/>
        <dsp:cNvSpPr/>
      </dsp:nvSpPr>
      <dsp:spPr>
        <a:xfrm>
          <a:off x="723661" y="1236"/>
          <a:ext cx="4712417" cy="626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310" tIns="66310" rIns="66310" bIns="66310" numCol="1" spcCol="1270" anchor="ctr" anchorCtr="0">
          <a:noAutofit/>
        </a:bodyPr>
        <a:lstStyle/>
        <a:p>
          <a:pPr marL="0" lvl="0" indent="0" algn="l" defTabSz="755650">
            <a:lnSpc>
              <a:spcPct val="100000"/>
            </a:lnSpc>
            <a:spcBef>
              <a:spcPct val="0"/>
            </a:spcBef>
            <a:spcAft>
              <a:spcPct val="35000"/>
            </a:spcAft>
            <a:buNone/>
          </a:pPr>
          <a:r>
            <a:rPr lang="en-US" sz="1700" kern="1200" dirty="0">
              <a:solidFill>
                <a:schemeClr val="bg1"/>
              </a:solidFill>
            </a:rPr>
            <a:t> Skin friendly chemical and organic cosmetics</a:t>
          </a:r>
        </a:p>
      </dsp:txBody>
      <dsp:txXfrm>
        <a:off x="723661" y="1236"/>
        <a:ext cx="4712417" cy="626547"/>
      </dsp:txXfrm>
    </dsp:sp>
    <dsp:sp modelId="{9B855D93-FF90-40ED-8D28-DF9588754759}">
      <dsp:nvSpPr>
        <dsp:cNvPr id="0" name=""/>
        <dsp:cNvSpPr/>
      </dsp:nvSpPr>
      <dsp:spPr>
        <a:xfrm>
          <a:off x="0" y="784420"/>
          <a:ext cx="5436079" cy="6265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5EAAB2-0B10-4605-96D5-D292BE6D9E1E}">
      <dsp:nvSpPr>
        <dsp:cNvPr id="0" name=""/>
        <dsp:cNvSpPr/>
      </dsp:nvSpPr>
      <dsp:spPr>
        <a:xfrm>
          <a:off x="189530" y="925393"/>
          <a:ext cx="344600" cy="34460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A63FB7-2040-4C97-BC3B-5DB7BC644FC1}">
      <dsp:nvSpPr>
        <dsp:cNvPr id="0" name=""/>
        <dsp:cNvSpPr/>
      </dsp:nvSpPr>
      <dsp:spPr>
        <a:xfrm>
          <a:off x="723661" y="784420"/>
          <a:ext cx="4712417" cy="626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310" tIns="66310" rIns="66310" bIns="66310" numCol="1" spcCol="1270" anchor="ctr" anchorCtr="0">
          <a:noAutofit/>
        </a:bodyPr>
        <a:lstStyle/>
        <a:p>
          <a:pPr marL="0" lvl="0" indent="0" algn="l" defTabSz="755650">
            <a:lnSpc>
              <a:spcPct val="100000"/>
            </a:lnSpc>
            <a:spcBef>
              <a:spcPct val="0"/>
            </a:spcBef>
            <a:spcAft>
              <a:spcPct val="35000"/>
            </a:spcAft>
            <a:buNone/>
          </a:pPr>
          <a:r>
            <a:rPr lang="en-US" sz="1700" kern="1200" dirty="0">
              <a:solidFill>
                <a:schemeClr val="bg1"/>
              </a:solidFill>
            </a:rPr>
            <a:t>Reduced prices with promotional discounts </a:t>
          </a:r>
        </a:p>
      </dsp:txBody>
      <dsp:txXfrm>
        <a:off x="723661" y="784420"/>
        <a:ext cx="4712417" cy="626547"/>
      </dsp:txXfrm>
    </dsp:sp>
    <dsp:sp modelId="{D8D2DCDB-2BFC-479B-B30A-F73F218D020C}">
      <dsp:nvSpPr>
        <dsp:cNvPr id="0" name=""/>
        <dsp:cNvSpPr/>
      </dsp:nvSpPr>
      <dsp:spPr>
        <a:xfrm>
          <a:off x="0" y="1567603"/>
          <a:ext cx="5436079" cy="6265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22268A-87D7-4C6A-A365-2F601FD3A687}">
      <dsp:nvSpPr>
        <dsp:cNvPr id="0" name=""/>
        <dsp:cNvSpPr/>
      </dsp:nvSpPr>
      <dsp:spPr>
        <a:xfrm>
          <a:off x="189530" y="1708576"/>
          <a:ext cx="344600" cy="344600"/>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F6891E-4C98-4618-AAC6-60D1BCD5D6B1}">
      <dsp:nvSpPr>
        <dsp:cNvPr id="0" name=""/>
        <dsp:cNvSpPr/>
      </dsp:nvSpPr>
      <dsp:spPr>
        <a:xfrm>
          <a:off x="723661" y="1567603"/>
          <a:ext cx="4712417" cy="626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310" tIns="66310" rIns="66310" bIns="66310" numCol="1" spcCol="1270" anchor="ctr" anchorCtr="0">
          <a:noAutofit/>
        </a:bodyPr>
        <a:lstStyle/>
        <a:p>
          <a:pPr marL="0" lvl="0" indent="0" algn="l" defTabSz="755650">
            <a:lnSpc>
              <a:spcPct val="100000"/>
            </a:lnSpc>
            <a:spcBef>
              <a:spcPct val="0"/>
            </a:spcBef>
            <a:spcAft>
              <a:spcPct val="35000"/>
            </a:spcAft>
            <a:buNone/>
          </a:pPr>
          <a:r>
            <a:rPr lang="en-US" sz="1700" kern="1200" dirty="0">
              <a:solidFill>
                <a:schemeClr val="bg1"/>
              </a:solidFill>
            </a:rPr>
            <a:t>Newest technology </a:t>
          </a:r>
        </a:p>
      </dsp:txBody>
      <dsp:txXfrm>
        <a:off x="723661" y="1567603"/>
        <a:ext cx="4712417" cy="626547"/>
      </dsp:txXfrm>
    </dsp:sp>
    <dsp:sp modelId="{644D1B23-77E8-4D02-AF40-7325FB57A4FA}">
      <dsp:nvSpPr>
        <dsp:cNvPr id="0" name=""/>
        <dsp:cNvSpPr/>
      </dsp:nvSpPr>
      <dsp:spPr>
        <a:xfrm>
          <a:off x="0" y="2350787"/>
          <a:ext cx="5436079" cy="6265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C6C957-D0E1-4AB6-873E-638FAB1616F8}">
      <dsp:nvSpPr>
        <dsp:cNvPr id="0" name=""/>
        <dsp:cNvSpPr/>
      </dsp:nvSpPr>
      <dsp:spPr>
        <a:xfrm>
          <a:off x="189530" y="2491760"/>
          <a:ext cx="344600" cy="344600"/>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B699C9-0D13-4925-86DD-AD630375FF6C}">
      <dsp:nvSpPr>
        <dsp:cNvPr id="0" name=""/>
        <dsp:cNvSpPr/>
      </dsp:nvSpPr>
      <dsp:spPr>
        <a:xfrm>
          <a:off x="723661" y="2350787"/>
          <a:ext cx="4712417" cy="626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310" tIns="66310" rIns="66310" bIns="66310" numCol="1" spcCol="1270" anchor="ctr" anchorCtr="0">
          <a:noAutofit/>
        </a:bodyPr>
        <a:lstStyle/>
        <a:p>
          <a:pPr marL="0" lvl="0" indent="0" algn="l" defTabSz="755650">
            <a:lnSpc>
              <a:spcPct val="100000"/>
            </a:lnSpc>
            <a:spcBef>
              <a:spcPct val="0"/>
            </a:spcBef>
            <a:spcAft>
              <a:spcPct val="35000"/>
            </a:spcAft>
            <a:buNone/>
          </a:pPr>
          <a:r>
            <a:rPr lang="en-US" sz="1700" kern="1200" dirty="0">
              <a:solidFill>
                <a:schemeClr val="bg1"/>
              </a:solidFill>
            </a:rPr>
            <a:t>Great customer service</a:t>
          </a:r>
        </a:p>
      </dsp:txBody>
      <dsp:txXfrm>
        <a:off x="723661" y="2350787"/>
        <a:ext cx="4712417" cy="6265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D98179-5F37-46B2-BAFF-B444C6085376}">
      <dsp:nvSpPr>
        <dsp:cNvPr id="0" name=""/>
        <dsp:cNvSpPr/>
      </dsp:nvSpPr>
      <dsp:spPr>
        <a:xfrm>
          <a:off x="0" y="88827"/>
          <a:ext cx="9594936" cy="42120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Political</a:t>
          </a:r>
        </a:p>
      </dsp:txBody>
      <dsp:txXfrm>
        <a:off x="20561" y="109388"/>
        <a:ext cx="9553814" cy="380078"/>
      </dsp:txXfrm>
    </dsp:sp>
    <dsp:sp modelId="{D8280846-EFF2-4FC1-A70A-73FC965CED42}">
      <dsp:nvSpPr>
        <dsp:cNvPr id="0" name=""/>
        <dsp:cNvSpPr/>
      </dsp:nvSpPr>
      <dsp:spPr>
        <a:xfrm>
          <a:off x="0" y="510027"/>
          <a:ext cx="9594936" cy="652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639"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dirty="0"/>
            <a:t>no prominent threat to Birmingham from the disruption in a business setting due to political instability and terrorist threats. </a:t>
          </a:r>
          <a:endParaRPr lang="en-GB" sz="1400" kern="1200" dirty="0"/>
        </a:p>
        <a:p>
          <a:pPr marL="114300" lvl="1" indent="-114300" algn="l" defTabSz="622300">
            <a:lnSpc>
              <a:spcPct val="90000"/>
            </a:lnSpc>
            <a:spcBef>
              <a:spcPct val="0"/>
            </a:spcBef>
            <a:spcAft>
              <a:spcPct val="20000"/>
            </a:spcAft>
            <a:buChar char="•"/>
          </a:pPr>
          <a:r>
            <a:rPr lang="en-US" sz="1400" kern="1200" dirty="0"/>
            <a:t>Government commitment to support fashion shows , beauty contest</a:t>
          </a:r>
          <a:endParaRPr lang="en-GB" sz="1400" kern="1200" dirty="0"/>
        </a:p>
      </dsp:txBody>
      <dsp:txXfrm>
        <a:off x="0" y="510027"/>
        <a:ext cx="9594936" cy="652050"/>
      </dsp:txXfrm>
    </dsp:sp>
    <dsp:sp modelId="{5414350F-D5A0-4A37-AB4F-C6C354502E8A}">
      <dsp:nvSpPr>
        <dsp:cNvPr id="0" name=""/>
        <dsp:cNvSpPr/>
      </dsp:nvSpPr>
      <dsp:spPr>
        <a:xfrm>
          <a:off x="0" y="1162077"/>
          <a:ext cx="9594936" cy="421200"/>
        </a:xfrm>
        <a:prstGeom prst="roundRect">
          <a:avLst/>
        </a:prstGeom>
        <a:solidFill>
          <a:schemeClr val="accent2">
            <a:hueOff val="-3875409"/>
            <a:satOff val="4468"/>
            <a:lumOff val="149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Economic</a:t>
          </a:r>
        </a:p>
      </dsp:txBody>
      <dsp:txXfrm>
        <a:off x="20561" y="1182638"/>
        <a:ext cx="9553814" cy="380078"/>
      </dsp:txXfrm>
    </dsp:sp>
    <dsp:sp modelId="{5D8BE557-3F1F-4990-BC19-A37B0112DAD4}">
      <dsp:nvSpPr>
        <dsp:cNvPr id="0" name=""/>
        <dsp:cNvSpPr/>
      </dsp:nvSpPr>
      <dsp:spPr>
        <a:xfrm>
          <a:off x="0" y="1583277"/>
          <a:ext cx="9594936" cy="875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639"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dirty="0"/>
            <a:t>Impact on workforce </a:t>
          </a:r>
          <a:r>
            <a:rPr lang="en-GB" sz="1400" kern="1200"/>
            <a:t>, increasing NINO</a:t>
          </a:r>
          <a:endParaRPr lang="en-GB" sz="1400" kern="1200" dirty="0"/>
        </a:p>
        <a:p>
          <a:pPr marL="114300" lvl="1" indent="-114300" algn="l" defTabSz="622300">
            <a:lnSpc>
              <a:spcPct val="90000"/>
            </a:lnSpc>
            <a:spcBef>
              <a:spcPct val="0"/>
            </a:spcBef>
            <a:spcAft>
              <a:spcPct val="20000"/>
            </a:spcAft>
            <a:buChar char="•"/>
          </a:pPr>
          <a:r>
            <a:rPr lang="en-GB" sz="1400" kern="1200" dirty="0"/>
            <a:t>Increasing taxes </a:t>
          </a:r>
        </a:p>
        <a:p>
          <a:pPr marL="114300" lvl="1" indent="-114300" algn="l" defTabSz="622300">
            <a:lnSpc>
              <a:spcPct val="90000"/>
            </a:lnSpc>
            <a:spcBef>
              <a:spcPct val="0"/>
            </a:spcBef>
            <a:spcAft>
              <a:spcPct val="20000"/>
            </a:spcAft>
            <a:buChar char="•"/>
          </a:pPr>
          <a:r>
            <a:rPr lang="en-US" sz="1400" kern="1200" dirty="0"/>
            <a:t>Simply Divine` Beauty Salon could avail lively economic markets and simple liquidity of availability in Birmingham`s equity market to amplify further internationally </a:t>
          </a:r>
        </a:p>
      </dsp:txBody>
      <dsp:txXfrm>
        <a:off x="0" y="1583277"/>
        <a:ext cx="9594936" cy="875610"/>
      </dsp:txXfrm>
    </dsp:sp>
    <dsp:sp modelId="{A76717E7-A89B-4047-82A2-308BF7E0D701}">
      <dsp:nvSpPr>
        <dsp:cNvPr id="0" name=""/>
        <dsp:cNvSpPr/>
      </dsp:nvSpPr>
      <dsp:spPr>
        <a:xfrm>
          <a:off x="0" y="2443721"/>
          <a:ext cx="9594936" cy="421200"/>
        </a:xfrm>
        <a:prstGeom prst="roundRect">
          <a:avLst/>
        </a:prstGeom>
        <a:solidFill>
          <a:schemeClr val="accent2">
            <a:hueOff val="-7750819"/>
            <a:satOff val="8935"/>
            <a:lumOff val="298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Social</a:t>
          </a:r>
        </a:p>
      </dsp:txBody>
      <dsp:txXfrm>
        <a:off x="20561" y="2464282"/>
        <a:ext cx="9553814" cy="380078"/>
      </dsp:txXfrm>
    </dsp:sp>
    <dsp:sp modelId="{D6A7D6D8-A9FE-45F2-B6BD-8BB81C239A3F}">
      <dsp:nvSpPr>
        <dsp:cNvPr id="0" name=""/>
        <dsp:cNvSpPr/>
      </dsp:nvSpPr>
      <dsp:spPr>
        <a:xfrm>
          <a:off x="0" y="2880088"/>
          <a:ext cx="9594936" cy="298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639"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dirty="0"/>
            <a:t>Perceptions of beauty is changing , and the people are following trends </a:t>
          </a:r>
        </a:p>
      </dsp:txBody>
      <dsp:txXfrm>
        <a:off x="0" y="2880088"/>
        <a:ext cx="9594936" cy="298080"/>
      </dsp:txXfrm>
    </dsp:sp>
    <dsp:sp modelId="{4F1BFC07-C98C-4315-9C6F-0B9E3977AA19}">
      <dsp:nvSpPr>
        <dsp:cNvPr id="0" name=""/>
        <dsp:cNvSpPr/>
      </dsp:nvSpPr>
      <dsp:spPr>
        <a:xfrm>
          <a:off x="0" y="3178168"/>
          <a:ext cx="9594936" cy="421200"/>
        </a:xfrm>
        <a:prstGeom prst="roundRect">
          <a:avLst/>
        </a:prstGeom>
        <a:solidFill>
          <a:schemeClr val="accent2">
            <a:hueOff val="-11626229"/>
            <a:satOff val="13403"/>
            <a:lumOff val="447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Technological</a:t>
          </a:r>
        </a:p>
      </dsp:txBody>
      <dsp:txXfrm>
        <a:off x="20561" y="3198729"/>
        <a:ext cx="9553814" cy="380078"/>
      </dsp:txXfrm>
    </dsp:sp>
    <dsp:sp modelId="{9B765981-BB2B-4CBF-B1ED-40C237EC77F6}">
      <dsp:nvSpPr>
        <dsp:cNvPr id="0" name=""/>
        <dsp:cNvSpPr/>
      </dsp:nvSpPr>
      <dsp:spPr>
        <a:xfrm>
          <a:off x="0" y="3599368"/>
          <a:ext cx="9594936" cy="298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639"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dirty="0"/>
            <a:t>Using professional equipment</a:t>
          </a:r>
        </a:p>
      </dsp:txBody>
      <dsp:txXfrm>
        <a:off x="0" y="3599368"/>
        <a:ext cx="9594936" cy="298080"/>
      </dsp:txXfrm>
    </dsp:sp>
    <dsp:sp modelId="{9A3DB856-3800-4472-9B3F-23994FEC2125}">
      <dsp:nvSpPr>
        <dsp:cNvPr id="0" name=""/>
        <dsp:cNvSpPr/>
      </dsp:nvSpPr>
      <dsp:spPr>
        <a:xfrm>
          <a:off x="0" y="3897448"/>
          <a:ext cx="9594936" cy="421200"/>
        </a:xfrm>
        <a:prstGeom prst="roundRect">
          <a:avLst/>
        </a:prstGeom>
        <a:solidFill>
          <a:schemeClr val="accent2">
            <a:hueOff val="-15501638"/>
            <a:satOff val="17870"/>
            <a:lumOff val="596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Legal</a:t>
          </a:r>
        </a:p>
      </dsp:txBody>
      <dsp:txXfrm>
        <a:off x="20561" y="3918009"/>
        <a:ext cx="9553814" cy="380078"/>
      </dsp:txXfrm>
    </dsp:sp>
    <dsp:sp modelId="{3BC1E762-76E7-47EA-8953-5275B16B0124}">
      <dsp:nvSpPr>
        <dsp:cNvPr id="0" name=""/>
        <dsp:cNvSpPr/>
      </dsp:nvSpPr>
      <dsp:spPr>
        <a:xfrm>
          <a:off x="0" y="4318648"/>
          <a:ext cx="9594936" cy="689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639"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dirty="0"/>
            <a:t>Lawful protection of IPR rights, copyrights and patents in UK.</a:t>
          </a:r>
          <a:endParaRPr lang="en-GB" sz="1400" kern="1200" dirty="0"/>
        </a:p>
        <a:p>
          <a:pPr marL="114300" lvl="1" indent="-114300" algn="l" defTabSz="622300">
            <a:lnSpc>
              <a:spcPct val="90000"/>
            </a:lnSpc>
            <a:spcBef>
              <a:spcPct val="0"/>
            </a:spcBef>
            <a:spcAft>
              <a:spcPct val="20000"/>
            </a:spcAft>
            <a:buChar char="•"/>
          </a:pPr>
          <a:r>
            <a:rPr lang="en-US" sz="1400" kern="1200" dirty="0"/>
            <a:t>Qualified staff</a:t>
          </a:r>
          <a:endParaRPr lang="en-GB" sz="1400" kern="1200" dirty="0"/>
        </a:p>
        <a:p>
          <a:pPr marL="114300" lvl="1" indent="-114300" algn="l" defTabSz="622300">
            <a:lnSpc>
              <a:spcPct val="90000"/>
            </a:lnSpc>
            <a:spcBef>
              <a:spcPct val="0"/>
            </a:spcBef>
            <a:spcAft>
              <a:spcPct val="20000"/>
            </a:spcAft>
            <a:buChar char="•"/>
          </a:pPr>
          <a:r>
            <a:rPr lang="en-US" sz="1400" kern="1200" dirty="0"/>
            <a:t>The necessary documents to be in accordance withs the law </a:t>
          </a:r>
          <a:endParaRPr lang="en-GB" sz="1400" kern="1200" dirty="0"/>
        </a:p>
      </dsp:txBody>
      <dsp:txXfrm>
        <a:off x="0" y="4318648"/>
        <a:ext cx="9594936" cy="689310"/>
      </dsp:txXfrm>
    </dsp:sp>
    <dsp:sp modelId="{1525CE7B-80CC-4F3A-AA19-49BD04E9D334}">
      <dsp:nvSpPr>
        <dsp:cNvPr id="0" name=""/>
        <dsp:cNvSpPr/>
      </dsp:nvSpPr>
      <dsp:spPr>
        <a:xfrm>
          <a:off x="0" y="5007958"/>
          <a:ext cx="9594936" cy="421200"/>
        </a:xfrm>
        <a:prstGeom prst="roundRect">
          <a:avLst/>
        </a:prstGeom>
        <a:solidFill>
          <a:schemeClr val="accent2">
            <a:hueOff val="-19377047"/>
            <a:satOff val="22338"/>
            <a:lumOff val="745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err="1"/>
            <a:t>Enviromental</a:t>
          </a:r>
          <a:endParaRPr lang="en-GB" sz="1800" kern="1200" dirty="0"/>
        </a:p>
      </dsp:txBody>
      <dsp:txXfrm>
        <a:off x="20561" y="5028519"/>
        <a:ext cx="9553814" cy="380078"/>
      </dsp:txXfrm>
    </dsp:sp>
    <dsp:sp modelId="{F76C4EDE-C2CC-4C69-80D8-3696F984C348}">
      <dsp:nvSpPr>
        <dsp:cNvPr id="0" name=""/>
        <dsp:cNvSpPr/>
      </dsp:nvSpPr>
      <dsp:spPr>
        <a:xfrm>
          <a:off x="0" y="5429158"/>
          <a:ext cx="9594936" cy="465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639"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dirty="0"/>
            <a:t>Habitual inspection by environmental firms </a:t>
          </a:r>
          <a:endParaRPr lang="en-GB" sz="1400" kern="1200" dirty="0"/>
        </a:p>
        <a:p>
          <a:pPr marL="228600" lvl="2" indent="-114300" algn="l" defTabSz="622300">
            <a:lnSpc>
              <a:spcPct val="90000"/>
            </a:lnSpc>
            <a:spcBef>
              <a:spcPct val="0"/>
            </a:spcBef>
            <a:spcAft>
              <a:spcPct val="20000"/>
            </a:spcAft>
            <a:buChar char="•"/>
          </a:pPr>
          <a:r>
            <a:rPr lang="en-US" sz="1400" kern="1200" dirty="0"/>
            <a:t>use of sanitized products </a:t>
          </a:r>
        </a:p>
      </dsp:txBody>
      <dsp:txXfrm>
        <a:off x="0" y="5429158"/>
        <a:ext cx="9594936" cy="46575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4C4603-F608-46F7-AB06-B04B323144A8}" type="datetimeFigureOut">
              <a:rPr lang="en-GB" smtClean="0"/>
              <a:t>13/11/2022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C4446B-0A1F-40EE-863B-269542C1A31B}" type="slidenum">
              <a:rPr lang="en-GB" smtClean="0"/>
              <a:t>‹#›</a:t>
            </a:fld>
            <a:endParaRPr lang="en-GB"/>
          </a:p>
        </p:txBody>
      </p:sp>
    </p:spTree>
    <p:extLst>
      <p:ext uri="{BB962C8B-B14F-4D97-AF65-F5344CB8AC3E}">
        <p14:creationId xmlns:p14="http://schemas.microsoft.com/office/powerpoint/2010/main" val="14186780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C4446B-0A1F-40EE-863B-269542C1A31B}" type="slidenum">
              <a:rPr lang="en-GB" smtClean="0"/>
              <a:t>8</a:t>
            </a:fld>
            <a:endParaRPr lang="en-GB"/>
          </a:p>
        </p:txBody>
      </p:sp>
    </p:spTree>
    <p:extLst>
      <p:ext uri="{BB962C8B-B14F-4D97-AF65-F5344CB8AC3E}">
        <p14:creationId xmlns:p14="http://schemas.microsoft.com/office/powerpoint/2010/main" val="7876866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2EDB8D0-98ED-4B86-9D5F-E61ADC70144D}" type="datetimeFigureOut">
              <a:rPr lang="en-US" smtClean="0"/>
              <a:t>11/13/2022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39527132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EDB8D0-98ED-4B86-9D5F-E61ADC70144D}" type="datetimeFigureOut">
              <a:rPr lang="en-US" smtClean="0"/>
              <a:t>11/13/2022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26406353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40323717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2EDB8D0-98ED-4B86-9D5F-E61ADC70144D}" type="datetimeFigureOut">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2143153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EDB8D0-98ED-4B86-9D5F-E61ADC70144D}" type="datetimeFigureOut">
              <a:rPr lang="en-US" smtClean="0"/>
              <a:t>11/13/2022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31433364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2EDB8D0-98ED-4B86-9D5F-E61ADC70144D}" type="datetimeFigureOut">
              <a:rPr lang="en-US" smtClean="0"/>
              <a:t>11/13/2022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3229662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EDB8D0-98ED-4B86-9D5F-E61ADC70144D}" type="datetimeFigureOut">
              <a:rPr lang="en-US" smtClean="0"/>
              <a:t>11/13/2022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5481721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2EDB8D0-98ED-4B86-9D5F-E61ADC70144D}" type="datetimeFigureOut">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427797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2EDB8D0-98ED-4B86-9D5F-E61ADC70144D}" type="datetimeFigureOut">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2896549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pPr/>
              <a:t>11/13/2022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pPr/>
              <a:t>‹#›</a:t>
            </a:fld>
            <a:endParaRPr lang="en-US"/>
          </a:p>
        </p:txBody>
      </p:sp>
    </p:spTree>
    <p:extLst>
      <p:ext uri="{BB962C8B-B14F-4D97-AF65-F5344CB8AC3E}">
        <p14:creationId xmlns:p14="http://schemas.microsoft.com/office/powerpoint/2010/main" val="2012174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pPr/>
              <a:t>11/13/2022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094340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pPr/>
              <a:t>11/13/2022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pPr/>
              <a:t>‹#›</a:t>
            </a:fld>
            <a:endParaRPr lang="en-US"/>
          </a:p>
        </p:txBody>
      </p:sp>
    </p:spTree>
    <p:extLst>
      <p:ext uri="{BB962C8B-B14F-4D97-AF65-F5344CB8AC3E}">
        <p14:creationId xmlns:p14="http://schemas.microsoft.com/office/powerpoint/2010/main" val="25819469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pPr/>
              <a:t>11/13/2022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428892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pPr/>
              <a:t>11/13/2022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pPr/>
              <a:t>‹#›</a:t>
            </a:fld>
            <a:endParaRPr lang="en-US"/>
          </a:p>
        </p:txBody>
      </p:sp>
    </p:spTree>
    <p:extLst>
      <p:ext uri="{BB962C8B-B14F-4D97-AF65-F5344CB8AC3E}">
        <p14:creationId xmlns:p14="http://schemas.microsoft.com/office/powerpoint/2010/main" val="32802072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EDB8D0-98ED-4B86-9D5F-E61ADC70144D}"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4887218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EDB8D0-98ED-4B86-9D5F-E61ADC70144D}"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1582934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2EDB8D0-98ED-4B86-9D5F-E61ADC70144D}" type="datetimeFigureOut">
              <a:rPr lang="en-US" smtClean="0"/>
              <a:pPr/>
              <a:t>11/13/2022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654014084"/>
      </p:ext>
    </p:extLst>
  </p:cSld>
  <p:clrMap bg1="dk1" tx1="lt1" bg2="dk2" tx2="lt2" accent1="accent1" accent2="accent2" accent3="accent3" accent4="accent4" accent5="accent5" accent6="accent6" hlink="hlink" folHlink="folHlink"/>
  <p:sldLayoutIdLst>
    <p:sldLayoutId id="2147483854" r:id="rId1"/>
    <p:sldLayoutId id="2147483855" r:id="rId2"/>
    <p:sldLayoutId id="2147483856" r:id="rId3"/>
    <p:sldLayoutId id="2147483857" r:id="rId4"/>
    <p:sldLayoutId id="2147483858" r:id="rId5"/>
    <p:sldLayoutId id="2147483859" r:id="rId6"/>
    <p:sldLayoutId id="2147483860" r:id="rId7"/>
    <p:sldLayoutId id="2147483861" r:id="rId8"/>
    <p:sldLayoutId id="2147483862" r:id="rId9"/>
    <p:sldLayoutId id="2147483863" r:id="rId10"/>
    <p:sldLayoutId id="2147483864" r:id="rId11"/>
    <p:sldLayoutId id="2147483865" r:id="rId12"/>
    <p:sldLayoutId id="2147483866" r:id="rId13"/>
    <p:sldLayoutId id="2147483867" r:id="rId14"/>
    <p:sldLayoutId id="2147483868" r:id="rId15"/>
    <p:sldLayoutId id="2147483869"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image" Target="../media/image2.jpg"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3.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3" Type="http://schemas.openxmlformats.org/officeDocument/2006/relationships/image" Target="../media/image5.jpg" /><Relationship Id="rId2" Type="http://schemas.openxmlformats.org/officeDocument/2006/relationships/image" Target="../media/image4.jpeg" /><Relationship Id="rId1" Type="http://schemas.openxmlformats.org/officeDocument/2006/relationships/slideLayout" Target="../slideLayouts/slideLayout2.xml" /><Relationship Id="rId6" Type="http://schemas.openxmlformats.org/officeDocument/2006/relationships/image" Target="../media/image8.jpg" /><Relationship Id="rId5" Type="http://schemas.openxmlformats.org/officeDocument/2006/relationships/image" Target="../media/image7.jpg" /><Relationship Id="rId4" Type="http://schemas.openxmlformats.org/officeDocument/2006/relationships/image" Target="../media/image6.jpg" /></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6.xml.rels><?xml version="1.0" encoding="UTF-8" standalone="yes"?>
<Relationships xmlns="http://schemas.openxmlformats.org/package/2006/relationships"><Relationship Id="rId3" Type="http://schemas.openxmlformats.org/officeDocument/2006/relationships/image" Target="../media/image18.svg" /><Relationship Id="rId2" Type="http://schemas.openxmlformats.org/officeDocument/2006/relationships/image" Target="../media/image17.pn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 /><Relationship Id="rId2" Type="http://schemas.openxmlformats.org/officeDocument/2006/relationships/diagramData" Target="../diagrams/data3.xml" /><Relationship Id="rId1" Type="http://schemas.openxmlformats.org/officeDocument/2006/relationships/slideLayout" Target="../slideLayouts/slideLayout2.xml" /><Relationship Id="rId6" Type="http://schemas.microsoft.com/office/2007/relationships/diagramDrawing" Target="../diagrams/drawing3.xml" /><Relationship Id="rId5" Type="http://schemas.openxmlformats.org/officeDocument/2006/relationships/diagramColors" Target="../diagrams/colors3.xml" /><Relationship Id="rId4" Type="http://schemas.openxmlformats.org/officeDocument/2006/relationships/diagramQuickStyle" Target="../diagrams/quickStyle3.xml" /></Relationships>
</file>

<file path=ppt/slides/_rels/slide8.xml.rels><?xml version="1.0" encoding="UTF-8" standalone="yes"?>
<Relationships xmlns="http://schemas.openxmlformats.org/package/2006/relationships"><Relationship Id="rId3" Type="http://schemas.openxmlformats.org/officeDocument/2006/relationships/image" Target="../media/image19.jp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21.jpg" /><Relationship Id="rId2" Type="http://schemas.openxmlformats.org/officeDocument/2006/relationships/image" Target="../media/image20.jp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23.png" /><Relationship Id="rId2" Type="http://schemas.openxmlformats.org/officeDocument/2006/relationships/image" Target="../media/image22.jpg" /><Relationship Id="rId1" Type="http://schemas.openxmlformats.org/officeDocument/2006/relationships/slideLayout" Target="../slideLayouts/slideLayout2.xml" /><Relationship Id="rId6" Type="http://schemas.openxmlformats.org/officeDocument/2006/relationships/image" Target="../media/image26.png" /><Relationship Id="rId5" Type="http://schemas.openxmlformats.org/officeDocument/2006/relationships/image" Target="../media/image25.jpg" /><Relationship Id="rId4" Type="http://schemas.openxmlformats.org/officeDocument/2006/relationships/image" Target="../media/image24.jpg"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28.png" /><Relationship Id="rId2" Type="http://schemas.openxmlformats.org/officeDocument/2006/relationships/image" Target="../media/image27.pn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image" Target="../media/image29.jpeg"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image" Target="../media/image30.png"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8" Type="http://schemas.openxmlformats.org/officeDocument/2006/relationships/hyperlink" Target="https://smallbusiness.chron.com/examples-target-market-11421.html" TargetMode="External" /><Relationship Id="rId3" Type="http://schemas.openxmlformats.org/officeDocument/2006/relationships/hyperlink" Target="https://www.bgateway.com/resources/working-on-a-business-plan" TargetMode="External" /><Relationship Id="rId7" Type="http://schemas.openxmlformats.org/officeDocument/2006/relationships/hyperlink" Target="https://thesalonbusiness.com/salon-business-plan-template/" TargetMode="External" /><Relationship Id="rId2" Type="http://schemas.openxmlformats.org/officeDocument/2006/relationships/hyperlink" Target="https://dawnclairesalon.co.uk/what-are-the-common-reasons-to-visit-a-beauty-salon-regularly/#:~:text=From%20hair%20to%20toe%20%E2%80%93%20a,maintain%20your%20appearance%20and%20hygiene." TargetMode="External" /><Relationship Id="rId1" Type="http://schemas.openxmlformats.org/officeDocument/2006/relationships/slideLayout" Target="../slideLayouts/slideLayout2.xml" /><Relationship Id="rId6" Type="http://schemas.openxmlformats.org/officeDocument/2006/relationships/hyperlink" Target="https://www.bing.com/images/search?view=detailV2&amp;ccid=jxEizzuN&amp;id=1F39A76BB8636E98E7BAB60F76B0B36EB72C107D&amp;thid=OIP.jxEizzuNP6W02EpmbDmSKgHaEh&amp;mediaurl=https%3A%2F%2Fwww.hindipanda.com%2Fwp-content%2Fuploads%2F2018%2F12%2FWhat-is-Social-Media-Marketing.jpg&amp;cdnurl=https%3A%2F%2Fth.bing.com%2Fth%2Fid%2FR.8f1122cf3b8d3fa5b4d84a666c39922a%3Frik%3DfRAst26zsHYPtg%26pid%3DImgRaw%26r%3D0&amp;exph=1396&amp;expw=2283&amp;q=Marketing+On+Social+Media&amp;simid=608017187519870605&amp;form=IRPRST&amp;ck=94C68523690BD7744A8004522FB91A5D&amp;selectedindex=1&amp;ajaxhist=0&amp;ajaxserp=0&amp;vt=0&amp;sim=11" TargetMode="External" /><Relationship Id="rId5" Type="http://schemas.openxmlformats.org/officeDocument/2006/relationships/hyperlink" Target="https://www.myclientstrategy.com/target-market-service-business/" TargetMode="External" /><Relationship Id="rId4" Type="http://schemas.openxmlformats.org/officeDocument/2006/relationships/hyperlink" Target="https://pixers.uk/wall-murals/beauty-salon-43735989" TargetMode="External" /><Relationship Id="rId9" Type="http://schemas.openxmlformats.org/officeDocument/2006/relationships/hyperlink" Target="https://salonbusinessboss.com/what-type-of-business-is-a-beauty-salon/#:~:text=Specifically%2C%20beauty%20salons%20are%20classified%20as%20Personal%20Care,as%20a%20sole%20proprietor%2C%20LLC%2FLLP%2C%20or%20a%20corporation." TargetMode="Externa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3">
            <a:extLst>
              <a:ext uri="{FF2B5EF4-FFF2-40B4-BE49-F238E27FC236}">
                <a16:creationId xmlns:a16="http://schemas.microsoft.com/office/drawing/2014/main" id="{C099DEEB-F1B3-4129-0BE9-90508EB65EE9}"/>
              </a:ext>
            </a:extLst>
          </p:cNvPr>
          <p:cNvPicPr>
            <a:picLocks noChangeAspect="1"/>
          </p:cNvPicPr>
          <p:nvPr/>
        </p:nvPicPr>
        <p:blipFill rotWithShape="1">
          <a:blip r:embed="rId2"/>
          <a:srcRect/>
          <a:stretch/>
        </p:blipFill>
        <p:spPr>
          <a:xfrm>
            <a:off x="-2" y="10"/>
            <a:ext cx="12192002" cy="6857990"/>
          </a:xfrm>
          <a:prstGeom prst="rect">
            <a:avLst/>
          </a:prstGeom>
        </p:spPr>
      </p:pic>
      <p:sp>
        <p:nvSpPr>
          <p:cNvPr id="2" name="Title 1">
            <a:extLst>
              <a:ext uri="{FF2B5EF4-FFF2-40B4-BE49-F238E27FC236}">
                <a16:creationId xmlns:a16="http://schemas.microsoft.com/office/drawing/2014/main" id="{3437C9B1-179D-9C58-6BF0-46A7BB92E9D8}"/>
              </a:ext>
            </a:extLst>
          </p:cNvPr>
          <p:cNvSpPr>
            <a:spLocks noGrp="1"/>
          </p:cNvSpPr>
          <p:nvPr>
            <p:ph type="ctrTitle"/>
          </p:nvPr>
        </p:nvSpPr>
        <p:spPr>
          <a:xfrm>
            <a:off x="2451650" y="690842"/>
            <a:ext cx="6791741" cy="1070666"/>
          </a:xfrm>
        </p:spPr>
        <p:txBody>
          <a:bodyPr anchor="b">
            <a:normAutofit fontScale="90000"/>
          </a:bodyPr>
          <a:lstStyle/>
          <a:p>
            <a:pPr algn="ctr"/>
            <a:r>
              <a:rPr lang="en-GB" sz="5400" dirty="0">
                <a:solidFill>
                  <a:schemeClr val="bg1"/>
                </a:solidFill>
              </a:rPr>
              <a:t>Simply Divine </a:t>
            </a:r>
            <a:br>
              <a:rPr lang="en-GB" sz="5400" dirty="0">
                <a:solidFill>
                  <a:schemeClr val="bg1"/>
                </a:solidFill>
              </a:rPr>
            </a:br>
            <a:r>
              <a:rPr lang="en-GB" sz="5400" dirty="0">
                <a:solidFill>
                  <a:schemeClr val="bg1"/>
                </a:solidFill>
              </a:rPr>
              <a:t> </a:t>
            </a:r>
            <a:r>
              <a:rPr lang="en-GB" sz="4400" dirty="0">
                <a:solidFill>
                  <a:schemeClr val="bg1"/>
                </a:solidFill>
              </a:rPr>
              <a:t>Beauty Salon </a:t>
            </a:r>
          </a:p>
        </p:txBody>
      </p:sp>
      <p:sp>
        <p:nvSpPr>
          <p:cNvPr id="3" name="Subtitle 2">
            <a:extLst>
              <a:ext uri="{FF2B5EF4-FFF2-40B4-BE49-F238E27FC236}">
                <a16:creationId xmlns:a16="http://schemas.microsoft.com/office/drawing/2014/main" id="{AD9CEDB7-8438-CA41-A93C-B914EE276DAF}"/>
              </a:ext>
            </a:extLst>
          </p:cNvPr>
          <p:cNvSpPr>
            <a:spLocks noGrp="1"/>
          </p:cNvSpPr>
          <p:nvPr>
            <p:ph type="subTitle" idx="1"/>
          </p:nvPr>
        </p:nvSpPr>
        <p:spPr>
          <a:xfrm>
            <a:off x="7232925" y="3914195"/>
            <a:ext cx="5499650" cy="3661367"/>
          </a:xfrm>
        </p:spPr>
        <p:txBody>
          <a:bodyPr>
            <a:normAutofit/>
          </a:bodyPr>
          <a:lstStyle/>
          <a:p>
            <a:pPr>
              <a:lnSpc>
                <a:spcPct val="100000"/>
              </a:lnSpc>
            </a:pPr>
            <a:endParaRPr lang="en-GB" sz="2000" dirty="0">
              <a:latin typeface="Amasis MT Pro" panose="020B0604020202020204" pitchFamily="18" charset="0"/>
            </a:endParaRPr>
          </a:p>
          <a:p>
            <a:pPr algn="ctr">
              <a:lnSpc>
                <a:spcPct val="100000"/>
              </a:lnSpc>
            </a:pPr>
            <a:r>
              <a:rPr lang="en-GB" sz="2000" dirty="0">
                <a:solidFill>
                  <a:schemeClr val="bg1"/>
                </a:solidFill>
                <a:latin typeface="Amasis MT Pro" panose="020B0604020202020204" pitchFamily="18" charset="0"/>
              </a:rPr>
              <a:t>Students Name and  ID Number :</a:t>
            </a:r>
          </a:p>
          <a:p>
            <a:pPr algn="ctr">
              <a:lnSpc>
                <a:spcPct val="100000"/>
              </a:lnSpc>
            </a:pPr>
            <a:r>
              <a:rPr lang="en-GB" sz="2000" dirty="0">
                <a:solidFill>
                  <a:schemeClr val="bg1"/>
                </a:solidFill>
                <a:latin typeface="Amasis MT Pro" panose="020B0604020202020204" pitchFamily="18" charset="0"/>
              </a:rPr>
              <a:t> </a:t>
            </a:r>
            <a:r>
              <a:rPr lang="en-GB" sz="2000" dirty="0">
                <a:solidFill>
                  <a:schemeClr val="bg1"/>
                </a:solidFill>
                <a:latin typeface="Arial" panose="020B0604020202020204" pitchFamily="34" charset="0"/>
                <a:cs typeface="Arial" panose="020B0604020202020204" pitchFamily="34" charset="0"/>
              </a:rPr>
              <a:t>-  Alexandra Felicia Merauta 2121306             </a:t>
            </a:r>
          </a:p>
          <a:p>
            <a:pPr algn="ctr">
              <a:lnSpc>
                <a:spcPct val="100000"/>
              </a:lnSpc>
            </a:pPr>
            <a:r>
              <a:rPr lang="en-GB" sz="2000" dirty="0">
                <a:solidFill>
                  <a:schemeClr val="bg1"/>
                </a:solidFill>
                <a:latin typeface="Arial" panose="020B0604020202020204" pitchFamily="34" charset="0"/>
                <a:cs typeface="Arial" panose="020B0604020202020204" pitchFamily="34" charset="0"/>
              </a:rPr>
              <a:t> -  Anamaria Nicolaescu 2120243 </a:t>
            </a:r>
          </a:p>
          <a:p>
            <a:pPr algn="ctr">
              <a:lnSpc>
                <a:spcPct val="100000"/>
              </a:lnSpc>
            </a:pPr>
            <a:r>
              <a:rPr lang="en-GB" sz="2000" dirty="0">
                <a:solidFill>
                  <a:schemeClr val="bg1"/>
                </a:solidFill>
                <a:latin typeface="Arial" panose="020B0604020202020204" pitchFamily="34" charset="0"/>
                <a:cs typeface="Arial" panose="020B0604020202020204" pitchFamily="34" charset="0"/>
              </a:rPr>
              <a:t>  - Madalina </a:t>
            </a:r>
            <a:r>
              <a:rPr lang="en-GB" sz="2000" dirty="0" err="1">
                <a:solidFill>
                  <a:schemeClr val="bg1"/>
                </a:solidFill>
                <a:latin typeface="Arial" panose="020B0604020202020204" pitchFamily="34" charset="0"/>
                <a:cs typeface="Arial" panose="020B0604020202020204" pitchFamily="34" charset="0"/>
              </a:rPr>
              <a:t>Zaharia</a:t>
            </a:r>
            <a:r>
              <a:rPr lang="en-GB" sz="2000" dirty="0">
                <a:solidFill>
                  <a:schemeClr val="bg1"/>
                </a:solidFill>
                <a:latin typeface="Arial" panose="020B0604020202020204" pitchFamily="34" charset="0"/>
                <a:cs typeface="Arial" panose="020B0604020202020204" pitchFamily="34" charset="0"/>
              </a:rPr>
              <a:t> 2123633                        </a:t>
            </a:r>
          </a:p>
          <a:p>
            <a:pPr algn="ctr">
              <a:lnSpc>
                <a:spcPct val="100000"/>
              </a:lnSpc>
            </a:pPr>
            <a:r>
              <a:rPr lang="en-GB" sz="2000" dirty="0">
                <a:solidFill>
                  <a:schemeClr val="bg1"/>
                </a:solidFill>
                <a:latin typeface="Arial" panose="020B0604020202020204" pitchFamily="34" charset="0"/>
                <a:cs typeface="Arial" panose="020B0604020202020204" pitchFamily="34" charset="0"/>
              </a:rPr>
              <a:t>  - Nicoleta </a:t>
            </a:r>
            <a:r>
              <a:rPr lang="en-GB" sz="2000" dirty="0" err="1">
                <a:solidFill>
                  <a:schemeClr val="bg1"/>
                </a:solidFill>
                <a:latin typeface="Arial" panose="020B0604020202020204" pitchFamily="34" charset="0"/>
                <a:cs typeface="Arial" panose="020B0604020202020204" pitchFamily="34" charset="0"/>
              </a:rPr>
              <a:t>Mocanu</a:t>
            </a:r>
            <a:r>
              <a:rPr lang="en-GB" sz="2000" dirty="0">
                <a:solidFill>
                  <a:schemeClr val="bg1"/>
                </a:solidFill>
                <a:latin typeface="Arial" panose="020B0604020202020204" pitchFamily="34" charset="0"/>
                <a:cs typeface="Arial" panose="020B0604020202020204" pitchFamily="34" charset="0"/>
              </a:rPr>
              <a:t> 2118432</a:t>
            </a:r>
          </a:p>
          <a:p>
            <a:pPr algn="ctr">
              <a:lnSpc>
                <a:spcPct val="100000"/>
              </a:lnSpc>
            </a:pPr>
            <a:r>
              <a:rPr lang="en-GB" sz="2000" dirty="0">
                <a:solidFill>
                  <a:schemeClr val="bg1"/>
                </a:solidFill>
                <a:latin typeface="Arial" panose="020B0604020202020204" pitchFamily="34" charset="0"/>
                <a:cs typeface="Arial" panose="020B0604020202020204" pitchFamily="34" charset="0"/>
              </a:rPr>
              <a:t> -Valentin </a:t>
            </a:r>
            <a:r>
              <a:rPr lang="en-GB" sz="2000" dirty="0" err="1">
                <a:solidFill>
                  <a:schemeClr val="bg1"/>
                </a:solidFill>
                <a:latin typeface="Arial" panose="020B0604020202020204" pitchFamily="34" charset="0"/>
                <a:cs typeface="Arial" panose="020B0604020202020204" pitchFamily="34" charset="0"/>
              </a:rPr>
              <a:t>Rizea</a:t>
            </a:r>
            <a:r>
              <a:rPr lang="en-GB" sz="2000" dirty="0">
                <a:solidFill>
                  <a:schemeClr val="bg1"/>
                </a:solidFill>
                <a:latin typeface="Arial" panose="020B0604020202020204" pitchFamily="34" charset="0"/>
                <a:cs typeface="Arial" panose="020B0604020202020204" pitchFamily="34" charset="0"/>
              </a:rPr>
              <a:t> 2120085</a:t>
            </a:r>
          </a:p>
          <a:p>
            <a:pPr algn="l"/>
            <a:endParaRPr lang="en-GB" dirty="0"/>
          </a:p>
        </p:txBody>
      </p:sp>
      <p:sp>
        <p:nvSpPr>
          <p:cNvPr id="5" name="TextBox 4">
            <a:extLst>
              <a:ext uri="{FF2B5EF4-FFF2-40B4-BE49-F238E27FC236}">
                <a16:creationId xmlns:a16="http://schemas.microsoft.com/office/drawing/2014/main" id="{5EF261F4-95C0-78EA-1AEE-A0F81451A64B}"/>
              </a:ext>
            </a:extLst>
          </p:cNvPr>
          <p:cNvSpPr txBox="1"/>
          <p:nvPr/>
        </p:nvSpPr>
        <p:spPr>
          <a:xfrm>
            <a:off x="8485960" y="1548828"/>
            <a:ext cx="3794940" cy="1508105"/>
          </a:xfrm>
          <a:prstGeom prst="rect">
            <a:avLst/>
          </a:prstGeom>
          <a:noFill/>
        </p:spPr>
        <p:txBody>
          <a:bodyPr wrap="square" rtlCol="0">
            <a:spAutoFit/>
          </a:bodyPr>
          <a:lstStyle/>
          <a:p>
            <a:pPr algn="ctr"/>
            <a:r>
              <a:rPr lang="en-GB" sz="2400" b="1" dirty="0">
                <a:solidFill>
                  <a:schemeClr val="bg1"/>
                </a:solidFill>
              </a:rPr>
              <a:t>Managing Enterprise in the 21</a:t>
            </a:r>
            <a:r>
              <a:rPr lang="en-GB" sz="2400" b="1" baseline="30000" dirty="0">
                <a:solidFill>
                  <a:schemeClr val="bg1"/>
                </a:solidFill>
              </a:rPr>
              <a:t>st</a:t>
            </a:r>
            <a:r>
              <a:rPr lang="en-GB" sz="2400" b="1" dirty="0">
                <a:solidFill>
                  <a:schemeClr val="bg1"/>
                </a:solidFill>
              </a:rPr>
              <a:t> Century </a:t>
            </a:r>
          </a:p>
          <a:p>
            <a:pPr algn="ctr"/>
            <a:r>
              <a:rPr lang="en-GB" sz="2400" b="1" dirty="0">
                <a:solidFill>
                  <a:schemeClr val="bg1"/>
                </a:solidFill>
              </a:rPr>
              <a:t>BMSW 4006</a:t>
            </a:r>
          </a:p>
          <a:p>
            <a:pPr algn="ctr"/>
            <a:r>
              <a:rPr lang="en-GB" sz="2000" dirty="0">
                <a:solidFill>
                  <a:schemeClr val="bg1"/>
                </a:solidFill>
              </a:rPr>
              <a:t>Group : 2</a:t>
            </a:r>
          </a:p>
        </p:txBody>
      </p:sp>
      <p:sp>
        <p:nvSpPr>
          <p:cNvPr id="6" name="TextBox 5">
            <a:extLst>
              <a:ext uri="{FF2B5EF4-FFF2-40B4-BE49-F238E27FC236}">
                <a16:creationId xmlns:a16="http://schemas.microsoft.com/office/drawing/2014/main" id="{37D13889-EEB1-11DE-29CA-09B5C1285403}"/>
              </a:ext>
            </a:extLst>
          </p:cNvPr>
          <p:cNvSpPr txBox="1"/>
          <p:nvPr/>
        </p:nvSpPr>
        <p:spPr>
          <a:xfrm>
            <a:off x="185530" y="6167157"/>
            <a:ext cx="5234609" cy="461665"/>
          </a:xfrm>
          <a:prstGeom prst="rect">
            <a:avLst/>
          </a:prstGeom>
          <a:noFill/>
        </p:spPr>
        <p:txBody>
          <a:bodyPr wrap="square" rtlCol="0">
            <a:spAutoFit/>
          </a:bodyPr>
          <a:lstStyle/>
          <a:p>
            <a:r>
              <a:rPr lang="en-GB" sz="2400" dirty="0">
                <a:solidFill>
                  <a:schemeClr val="bg1"/>
                </a:solidFill>
              </a:rPr>
              <a:t>Lecturer Name : Rajesh Kumar</a:t>
            </a:r>
          </a:p>
        </p:txBody>
      </p:sp>
    </p:spTree>
    <p:extLst>
      <p:ext uri="{BB962C8B-B14F-4D97-AF65-F5344CB8AC3E}">
        <p14:creationId xmlns:p14="http://schemas.microsoft.com/office/powerpoint/2010/main" val="4050291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5E80F-356F-F43E-57B6-C73B44C28BD7}"/>
              </a:ext>
            </a:extLst>
          </p:cNvPr>
          <p:cNvSpPr>
            <a:spLocks noGrp="1"/>
          </p:cNvSpPr>
          <p:nvPr>
            <p:ph type="title"/>
          </p:nvPr>
        </p:nvSpPr>
        <p:spPr>
          <a:xfrm>
            <a:off x="5394941" y="291514"/>
            <a:ext cx="6291844" cy="734351"/>
          </a:xfrm>
        </p:spPr>
        <p:txBody>
          <a:bodyPr>
            <a:normAutofit fontScale="90000"/>
          </a:bodyPr>
          <a:lstStyle/>
          <a:p>
            <a:r>
              <a:rPr lang="en-GB" dirty="0"/>
              <a:t>   </a:t>
            </a:r>
            <a:r>
              <a:rPr lang="en-GB" dirty="0">
                <a:solidFill>
                  <a:schemeClr val="tx1"/>
                </a:solidFill>
              </a:rPr>
              <a:t>Executive Summary/Content</a:t>
            </a:r>
          </a:p>
        </p:txBody>
      </p:sp>
      <p:pic>
        <p:nvPicPr>
          <p:cNvPr id="4" name="Picture 3" descr="A picture containing text, indoor&#10;&#10;Description automatically generated">
            <a:extLst>
              <a:ext uri="{FF2B5EF4-FFF2-40B4-BE49-F238E27FC236}">
                <a16:creationId xmlns:a16="http://schemas.microsoft.com/office/drawing/2014/main" id="{6EF8ADD2-00B3-4031-BB68-60B30DA02113}"/>
              </a:ext>
            </a:extLst>
          </p:cNvPr>
          <p:cNvPicPr>
            <a:picLocks noChangeAspect="1"/>
          </p:cNvPicPr>
          <p:nvPr/>
        </p:nvPicPr>
        <p:blipFill rotWithShape="1">
          <a:blip r:embed="rId2">
            <a:extLst>
              <a:ext uri="{28A0092B-C50C-407E-A947-70E740481C1C}">
                <a14:useLocalDpi xmlns:a14="http://schemas.microsoft.com/office/drawing/2010/main" val="0"/>
              </a:ext>
            </a:extLst>
          </a:blip>
          <a:srcRect l="21784" r="38883"/>
          <a:stretch/>
        </p:blipFill>
        <p:spPr>
          <a:xfrm>
            <a:off x="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40" name="Isosceles Triangle 3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35" name="Content Placeholder 2">
            <a:extLst>
              <a:ext uri="{FF2B5EF4-FFF2-40B4-BE49-F238E27FC236}">
                <a16:creationId xmlns:a16="http://schemas.microsoft.com/office/drawing/2014/main" id="{672D82C9-D7B1-57D7-C8D2-14300ECBC3A4}"/>
              </a:ext>
            </a:extLst>
          </p:cNvPr>
          <p:cNvGraphicFramePr>
            <a:graphicFrameLocks noGrp="1"/>
          </p:cNvGraphicFramePr>
          <p:nvPr>
            <p:ph idx="1"/>
            <p:extLst>
              <p:ext uri="{D42A27DB-BD31-4B8C-83A1-F6EECF244321}">
                <p14:modId xmlns:p14="http://schemas.microsoft.com/office/powerpoint/2010/main" val="900738308"/>
              </p:ext>
            </p:extLst>
          </p:nvPr>
        </p:nvGraphicFramePr>
        <p:xfrm>
          <a:off x="5209563" y="1052586"/>
          <a:ext cx="5394940" cy="5431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292231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Background pattern&#10;&#10;Description automatically generated">
            <a:extLst>
              <a:ext uri="{FF2B5EF4-FFF2-40B4-BE49-F238E27FC236}">
                <a16:creationId xmlns:a16="http://schemas.microsoft.com/office/drawing/2014/main" id="{A3E8B225-1AD8-74DA-B2BA-EA7FB4E37B68}"/>
              </a:ext>
            </a:extLst>
          </p:cNvPr>
          <p:cNvPicPr>
            <a:picLocks noChangeAspect="1"/>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8685" t="10670"/>
          <a:stretch/>
        </p:blipFill>
        <p:spPr>
          <a:xfrm>
            <a:off x="1" y="8477"/>
            <a:ext cx="12191999" cy="6857990"/>
          </a:xfrm>
          <a:prstGeom prst="rect">
            <a:avLst/>
          </a:prstGeom>
        </p:spPr>
      </p:pic>
      <p:sp>
        <p:nvSpPr>
          <p:cNvPr id="37" name="Isosceles Triangle 36">
            <a:extLst>
              <a:ext uri="{FF2B5EF4-FFF2-40B4-BE49-F238E27FC236}">
                <a16:creationId xmlns:a16="http://schemas.microsoft.com/office/drawing/2014/main" id="{24E7EB66-9C56-417E-AD36-90F0A4FA4E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Parallelogram 38">
            <a:extLst>
              <a:ext uri="{FF2B5EF4-FFF2-40B4-BE49-F238E27FC236}">
                <a16:creationId xmlns:a16="http://schemas.microsoft.com/office/drawing/2014/main" id="{D36D0E28-B9D3-4DBB-A778-AB3034CB06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3800" y="0"/>
            <a:ext cx="7315200" cy="6858000"/>
          </a:xfrm>
          <a:prstGeom prst="parallelogram">
            <a:avLst>
              <a:gd name="adj" fmla="val 15925"/>
            </a:avLst>
          </a:prstGeom>
          <a:solidFill>
            <a:schemeClr val="bg1">
              <a:alpha val="87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41" name="Straight Connector 40">
            <a:extLst>
              <a:ext uri="{FF2B5EF4-FFF2-40B4-BE49-F238E27FC236}">
                <a16:creationId xmlns:a16="http://schemas.microsoft.com/office/drawing/2014/main" id="{AE68CD5B-0223-4AE6-B6A3-71172676582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F16FB9D1-71CC-4556-A99B-C6B6EA4040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5" name="Rectangle 23">
            <a:extLst>
              <a:ext uri="{FF2B5EF4-FFF2-40B4-BE49-F238E27FC236}">
                <a16:creationId xmlns:a16="http://schemas.microsoft.com/office/drawing/2014/main" id="{7110044A-0F35-417C-AFC9-3D5229E09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5">
            <a:extLst>
              <a:ext uri="{FF2B5EF4-FFF2-40B4-BE49-F238E27FC236}">
                <a16:creationId xmlns:a16="http://schemas.microsoft.com/office/drawing/2014/main" id="{405F07E0-624E-4DB9-99BE-45657D56BF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Isosceles Triangle 48">
            <a:extLst>
              <a:ext uri="{FF2B5EF4-FFF2-40B4-BE49-F238E27FC236}">
                <a16:creationId xmlns:a16="http://schemas.microsoft.com/office/drawing/2014/main" id="{D9110236-130A-485F-AF93-06A31013AD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704E384-5845-6BB7-8356-3B85BD312A2C}"/>
              </a:ext>
            </a:extLst>
          </p:cNvPr>
          <p:cNvSpPr>
            <a:spLocks noGrp="1"/>
          </p:cNvSpPr>
          <p:nvPr>
            <p:ph type="ctrTitle"/>
          </p:nvPr>
        </p:nvSpPr>
        <p:spPr>
          <a:xfrm>
            <a:off x="4385773" y="1155701"/>
            <a:ext cx="6703496" cy="6089945"/>
          </a:xfrm>
        </p:spPr>
        <p:txBody>
          <a:bodyPr>
            <a:normAutofit fontScale="90000"/>
          </a:bodyPr>
          <a:lstStyle/>
          <a:p>
            <a:pPr algn="ctr"/>
            <a:br>
              <a:rPr lang="en-GB" sz="2000" dirty="0">
                <a:solidFill>
                  <a:schemeClr val="tx1"/>
                </a:solidFill>
              </a:rPr>
            </a:br>
            <a:r>
              <a:rPr lang="en-GB" sz="2000" dirty="0">
                <a:solidFill>
                  <a:schemeClr val="tx1"/>
                </a:solidFill>
              </a:rPr>
              <a:t>Our Company : It’s a Beauty Salon  named Simply Divine </a:t>
            </a:r>
            <a:br>
              <a:rPr lang="en-GB" sz="2000" dirty="0">
                <a:solidFill>
                  <a:schemeClr val="tx1"/>
                </a:solidFill>
              </a:rPr>
            </a:br>
            <a:r>
              <a:rPr lang="en-GB" sz="2000" dirty="0">
                <a:solidFill>
                  <a:schemeClr val="tx1"/>
                </a:solidFill>
              </a:rPr>
              <a:t>From Hair to toe – a beauty salon will offer you a complete treatment and care for your body </a:t>
            </a:r>
            <a:br>
              <a:rPr lang="en-GB" sz="2000" dirty="0">
                <a:solidFill>
                  <a:schemeClr val="tx1"/>
                </a:solidFill>
              </a:rPr>
            </a:br>
            <a:br>
              <a:rPr lang="en-GB" sz="2000" dirty="0">
                <a:solidFill>
                  <a:schemeClr val="tx1"/>
                </a:solidFill>
              </a:rPr>
            </a:br>
            <a:r>
              <a:rPr lang="en-GB" sz="2000" dirty="0">
                <a:solidFill>
                  <a:schemeClr val="tx1"/>
                </a:solidFill>
              </a:rPr>
              <a:t>Type of Business : </a:t>
            </a:r>
            <a:br>
              <a:rPr lang="en-GB" sz="2000" dirty="0">
                <a:solidFill>
                  <a:schemeClr val="tx1"/>
                </a:solidFill>
              </a:rPr>
            </a:br>
            <a:r>
              <a:rPr lang="en-GB" sz="2000" dirty="0">
                <a:solidFill>
                  <a:schemeClr val="tx1"/>
                </a:solidFill>
              </a:rPr>
              <a:t>~Beauty</a:t>
            </a:r>
            <a:br>
              <a:rPr lang="en-GB" sz="2000" dirty="0">
                <a:solidFill>
                  <a:schemeClr val="tx1"/>
                </a:solidFill>
              </a:rPr>
            </a:br>
            <a:r>
              <a:rPr lang="en-GB" sz="2000" dirty="0">
                <a:solidFill>
                  <a:schemeClr val="tx1"/>
                </a:solidFill>
              </a:rPr>
              <a:t>~Personal Care Services </a:t>
            </a:r>
            <a:br>
              <a:rPr lang="en-GB" sz="2000" dirty="0">
                <a:solidFill>
                  <a:schemeClr val="tx1"/>
                </a:solidFill>
              </a:rPr>
            </a:br>
            <a:r>
              <a:rPr lang="en-GB" sz="2000" dirty="0">
                <a:solidFill>
                  <a:schemeClr val="tx1"/>
                </a:solidFill>
              </a:rPr>
              <a:t>~Professional Full-Service </a:t>
            </a:r>
            <a:br>
              <a:rPr lang="en-GB" sz="2000" dirty="0">
                <a:solidFill>
                  <a:schemeClr val="tx1"/>
                </a:solidFill>
              </a:rPr>
            </a:br>
            <a:br>
              <a:rPr lang="en-GB" sz="2000" dirty="0">
                <a:solidFill>
                  <a:schemeClr val="tx1"/>
                </a:solidFill>
              </a:rPr>
            </a:br>
            <a:r>
              <a:rPr lang="en-GB" sz="2000" dirty="0">
                <a:solidFill>
                  <a:schemeClr val="tx1"/>
                </a:solidFill>
              </a:rPr>
              <a:t>~ we will satisfy our customers offering  a complete range of beauty care solutions </a:t>
            </a:r>
            <a:br>
              <a:rPr lang="en-GB" sz="2000" dirty="0">
                <a:solidFill>
                  <a:schemeClr val="tx1"/>
                </a:solidFill>
              </a:rPr>
            </a:br>
            <a:r>
              <a:rPr lang="en-GB" sz="2000" dirty="0">
                <a:solidFill>
                  <a:schemeClr val="tx1"/>
                </a:solidFill>
              </a:rPr>
              <a:t>~One hour in </a:t>
            </a:r>
            <a:r>
              <a:rPr lang="en-GB" sz="2000" dirty="0" err="1">
                <a:solidFill>
                  <a:schemeClr val="tx1"/>
                </a:solidFill>
              </a:rPr>
              <a:t>ower</a:t>
            </a:r>
            <a:r>
              <a:rPr lang="en-GB" sz="2000" dirty="0">
                <a:solidFill>
                  <a:schemeClr val="tx1"/>
                </a:solidFill>
              </a:rPr>
              <a:t> beauty salon can help you to feel </a:t>
            </a:r>
            <a:r>
              <a:rPr lang="en-GB" sz="2000" dirty="0" err="1">
                <a:solidFill>
                  <a:schemeClr val="tx1"/>
                </a:solidFill>
              </a:rPr>
              <a:t>special.You</a:t>
            </a:r>
            <a:r>
              <a:rPr lang="en-GB" sz="2000" dirty="0">
                <a:solidFill>
                  <a:schemeClr val="tx1"/>
                </a:solidFill>
              </a:rPr>
              <a:t> </a:t>
            </a:r>
            <a:r>
              <a:rPr lang="en-GB" sz="2000" dirty="0" err="1">
                <a:solidFill>
                  <a:schemeClr val="tx1"/>
                </a:solidFill>
              </a:rPr>
              <a:t>wil</a:t>
            </a:r>
            <a:r>
              <a:rPr lang="en-GB" sz="2000" dirty="0">
                <a:solidFill>
                  <a:schemeClr val="tx1"/>
                </a:solidFill>
              </a:rPr>
              <a:t> forget all your stress and feel relaxed during your sessions with your beauty experts</a:t>
            </a:r>
            <a:br>
              <a:rPr lang="en-GB" sz="2000" dirty="0">
                <a:solidFill>
                  <a:schemeClr val="tx1"/>
                </a:solidFill>
              </a:rPr>
            </a:br>
            <a:br>
              <a:rPr lang="en-GB" sz="2000" dirty="0">
                <a:solidFill>
                  <a:schemeClr val="tx1"/>
                </a:solidFill>
              </a:rPr>
            </a:br>
            <a:r>
              <a:rPr lang="en-GB" sz="2000" dirty="0">
                <a:solidFill>
                  <a:schemeClr val="tx1"/>
                </a:solidFill>
              </a:rPr>
              <a:t>Location : Birmingham City Centre</a:t>
            </a:r>
            <a:br>
              <a:rPr lang="en-GB" sz="2000" dirty="0">
                <a:solidFill>
                  <a:schemeClr val="tx1"/>
                </a:solidFill>
              </a:rPr>
            </a:br>
            <a:br>
              <a:rPr lang="en-GB" sz="2000" dirty="0">
                <a:solidFill>
                  <a:schemeClr val="tx1"/>
                </a:solidFill>
              </a:rPr>
            </a:br>
            <a:r>
              <a:rPr lang="en-GB" sz="2000" dirty="0">
                <a:solidFill>
                  <a:schemeClr val="tx1"/>
                </a:solidFill>
              </a:rPr>
              <a:t>Legal Structure :  Partnership </a:t>
            </a:r>
            <a:br>
              <a:rPr lang="en-GB" sz="2000" dirty="0">
                <a:solidFill>
                  <a:schemeClr val="tx1"/>
                </a:solidFill>
              </a:rPr>
            </a:br>
            <a:r>
              <a:rPr lang="en-GB" sz="2000" dirty="0"/>
              <a:t> </a:t>
            </a:r>
            <a:br>
              <a:rPr lang="en-GB" sz="1400" dirty="0"/>
            </a:br>
            <a:br>
              <a:rPr lang="en-GB" sz="1400" dirty="0"/>
            </a:br>
            <a:endParaRPr lang="en-GB" sz="1400" dirty="0"/>
          </a:p>
        </p:txBody>
      </p:sp>
      <p:sp>
        <p:nvSpPr>
          <p:cNvPr id="3" name="Subtitle 2">
            <a:extLst>
              <a:ext uri="{FF2B5EF4-FFF2-40B4-BE49-F238E27FC236}">
                <a16:creationId xmlns:a16="http://schemas.microsoft.com/office/drawing/2014/main" id="{26447B25-47BA-BED4-32B0-4716DBB211F3}"/>
              </a:ext>
            </a:extLst>
          </p:cNvPr>
          <p:cNvSpPr>
            <a:spLocks noGrp="1"/>
          </p:cNvSpPr>
          <p:nvPr>
            <p:ph type="subTitle" idx="1"/>
          </p:nvPr>
        </p:nvSpPr>
        <p:spPr>
          <a:xfrm>
            <a:off x="5444132" y="396123"/>
            <a:ext cx="4314774" cy="1096899"/>
          </a:xfrm>
        </p:spPr>
        <p:txBody>
          <a:bodyPr>
            <a:normAutofit/>
          </a:bodyPr>
          <a:lstStyle/>
          <a:p>
            <a:pPr algn="ctr"/>
            <a:r>
              <a:rPr lang="en-GB" altLang="en-US" sz="2400" b="1" i="1" dirty="0"/>
              <a:t>Business / Company Overview</a:t>
            </a:r>
            <a:endParaRPr lang="en-GB" sz="2400" dirty="0"/>
          </a:p>
        </p:txBody>
      </p:sp>
      <p:sp>
        <p:nvSpPr>
          <p:cNvPr id="51" name="Rectangle 27">
            <a:extLst>
              <a:ext uri="{FF2B5EF4-FFF2-40B4-BE49-F238E27FC236}">
                <a16:creationId xmlns:a16="http://schemas.microsoft.com/office/drawing/2014/main" id="{2CCB6C74-5C11-4DD9-9924-739CF4C61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28">
            <a:extLst>
              <a:ext uri="{FF2B5EF4-FFF2-40B4-BE49-F238E27FC236}">
                <a16:creationId xmlns:a16="http://schemas.microsoft.com/office/drawing/2014/main" id="{62788DFB-41B7-4B65-9C76-4520BDC761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9">
            <a:extLst>
              <a:ext uri="{FF2B5EF4-FFF2-40B4-BE49-F238E27FC236}">
                <a16:creationId xmlns:a16="http://schemas.microsoft.com/office/drawing/2014/main" id="{DDACA242-546B-4141-9D7A-FF2A376FF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Isosceles Triangle 56">
            <a:extLst>
              <a:ext uri="{FF2B5EF4-FFF2-40B4-BE49-F238E27FC236}">
                <a16:creationId xmlns:a16="http://schemas.microsoft.com/office/drawing/2014/main" id="{3C6E4C41-542E-4509-9FFC-83947D305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744586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9BEAD-4FB4-AEEA-43CD-C93A77F1C6F7}"/>
              </a:ext>
            </a:extLst>
          </p:cNvPr>
          <p:cNvSpPr>
            <a:spLocks noGrp="1"/>
          </p:cNvSpPr>
          <p:nvPr>
            <p:ph type="title"/>
          </p:nvPr>
        </p:nvSpPr>
        <p:spPr>
          <a:xfrm>
            <a:off x="3215869" y="682667"/>
            <a:ext cx="5397976" cy="758521"/>
          </a:xfrm>
        </p:spPr>
        <p:txBody>
          <a:bodyPr>
            <a:normAutofit/>
          </a:bodyPr>
          <a:lstStyle/>
          <a:p>
            <a:r>
              <a:rPr lang="en-GB" b="1" i="1" dirty="0">
                <a:solidFill>
                  <a:schemeClr val="tx1"/>
                </a:solidFill>
              </a:rPr>
              <a:t>Product and Services</a:t>
            </a:r>
            <a:endParaRPr lang="en-GB" dirty="0">
              <a:solidFill>
                <a:schemeClr val="tx1"/>
              </a:solidFill>
            </a:endParaRPr>
          </a:p>
        </p:txBody>
      </p:sp>
      <p:sp>
        <p:nvSpPr>
          <p:cNvPr id="11" name="Content Placeholder 10">
            <a:extLst>
              <a:ext uri="{FF2B5EF4-FFF2-40B4-BE49-F238E27FC236}">
                <a16:creationId xmlns:a16="http://schemas.microsoft.com/office/drawing/2014/main" id="{1310E4F8-8E17-B329-E44F-D413FAD5BEF9}"/>
              </a:ext>
            </a:extLst>
          </p:cNvPr>
          <p:cNvSpPr>
            <a:spLocks noGrp="1"/>
          </p:cNvSpPr>
          <p:nvPr>
            <p:ph idx="1"/>
          </p:nvPr>
        </p:nvSpPr>
        <p:spPr>
          <a:xfrm>
            <a:off x="2820293" y="1902745"/>
            <a:ext cx="5922874" cy="4309658"/>
          </a:xfrm>
        </p:spPr>
        <p:txBody>
          <a:bodyPr>
            <a:normAutofit/>
          </a:bodyPr>
          <a:lstStyle/>
          <a:p>
            <a:pPr marL="0" indent="0" algn="ctr">
              <a:buNone/>
            </a:pPr>
            <a:r>
              <a:rPr lang="en-GB" sz="2400" b="1" dirty="0">
                <a:solidFill>
                  <a:schemeClr val="tx1"/>
                </a:solidFill>
              </a:rPr>
              <a:t>~</a:t>
            </a:r>
            <a:r>
              <a:rPr lang="en-GB" sz="2000" dirty="0">
                <a:solidFill>
                  <a:schemeClr val="tx1"/>
                </a:solidFill>
              </a:rPr>
              <a:t>Hair-cutting : Women Hair Cut /Men Hair cut </a:t>
            </a:r>
          </a:p>
          <a:p>
            <a:pPr marL="0" indent="0" algn="ctr">
              <a:buNone/>
            </a:pPr>
            <a:r>
              <a:rPr lang="en-GB" sz="2000" dirty="0">
                <a:solidFill>
                  <a:schemeClr val="tx1"/>
                </a:solidFill>
              </a:rPr>
              <a:t>~Colouring : </a:t>
            </a:r>
            <a:r>
              <a:rPr lang="en-GB" sz="2000" dirty="0" err="1">
                <a:solidFill>
                  <a:schemeClr val="tx1"/>
                </a:solidFill>
              </a:rPr>
              <a:t>Baisic</a:t>
            </a:r>
            <a:r>
              <a:rPr lang="en-GB" sz="2000" dirty="0">
                <a:solidFill>
                  <a:schemeClr val="tx1"/>
                </a:solidFill>
              </a:rPr>
              <a:t> tint /Ombre / Highlight</a:t>
            </a:r>
          </a:p>
          <a:p>
            <a:pPr marL="0" indent="0" algn="ctr">
              <a:buNone/>
            </a:pPr>
            <a:r>
              <a:rPr lang="en-GB" sz="2000" dirty="0">
                <a:solidFill>
                  <a:schemeClr val="tx1"/>
                </a:solidFill>
              </a:rPr>
              <a:t>~Styling : Blow Dry </a:t>
            </a:r>
            <a:br>
              <a:rPr lang="en-GB" sz="2000" dirty="0">
                <a:solidFill>
                  <a:schemeClr val="tx1"/>
                </a:solidFill>
              </a:rPr>
            </a:br>
            <a:r>
              <a:rPr lang="en-GB" sz="2000" dirty="0">
                <a:solidFill>
                  <a:schemeClr val="tx1"/>
                </a:solidFill>
              </a:rPr>
              <a:t>~Make-up : Day /Night /Wedding</a:t>
            </a:r>
            <a:br>
              <a:rPr lang="en-GB" sz="2000" dirty="0">
                <a:solidFill>
                  <a:schemeClr val="tx1"/>
                </a:solidFill>
              </a:rPr>
            </a:br>
            <a:r>
              <a:rPr lang="en-GB" sz="2000" dirty="0">
                <a:solidFill>
                  <a:schemeClr val="tx1"/>
                </a:solidFill>
              </a:rPr>
              <a:t>~Facials and skin care treatments </a:t>
            </a:r>
            <a:br>
              <a:rPr lang="en-GB" sz="2000" dirty="0">
                <a:solidFill>
                  <a:schemeClr val="tx1"/>
                </a:solidFill>
              </a:rPr>
            </a:br>
            <a:r>
              <a:rPr lang="en-GB" sz="2000" dirty="0">
                <a:solidFill>
                  <a:schemeClr val="tx1"/>
                </a:solidFill>
              </a:rPr>
              <a:t>~Eyelashes</a:t>
            </a:r>
          </a:p>
          <a:p>
            <a:pPr marL="0" indent="0" algn="ctr">
              <a:buNone/>
            </a:pPr>
            <a:r>
              <a:rPr lang="en-GB" sz="2000" dirty="0">
                <a:solidFill>
                  <a:schemeClr val="tx1"/>
                </a:solidFill>
              </a:rPr>
              <a:t>~Eyebrow style :tint/shape</a:t>
            </a:r>
            <a:br>
              <a:rPr lang="en-GB" sz="2000" dirty="0">
                <a:solidFill>
                  <a:schemeClr val="tx1"/>
                </a:solidFill>
              </a:rPr>
            </a:br>
            <a:r>
              <a:rPr lang="en-GB" sz="2000" dirty="0">
                <a:solidFill>
                  <a:schemeClr val="tx1"/>
                </a:solidFill>
              </a:rPr>
              <a:t>~Nail treatments, manicures /pedicures, gel polish </a:t>
            </a:r>
            <a:br>
              <a:rPr lang="en-GB" sz="2000" dirty="0">
                <a:solidFill>
                  <a:schemeClr val="tx1"/>
                </a:solidFill>
              </a:rPr>
            </a:br>
            <a:r>
              <a:rPr lang="en-GB" sz="2000" dirty="0">
                <a:solidFill>
                  <a:schemeClr val="tx1"/>
                </a:solidFill>
              </a:rPr>
              <a:t>~Massages : full body/ back massage  </a:t>
            </a:r>
          </a:p>
          <a:p>
            <a:endParaRPr lang="en-GB" dirty="0"/>
          </a:p>
        </p:txBody>
      </p:sp>
      <p:pic>
        <p:nvPicPr>
          <p:cNvPr id="4" name="Picture 3" descr="A person singing into a microphone&#10;&#10;Description automatically generated with medium confidence">
            <a:extLst>
              <a:ext uri="{FF2B5EF4-FFF2-40B4-BE49-F238E27FC236}">
                <a16:creationId xmlns:a16="http://schemas.microsoft.com/office/drawing/2014/main" id="{4CD245A0-7415-7E3D-627E-714F78773D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10897" y="84558"/>
            <a:ext cx="2226395" cy="1781116"/>
          </a:xfrm>
          <a:prstGeom prst="rect">
            <a:avLst/>
          </a:prstGeom>
        </p:spPr>
      </p:pic>
      <p:pic>
        <p:nvPicPr>
          <p:cNvPr id="8" name="Picture 7" descr="A picture containing Teams&#10;&#10;Description automatically generated">
            <a:extLst>
              <a:ext uri="{FF2B5EF4-FFF2-40B4-BE49-F238E27FC236}">
                <a16:creationId xmlns:a16="http://schemas.microsoft.com/office/drawing/2014/main" id="{0F3FBF9B-341B-0753-C014-7A6FE8F11E01}"/>
              </a:ext>
            </a:extLst>
          </p:cNvPr>
          <p:cNvPicPr>
            <a:picLocks noChangeAspect="1"/>
          </p:cNvPicPr>
          <p:nvPr/>
        </p:nvPicPr>
        <p:blipFill rotWithShape="1">
          <a:blip r:embed="rId3">
            <a:extLst>
              <a:ext uri="{28A0092B-C50C-407E-A947-70E740481C1C}">
                <a14:useLocalDpi xmlns:a14="http://schemas.microsoft.com/office/drawing/2010/main" val="0"/>
              </a:ext>
            </a:extLst>
          </a:blip>
          <a:srcRect l="2340" t="5707" r="1345" b="21794"/>
          <a:stretch/>
        </p:blipFill>
        <p:spPr>
          <a:xfrm>
            <a:off x="0" y="0"/>
            <a:ext cx="1941534" cy="3369501"/>
          </a:xfrm>
          <a:prstGeom prst="rect">
            <a:avLst/>
          </a:prstGeom>
        </p:spPr>
      </p:pic>
      <p:pic>
        <p:nvPicPr>
          <p:cNvPr id="10" name="Picture 9" descr="A person holding a sign&#10;&#10;Description automatically generated with low confidence">
            <a:extLst>
              <a:ext uri="{FF2B5EF4-FFF2-40B4-BE49-F238E27FC236}">
                <a16:creationId xmlns:a16="http://schemas.microsoft.com/office/drawing/2014/main" id="{F4E6BFAE-82BA-9550-B38C-B60E661586D5}"/>
              </a:ext>
            </a:extLst>
          </p:cNvPr>
          <p:cNvPicPr>
            <a:picLocks noChangeAspect="1"/>
          </p:cNvPicPr>
          <p:nvPr/>
        </p:nvPicPr>
        <p:blipFill rotWithShape="1">
          <a:blip r:embed="rId4">
            <a:extLst>
              <a:ext uri="{28A0092B-C50C-407E-A947-70E740481C1C}">
                <a14:useLocalDpi xmlns:a14="http://schemas.microsoft.com/office/drawing/2010/main" val="0"/>
              </a:ext>
            </a:extLst>
          </a:blip>
          <a:srcRect l="18467" t="14252" r="5783" b="14219"/>
          <a:stretch/>
        </p:blipFill>
        <p:spPr>
          <a:xfrm>
            <a:off x="0" y="4158985"/>
            <a:ext cx="2143699" cy="2699015"/>
          </a:xfrm>
          <a:prstGeom prst="rect">
            <a:avLst/>
          </a:prstGeom>
        </p:spPr>
      </p:pic>
      <p:pic>
        <p:nvPicPr>
          <p:cNvPr id="5" name="Picture 4" descr="A picture containing text, person, indoor&#10;&#10;Description automatically generated">
            <a:extLst>
              <a:ext uri="{FF2B5EF4-FFF2-40B4-BE49-F238E27FC236}">
                <a16:creationId xmlns:a16="http://schemas.microsoft.com/office/drawing/2014/main" id="{BA3556C7-5D88-2E8B-380E-DE6AA09537F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621926" y="2046452"/>
            <a:ext cx="2391032" cy="1793274"/>
          </a:xfrm>
          <a:prstGeom prst="rect">
            <a:avLst/>
          </a:prstGeom>
        </p:spPr>
      </p:pic>
      <p:pic>
        <p:nvPicPr>
          <p:cNvPr id="9" name="Picture 8" descr="A person wearing glasses&#10;&#10;Description automatically generated with low confidence">
            <a:extLst>
              <a:ext uri="{FF2B5EF4-FFF2-40B4-BE49-F238E27FC236}">
                <a16:creationId xmlns:a16="http://schemas.microsoft.com/office/drawing/2014/main" id="{6C571EF2-CB51-FF52-3466-BAF01D52499C}"/>
              </a:ext>
            </a:extLst>
          </p:cNvPr>
          <p:cNvPicPr>
            <a:picLocks noChangeAspect="1"/>
          </p:cNvPicPr>
          <p:nvPr/>
        </p:nvPicPr>
        <p:blipFill rotWithShape="1">
          <a:blip r:embed="rId6">
            <a:extLst>
              <a:ext uri="{28A0092B-C50C-407E-A947-70E740481C1C}">
                <a14:useLocalDpi xmlns:a14="http://schemas.microsoft.com/office/drawing/2010/main" val="0"/>
              </a:ext>
            </a:extLst>
          </a:blip>
          <a:srcRect l="21699" t="562" r="7769" b="1023"/>
          <a:stretch/>
        </p:blipFill>
        <p:spPr>
          <a:xfrm>
            <a:off x="10070981" y="4020504"/>
            <a:ext cx="1941977" cy="2709694"/>
          </a:xfrm>
          <a:prstGeom prst="rect">
            <a:avLst/>
          </a:prstGeom>
        </p:spPr>
      </p:pic>
    </p:spTree>
    <p:extLst>
      <p:ext uri="{BB962C8B-B14F-4D97-AF65-F5344CB8AC3E}">
        <p14:creationId xmlns:p14="http://schemas.microsoft.com/office/powerpoint/2010/main" val="39250438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C050A-8761-F04E-462B-0924586EA2E0}"/>
              </a:ext>
            </a:extLst>
          </p:cNvPr>
          <p:cNvSpPr>
            <a:spLocks noGrp="1"/>
          </p:cNvSpPr>
          <p:nvPr>
            <p:ph type="title"/>
          </p:nvPr>
        </p:nvSpPr>
        <p:spPr>
          <a:xfrm>
            <a:off x="2112595" y="478380"/>
            <a:ext cx="6996681" cy="675190"/>
          </a:xfrm>
        </p:spPr>
        <p:txBody>
          <a:bodyPr>
            <a:normAutofit fontScale="90000"/>
          </a:bodyPr>
          <a:lstStyle/>
          <a:p>
            <a:r>
              <a:rPr lang="en-GB" dirty="0">
                <a:solidFill>
                  <a:schemeClr val="tx1"/>
                </a:solidFill>
              </a:rPr>
              <a:t>Market </a:t>
            </a:r>
            <a:r>
              <a:rPr lang="en-GB" i="1" dirty="0">
                <a:solidFill>
                  <a:schemeClr val="tx1"/>
                </a:solidFill>
              </a:rPr>
              <a:t>-Competitor’s Analysis</a:t>
            </a:r>
            <a:br>
              <a:rPr lang="en-GB" dirty="0"/>
            </a:br>
            <a:endParaRPr lang="en-GB" dirty="0"/>
          </a:p>
        </p:txBody>
      </p:sp>
      <p:graphicFrame>
        <p:nvGraphicFramePr>
          <p:cNvPr id="5" name="Content Placeholder 2">
            <a:extLst>
              <a:ext uri="{FF2B5EF4-FFF2-40B4-BE49-F238E27FC236}">
                <a16:creationId xmlns:a16="http://schemas.microsoft.com/office/drawing/2014/main" id="{89497017-779B-E788-2C13-70583F231D51}"/>
              </a:ext>
            </a:extLst>
          </p:cNvPr>
          <p:cNvGraphicFramePr>
            <a:graphicFrameLocks noGrp="1"/>
          </p:cNvGraphicFramePr>
          <p:nvPr>
            <p:ph idx="1"/>
            <p:extLst>
              <p:ext uri="{D42A27DB-BD31-4B8C-83A1-F6EECF244321}">
                <p14:modId xmlns:p14="http://schemas.microsoft.com/office/powerpoint/2010/main" val="3474844024"/>
              </p:ext>
            </p:extLst>
          </p:nvPr>
        </p:nvGraphicFramePr>
        <p:xfrm>
          <a:off x="164621" y="1674476"/>
          <a:ext cx="5436079" cy="29785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767EE9C4-EF52-86EB-397F-1EE66AE1ED48}"/>
              </a:ext>
            </a:extLst>
          </p:cNvPr>
          <p:cNvSpPr txBox="1"/>
          <p:nvPr/>
        </p:nvSpPr>
        <p:spPr>
          <a:xfrm>
            <a:off x="164621" y="1166023"/>
            <a:ext cx="2997679" cy="369332"/>
          </a:xfrm>
          <a:prstGeom prst="rect">
            <a:avLst/>
          </a:prstGeom>
          <a:noFill/>
        </p:spPr>
        <p:txBody>
          <a:bodyPr wrap="square" rtlCol="0">
            <a:spAutoFit/>
          </a:bodyPr>
          <a:lstStyle/>
          <a:p>
            <a:r>
              <a:rPr lang="en-GB" dirty="0"/>
              <a:t>What make us different :</a:t>
            </a:r>
          </a:p>
        </p:txBody>
      </p:sp>
      <p:sp>
        <p:nvSpPr>
          <p:cNvPr id="3" name="TextBox 2">
            <a:extLst>
              <a:ext uri="{FF2B5EF4-FFF2-40B4-BE49-F238E27FC236}">
                <a16:creationId xmlns:a16="http://schemas.microsoft.com/office/drawing/2014/main" id="{3C09B574-7552-5EBC-14B6-E231B268D164}"/>
              </a:ext>
            </a:extLst>
          </p:cNvPr>
          <p:cNvSpPr txBox="1"/>
          <p:nvPr/>
        </p:nvSpPr>
        <p:spPr>
          <a:xfrm>
            <a:off x="5810765" y="2868691"/>
            <a:ext cx="4724399" cy="2308324"/>
          </a:xfrm>
          <a:prstGeom prst="rect">
            <a:avLst/>
          </a:prstGeom>
          <a:noFill/>
        </p:spPr>
        <p:txBody>
          <a:bodyPr wrap="square" rtlCol="0">
            <a:spAutoFit/>
          </a:bodyPr>
          <a:lstStyle/>
          <a:p>
            <a:pPr algn="ctr"/>
            <a:r>
              <a:rPr lang="en-GB" b="0" i="1" dirty="0">
                <a:effectLst/>
                <a:latin typeface="Merriweather" panose="00000500000000000000" pitchFamily="2" charset="0"/>
              </a:rPr>
              <a:t>There are 5 other beauty salon in the area. Two hairdressers, one barbershop, one nail salon, and a spa. However, no one offers the complete services packages that we will offer. Given the search for convenience and fast services is high, we expect we can take one third of the market over the coming two year. </a:t>
            </a:r>
            <a:endParaRPr lang="en-GB" dirty="0"/>
          </a:p>
        </p:txBody>
      </p:sp>
    </p:spTree>
    <p:extLst>
      <p:ext uri="{BB962C8B-B14F-4D97-AF65-F5344CB8AC3E}">
        <p14:creationId xmlns:p14="http://schemas.microsoft.com/office/powerpoint/2010/main" val="42790428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C050A-8761-F04E-462B-0924586EA2E0}"/>
              </a:ext>
            </a:extLst>
          </p:cNvPr>
          <p:cNvSpPr>
            <a:spLocks noGrp="1"/>
          </p:cNvSpPr>
          <p:nvPr>
            <p:ph type="title"/>
          </p:nvPr>
        </p:nvSpPr>
        <p:spPr>
          <a:xfrm>
            <a:off x="3100023" y="279566"/>
            <a:ext cx="6720383" cy="880998"/>
          </a:xfrm>
        </p:spPr>
        <p:txBody>
          <a:bodyPr>
            <a:normAutofit fontScale="90000"/>
          </a:bodyPr>
          <a:lstStyle/>
          <a:p>
            <a:r>
              <a:rPr lang="en-GB" dirty="0">
                <a:solidFill>
                  <a:schemeClr val="tx1"/>
                </a:solidFill>
              </a:rPr>
              <a:t>Market Audit-SWOT Analysis</a:t>
            </a:r>
            <a:br>
              <a:rPr lang="en-GB" dirty="0"/>
            </a:br>
            <a:endParaRPr lang="en-GB" dirty="0"/>
          </a:p>
        </p:txBody>
      </p:sp>
      <p:pic>
        <p:nvPicPr>
          <p:cNvPr id="7" name="Content Placeholder 6" descr="Add outline">
            <a:extLst>
              <a:ext uri="{FF2B5EF4-FFF2-40B4-BE49-F238E27FC236}">
                <a16:creationId xmlns:a16="http://schemas.microsoft.com/office/drawing/2014/main" id="{B8563635-27F2-4422-9783-ECFB397B4BC4}"/>
              </a:ext>
            </a:extLst>
          </p:cNvPr>
          <p:cNvPicPr>
            <a:picLocks noGrp="1" noChangeAspect="1"/>
          </p:cNvPicPr>
          <p:nvPr>
            <p:ph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02920" y="1249615"/>
            <a:ext cx="10817157" cy="5898451"/>
          </a:xfrm>
        </p:spPr>
      </p:pic>
      <p:sp>
        <p:nvSpPr>
          <p:cNvPr id="4" name="TextBox 3">
            <a:extLst>
              <a:ext uri="{FF2B5EF4-FFF2-40B4-BE49-F238E27FC236}">
                <a16:creationId xmlns:a16="http://schemas.microsoft.com/office/drawing/2014/main" id="{5EDBB240-BF15-FB9E-18AB-98F6EB3B0B86}"/>
              </a:ext>
            </a:extLst>
          </p:cNvPr>
          <p:cNvSpPr txBox="1"/>
          <p:nvPr/>
        </p:nvSpPr>
        <p:spPr>
          <a:xfrm>
            <a:off x="6158631" y="1773826"/>
            <a:ext cx="3239916" cy="2031325"/>
          </a:xfrm>
          <a:prstGeom prst="rect">
            <a:avLst/>
          </a:prstGeom>
          <a:noFill/>
        </p:spPr>
        <p:txBody>
          <a:bodyPr wrap="square" rtlCol="0">
            <a:spAutoFit/>
          </a:bodyPr>
          <a:lstStyle/>
          <a:p>
            <a:r>
              <a:rPr lang="en-GB" dirty="0">
                <a:solidFill>
                  <a:schemeClr val="bg1"/>
                </a:solidFill>
              </a:rPr>
              <a:t>Weaknesses</a:t>
            </a:r>
          </a:p>
          <a:p>
            <a:r>
              <a:rPr lang="en-GB" dirty="0"/>
              <a:t>Expensive location </a:t>
            </a:r>
          </a:p>
          <a:p>
            <a:r>
              <a:rPr lang="en-GB" dirty="0"/>
              <a:t>Expensive products</a:t>
            </a:r>
          </a:p>
          <a:p>
            <a:pPr lvl="0" algn="l" rtl="0"/>
            <a:r>
              <a:rPr lang="en-US" dirty="0"/>
              <a:t>Few employees are new</a:t>
            </a:r>
            <a:endParaRPr lang="en-US" dirty="0">
              <a:latin typeface="Calibri Light" panose="020F0302020204030204"/>
            </a:endParaRPr>
          </a:p>
          <a:p>
            <a:pPr lvl="0" algn="l"/>
            <a:r>
              <a:rPr lang="en-US" dirty="0"/>
              <a:t>Turnover of employees</a:t>
            </a:r>
          </a:p>
          <a:p>
            <a:pPr lvl="0" algn="l"/>
            <a:r>
              <a:rPr lang="en-US" dirty="0"/>
              <a:t> High Electricity bills</a:t>
            </a:r>
          </a:p>
          <a:p>
            <a:endParaRPr lang="en-GB" dirty="0"/>
          </a:p>
        </p:txBody>
      </p:sp>
      <p:sp>
        <p:nvSpPr>
          <p:cNvPr id="5" name="TextBox 4">
            <a:extLst>
              <a:ext uri="{FF2B5EF4-FFF2-40B4-BE49-F238E27FC236}">
                <a16:creationId xmlns:a16="http://schemas.microsoft.com/office/drawing/2014/main" id="{2D92A902-0056-A9B2-2546-9A587DAA3AD7}"/>
              </a:ext>
            </a:extLst>
          </p:cNvPr>
          <p:cNvSpPr txBox="1"/>
          <p:nvPr/>
        </p:nvSpPr>
        <p:spPr>
          <a:xfrm>
            <a:off x="1374972" y="4263972"/>
            <a:ext cx="3307637" cy="2862322"/>
          </a:xfrm>
          <a:prstGeom prst="rect">
            <a:avLst/>
          </a:prstGeom>
          <a:noFill/>
        </p:spPr>
        <p:txBody>
          <a:bodyPr wrap="square" rtlCol="0">
            <a:spAutoFit/>
          </a:bodyPr>
          <a:lstStyle/>
          <a:p>
            <a:r>
              <a:rPr lang="en-GB" dirty="0">
                <a:solidFill>
                  <a:schemeClr val="bg1"/>
                </a:solidFill>
              </a:rPr>
              <a:t>Opportunities</a:t>
            </a:r>
          </a:p>
          <a:p>
            <a:r>
              <a:rPr lang="en-GB" dirty="0"/>
              <a:t>VIP customers</a:t>
            </a:r>
          </a:p>
          <a:p>
            <a:r>
              <a:rPr lang="en-GB" dirty="0"/>
              <a:t>Fashion shows</a:t>
            </a:r>
          </a:p>
          <a:p>
            <a:pPr lvl="0" algn="l" rtl="0"/>
            <a:r>
              <a:rPr lang="en-US" dirty="0"/>
              <a:t>scaling up after primary success of a fresh product</a:t>
            </a:r>
          </a:p>
          <a:p>
            <a:pPr lvl="0" algn="l" rtl="0"/>
            <a:r>
              <a:rPr lang="en-US" dirty="0"/>
              <a:t>Developing adoption of online services</a:t>
            </a:r>
            <a:r>
              <a:rPr lang="en-US" dirty="0">
                <a:latin typeface="Calibri Light" panose="020F0302020204030204"/>
              </a:rPr>
              <a:t> </a:t>
            </a:r>
            <a:endParaRPr lang="en-US" dirty="0"/>
          </a:p>
          <a:p>
            <a:endParaRPr lang="en-GB" dirty="0"/>
          </a:p>
          <a:p>
            <a:r>
              <a:rPr lang="en-GB" dirty="0"/>
              <a:t> </a:t>
            </a:r>
          </a:p>
          <a:p>
            <a:endParaRPr lang="en-GB" dirty="0"/>
          </a:p>
        </p:txBody>
      </p:sp>
      <p:sp>
        <p:nvSpPr>
          <p:cNvPr id="8" name="TextBox 7">
            <a:extLst>
              <a:ext uri="{FF2B5EF4-FFF2-40B4-BE49-F238E27FC236}">
                <a16:creationId xmlns:a16="http://schemas.microsoft.com/office/drawing/2014/main" id="{DE82DE5B-9460-DD85-D93D-1198E68F9C54}"/>
              </a:ext>
            </a:extLst>
          </p:cNvPr>
          <p:cNvSpPr txBox="1"/>
          <p:nvPr/>
        </p:nvSpPr>
        <p:spPr>
          <a:xfrm>
            <a:off x="6321242" y="4263972"/>
            <a:ext cx="3674528" cy="2585323"/>
          </a:xfrm>
          <a:prstGeom prst="rect">
            <a:avLst/>
          </a:prstGeom>
          <a:noFill/>
        </p:spPr>
        <p:txBody>
          <a:bodyPr wrap="square" rtlCol="0">
            <a:spAutoFit/>
          </a:bodyPr>
          <a:lstStyle/>
          <a:p>
            <a:r>
              <a:rPr lang="en-GB" dirty="0">
                <a:solidFill>
                  <a:schemeClr val="bg1"/>
                </a:solidFill>
              </a:rPr>
              <a:t>Threats</a:t>
            </a:r>
          </a:p>
          <a:p>
            <a:r>
              <a:rPr lang="en-GB" dirty="0"/>
              <a:t>Economic downturn </a:t>
            </a:r>
          </a:p>
          <a:p>
            <a:r>
              <a:rPr lang="en-GB" dirty="0"/>
              <a:t>Chemicals</a:t>
            </a:r>
          </a:p>
          <a:p>
            <a:pPr lvl="0" algn="l" rtl="0"/>
            <a:r>
              <a:rPr lang="en-US" dirty="0"/>
              <a:t>Developing </a:t>
            </a:r>
            <a:r>
              <a:rPr lang="en-US" dirty="0" err="1"/>
              <a:t>commoditisation</a:t>
            </a:r>
            <a:r>
              <a:rPr lang="en-US" dirty="0"/>
              <a:t> of goods in service industry</a:t>
            </a:r>
            <a:endParaRPr lang="en-US" dirty="0">
              <a:latin typeface="Calibri Light" panose="020F0302020204030204"/>
            </a:endParaRPr>
          </a:p>
          <a:p>
            <a:pPr lvl="0" algn="l"/>
            <a:r>
              <a:rPr lang="en-US" dirty="0"/>
              <a:t>Challenge of HR in coming years.</a:t>
            </a:r>
          </a:p>
          <a:p>
            <a:endParaRPr lang="en-GB" dirty="0"/>
          </a:p>
          <a:p>
            <a:endParaRPr lang="en-GB" dirty="0"/>
          </a:p>
          <a:p>
            <a:endParaRPr lang="en-GB" dirty="0"/>
          </a:p>
        </p:txBody>
      </p:sp>
      <p:sp>
        <p:nvSpPr>
          <p:cNvPr id="9" name="TextBox 8">
            <a:extLst>
              <a:ext uri="{FF2B5EF4-FFF2-40B4-BE49-F238E27FC236}">
                <a16:creationId xmlns:a16="http://schemas.microsoft.com/office/drawing/2014/main" id="{A12D8B02-8955-7FED-A630-163103F3D8BD}"/>
              </a:ext>
            </a:extLst>
          </p:cNvPr>
          <p:cNvSpPr txBox="1"/>
          <p:nvPr/>
        </p:nvSpPr>
        <p:spPr>
          <a:xfrm>
            <a:off x="1374972" y="1773826"/>
            <a:ext cx="4202868" cy="1754326"/>
          </a:xfrm>
          <a:prstGeom prst="rect">
            <a:avLst/>
          </a:prstGeom>
          <a:noFill/>
        </p:spPr>
        <p:txBody>
          <a:bodyPr wrap="square" rtlCol="0">
            <a:spAutoFit/>
          </a:bodyPr>
          <a:lstStyle/>
          <a:p>
            <a:pPr lvl="0"/>
            <a:r>
              <a:rPr lang="en-GB" dirty="0">
                <a:solidFill>
                  <a:schemeClr val="bg1"/>
                </a:solidFill>
              </a:rPr>
              <a:t>Strengths</a:t>
            </a:r>
          </a:p>
          <a:p>
            <a:pPr lvl="0"/>
            <a:r>
              <a:rPr lang="en-GB" dirty="0"/>
              <a:t>Competitive prices </a:t>
            </a:r>
          </a:p>
          <a:p>
            <a:pPr lvl="0"/>
            <a:r>
              <a:rPr lang="en-GB" dirty="0"/>
              <a:t>Knowledge of Beauty trends</a:t>
            </a:r>
          </a:p>
          <a:p>
            <a:pPr lvl="0"/>
            <a:r>
              <a:rPr lang="en-US" dirty="0"/>
              <a:t>Communication skills</a:t>
            </a:r>
            <a:endParaRPr lang="en-GB" dirty="0"/>
          </a:p>
          <a:p>
            <a:pPr lvl="0"/>
            <a:r>
              <a:rPr lang="en-US" dirty="0"/>
              <a:t>Finest customer services</a:t>
            </a:r>
            <a:endParaRPr lang="en-GB" dirty="0"/>
          </a:p>
          <a:p>
            <a:pPr lvl="0"/>
            <a:r>
              <a:rPr lang="en-US" dirty="0"/>
              <a:t>High Staff morale</a:t>
            </a:r>
            <a:endParaRPr lang="en-GB" dirty="0"/>
          </a:p>
        </p:txBody>
      </p:sp>
    </p:spTree>
    <p:extLst>
      <p:ext uri="{BB962C8B-B14F-4D97-AF65-F5344CB8AC3E}">
        <p14:creationId xmlns:p14="http://schemas.microsoft.com/office/powerpoint/2010/main" val="4121964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1804B-610A-72F1-5B9B-7768C6259456}"/>
              </a:ext>
            </a:extLst>
          </p:cNvPr>
          <p:cNvSpPr>
            <a:spLocks noGrp="1"/>
          </p:cNvSpPr>
          <p:nvPr>
            <p:ph type="title"/>
          </p:nvPr>
        </p:nvSpPr>
        <p:spPr>
          <a:xfrm>
            <a:off x="2080260" y="118997"/>
            <a:ext cx="6054014" cy="636270"/>
          </a:xfrm>
        </p:spPr>
        <p:txBody>
          <a:bodyPr>
            <a:normAutofit fontScale="90000"/>
          </a:bodyPr>
          <a:lstStyle/>
          <a:p>
            <a:r>
              <a:rPr lang="en-GB" dirty="0">
                <a:solidFill>
                  <a:schemeClr val="tx1"/>
                </a:solidFill>
              </a:rPr>
              <a:t>  Market Audit-PESTLE Analysis</a:t>
            </a:r>
            <a:br>
              <a:rPr lang="en-GB" dirty="0"/>
            </a:br>
            <a:endParaRPr lang="en-GB" dirty="0"/>
          </a:p>
        </p:txBody>
      </p:sp>
      <p:graphicFrame>
        <p:nvGraphicFramePr>
          <p:cNvPr id="8" name="Content Placeholder 7">
            <a:extLst>
              <a:ext uri="{FF2B5EF4-FFF2-40B4-BE49-F238E27FC236}">
                <a16:creationId xmlns:a16="http://schemas.microsoft.com/office/drawing/2014/main" id="{AC245F3B-A7C7-B405-7791-D1944F32F9BC}"/>
              </a:ext>
            </a:extLst>
          </p:cNvPr>
          <p:cNvGraphicFramePr>
            <a:graphicFrameLocks noGrp="1"/>
          </p:cNvGraphicFramePr>
          <p:nvPr>
            <p:ph idx="1"/>
            <p:extLst>
              <p:ext uri="{D42A27DB-BD31-4B8C-83A1-F6EECF244321}">
                <p14:modId xmlns:p14="http://schemas.microsoft.com/office/powerpoint/2010/main" val="2362146531"/>
              </p:ext>
            </p:extLst>
          </p:nvPr>
        </p:nvGraphicFramePr>
        <p:xfrm>
          <a:off x="375782" y="755267"/>
          <a:ext cx="9594936" cy="59837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85538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1804B-610A-72F1-5B9B-7768C6259456}"/>
              </a:ext>
            </a:extLst>
          </p:cNvPr>
          <p:cNvSpPr>
            <a:spLocks noGrp="1"/>
          </p:cNvSpPr>
          <p:nvPr>
            <p:ph type="title"/>
          </p:nvPr>
        </p:nvSpPr>
        <p:spPr>
          <a:xfrm>
            <a:off x="5536734" y="609600"/>
            <a:ext cx="3737268" cy="1320800"/>
          </a:xfrm>
        </p:spPr>
        <p:txBody>
          <a:bodyPr>
            <a:normAutofit/>
          </a:bodyPr>
          <a:lstStyle/>
          <a:p>
            <a:r>
              <a:rPr lang="en-GB"/>
              <a:t>Target Market</a:t>
            </a:r>
            <a:br>
              <a:rPr lang="en-GB" dirty="0"/>
            </a:br>
            <a:endParaRPr lang="en-GB" dirty="0"/>
          </a:p>
        </p:txBody>
      </p:sp>
      <p:sp>
        <p:nvSpPr>
          <p:cNvPr id="3" name="Content Placeholder 2">
            <a:extLst>
              <a:ext uri="{FF2B5EF4-FFF2-40B4-BE49-F238E27FC236}">
                <a16:creationId xmlns:a16="http://schemas.microsoft.com/office/drawing/2014/main" id="{500FD1F2-89FF-ADD9-938F-4F72C2D4061E}"/>
              </a:ext>
            </a:extLst>
          </p:cNvPr>
          <p:cNvSpPr>
            <a:spLocks noGrp="1"/>
          </p:cNvSpPr>
          <p:nvPr>
            <p:ph idx="1"/>
          </p:nvPr>
        </p:nvSpPr>
        <p:spPr>
          <a:xfrm>
            <a:off x="5209563" y="2160589"/>
            <a:ext cx="4064439" cy="3880773"/>
          </a:xfrm>
        </p:spPr>
        <p:txBody>
          <a:bodyPr>
            <a:normAutofit/>
          </a:bodyPr>
          <a:lstStyle/>
          <a:p>
            <a:r>
              <a:rPr lang="en-GB" dirty="0"/>
              <a:t>Target Market #1  </a:t>
            </a:r>
            <a:r>
              <a:rPr lang="en-GB" dirty="0" err="1"/>
              <a:t>ower</a:t>
            </a:r>
            <a:r>
              <a:rPr lang="en-GB" dirty="0"/>
              <a:t> </a:t>
            </a:r>
            <a:r>
              <a:rPr lang="en-GB" b="0" i="1" dirty="0">
                <a:effectLst/>
                <a:latin typeface="Lato" panose="020F0502020204030203" pitchFamily="34" charset="0"/>
              </a:rPr>
              <a:t>existing </a:t>
            </a:r>
            <a:r>
              <a:rPr lang="en-GB" b="0" i="0" dirty="0">
                <a:effectLst/>
                <a:latin typeface="Lato" panose="020F0502020204030203" pitchFamily="34" charset="0"/>
              </a:rPr>
              <a:t>list of current and past customers and clients</a:t>
            </a:r>
          </a:p>
          <a:p>
            <a:pPr marL="0" indent="0">
              <a:buNone/>
            </a:pPr>
            <a:r>
              <a:rPr lang="en-GB" dirty="0">
                <a:latin typeface="Lato" panose="020F0502020204030203" pitchFamily="34" charset="0"/>
              </a:rPr>
              <a:t>  Target Market #2  : </a:t>
            </a:r>
          </a:p>
          <a:p>
            <a:pPr marL="0" indent="0">
              <a:buNone/>
            </a:pPr>
            <a:r>
              <a:rPr lang="en-GB" dirty="0">
                <a:latin typeface="Lato" panose="020F0502020204030203" pitchFamily="34" charset="0"/>
              </a:rPr>
              <a:t>~ 20/50 Unisex (men/women)</a:t>
            </a:r>
            <a:endParaRPr lang="en-GB" b="0" i="0" dirty="0">
              <a:effectLst/>
              <a:latin typeface="Lato" panose="020F0502020204030203" pitchFamily="34" charset="0"/>
            </a:endParaRPr>
          </a:p>
          <a:p>
            <a:pPr marL="0" indent="0">
              <a:buNone/>
            </a:pPr>
            <a:r>
              <a:rPr lang="en-GB" dirty="0"/>
              <a:t>~Models</a:t>
            </a:r>
          </a:p>
          <a:p>
            <a:pPr marL="0" indent="0">
              <a:buNone/>
            </a:pPr>
            <a:r>
              <a:rPr lang="en-GB" dirty="0"/>
              <a:t>~VIP</a:t>
            </a:r>
            <a:endParaRPr lang="en-GB" dirty="0">
              <a:latin typeface="Lato" panose="020F0502020204030203" pitchFamily="34" charset="0"/>
            </a:endParaRPr>
          </a:p>
          <a:p>
            <a:r>
              <a:rPr lang="en-GB" dirty="0">
                <a:latin typeface="Lato" panose="020F0502020204030203" pitchFamily="34" charset="0"/>
              </a:rPr>
              <a:t>Focus on better services than </a:t>
            </a:r>
            <a:r>
              <a:rPr lang="en-GB" dirty="0" err="1">
                <a:latin typeface="Lato" panose="020F0502020204030203" pitchFamily="34" charset="0"/>
              </a:rPr>
              <a:t>ower</a:t>
            </a:r>
            <a:r>
              <a:rPr lang="en-GB" dirty="0">
                <a:latin typeface="Lato" panose="020F0502020204030203" pitchFamily="34" charset="0"/>
              </a:rPr>
              <a:t> competitors </a:t>
            </a:r>
          </a:p>
        </p:txBody>
      </p:sp>
      <p:pic>
        <p:nvPicPr>
          <p:cNvPr id="5" name="Picture 4" descr="Diagram&#10;&#10;Description automatically generated">
            <a:extLst>
              <a:ext uri="{FF2B5EF4-FFF2-40B4-BE49-F238E27FC236}">
                <a16:creationId xmlns:a16="http://schemas.microsoft.com/office/drawing/2014/main" id="{B79DF56F-6D54-3881-DB5E-7062D05B49FD}"/>
              </a:ext>
            </a:extLst>
          </p:cNvPr>
          <p:cNvPicPr>
            <a:picLocks noChangeAspect="1"/>
          </p:cNvPicPr>
          <p:nvPr/>
        </p:nvPicPr>
        <p:blipFill rotWithShape="1">
          <a:blip r:embed="rId3">
            <a:extLst>
              <a:ext uri="{28A0092B-C50C-407E-A947-70E740481C1C}">
                <a14:useLocalDpi xmlns:a14="http://schemas.microsoft.com/office/drawing/2010/main" val="0"/>
              </a:ext>
            </a:extLst>
          </a:blip>
          <a:srcRect l="40964" r="10459" b="-1"/>
          <a:stretch/>
        </p:blipFill>
        <p:spPr>
          <a:xfrm>
            <a:off x="-35839"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2"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929091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1804B-610A-72F1-5B9B-7768C6259456}"/>
              </a:ext>
            </a:extLst>
          </p:cNvPr>
          <p:cNvSpPr>
            <a:spLocks noGrp="1"/>
          </p:cNvSpPr>
          <p:nvPr>
            <p:ph type="title"/>
          </p:nvPr>
        </p:nvSpPr>
        <p:spPr>
          <a:xfrm>
            <a:off x="3035300" y="144337"/>
            <a:ext cx="5540202" cy="596900"/>
          </a:xfrm>
        </p:spPr>
        <p:txBody>
          <a:bodyPr>
            <a:normAutofit fontScale="90000"/>
          </a:bodyPr>
          <a:lstStyle/>
          <a:p>
            <a:r>
              <a:rPr lang="en-GB" i="1" dirty="0">
                <a:solidFill>
                  <a:schemeClr val="tx1"/>
                </a:solidFill>
              </a:rPr>
              <a:t>Marketing and Sales Plan</a:t>
            </a:r>
            <a:br>
              <a:rPr lang="en-GB" dirty="0"/>
            </a:br>
            <a:br>
              <a:rPr lang="en-GB" dirty="0"/>
            </a:br>
            <a:endParaRPr lang="en-GB" dirty="0"/>
          </a:p>
        </p:txBody>
      </p:sp>
      <p:sp>
        <p:nvSpPr>
          <p:cNvPr id="3" name="Content Placeholder 2">
            <a:extLst>
              <a:ext uri="{FF2B5EF4-FFF2-40B4-BE49-F238E27FC236}">
                <a16:creationId xmlns:a16="http://schemas.microsoft.com/office/drawing/2014/main" id="{500FD1F2-89FF-ADD9-938F-4F72C2D4061E}"/>
              </a:ext>
            </a:extLst>
          </p:cNvPr>
          <p:cNvSpPr>
            <a:spLocks noGrp="1"/>
          </p:cNvSpPr>
          <p:nvPr>
            <p:ph idx="1"/>
          </p:nvPr>
        </p:nvSpPr>
        <p:spPr>
          <a:xfrm>
            <a:off x="211964" y="1059468"/>
            <a:ext cx="8596668" cy="5481032"/>
          </a:xfrm>
        </p:spPr>
        <p:txBody>
          <a:bodyPr>
            <a:normAutofit lnSpcReduction="10000"/>
          </a:bodyPr>
          <a:lstStyle/>
          <a:p>
            <a:pPr marL="0" indent="0">
              <a:buNone/>
            </a:pPr>
            <a:r>
              <a:rPr lang="en-GB" dirty="0"/>
              <a:t>We will focusing on different marketing </a:t>
            </a:r>
            <a:r>
              <a:rPr lang="en-GB" dirty="0" err="1"/>
              <a:t>strategie</a:t>
            </a:r>
            <a:r>
              <a:rPr lang="en-GB" dirty="0"/>
              <a:t> :</a:t>
            </a:r>
          </a:p>
          <a:p>
            <a:r>
              <a:rPr lang="en-GB" dirty="0"/>
              <a:t>Social Media : Facebook page , Instagram , </a:t>
            </a:r>
            <a:r>
              <a:rPr lang="en-GB" dirty="0" err="1"/>
              <a:t>Twiter</a:t>
            </a:r>
            <a:r>
              <a:rPr lang="en-GB" dirty="0"/>
              <a:t> ,TikTok</a:t>
            </a:r>
          </a:p>
          <a:p>
            <a:r>
              <a:rPr lang="en-GB" dirty="0"/>
              <a:t>Website, local blogs </a:t>
            </a:r>
          </a:p>
          <a:p>
            <a:r>
              <a:rPr lang="en-GB" dirty="0"/>
              <a:t>Advertising in paper and magazines , newspaper </a:t>
            </a:r>
          </a:p>
          <a:p>
            <a:r>
              <a:rPr lang="en-GB" dirty="0"/>
              <a:t>Local radio advertising </a:t>
            </a:r>
          </a:p>
          <a:p>
            <a:r>
              <a:rPr lang="en-GB" dirty="0"/>
              <a:t>Business Cards </a:t>
            </a:r>
          </a:p>
          <a:p>
            <a:r>
              <a:rPr lang="en-GB" dirty="0"/>
              <a:t>Flyers</a:t>
            </a:r>
          </a:p>
          <a:p>
            <a:r>
              <a:rPr lang="en-GB" dirty="0"/>
              <a:t>“Tell a Friend “(promotions cand offer discounts or services</a:t>
            </a:r>
          </a:p>
          <a:p>
            <a:pPr marL="0" indent="0">
              <a:buNone/>
            </a:pPr>
            <a:r>
              <a:rPr lang="en-GB" dirty="0"/>
              <a:t> add-one for those willing to recommend service to others</a:t>
            </a:r>
          </a:p>
          <a:p>
            <a:pPr marL="0" indent="0">
              <a:buNone/>
            </a:pPr>
            <a:r>
              <a:rPr lang="en-GB" dirty="0"/>
              <a:t>                                                                                             </a:t>
            </a:r>
          </a:p>
          <a:p>
            <a:pPr marL="0" indent="0">
              <a:buNone/>
            </a:pPr>
            <a:endParaRPr lang="en-GB" dirty="0"/>
          </a:p>
          <a:p>
            <a:pPr marL="0" indent="0">
              <a:buNone/>
            </a:pPr>
            <a:r>
              <a:rPr lang="en-GB" dirty="0"/>
              <a:t>                                                                  </a:t>
            </a:r>
          </a:p>
          <a:p>
            <a:pPr marL="0" indent="0">
              <a:buNone/>
            </a:pPr>
            <a:endParaRPr lang="en-GB" dirty="0"/>
          </a:p>
          <a:p>
            <a:pPr marL="0" indent="0">
              <a:buNone/>
            </a:pPr>
            <a:r>
              <a:rPr lang="en-GB" dirty="0"/>
              <a:t>  (Miranda ,2022)</a:t>
            </a:r>
          </a:p>
        </p:txBody>
      </p:sp>
      <p:pic>
        <p:nvPicPr>
          <p:cNvPr id="5" name="Picture 4" descr="img facebook&#10;">
            <a:extLst>
              <a:ext uri="{FF2B5EF4-FFF2-40B4-BE49-F238E27FC236}">
                <a16:creationId xmlns:a16="http://schemas.microsoft.com/office/drawing/2014/main" id="{CFB6A0E4-F107-3EAA-EF0A-E3FDD2DF450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74002" y="144337"/>
            <a:ext cx="2842632" cy="2749175"/>
          </a:xfrm>
          <a:prstGeom prst="rect">
            <a:avLst/>
          </a:prstGeom>
        </p:spPr>
      </p:pic>
      <p:pic>
        <p:nvPicPr>
          <p:cNvPr id="6" name="Picture 5" descr="Img Social Media">
            <a:extLst>
              <a:ext uri="{FF2B5EF4-FFF2-40B4-BE49-F238E27FC236}">
                <a16:creationId xmlns:a16="http://schemas.microsoft.com/office/drawing/2014/main" id="{A8687857-787B-9B6B-EE39-5EEE8265C5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02873" y="3211743"/>
            <a:ext cx="5215342" cy="3189057"/>
          </a:xfrm>
          <a:prstGeom prst="rect">
            <a:avLst/>
          </a:prstGeom>
        </p:spPr>
      </p:pic>
    </p:spTree>
    <p:extLst>
      <p:ext uri="{BB962C8B-B14F-4D97-AF65-F5344CB8AC3E}">
        <p14:creationId xmlns:p14="http://schemas.microsoft.com/office/powerpoint/2010/main" val="13049354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1804B-610A-72F1-5B9B-7768C6259456}"/>
              </a:ext>
            </a:extLst>
          </p:cNvPr>
          <p:cNvSpPr>
            <a:spLocks noGrp="1"/>
          </p:cNvSpPr>
          <p:nvPr>
            <p:ph type="title"/>
          </p:nvPr>
        </p:nvSpPr>
        <p:spPr>
          <a:xfrm>
            <a:off x="677334" y="252919"/>
            <a:ext cx="7921917" cy="1677481"/>
          </a:xfrm>
        </p:spPr>
        <p:txBody>
          <a:bodyPr>
            <a:normAutofit fontScale="90000"/>
          </a:bodyPr>
          <a:lstStyle/>
          <a:p>
            <a:br>
              <a:rPr lang="en-GB" dirty="0"/>
            </a:br>
            <a:r>
              <a:rPr lang="en-GB" i="1" dirty="0">
                <a:solidFill>
                  <a:schemeClr val="tx1"/>
                </a:solidFill>
              </a:rPr>
              <a:t>Management Team</a:t>
            </a:r>
            <a:br>
              <a:rPr lang="en-GB" dirty="0"/>
            </a:br>
            <a:endParaRPr lang="en-GB" dirty="0"/>
          </a:p>
        </p:txBody>
      </p:sp>
      <p:sp>
        <p:nvSpPr>
          <p:cNvPr id="3" name="Content Placeholder 2">
            <a:extLst>
              <a:ext uri="{FF2B5EF4-FFF2-40B4-BE49-F238E27FC236}">
                <a16:creationId xmlns:a16="http://schemas.microsoft.com/office/drawing/2014/main" id="{500FD1F2-89FF-ADD9-938F-4F72C2D4061E}"/>
              </a:ext>
            </a:extLst>
          </p:cNvPr>
          <p:cNvSpPr>
            <a:spLocks noGrp="1"/>
          </p:cNvSpPr>
          <p:nvPr>
            <p:ph idx="1"/>
          </p:nvPr>
        </p:nvSpPr>
        <p:spPr>
          <a:xfrm>
            <a:off x="601472" y="1488613"/>
            <a:ext cx="8596668" cy="1677481"/>
          </a:xfrm>
        </p:spPr>
        <p:txBody>
          <a:bodyPr/>
          <a:lstStyle/>
          <a:p>
            <a:r>
              <a:rPr lang="en-GB" dirty="0"/>
              <a:t>We are 5 </a:t>
            </a:r>
            <a:r>
              <a:rPr lang="en-GB" dirty="0" err="1"/>
              <a:t>parteners</a:t>
            </a:r>
            <a:r>
              <a:rPr lang="en-GB" dirty="0"/>
              <a:t> . 4 BEAUTY ARTIST   1 Therapist </a:t>
            </a:r>
          </a:p>
          <a:p>
            <a:r>
              <a:rPr lang="en-GB" dirty="0" err="1"/>
              <a:t>Mountly</a:t>
            </a:r>
            <a:r>
              <a:rPr lang="en-GB" dirty="0"/>
              <a:t> marketing plan   </a:t>
            </a:r>
          </a:p>
        </p:txBody>
      </p:sp>
      <p:pic>
        <p:nvPicPr>
          <p:cNvPr id="5" name="Picture 4" descr="A picture containing person, indoor, dark, close&#10;&#10;Description automatically generated">
            <a:extLst>
              <a:ext uri="{FF2B5EF4-FFF2-40B4-BE49-F238E27FC236}">
                <a16:creationId xmlns:a16="http://schemas.microsoft.com/office/drawing/2014/main" id="{D389AE93-756D-09FD-9DA3-62966108DB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92004" y="5303876"/>
            <a:ext cx="1085441" cy="1447254"/>
          </a:xfrm>
          <a:prstGeom prst="rect">
            <a:avLst/>
          </a:prstGeom>
        </p:spPr>
      </p:pic>
      <p:pic>
        <p:nvPicPr>
          <p:cNvPr id="7" name="Picture 6" descr="A person in a suit&#10;&#10;Description automatically generated with low confidence">
            <a:extLst>
              <a:ext uri="{FF2B5EF4-FFF2-40B4-BE49-F238E27FC236}">
                <a16:creationId xmlns:a16="http://schemas.microsoft.com/office/drawing/2014/main" id="{25AEB056-088B-49DE-FE0C-283FDBF567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24616" y="5386368"/>
            <a:ext cx="1038584" cy="1424133"/>
          </a:xfrm>
          <a:prstGeom prst="rect">
            <a:avLst/>
          </a:prstGeom>
        </p:spPr>
      </p:pic>
      <p:pic>
        <p:nvPicPr>
          <p:cNvPr id="9" name="Picture 8" descr="A person taking a selfie&#10;&#10;Description automatically generated">
            <a:extLst>
              <a:ext uri="{FF2B5EF4-FFF2-40B4-BE49-F238E27FC236}">
                <a16:creationId xmlns:a16="http://schemas.microsoft.com/office/drawing/2014/main" id="{8669F1BB-B148-C349-6F3D-0476D047174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50764" y="5386368"/>
            <a:ext cx="924898" cy="1395486"/>
          </a:xfrm>
          <a:prstGeom prst="rect">
            <a:avLst/>
          </a:prstGeom>
        </p:spPr>
      </p:pic>
      <p:pic>
        <p:nvPicPr>
          <p:cNvPr id="6" name="Picture 5" descr="A person wearing glasses&#10;&#10;Description automatically generated with medium confidence">
            <a:extLst>
              <a:ext uri="{FF2B5EF4-FFF2-40B4-BE49-F238E27FC236}">
                <a16:creationId xmlns:a16="http://schemas.microsoft.com/office/drawing/2014/main" id="{D3BB9031-7D2C-1804-0C11-2DB2E6BF375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99514" y="5333251"/>
            <a:ext cx="1143536" cy="1447254"/>
          </a:xfrm>
          <a:prstGeom prst="rect">
            <a:avLst/>
          </a:prstGeom>
        </p:spPr>
      </p:pic>
      <p:pic>
        <p:nvPicPr>
          <p:cNvPr id="10" name="Picture 9" descr="A person wearing glasses&#10;&#10;Description automatically generated with low confidence">
            <a:extLst>
              <a:ext uri="{FF2B5EF4-FFF2-40B4-BE49-F238E27FC236}">
                <a16:creationId xmlns:a16="http://schemas.microsoft.com/office/drawing/2014/main" id="{B7D09D1C-59C1-6754-F81E-6D1818E10D0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985182" y="5312242"/>
            <a:ext cx="924898" cy="1447254"/>
          </a:xfrm>
          <a:prstGeom prst="rect">
            <a:avLst/>
          </a:prstGeom>
        </p:spPr>
      </p:pic>
      <p:graphicFrame>
        <p:nvGraphicFramePr>
          <p:cNvPr id="12" name="Table 12">
            <a:extLst>
              <a:ext uri="{FF2B5EF4-FFF2-40B4-BE49-F238E27FC236}">
                <a16:creationId xmlns:a16="http://schemas.microsoft.com/office/drawing/2014/main" id="{7A529F0B-8959-6C2F-725C-C3043414492B}"/>
              </a:ext>
            </a:extLst>
          </p:cNvPr>
          <p:cNvGraphicFramePr>
            <a:graphicFrameLocks noGrp="1"/>
          </p:cNvGraphicFramePr>
          <p:nvPr>
            <p:extLst>
              <p:ext uri="{D42A27DB-BD31-4B8C-83A1-F6EECF244321}">
                <p14:modId xmlns:p14="http://schemas.microsoft.com/office/powerpoint/2010/main" val="2465835592"/>
              </p:ext>
            </p:extLst>
          </p:nvPr>
        </p:nvGraphicFramePr>
        <p:xfrm>
          <a:off x="165100" y="2537618"/>
          <a:ext cx="10729428" cy="2795633"/>
        </p:xfrm>
        <a:graphic>
          <a:graphicData uri="http://schemas.openxmlformats.org/drawingml/2006/table">
            <a:tbl>
              <a:tblPr firstRow="1" bandRow="1">
                <a:tableStyleId>{5940675A-B579-460E-94D1-54222C63F5DA}</a:tableStyleId>
              </a:tblPr>
              <a:tblGrid>
                <a:gridCol w="1642502">
                  <a:extLst>
                    <a:ext uri="{9D8B030D-6E8A-4147-A177-3AD203B41FA5}">
                      <a16:colId xmlns:a16="http://schemas.microsoft.com/office/drawing/2014/main" val="1006206011"/>
                    </a:ext>
                  </a:extLst>
                </a:gridCol>
                <a:gridCol w="2087062">
                  <a:extLst>
                    <a:ext uri="{9D8B030D-6E8A-4147-A177-3AD203B41FA5}">
                      <a16:colId xmlns:a16="http://schemas.microsoft.com/office/drawing/2014/main" val="812875612"/>
                    </a:ext>
                  </a:extLst>
                </a:gridCol>
                <a:gridCol w="1749966">
                  <a:extLst>
                    <a:ext uri="{9D8B030D-6E8A-4147-A177-3AD203B41FA5}">
                      <a16:colId xmlns:a16="http://schemas.microsoft.com/office/drawing/2014/main" val="1047991860"/>
                    </a:ext>
                  </a:extLst>
                </a:gridCol>
                <a:gridCol w="1749966">
                  <a:extLst>
                    <a:ext uri="{9D8B030D-6E8A-4147-A177-3AD203B41FA5}">
                      <a16:colId xmlns:a16="http://schemas.microsoft.com/office/drawing/2014/main" val="217685458"/>
                    </a:ext>
                  </a:extLst>
                </a:gridCol>
                <a:gridCol w="1749966">
                  <a:extLst>
                    <a:ext uri="{9D8B030D-6E8A-4147-A177-3AD203B41FA5}">
                      <a16:colId xmlns:a16="http://schemas.microsoft.com/office/drawing/2014/main" val="3724371449"/>
                    </a:ext>
                  </a:extLst>
                </a:gridCol>
                <a:gridCol w="1749966">
                  <a:extLst>
                    <a:ext uri="{9D8B030D-6E8A-4147-A177-3AD203B41FA5}">
                      <a16:colId xmlns:a16="http://schemas.microsoft.com/office/drawing/2014/main" val="1025537013"/>
                    </a:ext>
                  </a:extLst>
                </a:gridCol>
              </a:tblGrid>
              <a:tr h="1020764">
                <a:tc>
                  <a:txBody>
                    <a:bodyPr/>
                    <a:lstStyle/>
                    <a:p>
                      <a:r>
                        <a:rPr lang="en-GB" dirty="0"/>
                        <a:t>Name </a:t>
                      </a:r>
                    </a:p>
                  </a:txBody>
                  <a:tcPr/>
                </a:tc>
                <a:tc>
                  <a:txBody>
                    <a:bodyPr/>
                    <a:lstStyle/>
                    <a:p>
                      <a:r>
                        <a:rPr lang="en-GB" dirty="0"/>
                        <a:t>Alexandra M </a:t>
                      </a:r>
                    </a:p>
                  </a:txBody>
                  <a:tcPr/>
                </a:tc>
                <a:tc>
                  <a:txBody>
                    <a:bodyPr/>
                    <a:lstStyle/>
                    <a:p>
                      <a:r>
                        <a:rPr lang="en-GB" dirty="0"/>
                        <a:t>Madalina Z</a:t>
                      </a:r>
                    </a:p>
                  </a:txBody>
                  <a:tcPr/>
                </a:tc>
                <a:tc>
                  <a:txBody>
                    <a:bodyPr/>
                    <a:lstStyle/>
                    <a:p>
                      <a:r>
                        <a:rPr lang="en-GB" dirty="0"/>
                        <a:t>Anamaria N</a:t>
                      </a:r>
                    </a:p>
                  </a:txBody>
                  <a:tcPr/>
                </a:tc>
                <a:tc>
                  <a:txBody>
                    <a:bodyPr/>
                    <a:lstStyle/>
                    <a:p>
                      <a:r>
                        <a:rPr lang="en-GB" dirty="0"/>
                        <a:t>Nicoleta M</a:t>
                      </a:r>
                    </a:p>
                  </a:txBody>
                  <a:tcPr/>
                </a:tc>
                <a:tc>
                  <a:txBody>
                    <a:bodyPr/>
                    <a:lstStyle/>
                    <a:p>
                      <a:r>
                        <a:rPr lang="en-GB" dirty="0"/>
                        <a:t>Valentin R</a:t>
                      </a:r>
                    </a:p>
                  </a:txBody>
                  <a:tcPr/>
                </a:tc>
                <a:extLst>
                  <a:ext uri="{0D108BD9-81ED-4DB2-BD59-A6C34878D82A}">
                    <a16:rowId xmlns:a16="http://schemas.microsoft.com/office/drawing/2014/main" val="948865205"/>
                  </a:ext>
                </a:extLst>
              </a:tr>
              <a:tr h="1774869">
                <a:tc>
                  <a:txBody>
                    <a:bodyPr/>
                    <a:lstStyle/>
                    <a:p>
                      <a:r>
                        <a:rPr lang="en-GB" dirty="0"/>
                        <a:t>Responsibility</a:t>
                      </a:r>
                    </a:p>
                    <a:p>
                      <a:endParaRPr lang="en-GB" dirty="0"/>
                    </a:p>
                  </a:txBody>
                  <a:tcPr/>
                </a:tc>
                <a:tc>
                  <a:txBody>
                    <a:bodyPr/>
                    <a:lstStyle/>
                    <a:p>
                      <a:r>
                        <a:rPr lang="en-GB" dirty="0"/>
                        <a:t>Make-up artist </a:t>
                      </a:r>
                    </a:p>
                    <a:p>
                      <a:r>
                        <a:rPr lang="en-GB" dirty="0"/>
                        <a:t>Hair stylist</a:t>
                      </a:r>
                    </a:p>
                    <a:p>
                      <a:r>
                        <a:rPr lang="en-GB" dirty="0"/>
                        <a:t>Manager</a:t>
                      </a:r>
                    </a:p>
                  </a:txBody>
                  <a:tcPr/>
                </a:tc>
                <a:tc>
                  <a:txBody>
                    <a:bodyPr/>
                    <a:lstStyle/>
                    <a:p>
                      <a:r>
                        <a:rPr lang="en-GB" dirty="0"/>
                        <a:t>Make-up artist</a:t>
                      </a:r>
                    </a:p>
                    <a:p>
                      <a:r>
                        <a:rPr lang="en-GB" dirty="0"/>
                        <a:t>Beautician </a:t>
                      </a:r>
                    </a:p>
                    <a:p>
                      <a:r>
                        <a:rPr lang="en-GB" dirty="0"/>
                        <a:t>Advertising</a:t>
                      </a:r>
                    </a:p>
                  </a:txBody>
                  <a:tcPr/>
                </a:tc>
                <a:tc>
                  <a:txBody>
                    <a:bodyPr/>
                    <a:lstStyle/>
                    <a:p>
                      <a:r>
                        <a:rPr lang="en-GB" dirty="0"/>
                        <a:t>Nail technician Beautician </a:t>
                      </a:r>
                    </a:p>
                    <a:p>
                      <a:r>
                        <a:rPr lang="en-GB" dirty="0"/>
                        <a:t>Manager</a:t>
                      </a:r>
                    </a:p>
                  </a:txBody>
                  <a:tcPr/>
                </a:tc>
                <a:tc>
                  <a:txBody>
                    <a:bodyPr/>
                    <a:lstStyle/>
                    <a:p>
                      <a:r>
                        <a:rPr lang="en-GB" dirty="0"/>
                        <a:t>Beautician</a:t>
                      </a:r>
                    </a:p>
                    <a:p>
                      <a:r>
                        <a:rPr lang="en-GB" dirty="0"/>
                        <a:t>Eyelash Technician</a:t>
                      </a:r>
                    </a:p>
                    <a:p>
                      <a:r>
                        <a:rPr lang="en-GB" dirty="0"/>
                        <a:t>Advertising</a:t>
                      </a:r>
                    </a:p>
                  </a:txBody>
                  <a:tcPr/>
                </a:tc>
                <a:tc>
                  <a:txBody>
                    <a:bodyPr/>
                    <a:lstStyle/>
                    <a:p>
                      <a:r>
                        <a:rPr lang="en-GB" dirty="0"/>
                        <a:t>Massage Therapist</a:t>
                      </a:r>
                    </a:p>
                    <a:p>
                      <a:r>
                        <a:rPr lang="en-GB" dirty="0"/>
                        <a:t>Accountant</a:t>
                      </a:r>
                    </a:p>
                  </a:txBody>
                  <a:tcPr/>
                </a:tc>
                <a:extLst>
                  <a:ext uri="{0D108BD9-81ED-4DB2-BD59-A6C34878D82A}">
                    <a16:rowId xmlns:a16="http://schemas.microsoft.com/office/drawing/2014/main" val="458682518"/>
                  </a:ext>
                </a:extLst>
              </a:tr>
            </a:tbl>
          </a:graphicData>
        </a:graphic>
      </p:graphicFrame>
    </p:spTree>
    <p:extLst>
      <p:ext uri="{BB962C8B-B14F-4D97-AF65-F5344CB8AC3E}">
        <p14:creationId xmlns:p14="http://schemas.microsoft.com/office/powerpoint/2010/main" val="4576274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1804B-610A-72F1-5B9B-7768C6259456}"/>
              </a:ext>
            </a:extLst>
          </p:cNvPr>
          <p:cNvSpPr>
            <a:spLocks noGrp="1"/>
          </p:cNvSpPr>
          <p:nvPr>
            <p:ph type="title"/>
          </p:nvPr>
        </p:nvSpPr>
        <p:spPr/>
        <p:txBody>
          <a:bodyPr/>
          <a:lstStyle/>
          <a:p>
            <a:r>
              <a:rPr lang="en-GB" dirty="0">
                <a:solidFill>
                  <a:schemeClr val="tx1"/>
                </a:solidFill>
              </a:rPr>
              <a:t>Financial plan</a:t>
            </a:r>
            <a:br>
              <a:rPr lang="en-GB" dirty="0"/>
            </a:br>
            <a:endParaRPr lang="en-GB" dirty="0"/>
          </a:p>
        </p:txBody>
      </p:sp>
      <p:sp>
        <p:nvSpPr>
          <p:cNvPr id="3" name="Content Placeholder 2">
            <a:extLst>
              <a:ext uri="{FF2B5EF4-FFF2-40B4-BE49-F238E27FC236}">
                <a16:creationId xmlns:a16="http://schemas.microsoft.com/office/drawing/2014/main" id="{500FD1F2-89FF-ADD9-938F-4F72C2D4061E}"/>
              </a:ext>
            </a:extLst>
          </p:cNvPr>
          <p:cNvSpPr>
            <a:spLocks noGrp="1"/>
          </p:cNvSpPr>
          <p:nvPr>
            <p:ph idx="1"/>
          </p:nvPr>
        </p:nvSpPr>
        <p:spPr/>
        <p:txBody>
          <a:bodyPr/>
          <a:lstStyle/>
          <a:p>
            <a:r>
              <a:rPr lang="en-US" sz="1800" dirty="0">
                <a:ea typeface="Calibri"/>
                <a:cs typeface="Calibri"/>
              </a:rPr>
              <a:t>Capital Investment</a:t>
            </a:r>
          </a:p>
          <a:p>
            <a:pPr marL="0" indent="0">
              <a:buNone/>
            </a:pPr>
            <a:r>
              <a:rPr lang="en-US" sz="1800" dirty="0">
                <a:ea typeface="+mn-lt"/>
                <a:cs typeface="+mn-lt"/>
              </a:rPr>
              <a:t>A new company has to set up a financial strategy in order to predict its future sales and financial success. Since it will reveal the total amount of money and time needed for the investment, it is a crucial component of the preliminary planning process. It reveals where and how much of an organization's capital is needed to improve performance and helps it plan for both the best- and worst-case scenarios.</a:t>
            </a:r>
          </a:p>
          <a:p>
            <a:endParaRPr lang="en-GB" dirty="0"/>
          </a:p>
        </p:txBody>
      </p:sp>
    </p:spTree>
    <p:extLst>
      <p:ext uri="{BB962C8B-B14F-4D97-AF65-F5344CB8AC3E}">
        <p14:creationId xmlns:p14="http://schemas.microsoft.com/office/powerpoint/2010/main" val="24844171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1804B-610A-72F1-5B9B-7768C6259456}"/>
              </a:ext>
            </a:extLst>
          </p:cNvPr>
          <p:cNvSpPr>
            <a:spLocks noGrp="1"/>
          </p:cNvSpPr>
          <p:nvPr>
            <p:ph type="title"/>
          </p:nvPr>
        </p:nvSpPr>
        <p:spPr>
          <a:xfrm>
            <a:off x="1298436" y="299049"/>
            <a:ext cx="8432160" cy="701615"/>
          </a:xfrm>
        </p:spPr>
        <p:txBody>
          <a:bodyPr>
            <a:normAutofit fontScale="90000"/>
          </a:bodyPr>
          <a:lstStyle/>
          <a:p>
            <a:r>
              <a:rPr lang="en-GB" dirty="0">
                <a:solidFill>
                  <a:schemeClr val="tx1"/>
                </a:solidFill>
              </a:rPr>
              <a:t>Financial plan / Start up Cash</a:t>
            </a:r>
            <a:br>
              <a:rPr lang="en-GB" dirty="0"/>
            </a:br>
            <a:endParaRPr lang="en-GB" dirty="0"/>
          </a:p>
        </p:txBody>
      </p:sp>
      <p:pic>
        <p:nvPicPr>
          <p:cNvPr id="4" name="table">
            <a:extLst>
              <a:ext uri="{FF2B5EF4-FFF2-40B4-BE49-F238E27FC236}">
                <a16:creationId xmlns:a16="http://schemas.microsoft.com/office/drawing/2014/main" id="{5E87BFEA-82DA-1098-BD2F-776EBA626E66}"/>
              </a:ext>
            </a:extLst>
          </p:cNvPr>
          <p:cNvPicPr>
            <a:picLocks noGrp="1" noChangeAspect="1"/>
          </p:cNvPicPr>
          <p:nvPr>
            <p:ph idx="1"/>
          </p:nvPr>
        </p:nvPicPr>
        <p:blipFill>
          <a:blip r:embed="rId2"/>
          <a:stretch>
            <a:fillRect/>
          </a:stretch>
        </p:blipFill>
        <p:spPr>
          <a:xfrm>
            <a:off x="227995" y="1155939"/>
            <a:ext cx="9812031" cy="2437199"/>
          </a:xfrm>
          <a:prstGeom prst="rect">
            <a:avLst/>
          </a:prstGeom>
        </p:spPr>
      </p:pic>
      <p:pic>
        <p:nvPicPr>
          <p:cNvPr id="5" name="Picture 4" descr="Chart, pie chart&#10;&#10;Description automatically generated">
            <a:extLst>
              <a:ext uri="{FF2B5EF4-FFF2-40B4-BE49-F238E27FC236}">
                <a16:creationId xmlns:a16="http://schemas.microsoft.com/office/drawing/2014/main" id="{FC83E79B-CB39-A25C-01ED-9A2C328047CB}"/>
              </a:ext>
            </a:extLst>
          </p:cNvPr>
          <p:cNvPicPr>
            <a:picLocks noChangeAspect="1"/>
          </p:cNvPicPr>
          <p:nvPr/>
        </p:nvPicPr>
        <p:blipFill>
          <a:blip r:embed="rId3"/>
          <a:stretch>
            <a:fillRect/>
          </a:stretch>
        </p:blipFill>
        <p:spPr>
          <a:xfrm>
            <a:off x="1638795" y="3748414"/>
            <a:ext cx="7279574" cy="3020521"/>
          </a:xfrm>
          <a:prstGeom prst="rect">
            <a:avLst/>
          </a:prstGeom>
        </p:spPr>
      </p:pic>
    </p:spTree>
    <p:extLst>
      <p:ext uri="{BB962C8B-B14F-4D97-AF65-F5344CB8AC3E}">
        <p14:creationId xmlns:p14="http://schemas.microsoft.com/office/powerpoint/2010/main" val="16800068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1804B-610A-72F1-5B9B-7768C6259456}"/>
              </a:ext>
            </a:extLst>
          </p:cNvPr>
          <p:cNvSpPr>
            <a:spLocks noGrp="1"/>
          </p:cNvSpPr>
          <p:nvPr>
            <p:ph type="title"/>
          </p:nvPr>
        </p:nvSpPr>
        <p:spPr>
          <a:xfrm>
            <a:off x="1036149" y="267418"/>
            <a:ext cx="8596668" cy="952982"/>
          </a:xfrm>
        </p:spPr>
        <p:txBody>
          <a:bodyPr>
            <a:normAutofit fontScale="90000"/>
          </a:bodyPr>
          <a:lstStyle/>
          <a:p>
            <a:r>
              <a:rPr lang="en-GB" dirty="0">
                <a:solidFill>
                  <a:schemeClr val="tx1"/>
                </a:solidFill>
              </a:rPr>
              <a:t>Financial plan / Monthly Cash flow</a:t>
            </a:r>
            <a:br>
              <a:rPr lang="en-GB" dirty="0"/>
            </a:br>
            <a:endParaRPr lang="en-GB" dirty="0"/>
          </a:p>
        </p:txBody>
      </p:sp>
      <p:pic>
        <p:nvPicPr>
          <p:cNvPr id="4" name="Content Placeholder 3" descr="Table&#10;&#10;Description automatically generated">
            <a:extLst>
              <a:ext uri="{FF2B5EF4-FFF2-40B4-BE49-F238E27FC236}">
                <a16:creationId xmlns:a16="http://schemas.microsoft.com/office/drawing/2014/main" id="{9A68F618-DA4C-453D-412E-CA2E2C94EFF8}"/>
              </a:ext>
            </a:extLst>
          </p:cNvPr>
          <p:cNvPicPr>
            <a:picLocks noGrp="1" noChangeAspect="1"/>
          </p:cNvPicPr>
          <p:nvPr>
            <p:ph idx="1"/>
          </p:nvPr>
        </p:nvPicPr>
        <p:blipFill>
          <a:blip r:embed="rId2"/>
          <a:stretch>
            <a:fillRect/>
          </a:stretch>
        </p:blipFill>
        <p:spPr>
          <a:xfrm>
            <a:off x="276046" y="844952"/>
            <a:ext cx="10420710" cy="5849803"/>
          </a:xfrm>
          <a:prstGeom prst="rect">
            <a:avLst/>
          </a:prstGeom>
        </p:spPr>
      </p:pic>
    </p:spTree>
    <p:extLst>
      <p:ext uri="{BB962C8B-B14F-4D97-AF65-F5344CB8AC3E}">
        <p14:creationId xmlns:p14="http://schemas.microsoft.com/office/powerpoint/2010/main" val="38905387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1804B-610A-72F1-5B9B-7768C6259456}"/>
              </a:ext>
            </a:extLst>
          </p:cNvPr>
          <p:cNvSpPr>
            <a:spLocks noGrp="1"/>
          </p:cNvSpPr>
          <p:nvPr>
            <p:ph type="title"/>
          </p:nvPr>
        </p:nvSpPr>
        <p:spPr>
          <a:xfrm>
            <a:off x="8420100" y="2113575"/>
            <a:ext cx="3365500" cy="1600200"/>
          </a:xfrm>
        </p:spPr>
        <p:txBody>
          <a:bodyPr>
            <a:normAutofit fontScale="90000"/>
          </a:bodyPr>
          <a:lstStyle/>
          <a:p>
            <a:pPr algn="ctr"/>
            <a:r>
              <a:rPr lang="en-GB" dirty="0">
                <a:solidFill>
                  <a:schemeClr val="tx1"/>
                </a:solidFill>
              </a:rPr>
              <a:t>Financial plan </a:t>
            </a:r>
            <a:br>
              <a:rPr lang="en-GB" dirty="0">
                <a:solidFill>
                  <a:schemeClr val="tx1"/>
                </a:solidFill>
              </a:rPr>
            </a:br>
            <a:r>
              <a:rPr lang="en-GB" dirty="0">
                <a:solidFill>
                  <a:schemeClr val="tx1"/>
                </a:solidFill>
              </a:rPr>
              <a:t>/ </a:t>
            </a:r>
            <a:br>
              <a:rPr lang="en-GB" dirty="0">
                <a:solidFill>
                  <a:schemeClr val="tx1"/>
                </a:solidFill>
              </a:rPr>
            </a:br>
            <a:r>
              <a:rPr lang="en-GB" dirty="0">
                <a:solidFill>
                  <a:schemeClr val="tx1"/>
                </a:solidFill>
              </a:rPr>
              <a:t>Profit and Loss</a:t>
            </a:r>
            <a:br>
              <a:rPr lang="en-GB" dirty="0"/>
            </a:br>
            <a:endParaRPr lang="en-GB" dirty="0"/>
          </a:p>
        </p:txBody>
      </p:sp>
      <p:pic>
        <p:nvPicPr>
          <p:cNvPr id="9" name="Content Placeholder 8">
            <a:extLst>
              <a:ext uri="{FF2B5EF4-FFF2-40B4-BE49-F238E27FC236}">
                <a16:creationId xmlns:a16="http://schemas.microsoft.com/office/drawing/2014/main" id="{4DB42BDA-91FD-DCB2-4CC5-1E0B868B6054}"/>
              </a:ext>
            </a:extLst>
          </p:cNvPr>
          <p:cNvPicPr>
            <a:picLocks noGrp="1" noChangeAspect="1"/>
          </p:cNvPicPr>
          <p:nvPr>
            <p:ph idx="1"/>
          </p:nvPr>
        </p:nvPicPr>
        <p:blipFill rotWithShape="1">
          <a:blip r:embed="rId2"/>
          <a:srcRect t="-695" r="52143" b="-327"/>
          <a:stretch/>
        </p:blipFill>
        <p:spPr>
          <a:xfrm>
            <a:off x="576219" y="-31805"/>
            <a:ext cx="7412081" cy="6921609"/>
          </a:xfrm>
          <a:prstGeom prst="rect">
            <a:avLst/>
          </a:prstGeom>
        </p:spPr>
      </p:pic>
    </p:spTree>
    <p:extLst>
      <p:ext uri="{BB962C8B-B14F-4D97-AF65-F5344CB8AC3E}">
        <p14:creationId xmlns:p14="http://schemas.microsoft.com/office/powerpoint/2010/main" val="26586841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1804B-610A-72F1-5B9B-7768C6259456}"/>
              </a:ext>
            </a:extLst>
          </p:cNvPr>
          <p:cNvSpPr>
            <a:spLocks noGrp="1"/>
          </p:cNvSpPr>
          <p:nvPr>
            <p:ph type="title"/>
          </p:nvPr>
        </p:nvSpPr>
        <p:spPr>
          <a:xfrm>
            <a:off x="381000" y="139701"/>
            <a:ext cx="3124200" cy="634999"/>
          </a:xfrm>
        </p:spPr>
        <p:txBody>
          <a:bodyPr>
            <a:normAutofit fontScale="90000"/>
          </a:bodyPr>
          <a:lstStyle/>
          <a:p>
            <a:r>
              <a:rPr lang="en-GB" dirty="0">
                <a:solidFill>
                  <a:schemeClr val="bg1"/>
                </a:solidFill>
              </a:rPr>
              <a:t>References:</a:t>
            </a:r>
          </a:p>
        </p:txBody>
      </p:sp>
      <p:sp>
        <p:nvSpPr>
          <p:cNvPr id="3" name="Content Placeholder 2">
            <a:extLst>
              <a:ext uri="{FF2B5EF4-FFF2-40B4-BE49-F238E27FC236}">
                <a16:creationId xmlns:a16="http://schemas.microsoft.com/office/drawing/2014/main" id="{500FD1F2-89FF-ADD9-938F-4F72C2D4061E}"/>
              </a:ext>
            </a:extLst>
          </p:cNvPr>
          <p:cNvSpPr>
            <a:spLocks noGrp="1"/>
          </p:cNvSpPr>
          <p:nvPr>
            <p:ph idx="1"/>
          </p:nvPr>
        </p:nvSpPr>
        <p:spPr>
          <a:xfrm>
            <a:off x="119270" y="774700"/>
            <a:ext cx="11304103" cy="5811630"/>
          </a:xfrm>
        </p:spPr>
        <p:txBody>
          <a:bodyPr>
            <a:normAutofit fontScale="92500" lnSpcReduction="20000"/>
          </a:bodyPr>
          <a:lstStyle/>
          <a:p>
            <a:r>
              <a:rPr lang="en-GB" sz="1700" dirty="0">
                <a:solidFill>
                  <a:schemeClr val="tx1"/>
                </a:solidFill>
                <a:hlinkClick r:id="rId2">
                  <a:extLst>
                    <a:ext uri="{A12FA001-AC4F-418D-AE19-62706E023703}">
                      <ahyp:hlinkClr xmlns:ahyp="http://schemas.microsoft.com/office/drawing/2018/hyperlinkcolor" val="tx"/>
                    </a:ext>
                  </a:extLst>
                </a:hlinkClick>
              </a:rPr>
              <a:t>British </a:t>
            </a:r>
            <a:r>
              <a:rPr lang="en-GB" sz="1700" dirty="0" err="1">
                <a:solidFill>
                  <a:schemeClr val="tx1"/>
                </a:solidFill>
                <a:hlinkClick r:id="rId2">
                  <a:extLst>
                    <a:ext uri="{A12FA001-AC4F-418D-AE19-62706E023703}">
                      <ahyp:hlinkClr xmlns:ahyp="http://schemas.microsoft.com/office/drawing/2018/hyperlinkcolor" val="tx"/>
                    </a:ext>
                  </a:extLst>
                </a:hlinkClick>
              </a:rPr>
              <a:t>Fsion</a:t>
            </a:r>
            <a:r>
              <a:rPr lang="en-GB" sz="1700" dirty="0">
                <a:solidFill>
                  <a:schemeClr val="tx1"/>
                </a:solidFill>
                <a:hlinkClick r:id="rId2">
                  <a:extLst>
                    <a:ext uri="{A12FA001-AC4F-418D-AE19-62706E023703}">
                      <ahyp:hlinkClr xmlns:ahyp="http://schemas.microsoft.com/office/drawing/2018/hyperlinkcolor" val="tx"/>
                    </a:ext>
                  </a:extLst>
                </a:hlinkClick>
              </a:rPr>
              <a:t> Council  , 2016 , link : https://www.britishfashioncouncil.co.uk/pressreleases/A-Celebration-of-British-Fashion-at-10-Downing-Street</a:t>
            </a:r>
          </a:p>
          <a:p>
            <a:r>
              <a:rPr lang="en-GB" sz="1700" dirty="0">
                <a:solidFill>
                  <a:schemeClr val="tx1"/>
                </a:solidFill>
                <a:hlinkClick r:id="rId2">
                  <a:extLst>
                    <a:ext uri="{A12FA001-AC4F-418D-AE19-62706E023703}">
                      <ahyp:hlinkClr xmlns:ahyp="http://schemas.microsoft.com/office/drawing/2018/hyperlinkcolor" val="tx"/>
                    </a:ext>
                  </a:extLst>
                </a:hlinkClick>
              </a:rPr>
              <a:t>DCS Blog ,Link : What Are the Common Reasons to Visit a Beauty Salon Regularly? (dawnclairesalon.co.uk)</a:t>
            </a:r>
            <a:r>
              <a:rPr lang="en-GB" sz="1700" dirty="0">
                <a:solidFill>
                  <a:schemeClr val="tx1"/>
                </a:solidFill>
              </a:rPr>
              <a:t> (22/10/2022)</a:t>
            </a:r>
          </a:p>
          <a:p>
            <a:r>
              <a:rPr lang="en-GB" sz="1700" dirty="0">
                <a:solidFill>
                  <a:schemeClr val="tx1"/>
                </a:solidFill>
              </a:rPr>
              <a:t> </a:t>
            </a:r>
            <a:r>
              <a:rPr lang="en-GB" sz="1700" dirty="0"/>
              <a:t>Image 1 , link : </a:t>
            </a:r>
            <a:r>
              <a:rPr lang="en-GB" sz="1700" dirty="0">
                <a:solidFill>
                  <a:schemeClr val="tx1"/>
                </a:solidFill>
                <a:hlinkClick r:id="rId3">
                  <a:extLst>
                    <a:ext uri="{A12FA001-AC4F-418D-AE19-62706E023703}">
                      <ahyp:hlinkClr xmlns:ahyp="http://schemas.microsoft.com/office/drawing/2018/hyperlinkcolor" val="tx"/>
                    </a:ext>
                  </a:extLst>
                </a:hlinkClick>
              </a:rPr>
              <a:t>Working on a business plan | Business Gateway | Business Gateway (bgateway.com)</a:t>
            </a:r>
            <a:r>
              <a:rPr lang="en-GB" sz="1700" dirty="0">
                <a:solidFill>
                  <a:schemeClr val="tx1"/>
                </a:solidFill>
              </a:rPr>
              <a:t>  (7/10/2022)</a:t>
            </a:r>
          </a:p>
          <a:p>
            <a:r>
              <a:rPr lang="en-GB" sz="1700" dirty="0">
                <a:solidFill>
                  <a:schemeClr val="tx1"/>
                </a:solidFill>
              </a:rPr>
              <a:t> Image 2 , link : </a:t>
            </a:r>
            <a:r>
              <a:rPr lang="en-GB" sz="1700" dirty="0">
                <a:solidFill>
                  <a:schemeClr val="tx1"/>
                </a:solidFill>
                <a:hlinkClick r:id="rId4">
                  <a:extLst>
                    <a:ext uri="{A12FA001-AC4F-418D-AE19-62706E023703}">
                      <ahyp:hlinkClr xmlns:ahyp="http://schemas.microsoft.com/office/drawing/2018/hyperlinkcolor" val="tx"/>
                    </a:ext>
                  </a:extLst>
                </a:hlinkClick>
              </a:rPr>
              <a:t>Wall Mural beauty salon - PIXERS.UK</a:t>
            </a:r>
            <a:r>
              <a:rPr lang="en-GB" sz="1700" dirty="0">
                <a:solidFill>
                  <a:schemeClr val="tx1"/>
                </a:solidFill>
              </a:rPr>
              <a:t> (2/10/2022)</a:t>
            </a:r>
          </a:p>
          <a:p>
            <a:r>
              <a:rPr lang="en-GB" sz="1700" dirty="0">
                <a:solidFill>
                  <a:schemeClr val="tx1"/>
                </a:solidFill>
              </a:rPr>
              <a:t>Image Target Market  link : </a:t>
            </a:r>
            <a:r>
              <a:rPr lang="en-GB" sz="1600" dirty="0">
                <a:solidFill>
                  <a:schemeClr val="tx1"/>
                </a:solidFill>
                <a:hlinkClick r:id="rId5">
                  <a:extLst>
                    <a:ext uri="{A12FA001-AC4F-418D-AE19-62706E023703}">
                      <ahyp:hlinkClr xmlns:ahyp="http://schemas.microsoft.com/office/drawing/2018/hyperlinkcolor" val="tx"/>
                    </a:ext>
                  </a:extLst>
                </a:hlinkClick>
              </a:rPr>
              <a:t>How to define a target market for your service business (myclientstrategy.com)</a:t>
            </a:r>
            <a:endParaRPr lang="en-GB" sz="1700" dirty="0">
              <a:solidFill>
                <a:schemeClr val="tx1"/>
              </a:solidFill>
            </a:endParaRPr>
          </a:p>
          <a:p>
            <a:r>
              <a:rPr lang="en-GB" sz="1700" dirty="0" err="1">
                <a:solidFill>
                  <a:schemeClr val="tx1"/>
                </a:solidFill>
              </a:rPr>
              <a:t>Img</a:t>
            </a:r>
            <a:r>
              <a:rPr lang="en-GB" sz="1700" dirty="0">
                <a:solidFill>
                  <a:schemeClr val="tx1"/>
                </a:solidFill>
              </a:rPr>
              <a:t> </a:t>
            </a:r>
            <a:r>
              <a:rPr lang="en-GB" sz="1700" dirty="0" err="1">
                <a:solidFill>
                  <a:schemeClr val="tx1"/>
                </a:solidFill>
              </a:rPr>
              <a:t>facebook</a:t>
            </a:r>
            <a:r>
              <a:rPr lang="en-GB" sz="1700" dirty="0">
                <a:solidFill>
                  <a:schemeClr val="tx1"/>
                </a:solidFill>
              </a:rPr>
              <a:t> personal photo</a:t>
            </a:r>
          </a:p>
          <a:p>
            <a:r>
              <a:rPr lang="en-GB" sz="1700" dirty="0" err="1">
                <a:solidFill>
                  <a:schemeClr val="tx1"/>
                </a:solidFill>
              </a:rPr>
              <a:t>Img</a:t>
            </a:r>
            <a:r>
              <a:rPr lang="en-GB" sz="1700" dirty="0">
                <a:solidFill>
                  <a:schemeClr val="tx1"/>
                </a:solidFill>
              </a:rPr>
              <a:t>  Social Media link : </a:t>
            </a:r>
            <a:r>
              <a:rPr lang="en-GB" sz="1700" dirty="0">
                <a:solidFill>
                  <a:schemeClr val="tx1"/>
                </a:solidFill>
                <a:hlinkClick r:id="rId6">
                  <a:extLst>
                    <a:ext uri="{A12FA001-AC4F-418D-AE19-62706E023703}">
                      <ahyp:hlinkClr xmlns:ahyp="http://schemas.microsoft.com/office/drawing/2018/hyperlinkcolor" val="tx"/>
                    </a:ext>
                  </a:extLst>
                </a:hlinkClick>
              </a:rPr>
              <a:t>Marketing On Social Media - Bing images</a:t>
            </a:r>
            <a:endParaRPr lang="en-GB" sz="1700" dirty="0">
              <a:solidFill>
                <a:schemeClr val="tx1"/>
              </a:solidFill>
            </a:endParaRPr>
          </a:p>
          <a:p>
            <a:r>
              <a:rPr lang="en-GB" sz="1700" dirty="0">
                <a:solidFill>
                  <a:schemeClr val="tx1"/>
                </a:solidFill>
              </a:rPr>
              <a:t>Image 3/7 personal photos</a:t>
            </a:r>
          </a:p>
          <a:p>
            <a:r>
              <a:rPr lang="en-GB" sz="1700" dirty="0">
                <a:solidFill>
                  <a:schemeClr val="tx1"/>
                </a:solidFill>
              </a:rPr>
              <a:t>John Hallberg , </a:t>
            </a:r>
            <a:r>
              <a:rPr lang="en-GB" sz="1700" i="0" dirty="0">
                <a:solidFill>
                  <a:schemeClr val="tx1"/>
                </a:solidFill>
                <a:effectLst/>
                <a:latin typeface="Montserrat" panose="00000500000000000000" pitchFamily="2" charset="0"/>
              </a:rPr>
              <a:t>Most Helpful Salon Business Plan Template , The Salon Business Blog link</a:t>
            </a:r>
          </a:p>
          <a:p>
            <a:pPr marL="0" indent="0">
              <a:buNone/>
            </a:pPr>
            <a:r>
              <a:rPr lang="en-GB" sz="1700" dirty="0">
                <a:solidFill>
                  <a:schemeClr val="tx1"/>
                </a:solidFill>
                <a:latin typeface="Montserrat" panose="00000500000000000000" pitchFamily="2" charset="0"/>
              </a:rPr>
              <a:t>: </a:t>
            </a:r>
            <a:r>
              <a:rPr lang="en-GB" sz="1700" dirty="0">
                <a:solidFill>
                  <a:schemeClr val="tx1"/>
                </a:solidFill>
                <a:hlinkClick r:id="rId7">
                  <a:extLst>
                    <a:ext uri="{A12FA001-AC4F-418D-AE19-62706E023703}">
                      <ahyp:hlinkClr xmlns:ahyp="http://schemas.microsoft.com/office/drawing/2018/hyperlinkcolor" val="tx"/>
                    </a:ext>
                  </a:extLst>
                </a:hlinkClick>
              </a:rPr>
              <a:t>Most Helpful Salon Business Plan Template [Free Download] (thesalonbusiness.com)</a:t>
            </a:r>
            <a:r>
              <a:rPr lang="en-GB" sz="1700" dirty="0">
                <a:solidFill>
                  <a:schemeClr val="tx1"/>
                </a:solidFill>
              </a:rPr>
              <a:t> (2022)</a:t>
            </a:r>
            <a:endParaRPr lang="en-GB" sz="1700" dirty="0">
              <a:solidFill>
                <a:schemeClr val="tx1"/>
              </a:solidFill>
              <a:latin typeface="Montserrat" panose="00000500000000000000" pitchFamily="2" charset="0"/>
            </a:endParaRPr>
          </a:p>
          <a:p>
            <a:r>
              <a:rPr lang="en-US" sz="1700" dirty="0" err="1"/>
              <a:t>Kuan</a:t>
            </a:r>
            <a:r>
              <a:rPr lang="en-US" sz="1700" dirty="0"/>
              <a:t>, N.Y., Yang, F.C. and Fei, L.K., 2020. An Application of Quantitative Strategic Planning Matrix for Small Business: A Case of a Beauty Salon. </a:t>
            </a:r>
            <a:r>
              <a:rPr lang="en-US" sz="1700" i="1" dirty="0"/>
              <a:t>Global Business &amp; Management Research</a:t>
            </a:r>
            <a:r>
              <a:rPr lang="en-US" sz="1700" dirty="0"/>
              <a:t>, </a:t>
            </a:r>
            <a:r>
              <a:rPr lang="en-US" sz="1700" i="1" dirty="0"/>
              <a:t>12</a:t>
            </a:r>
            <a:r>
              <a:rPr lang="en-US" sz="1700" dirty="0"/>
              <a:t>(2). </a:t>
            </a:r>
          </a:p>
          <a:p>
            <a:r>
              <a:rPr lang="en-GB" sz="1700" dirty="0">
                <a:solidFill>
                  <a:schemeClr val="tx1"/>
                </a:solidFill>
              </a:rPr>
              <a:t>Miranda Brookins , Example of a Target Market in a Hair Salon . Link : </a:t>
            </a:r>
            <a:r>
              <a:rPr lang="en-GB" sz="1700" dirty="0">
                <a:solidFill>
                  <a:schemeClr val="tx1"/>
                </a:solidFill>
                <a:hlinkClick r:id="rId8">
                  <a:extLst>
                    <a:ext uri="{A12FA001-AC4F-418D-AE19-62706E023703}">
                      <ahyp:hlinkClr xmlns:ahyp="http://schemas.microsoft.com/office/drawing/2018/hyperlinkcolor" val="tx"/>
                    </a:ext>
                  </a:extLst>
                </a:hlinkClick>
              </a:rPr>
              <a:t>Examples of a Target Market (chron.com)</a:t>
            </a:r>
            <a:endParaRPr lang="en-US" sz="1700" dirty="0"/>
          </a:p>
          <a:p>
            <a:r>
              <a:rPr lang="en-US" sz="1700" dirty="0"/>
              <a:t>Nikitina, S., 2021. Marketing Strategy Proposal for the Selected Beauty Salon. </a:t>
            </a:r>
          </a:p>
          <a:p>
            <a:r>
              <a:rPr lang="en-US" sz="1700" dirty="0"/>
              <a:t>Ourahmoune, N. and </a:t>
            </a:r>
            <a:r>
              <a:rPr lang="en-US" sz="1700" dirty="0" err="1"/>
              <a:t>Jurdi</a:t>
            </a:r>
            <a:r>
              <a:rPr lang="en-US" sz="1700" dirty="0"/>
              <a:t>, H.E., 2021. Beauty salon-a marketplace icon. </a:t>
            </a:r>
            <a:r>
              <a:rPr lang="en-US" sz="1700" i="1" dirty="0"/>
              <a:t>Consumption Markets &amp; Culture</a:t>
            </a:r>
            <a:r>
              <a:rPr lang="en-US" sz="1700" dirty="0"/>
              <a:t>, </a:t>
            </a:r>
            <a:r>
              <a:rPr lang="en-US" sz="1700" i="1" dirty="0"/>
              <a:t>24</a:t>
            </a:r>
            <a:r>
              <a:rPr lang="en-US" sz="1700" dirty="0"/>
              <a:t>(6), pp.611-619. </a:t>
            </a:r>
          </a:p>
          <a:p>
            <a:r>
              <a:rPr lang="en-US" sz="1700" dirty="0"/>
              <a:t>What type of Business is a Beauty Salon? , 2022 link: </a:t>
            </a:r>
            <a:r>
              <a:rPr lang="en-GB" sz="1700" dirty="0">
                <a:solidFill>
                  <a:schemeClr val="tx1"/>
                </a:solidFill>
                <a:hlinkClick r:id="rId9">
                  <a:extLst>
                    <a:ext uri="{A12FA001-AC4F-418D-AE19-62706E023703}">
                      <ahyp:hlinkClr xmlns:ahyp="http://schemas.microsoft.com/office/drawing/2018/hyperlinkcolor" val="tx"/>
                    </a:ext>
                  </a:extLst>
                </a:hlinkClick>
              </a:rPr>
              <a:t>What Type of Business is a Beauty Salon? - Salon Business Boss</a:t>
            </a:r>
            <a:r>
              <a:rPr lang="en-GB" sz="1700" dirty="0">
                <a:solidFill>
                  <a:schemeClr val="tx1"/>
                </a:solidFill>
              </a:rPr>
              <a:t>in </a:t>
            </a:r>
          </a:p>
          <a:p>
            <a:endParaRPr lang="en-US" dirty="0"/>
          </a:p>
          <a:p>
            <a:endParaRPr lang="en-US" dirty="0"/>
          </a:p>
          <a:p>
            <a:endParaRPr lang="en-GB" dirty="0">
              <a:solidFill>
                <a:schemeClr val="bg1"/>
              </a:solidFill>
            </a:endParaRPr>
          </a:p>
        </p:txBody>
      </p:sp>
    </p:spTree>
    <p:extLst>
      <p:ext uri="{BB962C8B-B14F-4D97-AF65-F5344CB8AC3E}">
        <p14:creationId xmlns:p14="http://schemas.microsoft.com/office/powerpoint/2010/main" val="19476058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5C93C13-5429-2CBC-264E-98756C5F2881}"/>
              </a:ext>
            </a:extLst>
          </p:cNvPr>
          <p:cNvSpPr/>
          <p:nvPr/>
        </p:nvSpPr>
        <p:spPr>
          <a:xfrm>
            <a:off x="1457936" y="2517938"/>
            <a:ext cx="7734199" cy="1569660"/>
          </a:xfrm>
          <a:prstGeom prst="rect">
            <a:avLst/>
          </a:prstGeom>
          <a:noFill/>
        </p:spPr>
        <p:txBody>
          <a:bodyPr wrap="square" lIns="91440" tIns="45720" rIns="91440" bIns="45720">
            <a:spAutoFit/>
          </a:bodyPr>
          <a:lstStyle/>
          <a:p>
            <a:pPr algn="ctr"/>
            <a:r>
              <a:rPr lang="en-GB" sz="9600" b="1" dirty="0">
                <a:ln w="22225">
                  <a:solidFill>
                    <a:schemeClr val="accent2"/>
                  </a:solidFill>
                  <a:prstDash val="solid"/>
                </a:ln>
                <a:solidFill>
                  <a:schemeClr val="accent2">
                    <a:lumMod val="40000"/>
                    <a:lumOff val="60000"/>
                  </a:schemeClr>
                </a:solidFill>
              </a:rPr>
              <a:t>Thank you  </a:t>
            </a:r>
          </a:p>
        </p:txBody>
      </p:sp>
    </p:spTree>
    <p:extLst>
      <p:ext uri="{BB962C8B-B14F-4D97-AF65-F5344CB8AC3E}">
        <p14:creationId xmlns:p14="http://schemas.microsoft.com/office/powerpoint/2010/main" val="164465646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24368</TotalTime>
  <Words>1167</Words>
  <Application>Microsoft Office PowerPoint</Application>
  <PresentationFormat>Ecran lat</PresentationFormat>
  <Paragraphs>154</Paragraphs>
  <Slides>16</Slides>
  <Notes>1</Notes>
  <HiddenSlides>0</HiddenSlides>
  <MMClips>0</MMClips>
  <ScaleCrop>false</ScaleCrop>
  <HeadingPairs>
    <vt:vector size="4" baseType="variant">
      <vt:variant>
        <vt:lpstr>Temă</vt:lpstr>
      </vt:variant>
      <vt:variant>
        <vt:i4>1</vt:i4>
      </vt:variant>
      <vt:variant>
        <vt:lpstr>Titluri diapozitive</vt:lpstr>
      </vt:variant>
      <vt:variant>
        <vt:i4>16</vt:i4>
      </vt:variant>
    </vt:vector>
  </HeadingPairs>
  <TitlesOfParts>
    <vt:vector size="17" baseType="lpstr">
      <vt:lpstr>Facet</vt:lpstr>
      <vt:lpstr>Simply Divine   Beauty Salon </vt:lpstr>
      <vt:lpstr>   Executive Summary/Content</vt:lpstr>
      <vt:lpstr> Our Company : It’s a Beauty Salon  named Simply Divine  From Hair to toe – a beauty salon will offer you a complete treatment and care for your body   Type of Business :  ~Beauty ~Personal Care Services  ~Professional Full-Service   ~ we will satisfy our customers offering  a complete range of beauty care solutions  ~One hour in ower beauty salon can help you to feel special.You wil forget all your stress and feel relaxed during your sessions with your beauty experts  Location : Birmingham City Centre  Legal Structure :  Partnership     </vt:lpstr>
      <vt:lpstr>Product and Services</vt:lpstr>
      <vt:lpstr>Market -Competitor’s Analysis </vt:lpstr>
      <vt:lpstr>Market Audit-SWOT Analysis </vt:lpstr>
      <vt:lpstr>  Market Audit-PESTLE Analysis </vt:lpstr>
      <vt:lpstr>Target Market </vt:lpstr>
      <vt:lpstr>Marketing and Sales Plan  </vt:lpstr>
      <vt:lpstr> Management Team </vt:lpstr>
      <vt:lpstr>Financial plan </vt:lpstr>
      <vt:lpstr>Financial plan / Start up Cash </vt:lpstr>
      <vt:lpstr>Financial plan / Monthly Cash flow </vt:lpstr>
      <vt:lpstr>Financial plan  /  Profit and Loss </vt:lpstr>
      <vt:lpstr>References:</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Beauty Salon</dc:title>
  <dc:creator>Alexandra Felicia Merauta</dc:creator>
  <cp:lastModifiedBy>Anamaria Nicolaescu</cp:lastModifiedBy>
  <cp:revision>2</cp:revision>
  <dcterms:created xsi:type="dcterms:W3CDTF">2022-09-19T13:48:30Z</dcterms:created>
  <dcterms:modified xsi:type="dcterms:W3CDTF">2022-11-13T17:49:51Z</dcterms:modified>
</cp:coreProperties>
</file>