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4"/>
  </p:notesMasterIdLst>
  <p:sldIdLst>
    <p:sldId id="256" r:id="rId2"/>
    <p:sldId id="257" r:id="rId3"/>
    <p:sldId id="258" r:id="rId4"/>
    <p:sldId id="260" r:id="rId5"/>
    <p:sldId id="261" r:id="rId6"/>
    <p:sldId id="262" r:id="rId7"/>
    <p:sldId id="263" r:id="rId8"/>
    <p:sldId id="264" r:id="rId9"/>
    <p:sldId id="265" r:id="rId10"/>
    <p:sldId id="266" r:id="rId11"/>
    <p:sldId id="268" r:id="rId12"/>
    <p:sldId id="267" r:id="rId13"/>
  </p:sldIdLst>
  <p:sldSz cx="18288000" cy="10287000"/>
  <p:notesSz cx="6858000" cy="9144000"/>
  <p:embeddedFontLst>
    <p:embeddedFont>
      <p:font typeface="Shrikhan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F77C94-644F-7796-1C87-FA623BF8D1D8}" v="94" dt="2026-06-13T22:39:51.704"/>
  </p1510:revLst>
</p1510:revInfo>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3979" autoAdjust="0"/>
  </p:normalViewPr>
  <p:slideViewPr>
    <p:cSldViewPr>
      <p:cViewPr varScale="1">
        <p:scale>
          <a:sx n="46" d="100"/>
          <a:sy n="46" d="100"/>
        </p:scale>
        <p:origin x="54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2EE2DF-3A80-46A5-89FE-6CDA62F83E61}" type="datetimeFigureOut">
              <a:rPr lang="en-US" smtClean="0"/>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1C3008-5330-4458-ABDF-4E5476DC6383}" type="slidenum">
              <a:rPr lang="en-US" smtClean="0"/>
              <a:t>‹#›</a:t>
            </a:fld>
            <a:endParaRPr lang="en-US"/>
          </a:p>
        </p:txBody>
      </p:sp>
    </p:spTree>
    <p:extLst>
      <p:ext uri="{BB962C8B-B14F-4D97-AF65-F5344CB8AC3E}">
        <p14:creationId xmlns:p14="http://schemas.microsoft.com/office/powerpoint/2010/main" val="616877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doi.org/10.54408/jabter.v1i6.103" TargetMode="External"/><Relationship Id="rId3" Type="http://schemas.openxmlformats.org/officeDocument/2006/relationships/hyperlink" Target="https://doi.org/10.35912/ijfam.v5i3.1498" TargetMode="External"/><Relationship Id="rId7" Type="http://schemas.openxmlformats.org/officeDocument/2006/relationships/hyperlink" Target="https://doi.org/10.3390/su18041922"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doi.org/10.32890/jeth2023.3.4" TargetMode="External"/><Relationship Id="rId5" Type="http://schemas.openxmlformats.org/officeDocument/2006/relationships/hyperlink" Target="https://doi.org/10.55606/jumbiku.v5i2.5305" TargetMode="External"/><Relationship Id="rId4" Type="http://schemas.openxmlformats.org/officeDocument/2006/relationships/hyperlink" Target="https://doi.org/10.1177/21582440231177210" TargetMode="External"/><Relationship Id="rId9" Type="http://schemas.openxmlformats.org/officeDocument/2006/relationships/hyperlink" Target="https://doi.org/10.7862/rz.2023.mmr.12"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b="1" dirty="0">
                <a:solidFill>
                  <a:prstClr val="black"/>
                </a:solidFill>
                <a:latin typeface="Times New Roman" panose="02020603050405020304" pitchFamily="18" charset="0"/>
                <a:cs typeface="Times New Roman" panose="02020603050405020304" pitchFamily="18" charset="0"/>
              </a:rPr>
              <a:t>Student Name:	</a:t>
            </a:r>
            <a:endParaRPr lang="en-GB" sz="800" dirty="0">
              <a:solidFill>
                <a:prstClr val="black"/>
              </a:solidFill>
              <a:latin typeface="Times New Roman" panose="02020603050405020304" pitchFamily="18" charset="0"/>
              <a:cs typeface="Times New Roman" panose="02020603050405020304" pitchFamily="18" charset="0"/>
            </a:endParaRPr>
          </a:p>
          <a:p>
            <a:pPr lvl="0" algn="just">
              <a:lnSpc>
                <a:spcPct val="150000"/>
              </a:lnSpc>
            </a:pPr>
            <a:r>
              <a:rPr lang="en-GB" sz="1200" b="1" dirty="0">
                <a:solidFill>
                  <a:prstClr val="black"/>
                </a:solidFill>
                <a:latin typeface="Times New Roman" panose="02020603050405020304" pitchFamily="18" charset="0"/>
                <a:cs typeface="Times New Roman" panose="02020603050405020304" pitchFamily="18" charset="0"/>
              </a:rPr>
              <a:t>Student ID:		</a:t>
            </a:r>
            <a:endParaRPr lang="en-GB" sz="800" dirty="0">
              <a:solidFill>
                <a:prstClr val="black"/>
              </a:solidFill>
              <a:latin typeface="Times New Roman" panose="02020603050405020304" pitchFamily="18" charset="0"/>
              <a:cs typeface="Times New Roman" panose="02020603050405020304" pitchFamily="18" charset="0"/>
            </a:endParaRPr>
          </a:p>
          <a:p>
            <a:pPr lvl="0" algn="just">
              <a:lnSpc>
                <a:spcPct val="150000"/>
              </a:lnSpc>
            </a:pPr>
            <a:r>
              <a:rPr lang="en-GB" sz="1200" b="1" dirty="0">
                <a:solidFill>
                  <a:prstClr val="black"/>
                </a:solidFill>
                <a:latin typeface="Times New Roman" panose="02020603050405020304" pitchFamily="18" charset="0"/>
                <a:cs typeface="Times New Roman" panose="02020603050405020304" pitchFamily="18" charset="0"/>
              </a:rPr>
              <a:t>Lecturer’s Name:	</a:t>
            </a:r>
            <a:endParaRPr lang="en-GB" sz="1200" dirty="0">
              <a:solidFill>
                <a:prstClr val="black"/>
              </a:solidFill>
              <a:latin typeface="Times New Roman" panose="02020603050405020304" pitchFamily="18" charset="0"/>
              <a:cs typeface="Times New Roman" panose="02020603050405020304" pitchFamily="18" charset="0"/>
            </a:endParaRPr>
          </a:p>
          <a:p>
            <a:pPr lvl="0" algn="just">
              <a:lnSpc>
                <a:spcPct val="150000"/>
              </a:lnSpc>
            </a:pPr>
            <a:r>
              <a:rPr lang="en-GB" sz="1200" b="1" dirty="0">
                <a:solidFill>
                  <a:prstClr val="black"/>
                </a:solidFill>
                <a:latin typeface="Times New Roman" panose="02020603050405020304" pitchFamily="18" charset="0"/>
                <a:cs typeface="Times New Roman" panose="02020603050405020304" pitchFamily="18" charset="0"/>
              </a:rPr>
              <a:t>Module Code: </a:t>
            </a:r>
            <a:r>
              <a:rPr lang="en-GB" sz="1100" b="1" dirty="0">
                <a:solidFill>
                  <a:prstClr val="black"/>
                </a:solidFill>
                <a:latin typeface="Times New Roman" panose="02020603050405020304" pitchFamily="18" charset="0"/>
                <a:cs typeface="Times New Roman" panose="02020603050405020304" pitchFamily="18" charset="0"/>
              </a:rPr>
              <a:t>	</a:t>
            </a:r>
            <a:r>
              <a:rPr lang="en-GB" sz="1100" dirty="0">
                <a:solidFill>
                  <a:prstClr val="black"/>
                </a:solidFill>
                <a:latin typeface="Times New Roman" panose="02020603050405020304" pitchFamily="18" charset="0"/>
                <a:cs typeface="Times New Roman" panose="02020603050405020304" pitchFamily="18" charset="0"/>
              </a:rPr>
              <a:t>LCLM 4004</a:t>
            </a:r>
          </a:p>
          <a:p>
            <a:pPr lvl="0" algn="just">
              <a:lnSpc>
                <a:spcPct val="150000"/>
              </a:lnSpc>
            </a:pPr>
            <a:r>
              <a:rPr lang="en-GB" sz="1200" b="1" dirty="0">
                <a:solidFill>
                  <a:prstClr val="black"/>
                </a:solidFill>
                <a:latin typeface="Times New Roman" panose="02020603050405020304" pitchFamily="18" charset="0"/>
                <a:cs typeface="Times New Roman" panose="02020603050405020304" pitchFamily="18" charset="0"/>
              </a:rPr>
              <a:t>Module Name: </a:t>
            </a:r>
            <a:r>
              <a:rPr lang="en-GB" sz="1100" b="1" dirty="0">
                <a:solidFill>
                  <a:prstClr val="black"/>
                </a:solidFill>
                <a:latin typeface="Times New Roman" panose="02020603050405020304" pitchFamily="18" charset="0"/>
                <a:cs typeface="Times New Roman" panose="02020603050405020304" pitchFamily="18" charset="0"/>
              </a:rPr>
              <a:t>	</a:t>
            </a:r>
            <a:r>
              <a:rPr lang="en-GB" sz="1100" dirty="0">
                <a:solidFill>
                  <a:prstClr val="black"/>
                </a:solidFill>
                <a:latin typeface="Times New Roman" panose="02020603050405020304" pitchFamily="18" charset="0"/>
                <a:cs typeface="Times New Roman" panose="02020603050405020304" pitchFamily="18" charset="0"/>
              </a:rPr>
              <a:t>Problem Solving and Decision-Making</a:t>
            </a:r>
          </a:p>
          <a:p>
            <a:pPr lvl="0" algn="just">
              <a:lnSpc>
                <a:spcPct val="150000"/>
              </a:lnSpc>
            </a:pPr>
            <a:r>
              <a:rPr lang="en-GB" sz="1200" b="1" dirty="0">
                <a:solidFill>
                  <a:prstClr val="black"/>
                </a:solidFill>
                <a:latin typeface="Times New Roman" panose="02020603050405020304" pitchFamily="18" charset="0"/>
                <a:cs typeface="Times New Roman" panose="02020603050405020304" pitchFamily="18" charset="0"/>
              </a:rPr>
              <a:t>Component 1: </a:t>
            </a:r>
            <a:r>
              <a:rPr lang="en-GB" sz="1100" b="1" dirty="0">
                <a:solidFill>
                  <a:prstClr val="black"/>
                </a:solidFill>
                <a:latin typeface="Times New Roman" panose="02020603050405020304" pitchFamily="18" charset="0"/>
                <a:cs typeface="Times New Roman" panose="02020603050405020304" pitchFamily="18" charset="0"/>
              </a:rPr>
              <a:t>	</a:t>
            </a:r>
            <a:r>
              <a:rPr lang="en-GB" sz="1100" dirty="0">
                <a:solidFill>
                  <a:prstClr val="black"/>
                </a:solidFill>
                <a:latin typeface="Times New Roman" panose="02020603050405020304" pitchFamily="18" charset="0"/>
                <a:cs typeface="Times New Roman" panose="02020603050405020304" pitchFamily="18" charset="0"/>
              </a:rPr>
              <a:t>Basil’s Bakery</a:t>
            </a:r>
          </a:p>
          <a:p>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1</a:t>
            </a:fld>
            <a:endParaRPr lang="en-US"/>
          </a:p>
        </p:txBody>
      </p:sp>
    </p:spTree>
    <p:extLst>
      <p:ext uri="{BB962C8B-B14F-4D97-AF65-F5344CB8AC3E}">
        <p14:creationId xmlns:p14="http://schemas.microsoft.com/office/powerpoint/2010/main" val="36762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Hi, available. My name is [Your name], and today I am going to conduct my Analysis of Basil's bakery. First, let me give you a quick background on the company and where they're at. I will then go on to talk about the primary problems which are affecting its sales performance, and what the nature and scope of these problems are. I will then apply the PESTEL framework in the examination of the business, followed by a cause-and-effect analysis. Last, I will give a summary of the main findings of the presentation.</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2</a:t>
            </a:fld>
            <a:endParaRPr lang="en-US"/>
          </a:p>
        </p:txBody>
      </p:sp>
    </p:spTree>
    <p:extLst>
      <p:ext uri="{BB962C8B-B14F-4D97-AF65-F5344CB8AC3E}">
        <p14:creationId xmlns:p14="http://schemas.microsoft.com/office/powerpoint/2010/main" val="1996164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Basil's Bakery is an independent bakery in a retail park in Coventry. The business was opened in 2015 and is run by Basil, who is an artisan baker. He </a:t>
            </a:r>
            <a:r>
              <a:rPr lang="en-US" sz="1200" kern="1200" dirty="0" err="1">
                <a:solidFill>
                  <a:schemeClr val="tx1"/>
                </a:solidFill>
                <a:effectLst/>
                <a:latin typeface="+mn-lt"/>
                <a:ea typeface="+mn-ea"/>
                <a:cs typeface="+mn-cs"/>
              </a:rPr>
              <a:t>specialises</a:t>
            </a:r>
            <a:r>
              <a:rPr lang="en-US" sz="1200" kern="1200" dirty="0">
                <a:solidFill>
                  <a:schemeClr val="tx1"/>
                </a:solidFill>
                <a:effectLst/>
                <a:latin typeface="+mn-lt"/>
                <a:ea typeface="+mn-ea"/>
                <a:cs typeface="+mn-cs"/>
              </a:rPr>
              <a:t> in baking cakes, pastries and bread with quality organic ingredients. The bakery is located, which enables it to serve different groups of customers. Residents, retail staff, office workers and industrial property staff from the surrounding area work there. The background information is relevant as the regular footfall that the bakery attracts, as well as the demand from local customers, is very critical for the bakery.</a:t>
            </a:r>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3</a:t>
            </a:fld>
            <a:endParaRPr lang="en-US"/>
          </a:p>
        </p:txBody>
      </p:sp>
    </p:spTree>
    <p:extLst>
      <p:ext uri="{BB962C8B-B14F-4D97-AF65-F5344CB8AC3E}">
        <p14:creationId xmlns:p14="http://schemas.microsoft.com/office/powerpoint/2010/main" val="1016645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challenge Basil's Bakery is currently struggling with is a lack of sales, which was 25% lower than in 2019. This problem is related to several interdependent issues. There is less footfall in the retail park, as well as some of the shops having closed, which is why there are fewer people in the area (</a:t>
            </a:r>
            <a:r>
              <a:rPr lang="en-US" sz="1200" kern="1200" dirty="0" err="1">
                <a:solidFill>
                  <a:schemeClr val="tx1"/>
                </a:solidFill>
                <a:effectLst/>
                <a:latin typeface="+mn-lt"/>
                <a:ea typeface="+mn-ea"/>
                <a:cs typeface="+mn-cs"/>
              </a:rPr>
              <a:t>Bhalla</a:t>
            </a:r>
            <a:r>
              <a:rPr lang="en-US" sz="1200" kern="1200" dirty="0">
                <a:solidFill>
                  <a:schemeClr val="tx1"/>
                </a:solidFill>
                <a:effectLst/>
                <a:latin typeface="+mn-lt"/>
                <a:ea typeface="+mn-ea"/>
                <a:cs typeface="+mn-cs"/>
              </a:rPr>
              <a:t> Sharma and Kaur, 2023). In addition, numerous corporate staff members are now working from home, which makes the frequency of lunches a little less frequent. Meanwhile, Basil's delivery business is closed, and he has a difficult time keeping up with phone pre-orders. These internal problems are exacerbated by the rising expenses of business activities and by variable prices in the organic stock market.</a:t>
            </a:r>
          </a:p>
          <a:p>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4</a:t>
            </a:fld>
            <a:endParaRPr lang="en-US"/>
          </a:p>
        </p:txBody>
      </p:sp>
    </p:spTree>
    <p:extLst>
      <p:ext uri="{BB962C8B-B14F-4D97-AF65-F5344CB8AC3E}">
        <p14:creationId xmlns:p14="http://schemas.microsoft.com/office/powerpoint/2010/main" val="3990617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PESTEL is a business analysis tool to examine the external environment of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Ramely</a:t>
            </a:r>
            <a:r>
              <a:rPr lang="en-US" sz="1200" kern="1200" dirty="0">
                <a:solidFill>
                  <a:schemeClr val="tx1"/>
                </a:solidFill>
                <a:effectLst/>
                <a:latin typeface="+mn-lt"/>
                <a:ea typeface="+mn-ea"/>
                <a:cs typeface="+mn-cs"/>
              </a:rPr>
              <a:t> et al., 2023). It examines factors- Political, Economic, Social, Technological, Environmental and Legal. Useful from a business point of view because they can see the bigger picture and changes that can impact their businesses (Ran et al., 2026). In this instance, it might enable Basil's Bakery to determine factors beyond its control, like expanding expenses, changes in customer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legal obligations. The other is that it provides some sort of clear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various issues. While PESTEL can provide valuable insights for a business, it has its drawbacks too. This may be too descriptive when the points do not have explanations. It's also geared more toward external criteria and might not account for internal issues within the business.</a:t>
            </a:r>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5</a:t>
            </a:fld>
            <a:endParaRPr lang="en-US"/>
          </a:p>
        </p:txBody>
      </p:sp>
    </p:spTree>
    <p:extLst>
      <p:ext uri="{BB962C8B-B14F-4D97-AF65-F5344CB8AC3E}">
        <p14:creationId xmlns:p14="http://schemas.microsoft.com/office/powerpoint/2010/main" val="924901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Basil's Bakery can use PESTEL to identify that there are several external influences impacting sales. Business rates and retail policies are likely to add pressure on small businesses when tackled politically (</a:t>
            </a:r>
            <a:r>
              <a:rPr lang="en-US" sz="1200" kern="1200" dirty="0" err="1">
                <a:solidFill>
                  <a:schemeClr val="tx1"/>
                </a:solidFill>
                <a:effectLst/>
                <a:latin typeface="+mn-lt"/>
                <a:ea typeface="+mn-ea"/>
                <a:cs typeface="+mn-cs"/>
              </a:rPr>
              <a:t>Ramely</a:t>
            </a:r>
            <a:r>
              <a:rPr lang="en-US" sz="1200" kern="1200" dirty="0">
                <a:solidFill>
                  <a:schemeClr val="tx1"/>
                </a:solidFill>
                <a:effectLst/>
                <a:latin typeface="+mn-lt"/>
                <a:ea typeface="+mn-ea"/>
                <a:cs typeface="+mn-cs"/>
              </a:rPr>
              <a:t> et al., 2023). Cost-benefits: Increased rent, utilities, insurance and organic ingredient costs decrease profit. Socially, fewer people frequent the stores, and more people work from home, which frees up fewer customers daily (Ran et al., 2026). In the tech sense, there is no online ordering or delivery, which makes this bakery a bit less convenient. Organic crops incur high stock costs, as they can have unstable harvests due to environmental factors (</a:t>
            </a:r>
            <a:r>
              <a:rPr lang="en-US" sz="1200" kern="1200" dirty="0" err="1">
                <a:solidFill>
                  <a:schemeClr val="tx1"/>
                </a:solidFill>
                <a:effectLst/>
                <a:latin typeface="+mn-lt"/>
                <a:ea typeface="+mn-ea"/>
                <a:cs typeface="+mn-cs"/>
              </a:rPr>
              <a:t>Bhalla</a:t>
            </a:r>
            <a:r>
              <a:rPr lang="en-US" sz="1200" kern="1200" dirty="0">
                <a:solidFill>
                  <a:schemeClr val="tx1"/>
                </a:solidFill>
                <a:effectLst/>
                <a:latin typeface="+mn-lt"/>
                <a:ea typeface="+mn-ea"/>
                <a:cs typeface="+mn-cs"/>
              </a:rPr>
              <a:t>, Sharma and Kaur, 2023). The legislation is also complex as Basil must continue to comply with all food safety, hygiene and allergen directives, increasing the burden and costs incurred.</a:t>
            </a:r>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6</a:t>
            </a:fld>
            <a:endParaRPr lang="en-US"/>
          </a:p>
        </p:txBody>
      </p:sp>
    </p:spTree>
    <p:extLst>
      <p:ext uri="{BB962C8B-B14F-4D97-AF65-F5344CB8AC3E}">
        <p14:creationId xmlns:p14="http://schemas.microsoft.com/office/powerpoint/2010/main" val="3470958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fishbone model, or Cause and Effect, is a tool for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possible cause and/or effect relationships of an overarching problem (</a:t>
            </a:r>
            <a:r>
              <a:rPr lang="en-US" sz="1200" kern="1200" dirty="0" err="1">
                <a:solidFill>
                  <a:schemeClr val="tx1"/>
                </a:solidFill>
                <a:effectLst/>
                <a:latin typeface="+mn-lt"/>
                <a:ea typeface="+mn-ea"/>
                <a:cs typeface="+mn-cs"/>
              </a:rPr>
              <a:t>Sakdiyah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Eltivia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Afandi</a:t>
            </a:r>
            <a:r>
              <a:rPr lang="en-US" sz="1200" kern="1200" dirty="0">
                <a:solidFill>
                  <a:schemeClr val="tx1"/>
                </a:solidFill>
                <a:effectLst/>
                <a:latin typeface="+mn-lt"/>
                <a:ea typeface="+mn-ea"/>
                <a:cs typeface="+mn-cs"/>
              </a:rPr>
              <a:t>, 2022). It is a handy tool in business as it allows one to decompose a big problem into smaller and clearer problems. This is useful for Basil's Bakery, because not only does there have to be one cause for the sales issue, but there are many. One of its main advantages is demonstrating a linkage between people, methods, materials, technology, and the business environment. It is, however, far from perfect. It can identify potential causes, but cannot be used to determine the most threatening of those causes.</a:t>
            </a:r>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7</a:t>
            </a:fld>
            <a:endParaRPr lang="en-US"/>
          </a:p>
        </p:txBody>
      </p:sp>
    </p:spTree>
    <p:extLst>
      <p:ext uri="{BB962C8B-B14F-4D97-AF65-F5344CB8AC3E}">
        <p14:creationId xmlns:p14="http://schemas.microsoft.com/office/powerpoint/2010/main" val="2483443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primary issue at Basil's bakery is captured on the Fishbone diagram under the Sales heading. Under the "People" category, Basil isn't always available to answer phone calls as he is busy baking. Then, under the methods, the bakery has no good delivery system and shreds the pre-order system (Bastian, </a:t>
            </a:r>
            <a:r>
              <a:rPr lang="en-US" sz="1200" kern="1200" dirty="0" err="1">
                <a:solidFill>
                  <a:schemeClr val="tx1"/>
                </a:solidFill>
                <a:effectLst/>
                <a:latin typeface="+mn-lt"/>
                <a:ea typeface="+mn-ea"/>
                <a:cs typeface="+mn-cs"/>
              </a:rPr>
              <a:t>Riwajanti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Haris</a:t>
            </a:r>
            <a:r>
              <a:rPr lang="en-US" sz="1200" kern="1200" dirty="0">
                <a:solidFill>
                  <a:schemeClr val="tx1"/>
                </a:solidFill>
                <a:effectLst/>
                <a:latin typeface="+mn-lt"/>
                <a:ea typeface="+mn-ea"/>
                <a:cs typeface="+mn-cs"/>
              </a:rPr>
              <a:t>, 2023). Then, in the methods, the bakery has a poor delivery system, and they tend to forget to renew the pre-order system. In Materials, the cost of organic ingredients will vary and can be expensive. There has been a reduction in customer visits because of the environment comprising the reduction in footfall, Shop closures and Home working (</a:t>
            </a:r>
            <a:r>
              <a:rPr lang="en-US" sz="1200" kern="1200" dirty="0" err="1">
                <a:solidFill>
                  <a:schemeClr val="tx1"/>
                </a:solidFill>
                <a:effectLst/>
                <a:latin typeface="+mn-lt"/>
                <a:ea typeface="+mn-ea"/>
                <a:cs typeface="+mn-cs"/>
              </a:rPr>
              <a:t>Cece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Cece</a:t>
            </a:r>
            <a:r>
              <a:rPr lang="en-US" sz="1200" kern="1200" dirty="0">
                <a:solidFill>
                  <a:schemeClr val="tx1"/>
                </a:solidFill>
                <a:effectLst/>
                <a:latin typeface="+mn-lt"/>
                <a:ea typeface="+mn-ea"/>
                <a:cs typeface="+mn-cs"/>
              </a:rPr>
              <a:t>, 2025). The bakery is missing the Online order and Digital support in Technology. Last but not least, the measurement section could be too idealistic, and Basil is not monitoring customer needs and sales activity closely enough.</a:t>
            </a:r>
          </a:p>
          <a:p>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8</a:t>
            </a:fld>
            <a:endParaRPr lang="en-US"/>
          </a:p>
        </p:txBody>
      </p:sp>
    </p:spTree>
    <p:extLst>
      <p:ext uri="{BB962C8B-B14F-4D97-AF65-F5344CB8AC3E}">
        <p14:creationId xmlns:p14="http://schemas.microsoft.com/office/powerpoint/2010/main" val="2962730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The primary finding is that sales at Basil's Bakery have been declining since 2019 due to a decrease in customer visits.</a:t>
            </a:r>
          </a:p>
          <a:p>
            <a:pPr lvl="0"/>
            <a:r>
              <a:rPr lang="en-US" sz="1200" kern="1200" dirty="0">
                <a:solidFill>
                  <a:schemeClr val="tx1"/>
                </a:solidFill>
                <a:effectLst/>
                <a:latin typeface="+mn-lt"/>
                <a:ea typeface="+mn-ea"/>
                <a:cs typeface="+mn-cs"/>
              </a:rPr>
              <a:t>The other important discovery is that many issues are external, including decreased shopping in retail parks, shops closed due to coronavirus, a decrease in working from home and increasing business costs.</a:t>
            </a:r>
          </a:p>
          <a:p>
            <a:pPr lvl="0"/>
            <a:r>
              <a:rPr lang="en-US" sz="1200" kern="1200" dirty="0">
                <a:solidFill>
                  <a:schemeClr val="tx1"/>
                </a:solidFill>
                <a:effectLst/>
                <a:latin typeface="+mn-lt"/>
                <a:ea typeface="+mn-ea"/>
                <a:cs typeface="+mn-cs"/>
              </a:rPr>
              <a:t>Another discovery is that some issues are internal, including under-performance when it comes to delivery, an underdeveloped pre-order system and underutilization of technology.</a:t>
            </a:r>
          </a:p>
          <a:p>
            <a:pPr lvl="0"/>
            <a:r>
              <a:rPr lang="en-US" sz="1200" kern="1200" dirty="0">
                <a:solidFill>
                  <a:schemeClr val="tx1"/>
                </a:solidFill>
                <a:effectLst/>
                <a:latin typeface="+mn-lt"/>
                <a:ea typeface="+mn-ea"/>
                <a:cs typeface="+mn-cs"/>
              </a:rPr>
              <a:t>In general, the PESTEL and Fishbone analysis indicates that Basil should be aware of the external influencing factors and the internal issues before making decisions for his/her business.</a:t>
            </a:r>
          </a:p>
          <a:p>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9</a:t>
            </a:fld>
            <a:endParaRPr lang="en-US"/>
          </a:p>
        </p:txBody>
      </p:sp>
    </p:spTree>
    <p:extLst>
      <p:ext uri="{BB962C8B-B14F-4D97-AF65-F5344CB8AC3E}">
        <p14:creationId xmlns:p14="http://schemas.microsoft.com/office/powerpoint/2010/main" val="2776163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Bastian, N., </a:t>
            </a:r>
            <a:r>
              <a:rPr lang="en-US" sz="1200" kern="1200" dirty="0" err="1">
                <a:solidFill>
                  <a:schemeClr val="tx1"/>
                </a:solidFill>
                <a:effectLst/>
                <a:latin typeface="+mn-lt"/>
                <a:ea typeface="+mn-ea"/>
                <a:cs typeface="+mn-cs"/>
              </a:rPr>
              <a:t>Riwajanti</a:t>
            </a:r>
            <a:r>
              <a:rPr lang="en-US" sz="1200" kern="1200" dirty="0">
                <a:solidFill>
                  <a:schemeClr val="tx1"/>
                </a:solidFill>
                <a:effectLst/>
                <a:latin typeface="+mn-lt"/>
                <a:ea typeface="+mn-ea"/>
                <a:cs typeface="+mn-cs"/>
              </a:rPr>
              <a:t>, N.I. and </a:t>
            </a:r>
            <a:r>
              <a:rPr lang="en-US" sz="1200" kern="1200" dirty="0" err="1">
                <a:solidFill>
                  <a:schemeClr val="tx1"/>
                </a:solidFill>
                <a:effectLst/>
                <a:latin typeface="+mn-lt"/>
                <a:ea typeface="+mn-ea"/>
                <a:cs typeface="+mn-cs"/>
              </a:rPr>
              <a:t>Haris</a:t>
            </a:r>
            <a:r>
              <a:rPr lang="en-US" sz="1200" kern="1200" dirty="0">
                <a:solidFill>
                  <a:schemeClr val="tx1"/>
                </a:solidFill>
                <a:effectLst/>
                <a:latin typeface="+mn-lt"/>
                <a:ea typeface="+mn-ea"/>
                <a:cs typeface="+mn-cs"/>
              </a:rPr>
              <a:t>, Z.A. (2023). Fishbone diagram: Application of root cause analysis in internal audit planning. </a:t>
            </a:r>
            <a:r>
              <a:rPr lang="en-US" sz="1200" i="1" kern="1200" dirty="0">
                <a:solidFill>
                  <a:schemeClr val="tx1"/>
                </a:solidFill>
                <a:effectLst/>
                <a:latin typeface="+mn-lt"/>
                <a:ea typeface="+mn-ea"/>
                <a:cs typeface="+mn-cs"/>
              </a:rPr>
              <a:t>International Journal of Financial, Accounting, and Management</a:t>
            </a:r>
            <a:r>
              <a:rPr lang="en-US" sz="1200" kern="1200" dirty="0">
                <a:solidFill>
                  <a:schemeClr val="tx1"/>
                </a:solidFill>
                <a:effectLst/>
                <a:latin typeface="+mn-lt"/>
                <a:ea typeface="+mn-ea"/>
                <a:cs typeface="+mn-cs"/>
              </a:rPr>
              <a:t>, 5(3), pp.297–309.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3"/>
              </a:rPr>
              <a:t>https://doi.org/10.35912/ijfam.v5i3.1498</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Bhalla</a:t>
            </a:r>
            <a:r>
              <a:rPr lang="en-US" sz="1200" kern="1200" dirty="0">
                <a:solidFill>
                  <a:schemeClr val="tx1"/>
                </a:solidFill>
                <a:effectLst/>
                <a:latin typeface="+mn-lt"/>
                <a:ea typeface="+mn-ea"/>
                <a:cs typeface="+mn-cs"/>
              </a:rPr>
              <a:t>, N., Sharma, R.K. and Kaur, I. (2023). Effect of Goods and Services Tax System on Business Performance of Micro, Small and Medium Enterprises. </a:t>
            </a:r>
            <a:r>
              <a:rPr lang="en-US" sz="1200" i="1" kern="1200" dirty="0">
                <a:solidFill>
                  <a:schemeClr val="tx1"/>
                </a:solidFill>
                <a:effectLst/>
                <a:latin typeface="+mn-lt"/>
                <a:ea typeface="+mn-ea"/>
                <a:cs typeface="+mn-cs"/>
              </a:rPr>
              <a:t>SAGE Open</a:t>
            </a:r>
            <a:r>
              <a:rPr lang="en-US" sz="1200" kern="1200" dirty="0">
                <a:solidFill>
                  <a:schemeClr val="tx1"/>
                </a:solidFill>
                <a:effectLst/>
                <a:latin typeface="+mn-lt"/>
                <a:ea typeface="+mn-ea"/>
                <a:cs typeface="+mn-cs"/>
              </a:rPr>
              <a:t>, 13(2).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4"/>
              </a:rPr>
              <a:t>https://doi.org/10.1177/21582440231177210</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Cece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Cece</a:t>
            </a:r>
            <a:r>
              <a:rPr lang="en-US" sz="1200" kern="1200" dirty="0">
                <a:solidFill>
                  <a:schemeClr val="tx1"/>
                </a:solidFill>
                <a:effectLst/>
                <a:latin typeface="+mn-lt"/>
                <a:ea typeface="+mn-ea"/>
                <a:cs typeface="+mn-cs"/>
              </a:rPr>
              <a:t> (2025). </a:t>
            </a:r>
            <a:r>
              <a:rPr lang="en-US" sz="1200" kern="1200" dirty="0" err="1">
                <a:solidFill>
                  <a:schemeClr val="tx1"/>
                </a:solidFill>
                <a:effectLst/>
                <a:latin typeface="+mn-lt"/>
                <a:ea typeface="+mn-ea"/>
                <a:cs typeface="+mn-cs"/>
              </a:rPr>
              <a:t>Pengaruh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Penerapan</a:t>
            </a:r>
            <a:r>
              <a:rPr lang="en-US" sz="1200" kern="1200" dirty="0">
                <a:solidFill>
                  <a:schemeClr val="tx1"/>
                </a:solidFill>
                <a:effectLst/>
                <a:latin typeface="+mn-lt"/>
                <a:ea typeface="+mn-ea"/>
                <a:cs typeface="+mn-cs"/>
              </a:rPr>
              <a:t> Fishbone </a:t>
            </a:r>
            <a:r>
              <a:rPr lang="en-US" sz="1200" kern="1200" dirty="0" err="1">
                <a:solidFill>
                  <a:schemeClr val="tx1"/>
                </a:solidFill>
                <a:effectLst/>
                <a:latin typeface="+mn-lt"/>
                <a:ea typeface="+mn-ea"/>
                <a:cs typeface="+mn-cs"/>
              </a:rPr>
              <a:t>terhadap</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Efektivitas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Pengambilan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Keputusan</a:t>
            </a:r>
            <a:r>
              <a:rPr lang="en-US" sz="1200" kern="1200" dirty="0">
                <a:solidFill>
                  <a:schemeClr val="tx1"/>
                </a:solidFill>
                <a:effectLst/>
                <a:latin typeface="+mn-lt"/>
                <a:ea typeface="+mn-ea"/>
                <a:cs typeface="+mn-cs"/>
              </a:rPr>
              <a:t> di Perusahaan X. </a:t>
            </a:r>
            <a:r>
              <a:rPr lang="en-US" sz="1200" i="1" kern="1200" dirty="0" err="1">
                <a:solidFill>
                  <a:schemeClr val="tx1"/>
                </a:solidFill>
                <a:effectLst/>
                <a:latin typeface="+mn-lt"/>
                <a:ea typeface="+mn-ea"/>
                <a:cs typeface="+mn-cs"/>
              </a:rPr>
              <a:t>Jurnal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Manajemen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Bisnis</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dan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Kewirausahaan</a:t>
            </a:r>
            <a:r>
              <a:rPr lang="en-US" sz="1200" kern="1200" dirty="0">
                <a:solidFill>
                  <a:schemeClr val="tx1"/>
                </a:solidFill>
                <a:effectLst/>
                <a:latin typeface="+mn-lt"/>
                <a:ea typeface="+mn-ea"/>
                <a:cs typeface="+mn-cs"/>
              </a:rPr>
              <a:t>, 5(2), pp.16–24.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5"/>
              </a:rPr>
              <a:t>https://doi.org/10.55606/jumbiku.v5i2.5305</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Ramely</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Talib</a:t>
            </a:r>
            <a:r>
              <a:rPr lang="en-US" sz="1200" kern="1200" dirty="0">
                <a:solidFill>
                  <a:schemeClr val="tx1"/>
                </a:solidFill>
                <a:effectLst/>
                <a:latin typeface="+mn-lt"/>
                <a:ea typeface="+mn-ea"/>
                <a:cs typeface="+mn-cs"/>
              </a:rPr>
              <a:t>, M.F.A., Ahmad, R. and </a:t>
            </a:r>
            <a:r>
              <a:rPr lang="en-US" sz="1200" kern="1200" dirty="0" err="1">
                <a:solidFill>
                  <a:schemeClr val="tx1"/>
                </a:solidFill>
                <a:effectLst/>
                <a:latin typeface="+mn-lt"/>
                <a:ea typeface="+mn-ea"/>
                <a:cs typeface="+mn-cs"/>
              </a:rPr>
              <a:t>Yusof</a:t>
            </a:r>
            <a:r>
              <a:rPr lang="en-US" sz="1200" kern="1200" dirty="0">
                <a:solidFill>
                  <a:schemeClr val="tx1"/>
                </a:solidFill>
                <a:effectLst/>
                <a:latin typeface="+mn-lt"/>
                <a:ea typeface="+mn-ea"/>
                <a:cs typeface="+mn-cs"/>
              </a:rPr>
              <a:t>, N.A.M. (2023). EXAMINING PESTEL Analysis of Event Businesses in Malaysia. </a:t>
            </a:r>
            <a:r>
              <a:rPr lang="en-US" sz="1200" i="1" kern="1200" dirty="0">
                <a:solidFill>
                  <a:schemeClr val="tx1"/>
                </a:solidFill>
                <a:effectLst/>
                <a:latin typeface="+mn-lt"/>
                <a:ea typeface="+mn-ea"/>
                <a:cs typeface="+mn-cs"/>
              </a:rPr>
              <a:t>Journal of Event, Tourism and Hospitality Studies</a:t>
            </a:r>
            <a:r>
              <a:rPr lang="en-US" sz="1200" kern="1200" dirty="0">
                <a:solidFill>
                  <a:schemeClr val="tx1"/>
                </a:solidFill>
                <a:effectLst/>
                <a:latin typeface="+mn-lt"/>
                <a:ea typeface="+mn-ea"/>
                <a:cs typeface="+mn-cs"/>
              </a:rPr>
              <a:t>, [online] 3(3), pp.57–79.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6"/>
              </a:rPr>
              <a:t>https://doi.org/10.32890/jeth2023.3.4</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Ran, Y., Ali, A.S., Shen, L., </a:t>
            </a:r>
            <a:r>
              <a:rPr lang="en-US" sz="1200" kern="1200" dirty="0" err="1">
                <a:solidFill>
                  <a:schemeClr val="tx1"/>
                </a:solidFill>
                <a:effectLst/>
                <a:latin typeface="+mn-lt"/>
                <a:ea typeface="+mn-ea"/>
                <a:cs typeface="+mn-cs"/>
              </a:rPr>
              <a:t>Salleh</a:t>
            </a:r>
            <a:r>
              <a:rPr lang="en-US" sz="1200" kern="1200" dirty="0">
                <a:solidFill>
                  <a:schemeClr val="tx1"/>
                </a:solidFill>
                <a:effectLst/>
                <a:latin typeface="+mn-lt"/>
                <a:ea typeface="+mn-ea"/>
                <a:cs typeface="+mn-cs"/>
              </a:rPr>
              <a:t>, H.B., Zhu, M., Jiang, K. and Zhao, Z. (2026). PESTEL Analysis of External Factors Influencing CSR Performance Toward Sustainable Development: Evidence from Small and Medium Construction Enterprises. </a:t>
            </a:r>
            <a:r>
              <a:rPr lang="en-US" sz="1200" i="1" kern="1200" dirty="0">
                <a:solidFill>
                  <a:schemeClr val="tx1"/>
                </a:solidFill>
                <a:effectLst/>
                <a:latin typeface="+mn-lt"/>
                <a:ea typeface="+mn-ea"/>
                <a:cs typeface="+mn-cs"/>
              </a:rPr>
              <a:t>Sustainability</a:t>
            </a:r>
            <a:r>
              <a:rPr lang="en-US" sz="1200" kern="1200" dirty="0">
                <a:solidFill>
                  <a:schemeClr val="tx1"/>
                </a:solidFill>
                <a:effectLst/>
                <a:latin typeface="+mn-lt"/>
                <a:ea typeface="+mn-ea"/>
                <a:cs typeface="+mn-cs"/>
              </a:rPr>
              <a:t>, [online] 18(4), p.1922.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7"/>
              </a:rPr>
              <a:t>https://doi.org/10.3390/su18041922</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Sakdiyah</a:t>
            </a:r>
            <a:r>
              <a:rPr lang="en-US" sz="1200" kern="1200" dirty="0">
                <a:solidFill>
                  <a:schemeClr val="tx1"/>
                </a:solidFill>
                <a:effectLst/>
                <a:latin typeface="+mn-lt"/>
                <a:ea typeface="+mn-ea"/>
                <a:cs typeface="+mn-cs"/>
              </a:rPr>
              <a:t>, S.H., </a:t>
            </a:r>
            <a:r>
              <a:rPr lang="en-US" sz="1200" kern="1200" dirty="0" err="1">
                <a:solidFill>
                  <a:schemeClr val="tx1"/>
                </a:solidFill>
                <a:effectLst/>
                <a:latin typeface="+mn-lt"/>
                <a:ea typeface="+mn-ea"/>
                <a:cs typeface="+mn-cs"/>
              </a:rPr>
              <a:t>Eltivia</a:t>
            </a:r>
            <a:r>
              <a:rPr lang="en-US" sz="1200" kern="1200" dirty="0">
                <a:solidFill>
                  <a:schemeClr val="tx1"/>
                </a:solidFill>
                <a:effectLst/>
                <a:latin typeface="+mn-lt"/>
                <a:ea typeface="+mn-ea"/>
                <a:cs typeface="+mn-cs"/>
              </a:rPr>
              <a:t>, N. and </a:t>
            </a:r>
            <a:r>
              <a:rPr lang="en-US" sz="1200" kern="1200" dirty="0" err="1">
                <a:solidFill>
                  <a:schemeClr val="tx1"/>
                </a:solidFill>
                <a:effectLst/>
                <a:latin typeface="+mn-lt"/>
                <a:ea typeface="+mn-ea"/>
                <a:cs typeface="+mn-cs"/>
              </a:rPr>
              <a:t>Afandi</a:t>
            </a:r>
            <a:r>
              <a:rPr lang="en-US" sz="1200" kern="1200" dirty="0">
                <a:solidFill>
                  <a:schemeClr val="tx1"/>
                </a:solidFill>
                <a:effectLst/>
                <a:latin typeface="+mn-lt"/>
                <a:ea typeface="+mn-ea"/>
                <a:cs typeface="+mn-cs"/>
              </a:rPr>
              <a:t>, A. (2022). Root Cause Analysis Using Fishbone Diagram: Company Management Decision Making. </a:t>
            </a:r>
            <a:r>
              <a:rPr lang="en-US" sz="1200" i="1" kern="1200" dirty="0">
                <a:solidFill>
                  <a:schemeClr val="tx1"/>
                </a:solidFill>
                <a:effectLst/>
                <a:latin typeface="+mn-lt"/>
                <a:ea typeface="+mn-ea"/>
                <a:cs typeface="+mn-cs"/>
              </a:rPr>
              <a:t>Journal of Applied Business, Taxation and Economics Research</a:t>
            </a:r>
            <a:r>
              <a:rPr lang="en-US" sz="1200" kern="1200" dirty="0">
                <a:solidFill>
                  <a:schemeClr val="tx1"/>
                </a:solidFill>
                <a:effectLst/>
                <a:latin typeface="+mn-lt"/>
                <a:ea typeface="+mn-ea"/>
                <a:cs typeface="+mn-cs"/>
              </a:rPr>
              <a:t>, 1(6), pp.566–576.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8"/>
              </a:rPr>
              <a:t>https://doi.org/10.54408/jabter.v1i6.103</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SIWIEC, D., STRAKA, M. and PACANA, A. (2023). SEQUENCE OF SELECTED QUALITY MANAGEMENT TOOLS TO ANALYZE QUALITATIVE PROBLEMS OF PRODUCTS. </a:t>
            </a:r>
            <a:r>
              <a:rPr lang="en-US" sz="1200" i="1" kern="1200" dirty="0">
                <a:solidFill>
                  <a:schemeClr val="tx1"/>
                </a:solidFill>
                <a:effectLst/>
                <a:latin typeface="+mn-lt"/>
                <a:ea typeface="+mn-ea"/>
                <a:cs typeface="+mn-cs"/>
              </a:rPr>
              <a:t>Modern Management Review</a:t>
            </a:r>
            <a:r>
              <a:rPr lang="en-US" sz="1200" kern="1200" dirty="0">
                <a:solidFill>
                  <a:schemeClr val="tx1"/>
                </a:solidFill>
                <a:effectLst/>
                <a:latin typeface="+mn-lt"/>
                <a:ea typeface="+mn-ea"/>
                <a:cs typeface="+mn-cs"/>
              </a:rPr>
              <a:t>, 28(2), pp.59–68.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9"/>
              </a:rPr>
              <a:t>https://doi.org/10.7862/rz.2023.mmr.12</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10</a:t>
            </a:fld>
            <a:endParaRPr lang="en-US"/>
          </a:p>
        </p:txBody>
      </p:sp>
    </p:spTree>
    <p:extLst>
      <p:ext uri="{BB962C8B-B14F-4D97-AF65-F5344CB8AC3E}">
        <p14:creationId xmlns:p14="http://schemas.microsoft.com/office/powerpoint/2010/main" val="37202566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1C3008-5330-4458-ABDF-4E5476DC6383}" type="slidenum">
              <a:rPr lang="en-US" smtClean="0"/>
              <a:t>12</a:t>
            </a:fld>
            <a:endParaRPr lang="en-US"/>
          </a:p>
        </p:txBody>
      </p:sp>
    </p:spTree>
    <p:extLst>
      <p:ext uri="{BB962C8B-B14F-4D97-AF65-F5344CB8AC3E}">
        <p14:creationId xmlns:p14="http://schemas.microsoft.com/office/powerpoint/2010/main" val="1166823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54408/jabter.v1i6.103" TargetMode="External"/><Relationship Id="rId3" Type="http://schemas.openxmlformats.org/officeDocument/2006/relationships/hyperlink" Target="https://doi.org/10.35912/ijfam.v5i3.1498" TargetMode="External"/><Relationship Id="rId7" Type="http://schemas.openxmlformats.org/officeDocument/2006/relationships/hyperlink" Target="https://doi.org/10.3390/su18041922"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doi.org/10.32890/jeth2023.3.4" TargetMode="External"/><Relationship Id="rId5" Type="http://schemas.openxmlformats.org/officeDocument/2006/relationships/hyperlink" Target="https://doi.org/10.55606/jumbiku.v5i2.5305" TargetMode="External"/><Relationship Id="rId4" Type="http://schemas.openxmlformats.org/officeDocument/2006/relationships/hyperlink" Target="https://doi.org/10.1177/21582440231177210" TargetMode="External"/><Relationship Id="rId9" Type="http://schemas.openxmlformats.org/officeDocument/2006/relationships/hyperlink" Target="https://doi.org/10.7862/rz.2023.mmr.12" TargetMode="Externa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5" name="AutoShape 5"/>
          <p:cNvSpPr/>
          <p:nvPr/>
        </p:nvSpPr>
        <p:spPr>
          <a:xfrm>
            <a:off x="-333099" y="7838872"/>
            <a:ext cx="18954199" cy="3238500"/>
          </a:xfrm>
          <a:prstGeom prst="rect">
            <a:avLst/>
          </a:prstGeom>
          <a:solidFill>
            <a:srgbClr val="E76F3D"/>
          </a:solidFill>
        </p:spPr>
      </p:sp>
      <p:sp>
        <p:nvSpPr>
          <p:cNvPr id="7" name="TextBox 7"/>
          <p:cNvSpPr txBox="1"/>
          <p:nvPr/>
        </p:nvSpPr>
        <p:spPr>
          <a:xfrm>
            <a:off x="17477330" y="9768775"/>
            <a:ext cx="689610" cy="361950"/>
          </a:xfrm>
          <a:prstGeom prst="rect">
            <a:avLst/>
          </a:prstGeom>
        </p:spPr>
        <p:txBody>
          <a:bodyPr lIns="0" tIns="0" rIns="0" bIns="0" rtlCol="0" anchor="t">
            <a:spAutoFit/>
          </a:bodyPr>
          <a:lstStyle/>
          <a:p>
            <a:pPr>
              <a:lnSpc>
                <a:spcPts val="2879"/>
              </a:lnSpc>
            </a:pPr>
            <a:r>
              <a:rPr lang="en-US" sz="2400" dirty="0">
                <a:solidFill>
                  <a:srgbClr val="EFEBE3"/>
                </a:solidFill>
                <a:latin typeface="Shrikhand"/>
              </a:rPr>
              <a:t>01</a:t>
            </a:r>
          </a:p>
        </p:txBody>
      </p:sp>
      <p:grpSp>
        <p:nvGrpSpPr>
          <p:cNvPr id="9" name="Group 9"/>
          <p:cNvGrpSpPr/>
          <p:nvPr/>
        </p:nvGrpSpPr>
        <p:grpSpPr>
          <a:xfrm>
            <a:off x="17477330" y="5606410"/>
            <a:ext cx="253549" cy="1569469"/>
            <a:chOff x="0" y="0"/>
            <a:chExt cx="338066" cy="2092626"/>
          </a:xfrm>
        </p:grpSpPr>
        <p:sp>
          <p:nvSpPr>
            <p:cNvPr id="10" name="AutoShape 10"/>
            <p:cNvSpPr/>
            <p:nvPr/>
          </p:nvSpPr>
          <p:spPr>
            <a:xfrm>
              <a:off x="0" y="0"/>
              <a:ext cx="338066" cy="705262"/>
            </a:xfrm>
            <a:prstGeom prst="rect">
              <a:avLst/>
            </a:prstGeom>
            <a:solidFill>
              <a:srgbClr val="E76F3D"/>
            </a:solidFill>
          </p:spPr>
        </p:sp>
        <p:sp>
          <p:nvSpPr>
            <p:cNvPr id="11" name="AutoShape 11"/>
            <p:cNvSpPr/>
            <p:nvPr/>
          </p:nvSpPr>
          <p:spPr>
            <a:xfrm>
              <a:off x="0" y="705262"/>
              <a:ext cx="338066" cy="705262"/>
            </a:xfrm>
            <a:prstGeom prst="rect">
              <a:avLst/>
            </a:prstGeom>
            <a:solidFill>
              <a:srgbClr val="EAA86E"/>
            </a:solidFill>
          </p:spPr>
        </p:sp>
        <p:sp>
          <p:nvSpPr>
            <p:cNvPr id="12" name="AutoShape 12"/>
            <p:cNvSpPr/>
            <p:nvPr/>
          </p:nvSpPr>
          <p:spPr>
            <a:xfrm>
              <a:off x="0" y="1387363"/>
              <a:ext cx="338066" cy="705262"/>
            </a:xfrm>
            <a:prstGeom prst="rect">
              <a:avLst/>
            </a:prstGeom>
            <a:solidFill>
              <a:srgbClr val="0F364B"/>
            </a:solidFill>
          </p:spPr>
        </p:sp>
      </p:grpSp>
      <p:grpSp>
        <p:nvGrpSpPr>
          <p:cNvPr id="13" name="Group 13"/>
          <p:cNvGrpSpPr/>
          <p:nvPr/>
        </p:nvGrpSpPr>
        <p:grpSpPr>
          <a:xfrm>
            <a:off x="-333099" y="7838872"/>
            <a:ext cx="18954199" cy="901973"/>
            <a:chOff x="0" y="0"/>
            <a:chExt cx="25272265" cy="1202631"/>
          </a:xfrm>
        </p:grpSpPr>
        <p:sp>
          <p:nvSpPr>
            <p:cNvPr id="14" name="AutoShape 14"/>
            <p:cNvSpPr/>
            <p:nvPr/>
          </p:nvSpPr>
          <p:spPr>
            <a:xfrm>
              <a:off x="0" y="400877"/>
              <a:ext cx="25272265" cy="400877"/>
            </a:xfrm>
            <a:prstGeom prst="rect">
              <a:avLst/>
            </a:prstGeom>
            <a:solidFill>
              <a:srgbClr val="296A8D"/>
            </a:solidFill>
          </p:spPr>
        </p:sp>
        <p:sp>
          <p:nvSpPr>
            <p:cNvPr id="15" name="AutoShape 15"/>
            <p:cNvSpPr/>
            <p:nvPr/>
          </p:nvSpPr>
          <p:spPr>
            <a:xfrm>
              <a:off x="0" y="801754"/>
              <a:ext cx="25272265" cy="400877"/>
            </a:xfrm>
            <a:prstGeom prst="rect">
              <a:avLst/>
            </a:prstGeom>
            <a:solidFill>
              <a:srgbClr val="EAA86E"/>
            </a:solidFill>
          </p:spPr>
        </p:sp>
        <p:sp>
          <p:nvSpPr>
            <p:cNvPr id="16" name="AutoShape 16"/>
            <p:cNvSpPr/>
            <p:nvPr/>
          </p:nvSpPr>
          <p:spPr>
            <a:xfrm>
              <a:off x="0" y="0"/>
              <a:ext cx="25272265" cy="400877"/>
            </a:xfrm>
            <a:prstGeom prst="rect">
              <a:avLst/>
            </a:prstGeom>
            <a:solidFill>
              <a:srgbClr val="0F364B"/>
            </a:solidFill>
          </p:spPr>
        </p:sp>
      </p:grpSp>
      <p:sp>
        <p:nvSpPr>
          <p:cNvPr id="17" name="TextBox 16"/>
          <p:cNvSpPr txBox="1"/>
          <p:nvPr/>
        </p:nvSpPr>
        <p:spPr>
          <a:xfrm>
            <a:off x="8153400" y="1377303"/>
            <a:ext cx="15011400" cy="4524315"/>
          </a:xfrm>
          <a:prstGeom prst="rect">
            <a:avLst/>
          </a:prstGeom>
          <a:noFill/>
        </p:spPr>
        <p:txBody>
          <a:bodyPr wrap="square" lIns="91440" tIns="45720" rIns="91440" bIns="45720" rtlCol="0" anchor="t">
            <a:spAutoFit/>
          </a:bodyPr>
          <a:lstStyle/>
          <a:p>
            <a:pPr>
              <a:lnSpc>
                <a:spcPct val="150000"/>
              </a:lnSpc>
            </a:pPr>
            <a:r>
              <a:rPr lang="en-GB" sz="3200" b="1" dirty="0">
                <a:solidFill>
                  <a:prstClr val="black"/>
                </a:solidFill>
                <a:latin typeface="Times New Roman"/>
                <a:cs typeface="Times New Roman"/>
              </a:rPr>
              <a:t>Student Name: </a:t>
            </a:r>
            <a:r>
              <a:rPr lang="en-GB" sz="3200" b="1">
                <a:solidFill>
                  <a:prstClr val="black"/>
                </a:solidFill>
                <a:latin typeface="Times New Roman"/>
                <a:cs typeface="Times New Roman"/>
              </a:rPr>
              <a:t>Shahnaj Begum</a:t>
            </a:r>
            <a:endParaRPr lang="en-GB" sz="1600" dirty="0">
              <a:solidFill>
                <a:prstClr val="black"/>
              </a:solidFill>
              <a:latin typeface="Times New Roman" panose="02020603050405020304" pitchFamily="18" charset="0"/>
              <a:cs typeface="Times New Roman" panose="02020603050405020304" pitchFamily="18" charset="0"/>
            </a:endParaRPr>
          </a:p>
          <a:p>
            <a:pPr>
              <a:lnSpc>
                <a:spcPct val="150000"/>
              </a:lnSpc>
            </a:pPr>
            <a:r>
              <a:rPr lang="en-GB" sz="3200" b="1">
                <a:solidFill>
                  <a:prstClr val="black"/>
                </a:solidFill>
                <a:latin typeface="Times New Roman"/>
                <a:cs typeface="Times New Roman"/>
              </a:rPr>
              <a:t>Student ID: 2522847</a:t>
            </a:r>
            <a:endParaRPr lang="en-GB" sz="1600" dirty="0">
              <a:solidFill>
                <a:prstClr val="black"/>
              </a:solidFill>
              <a:latin typeface="Times New Roman" panose="02020603050405020304" pitchFamily="18" charset="0"/>
              <a:cs typeface="Times New Roman" panose="02020603050405020304" pitchFamily="18" charset="0"/>
            </a:endParaRPr>
          </a:p>
          <a:p>
            <a:pPr>
              <a:lnSpc>
                <a:spcPct val="150000"/>
              </a:lnSpc>
            </a:pPr>
            <a:r>
              <a:rPr lang="en-GB" sz="3200" b="1" dirty="0">
                <a:solidFill>
                  <a:prstClr val="black"/>
                </a:solidFill>
                <a:latin typeface="Times New Roman"/>
                <a:cs typeface="Times New Roman"/>
              </a:rPr>
              <a:t>Lecturer’s Name: Deji </a:t>
            </a:r>
            <a:r>
              <a:rPr lang="en-GB" sz="3200" b="1" dirty="0" err="1">
                <a:solidFill>
                  <a:prstClr val="black"/>
                </a:solidFill>
                <a:latin typeface="Times New Roman"/>
                <a:cs typeface="Times New Roman"/>
              </a:rPr>
              <a:t>olagbay</a:t>
            </a:r>
            <a:r>
              <a:rPr lang="en-GB" sz="3200" b="1" dirty="0">
                <a:solidFill>
                  <a:prstClr val="black"/>
                </a:solidFill>
                <a:latin typeface="Times New Roman"/>
                <a:cs typeface="Times New Roman"/>
              </a:rPr>
              <a:t>e</a:t>
            </a:r>
            <a:endParaRPr lang="en-GB" sz="3200" dirty="0">
              <a:solidFill>
                <a:prstClr val="black"/>
              </a:solidFill>
              <a:latin typeface="Times New Roman" panose="02020603050405020304" pitchFamily="18" charset="0"/>
              <a:cs typeface="Times New Roman" panose="02020603050405020304" pitchFamily="18" charset="0"/>
            </a:endParaRPr>
          </a:p>
          <a:p>
            <a:pPr lvl="0">
              <a:lnSpc>
                <a:spcPct val="150000"/>
              </a:lnSpc>
            </a:pPr>
            <a:r>
              <a:rPr lang="en-GB" sz="3200" b="1" dirty="0">
                <a:solidFill>
                  <a:prstClr val="black"/>
                </a:solidFill>
                <a:latin typeface="Times New Roman" panose="02020603050405020304" pitchFamily="18" charset="0"/>
                <a:cs typeface="Times New Roman" panose="02020603050405020304" pitchFamily="18" charset="0"/>
              </a:rPr>
              <a:t>Module Code: </a:t>
            </a:r>
            <a:r>
              <a:rPr lang="en-GB" sz="2800" b="1" dirty="0">
                <a:solidFill>
                  <a:prstClr val="black"/>
                </a:solidFill>
                <a:latin typeface="Times New Roman" panose="02020603050405020304" pitchFamily="18" charset="0"/>
                <a:cs typeface="Times New Roman" panose="02020603050405020304" pitchFamily="18" charset="0"/>
              </a:rPr>
              <a:t>	</a:t>
            </a:r>
            <a:r>
              <a:rPr lang="en-GB" sz="2800" dirty="0">
                <a:solidFill>
                  <a:prstClr val="black"/>
                </a:solidFill>
                <a:latin typeface="Times New Roman" panose="02020603050405020304" pitchFamily="18" charset="0"/>
                <a:cs typeface="Times New Roman" panose="02020603050405020304" pitchFamily="18" charset="0"/>
              </a:rPr>
              <a:t>LCLM 4004</a:t>
            </a:r>
          </a:p>
          <a:p>
            <a:pPr lvl="0">
              <a:lnSpc>
                <a:spcPct val="150000"/>
              </a:lnSpc>
            </a:pPr>
            <a:r>
              <a:rPr lang="en-GB" sz="3200" b="1" dirty="0">
                <a:solidFill>
                  <a:prstClr val="black"/>
                </a:solidFill>
                <a:latin typeface="Times New Roman" panose="02020603050405020304" pitchFamily="18" charset="0"/>
                <a:cs typeface="Times New Roman" panose="02020603050405020304" pitchFamily="18" charset="0"/>
              </a:rPr>
              <a:t>Module Name: </a:t>
            </a:r>
            <a:r>
              <a:rPr lang="en-GB" sz="2800" b="1" dirty="0">
                <a:solidFill>
                  <a:prstClr val="black"/>
                </a:solidFill>
                <a:latin typeface="Times New Roman" panose="02020603050405020304" pitchFamily="18" charset="0"/>
                <a:cs typeface="Times New Roman" panose="02020603050405020304" pitchFamily="18" charset="0"/>
              </a:rPr>
              <a:t>	</a:t>
            </a:r>
            <a:r>
              <a:rPr lang="en-GB" sz="2800" dirty="0">
                <a:solidFill>
                  <a:prstClr val="black"/>
                </a:solidFill>
                <a:latin typeface="Times New Roman" panose="02020603050405020304" pitchFamily="18" charset="0"/>
                <a:cs typeface="Times New Roman" panose="02020603050405020304" pitchFamily="18" charset="0"/>
              </a:rPr>
              <a:t>Problem Solving and Decision-Making</a:t>
            </a:r>
          </a:p>
          <a:p>
            <a:pPr lvl="0">
              <a:lnSpc>
                <a:spcPct val="150000"/>
              </a:lnSpc>
            </a:pPr>
            <a:r>
              <a:rPr lang="en-GB" sz="3200" b="1" dirty="0">
                <a:solidFill>
                  <a:prstClr val="black"/>
                </a:solidFill>
                <a:latin typeface="Times New Roman"/>
                <a:cs typeface="Times New Roman"/>
              </a:rPr>
              <a:t>Component 1: </a:t>
            </a:r>
            <a:r>
              <a:rPr lang="en-GB" sz="2800" b="1" dirty="0">
                <a:solidFill>
                  <a:prstClr val="black"/>
                </a:solidFill>
                <a:latin typeface="Times New Roman"/>
                <a:cs typeface="Times New Roman"/>
              </a:rPr>
              <a:t>	</a:t>
            </a:r>
            <a:r>
              <a:rPr lang="en-GB" sz="2800" dirty="0">
                <a:solidFill>
                  <a:prstClr val="black"/>
                </a:solidFill>
                <a:latin typeface="Times New Roman"/>
                <a:cs typeface="Times New Roman"/>
              </a:rPr>
              <a:t>Basil’s Bakery</a:t>
            </a:r>
          </a:p>
        </p:txBody>
      </p:sp>
      <p:pic>
        <p:nvPicPr>
          <p:cNvPr id="3" name="Picture 2"/>
          <p:cNvPicPr>
            <a:picLocks noChangeAspect="1"/>
          </p:cNvPicPr>
          <p:nvPr/>
        </p:nvPicPr>
        <p:blipFill>
          <a:blip r:embed="rId3"/>
          <a:stretch>
            <a:fillRect/>
          </a:stretch>
        </p:blipFill>
        <p:spPr>
          <a:xfrm>
            <a:off x="-333098" y="-9730"/>
            <a:ext cx="6133824" cy="1108710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5" name="TextBox 5"/>
          <p:cNvSpPr txBox="1"/>
          <p:nvPr/>
        </p:nvSpPr>
        <p:spPr>
          <a:xfrm>
            <a:off x="16420763" y="8896350"/>
            <a:ext cx="838537" cy="361950"/>
          </a:xfrm>
          <a:prstGeom prst="rect">
            <a:avLst/>
          </a:prstGeom>
        </p:spPr>
        <p:txBody>
          <a:bodyPr lIns="0" tIns="0" rIns="0" bIns="0" rtlCol="0" anchor="t">
            <a:spAutoFit/>
          </a:bodyPr>
          <a:lstStyle/>
          <a:p>
            <a:pPr algn="r">
              <a:lnSpc>
                <a:spcPts val="2879"/>
              </a:lnSpc>
            </a:pPr>
            <a:r>
              <a:rPr lang="en-US" sz="2400" dirty="0">
                <a:solidFill>
                  <a:srgbClr val="0F364B"/>
                </a:solidFill>
                <a:latin typeface="Shrikhand"/>
              </a:rPr>
              <a:t>02</a:t>
            </a:r>
          </a:p>
        </p:txBody>
      </p:sp>
      <p:sp>
        <p:nvSpPr>
          <p:cNvPr id="7" name="AutoShape 7"/>
          <p:cNvSpPr/>
          <p:nvPr/>
        </p:nvSpPr>
        <p:spPr>
          <a:xfrm>
            <a:off x="0" y="-171450"/>
            <a:ext cx="6524839" cy="10629900"/>
          </a:xfrm>
          <a:prstGeom prst="rect">
            <a:avLst/>
          </a:prstGeom>
          <a:solidFill>
            <a:srgbClr val="E76F3D"/>
          </a:solidFill>
        </p:spPr>
      </p:sp>
      <p:sp>
        <p:nvSpPr>
          <p:cNvPr id="8" name="AutoShape 8"/>
          <p:cNvSpPr/>
          <p:nvPr/>
        </p:nvSpPr>
        <p:spPr>
          <a:xfrm>
            <a:off x="0" y="-171450"/>
            <a:ext cx="316815" cy="10629900"/>
          </a:xfrm>
          <a:prstGeom prst="rect">
            <a:avLst/>
          </a:prstGeom>
          <a:solidFill>
            <a:srgbClr val="0F364B"/>
          </a:solidFill>
        </p:spPr>
      </p:sp>
      <p:sp>
        <p:nvSpPr>
          <p:cNvPr id="9" name="AutoShape 9"/>
          <p:cNvSpPr/>
          <p:nvPr/>
        </p:nvSpPr>
        <p:spPr>
          <a:xfrm>
            <a:off x="291201" y="-171450"/>
            <a:ext cx="316815" cy="10629900"/>
          </a:xfrm>
          <a:prstGeom prst="rect">
            <a:avLst/>
          </a:prstGeom>
          <a:solidFill>
            <a:srgbClr val="296A8D"/>
          </a:solidFill>
        </p:spPr>
      </p:sp>
      <p:sp>
        <p:nvSpPr>
          <p:cNvPr id="10" name="AutoShape 10"/>
          <p:cNvSpPr/>
          <p:nvPr/>
        </p:nvSpPr>
        <p:spPr>
          <a:xfrm>
            <a:off x="582402" y="-171450"/>
            <a:ext cx="318231" cy="10629900"/>
          </a:xfrm>
          <a:prstGeom prst="rect">
            <a:avLst/>
          </a:prstGeom>
          <a:solidFill>
            <a:srgbClr val="EAA86E"/>
          </a:solidFill>
        </p:spPr>
      </p:sp>
      <p:sp>
        <p:nvSpPr>
          <p:cNvPr id="11" name="TextBox 11"/>
          <p:cNvSpPr txBox="1"/>
          <p:nvPr/>
        </p:nvSpPr>
        <p:spPr>
          <a:xfrm rot="-5400000">
            <a:off x="-1146115" y="1550194"/>
            <a:ext cx="8229600" cy="2462213"/>
          </a:xfrm>
          <a:prstGeom prst="rect">
            <a:avLst/>
          </a:prstGeom>
        </p:spPr>
        <p:txBody>
          <a:bodyPr lIns="0" tIns="0" rIns="0" bIns="0" rtlCol="0" anchor="t">
            <a:spAutoFit/>
          </a:bodyPr>
          <a:lstStyle/>
          <a:p>
            <a:r>
              <a:rPr lang="en-US" sz="8000" b="1" dirty="0">
                <a:latin typeface="Times New Roman" panose="02020603050405020304" pitchFamily="18" charset="0"/>
                <a:cs typeface="Times New Roman" panose="02020603050405020304" pitchFamily="18" charset="0"/>
              </a:rPr>
              <a:t>Presentation Overview</a:t>
            </a:r>
            <a:endParaRPr lang="en-US" sz="8000" b="1" dirty="0">
              <a:solidFill>
                <a:srgbClr val="EFEBE3"/>
              </a:solidFill>
              <a:latin typeface="Times New Roman" panose="02020603050405020304" pitchFamily="18" charset="0"/>
              <a:cs typeface="Times New Roman" panose="02020603050405020304" pitchFamily="18" charset="0"/>
            </a:endParaRPr>
          </a:p>
        </p:txBody>
      </p:sp>
      <p:grpSp>
        <p:nvGrpSpPr>
          <p:cNvPr id="12" name="Group 12"/>
          <p:cNvGrpSpPr/>
          <p:nvPr/>
        </p:nvGrpSpPr>
        <p:grpSpPr>
          <a:xfrm>
            <a:off x="17005751" y="1028700"/>
            <a:ext cx="253549" cy="1569469"/>
            <a:chOff x="0" y="0"/>
            <a:chExt cx="338066" cy="2092626"/>
          </a:xfrm>
        </p:grpSpPr>
        <p:sp>
          <p:nvSpPr>
            <p:cNvPr id="13" name="AutoShape 13"/>
            <p:cNvSpPr/>
            <p:nvPr/>
          </p:nvSpPr>
          <p:spPr>
            <a:xfrm>
              <a:off x="0" y="0"/>
              <a:ext cx="338066" cy="705262"/>
            </a:xfrm>
            <a:prstGeom prst="rect">
              <a:avLst/>
            </a:prstGeom>
            <a:solidFill>
              <a:srgbClr val="E76F3D"/>
            </a:solidFill>
          </p:spPr>
        </p:sp>
        <p:sp>
          <p:nvSpPr>
            <p:cNvPr id="14" name="AutoShape 14"/>
            <p:cNvSpPr/>
            <p:nvPr/>
          </p:nvSpPr>
          <p:spPr>
            <a:xfrm>
              <a:off x="0" y="705262"/>
              <a:ext cx="338066" cy="705262"/>
            </a:xfrm>
            <a:prstGeom prst="rect">
              <a:avLst/>
            </a:prstGeom>
            <a:solidFill>
              <a:srgbClr val="EAA86E"/>
            </a:solidFill>
          </p:spPr>
        </p:sp>
        <p:sp>
          <p:nvSpPr>
            <p:cNvPr id="15" name="AutoShape 15"/>
            <p:cNvSpPr/>
            <p:nvPr/>
          </p:nvSpPr>
          <p:spPr>
            <a:xfrm>
              <a:off x="0" y="1387363"/>
              <a:ext cx="338066" cy="705262"/>
            </a:xfrm>
            <a:prstGeom prst="rect">
              <a:avLst/>
            </a:prstGeom>
            <a:solidFill>
              <a:srgbClr val="0F364B"/>
            </a:solidFill>
          </p:spPr>
        </p:sp>
      </p:grpSp>
      <p:sp>
        <p:nvSpPr>
          <p:cNvPr id="16" name="TextBox 15"/>
          <p:cNvSpPr txBox="1"/>
          <p:nvPr/>
        </p:nvSpPr>
        <p:spPr>
          <a:xfrm>
            <a:off x="7202728" y="1790808"/>
            <a:ext cx="7772400" cy="6001643"/>
          </a:xfrm>
          <a:prstGeom prst="rect">
            <a:avLst/>
          </a:prstGeom>
          <a:noFill/>
        </p:spPr>
        <p:txBody>
          <a:bodyPr wrap="square" rtlCol="0">
            <a:spAutoFit/>
          </a:bodyPr>
          <a:lstStyle/>
          <a:p>
            <a:pPr algn="just">
              <a:lnSpc>
                <a:spcPct val="150000"/>
              </a:lnSpc>
            </a:pPr>
            <a:r>
              <a:rPr lang="en-US" sz="4000" b="1" dirty="0">
                <a:latin typeface="Times New Roman" panose="02020603050405020304" pitchFamily="18" charset="0"/>
                <a:cs typeface="Times New Roman" panose="02020603050405020304" pitchFamily="18" charset="0"/>
              </a:rPr>
              <a:t>This presentation will cover:</a:t>
            </a:r>
            <a:endParaRPr lang="en-US" sz="4000" dirty="0">
              <a:latin typeface="Times New Roman" panose="02020603050405020304" pitchFamily="18" charset="0"/>
              <a:cs typeface="Times New Roman" panose="02020603050405020304" pitchFamily="18" charset="0"/>
            </a:endParaRPr>
          </a:p>
          <a:p>
            <a:pPr marL="571500" indent="-571500" algn="just">
              <a:lnSpc>
                <a:spcPct val="150000"/>
              </a:lnSpc>
              <a:buFont typeface="Wingdings" panose="05000000000000000000" pitchFamily="2" charset="2"/>
              <a:buChar char="q"/>
            </a:pPr>
            <a:r>
              <a:rPr lang="en-US" sz="3600" dirty="0">
                <a:latin typeface="Times New Roman" panose="02020603050405020304" pitchFamily="18" charset="0"/>
                <a:cs typeface="Times New Roman" panose="02020603050405020304" pitchFamily="18" charset="0"/>
              </a:rPr>
              <a:t>Background of Basil’s Bakery </a:t>
            </a:r>
          </a:p>
          <a:p>
            <a:pPr marL="571500" indent="-571500" algn="just">
              <a:lnSpc>
                <a:spcPct val="150000"/>
              </a:lnSpc>
              <a:buFont typeface="Wingdings" panose="05000000000000000000" pitchFamily="2" charset="2"/>
              <a:buChar char="q"/>
            </a:pPr>
            <a:r>
              <a:rPr lang="en-US" sz="3600" dirty="0">
                <a:latin typeface="Times New Roman" panose="02020603050405020304" pitchFamily="18" charset="0"/>
                <a:cs typeface="Times New Roman" panose="02020603050405020304" pitchFamily="18" charset="0"/>
              </a:rPr>
              <a:t>Nature and scope of the problems </a:t>
            </a:r>
          </a:p>
          <a:p>
            <a:pPr marL="571500" indent="-571500" algn="just">
              <a:lnSpc>
                <a:spcPct val="150000"/>
              </a:lnSpc>
              <a:buFont typeface="Wingdings" panose="05000000000000000000" pitchFamily="2" charset="2"/>
              <a:buChar char="q"/>
            </a:pPr>
            <a:r>
              <a:rPr lang="en-US" sz="3600" dirty="0">
                <a:latin typeface="Times New Roman" panose="02020603050405020304" pitchFamily="18" charset="0"/>
                <a:cs typeface="Times New Roman" panose="02020603050405020304" pitchFamily="18" charset="0"/>
              </a:rPr>
              <a:t>Critique and application of PESTEL </a:t>
            </a:r>
          </a:p>
          <a:p>
            <a:pPr marL="571500" indent="-571500" algn="just">
              <a:lnSpc>
                <a:spcPct val="150000"/>
              </a:lnSpc>
              <a:buFont typeface="Wingdings" panose="05000000000000000000" pitchFamily="2" charset="2"/>
              <a:buChar char="q"/>
            </a:pPr>
            <a:r>
              <a:rPr lang="en-US" sz="3600" dirty="0">
                <a:latin typeface="Times New Roman" panose="02020603050405020304" pitchFamily="18" charset="0"/>
                <a:cs typeface="Times New Roman" panose="02020603050405020304" pitchFamily="18" charset="0"/>
              </a:rPr>
              <a:t>Critique and application of Fishbone model </a:t>
            </a:r>
          </a:p>
          <a:p>
            <a:pPr marL="571500" indent="-571500" algn="just">
              <a:lnSpc>
                <a:spcPct val="150000"/>
              </a:lnSpc>
              <a:buFont typeface="Wingdings" panose="05000000000000000000" pitchFamily="2" charset="2"/>
              <a:buChar char="q"/>
            </a:pPr>
            <a:r>
              <a:rPr lang="en-US" sz="3600" dirty="0">
                <a:latin typeface="Times New Roman" panose="02020603050405020304" pitchFamily="18" charset="0"/>
                <a:cs typeface="Times New Roman" panose="02020603050405020304" pitchFamily="18" charset="0"/>
              </a:rPr>
              <a:t>Key findings from the analysis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2" name="TextBox 2"/>
          <p:cNvSpPr txBox="1"/>
          <p:nvPr/>
        </p:nvSpPr>
        <p:spPr>
          <a:xfrm>
            <a:off x="1028700" y="1038225"/>
            <a:ext cx="10858500" cy="1359346"/>
          </a:xfrm>
          <a:prstGeom prst="rect">
            <a:avLst/>
          </a:prstGeom>
        </p:spPr>
        <p:txBody>
          <a:bodyPr wrap="square" lIns="0" tIns="0" rIns="0" bIns="0" rtlCol="0" anchor="t">
            <a:spAutoFit/>
          </a:bodyPr>
          <a:lstStyle/>
          <a:p>
            <a:pPr>
              <a:lnSpc>
                <a:spcPts val="10560"/>
              </a:lnSpc>
            </a:pPr>
            <a:r>
              <a:rPr lang="en-US" sz="6000" b="1" spc="175" dirty="0">
                <a:solidFill>
                  <a:srgbClr val="0F364B"/>
                </a:solidFill>
                <a:latin typeface="Times New Roman" panose="02020603050405020304" pitchFamily="18" charset="0"/>
                <a:cs typeface="Times New Roman" panose="02020603050405020304" pitchFamily="18" charset="0"/>
              </a:rPr>
              <a:t>Background of Basil’s Bakery</a:t>
            </a:r>
          </a:p>
        </p:txBody>
      </p:sp>
      <p:sp>
        <p:nvSpPr>
          <p:cNvPr id="6" name="AutoShape 6"/>
          <p:cNvSpPr/>
          <p:nvPr/>
        </p:nvSpPr>
        <p:spPr>
          <a:xfrm>
            <a:off x="12649200" y="0"/>
            <a:ext cx="6074537" cy="10999182"/>
          </a:xfrm>
          <a:prstGeom prst="rect">
            <a:avLst/>
          </a:prstGeom>
          <a:solidFill>
            <a:srgbClr val="E76F3D"/>
          </a:solidFill>
        </p:spPr>
      </p:sp>
      <p:pic>
        <p:nvPicPr>
          <p:cNvPr id="7" name="Picture 7"/>
          <p:cNvPicPr>
            <a:picLocks noChangeAspect="1"/>
          </p:cNvPicPr>
          <p:nvPr/>
        </p:nvPicPr>
        <p:blipFill>
          <a:blip r:embed="rId3"/>
          <a:srcRect l="45151" r="14582"/>
          <a:stretch>
            <a:fillRect/>
          </a:stretch>
        </p:blipFill>
        <p:spPr>
          <a:xfrm>
            <a:off x="12649200" y="190500"/>
            <a:ext cx="6217054" cy="10287000"/>
          </a:xfrm>
          <a:prstGeom prst="rect">
            <a:avLst/>
          </a:prstGeom>
        </p:spPr>
      </p:pic>
      <p:grpSp>
        <p:nvGrpSpPr>
          <p:cNvPr id="8" name="Group 8"/>
          <p:cNvGrpSpPr/>
          <p:nvPr/>
        </p:nvGrpSpPr>
        <p:grpSpPr>
          <a:xfrm>
            <a:off x="1028700" y="7688831"/>
            <a:ext cx="253549" cy="1569469"/>
            <a:chOff x="0" y="0"/>
            <a:chExt cx="338066" cy="2092626"/>
          </a:xfrm>
        </p:grpSpPr>
        <p:sp>
          <p:nvSpPr>
            <p:cNvPr id="9" name="AutoShape 9"/>
            <p:cNvSpPr/>
            <p:nvPr/>
          </p:nvSpPr>
          <p:spPr>
            <a:xfrm>
              <a:off x="0" y="0"/>
              <a:ext cx="338066" cy="705262"/>
            </a:xfrm>
            <a:prstGeom prst="rect">
              <a:avLst/>
            </a:prstGeom>
            <a:solidFill>
              <a:srgbClr val="E76F3D"/>
            </a:solidFill>
          </p:spPr>
        </p:sp>
        <p:sp>
          <p:nvSpPr>
            <p:cNvPr id="10" name="AutoShape 10"/>
            <p:cNvSpPr/>
            <p:nvPr/>
          </p:nvSpPr>
          <p:spPr>
            <a:xfrm>
              <a:off x="0" y="705262"/>
              <a:ext cx="338066" cy="705262"/>
            </a:xfrm>
            <a:prstGeom prst="rect">
              <a:avLst/>
            </a:prstGeom>
            <a:solidFill>
              <a:srgbClr val="EAA86E"/>
            </a:solidFill>
          </p:spPr>
        </p:sp>
        <p:sp>
          <p:nvSpPr>
            <p:cNvPr id="11" name="AutoShape 11"/>
            <p:cNvSpPr/>
            <p:nvPr/>
          </p:nvSpPr>
          <p:spPr>
            <a:xfrm>
              <a:off x="0" y="1387363"/>
              <a:ext cx="338066" cy="705262"/>
            </a:xfrm>
            <a:prstGeom prst="rect">
              <a:avLst/>
            </a:prstGeom>
            <a:solidFill>
              <a:srgbClr val="0F364B"/>
            </a:solidFill>
          </p:spPr>
        </p:sp>
      </p:grpSp>
      <p:sp>
        <p:nvSpPr>
          <p:cNvPr id="12" name="TextBox 11"/>
          <p:cNvSpPr txBox="1"/>
          <p:nvPr/>
        </p:nvSpPr>
        <p:spPr>
          <a:xfrm>
            <a:off x="2020515" y="3467100"/>
            <a:ext cx="9157151" cy="4616648"/>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Small independent bakery in Coventry</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Opened in 2015, run by Basil, an artisan baker</a:t>
            </a:r>
          </a:p>
          <a:p>
            <a:pPr marL="457200" indent="-457200" algn="just">
              <a:lnSpc>
                <a:spcPct val="150000"/>
              </a:lnSpc>
              <a:buFont typeface="Wingdings" panose="05000000000000000000" pitchFamily="2" charset="2"/>
              <a:buChar char="q"/>
            </a:pPr>
            <a:r>
              <a:rPr lang="en-US" sz="2800" dirty="0" err="1">
                <a:latin typeface="Times New Roman" panose="02020603050405020304" pitchFamily="18" charset="0"/>
                <a:cs typeface="Times New Roman" panose="02020603050405020304" pitchFamily="18" charset="0"/>
              </a:rPr>
              <a:t>Specialises</a:t>
            </a:r>
            <a:r>
              <a:rPr lang="en-US" sz="2800" dirty="0">
                <a:latin typeface="Times New Roman" panose="02020603050405020304" pitchFamily="18" charset="0"/>
                <a:cs typeface="Times New Roman" panose="02020603050405020304" pitchFamily="18" charset="0"/>
              </a:rPr>
              <a:t> in cakes, pastries, and breads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Uses high-quality organic ingredients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Serves shoppers, retail workers, office workers, and warehouse workers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Depends on local footfall and regular customer demand</a:t>
            </a:r>
          </a:p>
        </p:txBody>
      </p:sp>
      <p:sp>
        <p:nvSpPr>
          <p:cNvPr id="13" name="TextBox 5"/>
          <p:cNvSpPr txBox="1"/>
          <p:nvPr/>
        </p:nvSpPr>
        <p:spPr>
          <a:xfrm>
            <a:off x="1915246" y="9220198"/>
            <a:ext cx="838537" cy="371897"/>
          </a:xfrm>
          <a:prstGeom prst="rect">
            <a:avLst/>
          </a:prstGeom>
        </p:spPr>
        <p:txBody>
          <a:bodyPr lIns="0" tIns="0" rIns="0" bIns="0" rtlCol="0" anchor="t">
            <a:spAutoFit/>
          </a:bodyPr>
          <a:lstStyle/>
          <a:p>
            <a:pPr algn="r">
              <a:lnSpc>
                <a:spcPts val="2879"/>
              </a:lnSpc>
            </a:pPr>
            <a:r>
              <a:rPr lang="en-US" sz="2400" dirty="0">
                <a:solidFill>
                  <a:srgbClr val="0F364B"/>
                </a:solidFill>
                <a:latin typeface="Shrikhand"/>
              </a:rPr>
              <a:t>03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2" name="AutoShape 2"/>
          <p:cNvSpPr/>
          <p:nvPr/>
        </p:nvSpPr>
        <p:spPr>
          <a:xfrm>
            <a:off x="-495300" y="-533400"/>
            <a:ext cx="7620000" cy="11315700"/>
          </a:xfrm>
          <a:prstGeom prst="rect">
            <a:avLst/>
          </a:prstGeom>
          <a:solidFill>
            <a:srgbClr val="E76F3D"/>
          </a:solidFill>
        </p:spPr>
      </p:sp>
      <p:sp>
        <p:nvSpPr>
          <p:cNvPr id="6" name="TextBox 6"/>
          <p:cNvSpPr txBox="1"/>
          <p:nvPr/>
        </p:nvSpPr>
        <p:spPr>
          <a:xfrm>
            <a:off x="7934815" y="647700"/>
            <a:ext cx="9299501" cy="738664"/>
          </a:xfrm>
          <a:prstGeom prst="rect">
            <a:avLst/>
          </a:prstGeom>
        </p:spPr>
        <p:txBody>
          <a:bodyPr wrap="square" lIns="0" tIns="0" rIns="0" bIns="0" rtlCol="0" anchor="t">
            <a:spAutoFit/>
          </a:bodyPr>
          <a:lstStyle/>
          <a:p>
            <a:pPr algn="ctr"/>
            <a:r>
              <a:rPr lang="en-US" sz="4800" b="1" dirty="0">
                <a:solidFill>
                  <a:srgbClr val="002060"/>
                </a:solidFill>
                <a:latin typeface="Times New Roman" panose="02020603050405020304" pitchFamily="18" charset="0"/>
                <a:cs typeface="Times New Roman" panose="02020603050405020304" pitchFamily="18" charset="0"/>
              </a:rPr>
              <a:t>Nature and Scope of the Problems</a:t>
            </a:r>
            <a:endParaRPr lang="en-US" sz="4800" b="1" spc="175" dirty="0">
              <a:solidFill>
                <a:srgbClr val="002060"/>
              </a:solidFill>
              <a:latin typeface="Times New Roman" panose="02020603050405020304" pitchFamily="18" charset="0"/>
              <a:cs typeface="Times New Roman" panose="02020603050405020304" pitchFamily="18" charset="0"/>
            </a:endParaRPr>
          </a:p>
        </p:txBody>
      </p:sp>
      <p:grpSp>
        <p:nvGrpSpPr>
          <p:cNvPr id="9" name="Group 9"/>
          <p:cNvGrpSpPr/>
          <p:nvPr/>
        </p:nvGrpSpPr>
        <p:grpSpPr>
          <a:xfrm rot="5400000">
            <a:off x="16347791" y="8346791"/>
            <a:ext cx="253549" cy="1569469"/>
            <a:chOff x="0" y="0"/>
            <a:chExt cx="338066" cy="2092626"/>
          </a:xfrm>
        </p:grpSpPr>
        <p:sp>
          <p:nvSpPr>
            <p:cNvPr id="10" name="AutoShape 10"/>
            <p:cNvSpPr/>
            <p:nvPr/>
          </p:nvSpPr>
          <p:spPr>
            <a:xfrm>
              <a:off x="0" y="0"/>
              <a:ext cx="338066" cy="705262"/>
            </a:xfrm>
            <a:prstGeom prst="rect">
              <a:avLst/>
            </a:prstGeom>
            <a:solidFill>
              <a:srgbClr val="E76F3D"/>
            </a:solidFill>
          </p:spPr>
        </p:sp>
        <p:sp>
          <p:nvSpPr>
            <p:cNvPr id="11" name="AutoShape 11"/>
            <p:cNvSpPr/>
            <p:nvPr/>
          </p:nvSpPr>
          <p:spPr>
            <a:xfrm>
              <a:off x="0" y="705262"/>
              <a:ext cx="338066" cy="705262"/>
            </a:xfrm>
            <a:prstGeom prst="rect">
              <a:avLst/>
            </a:prstGeom>
            <a:solidFill>
              <a:srgbClr val="EAA86E"/>
            </a:solidFill>
          </p:spPr>
        </p:sp>
        <p:sp>
          <p:nvSpPr>
            <p:cNvPr id="12" name="AutoShape 12"/>
            <p:cNvSpPr/>
            <p:nvPr/>
          </p:nvSpPr>
          <p:spPr>
            <a:xfrm>
              <a:off x="0" y="1387363"/>
              <a:ext cx="338066" cy="705262"/>
            </a:xfrm>
            <a:prstGeom prst="rect">
              <a:avLst/>
            </a:prstGeom>
            <a:solidFill>
              <a:srgbClr val="0F364B"/>
            </a:solidFill>
          </p:spPr>
        </p:sp>
      </p:grpSp>
      <p:sp>
        <p:nvSpPr>
          <p:cNvPr id="13" name="TextBox 13"/>
          <p:cNvSpPr txBox="1"/>
          <p:nvPr/>
        </p:nvSpPr>
        <p:spPr>
          <a:xfrm>
            <a:off x="8305463" y="8950550"/>
            <a:ext cx="838537" cy="371897"/>
          </a:xfrm>
          <a:prstGeom prst="rect">
            <a:avLst/>
          </a:prstGeom>
        </p:spPr>
        <p:txBody>
          <a:bodyPr lIns="0" tIns="0" rIns="0" bIns="0" rtlCol="0" anchor="t">
            <a:spAutoFit/>
          </a:bodyPr>
          <a:lstStyle/>
          <a:p>
            <a:pPr>
              <a:lnSpc>
                <a:spcPts val="2879"/>
              </a:lnSpc>
            </a:pPr>
            <a:r>
              <a:rPr lang="en-US" sz="2400" dirty="0">
                <a:solidFill>
                  <a:srgbClr val="0F364B"/>
                </a:solidFill>
                <a:latin typeface="Shrikhand"/>
              </a:rPr>
              <a:t>04</a:t>
            </a:r>
          </a:p>
        </p:txBody>
      </p:sp>
      <p:sp>
        <p:nvSpPr>
          <p:cNvPr id="14" name="TextBox 13"/>
          <p:cNvSpPr txBox="1"/>
          <p:nvPr/>
        </p:nvSpPr>
        <p:spPr>
          <a:xfrm>
            <a:off x="8305463" y="2019300"/>
            <a:ext cx="8953837" cy="6001643"/>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Root problem: sales stagnation, 25% below 2019 levels</a:t>
            </a:r>
          </a:p>
          <a:p>
            <a:pPr marL="457200" indent="-457200" algn="just">
              <a:lnSpc>
                <a:spcPct val="150000"/>
              </a:lnSpc>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Lower footfall in the retail park</a:t>
            </a:r>
          </a:p>
          <a:p>
            <a:pPr marL="457200" indent="-457200" algn="just">
              <a:lnSpc>
                <a:spcPct val="150000"/>
              </a:lnSpc>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Some shops have closed, reducing visitors</a:t>
            </a:r>
          </a:p>
          <a:p>
            <a:pPr marL="457200" indent="-457200" algn="just">
              <a:lnSpc>
                <a:spcPct val="150000"/>
              </a:lnSpc>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More office workers working from home</a:t>
            </a:r>
          </a:p>
          <a:p>
            <a:pPr marL="457200" indent="-457200" algn="just">
              <a:lnSpc>
                <a:spcPct val="150000"/>
              </a:lnSpc>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No delivery service available</a:t>
            </a:r>
          </a:p>
          <a:p>
            <a:pPr marL="457200" indent="-457200" algn="just">
              <a:lnSpc>
                <a:spcPct val="150000"/>
              </a:lnSpc>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Weak phone pre-order system</a:t>
            </a:r>
          </a:p>
          <a:p>
            <a:pPr marL="457200" indent="-457200" algn="just">
              <a:lnSpc>
                <a:spcPct val="150000"/>
              </a:lnSpc>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Rising rent, utilities, insurance, and stock costs</a:t>
            </a: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9661" y="-266700"/>
            <a:ext cx="5638800" cy="11049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2" name="TextBox 2"/>
          <p:cNvSpPr txBox="1"/>
          <p:nvPr/>
        </p:nvSpPr>
        <p:spPr>
          <a:xfrm>
            <a:off x="1143000" y="571500"/>
            <a:ext cx="10538312" cy="1181798"/>
          </a:xfrm>
          <a:prstGeom prst="rect">
            <a:avLst/>
          </a:prstGeom>
        </p:spPr>
        <p:txBody>
          <a:bodyPr lIns="0" tIns="0" rIns="0" bIns="0" rtlCol="0" anchor="t">
            <a:spAutoFit/>
          </a:bodyPr>
          <a:lstStyle/>
          <a:p>
            <a:pPr>
              <a:lnSpc>
                <a:spcPts val="10560"/>
              </a:lnSpc>
            </a:pPr>
            <a:r>
              <a:rPr lang="en-US" sz="5400" b="1" dirty="0">
                <a:latin typeface="Times New Roman" panose="02020603050405020304" pitchFamily="18" charset="0"/>
                <a:cs typeface="Times New Roman" panose="02020603050405020304" pitchFamily="18" charset="0"/>
              </a:rPr>
              <a:t>Critique of PESTEL Framework</a:t>
            </a:r>
            <a:endParaRPr lang="en-US" sz="5400" b="1" dirty="0">
              <a:solidFill>
                <a:srgbClr val="0F364B"/>
              </a:solidFill>
              <a:latin typeface="Times New Roman" panose="02020603050405020304" pitchFamily="18" charset="0"/>
              <a:cs typeface="Times New Roman" panose="02020603050405020304" pitchFamily="18" charset="0"/>
            </a:endParaRPr>
          </a:p>
        </p:txBody>
      </p:sp>
      <p:sp>
        <p:nvSpPr>
          <p:cNvPr id="10" name="AutoShape 10"/>
          <p:cNvSpPr/>
          <p:nvPr/>
        </p:nvSpPr>
        <p:spPr>
          <a:xfrm>
            <a:off x="12915900" y="-171450"/>
            <a:ext cx="6296239" cy="10629900"/>
          </a:xfrm>
          <a:prstGeom prst="rect">
            <a:avLst/>
          </a:prstGeom>
          <a:solidFill>
            <a:srgbClr val="E76F3D"/>
          </a:solidFill>
        </p:spPr>
      </p:sp>
      <p:grpSp>
        <p:nvGrpSpPr>
          <p:cNvPr id="12" name="Group 12"/>
          <p:cNvGrpSpPr/>
          <p:nvPr/>
        </p:nvGrpSpPr>
        <p:grpSpPr>
          <a:xfrm>
            <a:off x="12915900" y="-171450"/>
            <a:ext cx="900633" cy="10629900"/>
            <a:chOff x="0" y="0"/>
            <a:chExt cx="1200844" cy="14173200"/>
          </a:xfrm>
        </p:grpSpPr>
        <p:sp>
          <p:nvSpPr>
            <p:cNvPr id="13" name="AutoShape 13"/>
            <p:cNvSpPr/>
            <p:nvPr/>
          </p:nvSpPr>
          <p:spPr>
            <a:xfrm>
              <a:off x="0" y="0"/>
              <a:ext cx="422419" cy="14173200"/>
            </a:xfrm>
            <a:prstGeom prst="rect">
              <a:avLst/>
            </a:prstGeom>
            <a:solidFill>
              <a:srgbClr val="0F364B"/>
            </a:solidFill>
          </p:spPr>
        </p:sp>
        <p:sp>
          <p:nvSpPr>
            <p:cNvPr id="14" name="AutoShape 14"/>
            <p:cNvSpPr/>
            <p:nvPr/>
          </p:nvSpPr>
          <p:spPr>
            <a:xfrm>
              <a:off x="388268" y="0"/>
              <a:ext cx="422419" cy="14173200"/>
            </a:xfrm>
            <a:prstGeom prst="rect">
              <a:avLst/>
            </a:prstGeom>
            <a:solidFill>
              <a:srgbClr val="296A8D"/>
            </a:solidFill>
          </p:spPr>
        </p:sp>
        <p:sp>
          <p:nvSpPr>
            <p:cNvPr id="15" name="AutoShape 15"/>
            <p:cNvSpPr/>
            <p:nvPr/>
          </p:nvSpPr>
          <p:spPr>
            <a:xfrm>
              <a:off x="776536" y="0"/>
              <a:ext cx="424307" cy="14173200"/>
            </a:xfrm>
            <a:prstGeom prst="rect">
              <a:avLst/>
            </a:prstGeom>
            <a:solidFill>
              <a:srgbClr val="EAA86E"/>
            </a:solidFill>
          </p:spPr>
        </p:sp>
      </p:grpSp>
      <p:sp>
        <p:nvSpPr>
          <p:cNvPr id="16" name="TextBox 15"/>
          <p:cNvSpPr txBox="1"/>
          <p:nvPr/>
        </p:nvSpPr>
        <p:spPr>
          <a:xfrm>
            <a:off x="905519" y="2247900"/>
            <a:ext cx="10210800" cy="6478184"/>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PESTEL analyses external business factors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Includes Political, Economic, Social, Technological, Environmental, and Legal factors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Helps businesses understand market changes and external pressures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Provides a clear structure for examining issues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Supports decision-making and strategic planning</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Limitations: can become too descriptive if points are not explained</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Focuses more on external factors; may not address internal problems</a:t>
            </a:r>
          </a:p>
        </p:txBody>
      </p:sp>
      <p:pic>
        <p:nvPicPr>
          <p:cNvPr id="17" name="Picture 16"/>
          <p:cNvPicPr>
            <a:picLocks noChangeAspect="1"/>
          </p:cNvPicPr>
          <p:nvPr/>
        </p:nvPicPr>
        <p:blipFill>
          <a:blip r:embed="rId3"/>
          <a:stretch>
            <a:fillRect/>
          </a:stretch>
        </p:blipFill>
        <p:spPr>
          <a:xfrm rot="5400000">
            <a:off x="10982793" y="3394101"/>
            <a:ext cx="10563225" cy="3524250"/>
          </a:xfrm>
          <a:prstGeom prst="rect">
            <a:avLst/>
          </a:prstGeom>
        </p:spPr>
      </p:pic>
      <p:sp>
        <p:nvSpPr>
          <p:cNvPr id="18" name="TextBox 5"/>
          <p:cNvSpPr txBox="1"/>
          <p:nvPr/>
        </p:nvSpPr>
        <p:spPr>
          <a:xfrm>
            <a:off x="905519" y="9250319"/>
            <a:ext cx="838537" cy="371897"/>
          </a:xfrm>
          <a:prstGeom prst="rect">
            <a:avLst/>
          </a:prstGeom>
        </p:spPr>
        <p:txBody>
          <a:bodyPr lIns="0" tIns="0" rIns="0" bIns="0" rtlCol="0" anchor="t">
            <a:spAutoFit/>
          </a:bodyPr>
          <a:lstStyle/>
          <a:p>
            <a:pPr algn="r">
              <a:lnSpc>
                <a:spcPts val="2879"/>
              </a:lnSpc>
            </a:pPr>
            <a:r>
              <a:rPr lang="en-US" sz="2400" dirty="0">
                <a:solidFill>
                  <a:srgbClr val="0F364B"/>
                </a:solidFill>
                <a:latin typeface="Shrikhand"/>
              </a:rPr>
              <a:t>05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2" name="TextBox 2"/>
          <p:cNvSpPr txBox="1"/>
          <p:nvPr/>
        </p:nvSpPr>
        <p:spPr>
          <a:xfrm>
            <a:off x="4076700" y="876300"/>
            <a:ext cx="14211300" cy="1359346"/>
          </a:xfrm>
          <a:prstGeom prst="rect">
            <a:avLst/>
          </a:prstGeom>
        </p:spPr>
        <p:txBody>
          <a:bodyPr wrap="square" lIns="0" tIns="0" rIns="0" bIns="0" rtlCol="0" anchor="t">
            <a:spAutoFit/>
          </a:bodyPr>
          <a:lstStyle/>
          <a:p>
            <a:pPr algn="just">
              <a:lnSpc>
                <a:spcPts val="10560"/>
              </a:lnSpc>
            </a:pPr>
            <a:r>
              <a:rPr lang="en-US" sz="4800" b="1" dirty="0">
                <a:latin typeface="Times New Roman" panose="02020603050405020304" pitchFamily="18" charset="0"/>
                <a:cs typeface="Times New Roman" panose="02020603050405020304" pitchFamily="18" charset="0"/>
              </a:rPr>
              <a:t>Application of PESTEL to Basil’s Bakery</a:t>
            </a:r>
            <a:endParaRPr lang="en-US" sz="4800" b="1" dirty="0">
              <a:solidFill>
                <a:srgbClr val="0F364B"/>
              </a:solidFill>
              <a:latin typeface="Times New Roman" panose="02020603050405020304" pitchFamily="18" charset="0"/>
              <a:cs typeface="Times New Roman" panose="02020603050405020304" pitchFamily="18" charset="0"/>
            </a:endParaRPr>
          </a:p>
        </p:txBody>
      </p:sp>
      <p:grpSp>
        <p:nvGrpSpPr>
          <p:cNvPr id="12" name="Group 12"/>
          <p:cNvGrpSpPr/>
          <p:nvPr/>
        </p:nvGrpSpPr>
        <p:grpSpPr>
          <a:xfrm rot="5400000">
            <a:off x="16347791" y="8346791"/>
            <a:ext cx="253549" cy="1569469"/>
            <a:chOff x="0" y="0"/>
            <a:chExt cx="338066" cy="2092626"/>
          </a:xfrm>
        </p:grpSpPr>
        <p:sp>
          <p:nvSpPr>
            <p:cNvPr id="13" name="AutoShape 13"/>
            <p:cNvSpPr/>
            <p:nvPr/>
          </p:nvSpPr>
          <p:spPr>
            <a:xfrm>
              <a:off x="0" y="0"/>
              <a:ext cx="338066" cy="705262"/>
            </a:xfrm>
            <a:prstGeom prst="rect">
              <a:avLst/>
            </a:prstGeom>
            <a:solidFill>
              <a:srgbClr val="E76F3D"/>
            </a:solidFill>
          </p:spPr>
        </p:sp>
        <p:sp>
          <p:nvSpPr>
            <p:cNvPr id="14" name="AutoShape 14"/>
            <p:cNvSpPr/>
            <p:nvPr/>
          </p:nvSpPr>
          <p:spPr>
            <a:xfrm>
              <a:off x="0" y="705262"/>
              <a:ext cx="338066" cy="705262"/>
            </a:xfrm>
            <a:prstGeom prst="rect">
              <a:avLst/>
            </a:prstGeom>
            <a:solidFill>
              <a:srgbClr val="EAA86E"/>
            </a:solidFill>
          </p:spPr>
        </p:sp>
        <p:sp>
          <p:nvSpPr>
            <p:cNvPr id="15" name="AutoShape 15"/>
            <p:cNvSpPr/>
            <p:nvPr/>
          </p:nvSpPr>
          <p:spPr>
            <a:xfrm>
              <a:off x="0" y="1387363"/>
              <a:ext cx="338066" cy="705262"/>
            </a:xfrm>
            <a:prstGeom prst="rect">
              <a:avLst/>
            </a:prstGeom>
            <a:solidFill>
              <a:srgbClr val="0F364B"/>
            </a:solidFill>
          </p:spPr>
        </p:sp>
      </p:grpSp>
      <p:graphicFrame>
        <p:nvGraphicFramePr>
          <p:cNvPr id="19" name="Table 18"/>
          <p:cNvGraphicFramePr>
            <a:graphicFrameLocks noGrp="1"/>
          </p:cNvGraphicFramePr>
          <p:nvPr>
            <p:extLst>
              <p:ext uri="{D42A27DB-BD31-4B8C-83A1-F6EECF244321}">
                <p14:modId xmlns:p14="http://schemas.microsoft.com/office/powerpoint/2010/main" val="3746361154"/>
              </p:ext>
            </p:extLst>
          </p:nvPr>
        </p:nvGraphicFramePr>
        <p:xfrm>
          <a:off x="2252353" y="2781300"/>
          <a:ext cx="14478000" cy="5120640"/>
        </p:xfrm>
        <a:graphic>
          <a:graphicData uri="http://schemas.openxmlformats.org/drawingml/2006/table">
            <a:tbl>
              <a:tblPr>
                <a:tableStyleId>{284E427A-3D55-4303-BF80-6455036E1DE7}</a:tableStyleId>
              </a:tblPr>
              <a:tblGrid>
                <a:gridCol w="4941323">
                  <a:extLst>
                    <a:ext uri="{9D8B030D-6E8A-4147-A177-3AD203B41FA5}">
                      <a16:colId xmlns:a16="http://schemas.microsoft.com/office/drawing/2014/main" val="3014673111"/>
                    </a:ext>
                  </a:extLst>
                </a:gridCol>
                <a:gridCol w="9536677">
                  <a:extLst>
                    <a:ext uri="{9D8B030D-6E8A-4147-A177-3AD203B41FA5}">
                      <a16:colId xmlns:a16="http://schemas.microsoft.com/office/drawing/2014/main" val="4195780531"/>
                    </a:ext>
                  </a:extLst>
                </a:gridCol>
              </a:tblGrid>
              <a:tr h="0">
                <a:tc>
                  <a:txBody>
                    <a:bodyPr/>
                    <a:lstStyle/>
                    <a:p>
                      <a:pPr algn="ctr">
                        <a:lnSpc>
                          <a:spcPct val="150000"/>
                        </a:lnSpc>
                      </a:pPr>
                      <a:r>
                        <a:rPr lang="en-US" sz="2800" b="1" dirty="0">
                          <a:latin typeface="Times New Roman" panose="02020603050405020304" pitchFamily="18" charset="0"/>
                          <a:cs typeface="Times New Roman" panose="02020603050405020304" pitchFamily="18" charset="0"/>
                        </a:rPr>
                        <a:t>PESTEL Factor</a:t>
                      </a:r>
                    </a:p>
                  </a:txBody>
                  <a:tcPr anchor="ctr"/>
                </a:tc>
                <a:tc>
                  <a:txBody>
                    <a:bodyPr/>
                    <a:lstStyle/>
                    <a:p>
                      <a:pPr>
                        <a:lnSpc>
                          <a:spcPct val="150000"/>
                        </a:lnSpc>
                      </a:pPr>
                      <a:r>
                        <a:rPr lang="en-US" sz="2800" b="1" dirty="0">
                          <a:latin typeface="Times New Roman" panose="02020603050405020304" pitchFamily="18" charset="0"/>
                          <a:cs typeface="Times New Roman" panose="02020603050405020304" pitchFamily="18" charset="0"/>
                        </a:rPr>
                        <a:t>Application to Basil’s Bakery</a:t>
                      </a:r>
                    </a:p>
                  </a:txBody>
                  <a:tcPr anchor="ctr"/>
                </a:tc>
                <a:extLst>
                  <a:ext uri="{0D108BD9-81ED-4DB2-BD59-A6C34878D82A}">
                    <a16:rowId xmlns:a16="http://schemas.microsoft.com/office/drawing/2014/main" val="2678912095"/>
                  </a:ext>
                </a:extLst>
              </a:tr>
              <a:tr h="0">
                <a:tc>
                  <a:txBody>
                    <a:bodyPr/>
                    <a:lstStyle/>
                    <a:p>
                      <a:pPr algn="ctr">
                        <a:lnSpc>
                          <a:spcPct val="150000"/>
                        </a:lnSpc>
                      </a:pPr>
                      <a:r>
                        <a:rPr lang="en-US" sz="2800" dirty="0">
                          <a:latin typeface="Times New Roman" panose="02020603050405020304" pitchFamily="18" charset="0"/>
                          <a:cs typeface="Times New Roman" panose="02020603050405020304" pitchFamily="18" charset="0"/>
                        </a:rPr>
                        <a:t>Political</a:t>
                      </a:r>
                    </a:p>
                  </a:txBody>
                  <a:tcPr anchor="ctr"/>
                </a:tc>
                <a:tc>
                  <a:txBody>
                    <a:bodyPr/>
                    <a:lstStyle/>
                    <a:p>
                      <a:pPr>
                        <a:lnSpc>
                          <a:spcPct val="150000"/>
                        </a:lnSpc>
                      </a:pPr>
                      <a:r>
                        <a:rPr lang="en-US" sz="2800">
                          <a:latin typeface="Times New Roman" panose="02020603050405020304" pitchFamily="18" charset="0"/>
                          <a:cs typeface="Times New Roman" panose="02020603050405020304" pitchFamily="18" charset="0"/>
                        </a:rPr>
                        <a:t>Business rates and retail policies add pressure</a:t>
                      </a:r>
                    </a:p>
                  </a:txBody>
                  <a:tcPr anchor="ctr"/>
                </a:tc>
                <a:extLst>
                  <a:ext uri="{0D108BD9-81ED-4DB2-BD59-A6C34878D82A}">
                    <a16:rowId xmlns:a16="http://schemas.microsoft.com/office/drawing/2014/main" val="234045450"/>
                  </a:ext>
                </a:extLst>
              </a:tr>
              <a:tr h="0">
                <a:tc>
                  <a:txBody>
                    <a:bodyPr/>
                    <a:lstStyle/>
                    <a:p>
                      <a:pPr algn="ctr">
                        <a:lnSpc>
                          <a:spcPct val="150000"/>
                        </a:lnSpc>
                      </a:pPr>
                      <a:r>
                        <a:rPr lang="en-US" sz="2800" dirty="0">
                          <a:latin typeface="Times New Roman" panose="02020603050405020304" pitchFamily="18" charset="0"/>
                          <a:cs typeface="Times New Roman" panose="02020603050405020304" pitchFamily="18" charset="0"/>
                        </a:rPr>
                        <a:t>Economic</a:t>
                      </a:r>
                    </a:p>
                  </a:txBody>
                  <a:tcPr anchor="ctr"/>
                </a:tc>
                <a:tc>
                  <a:txBody>
                    <a:bodyPr/>
                    <a:lstStyle/>
                    <a:p>
                      <a:pPr>
                        <a:lnSpc>
                          <a:spcPct val="150000"/>
                        </a:lnSpc>
                      </a:pPr>
                      <a:r>
                        <a:rPr lang="en-US" sz="2800" dirty="0">
                          <a:latin typeface="Times New Roman" panose="02020603050405020304" pitchFamily="18" charset="0"/>
                          <a:cs typeface="Times New Roman" panose="02020603050405020304" pitchFamily="18" charset="0"/>
                        </a:rPr>
                        <a:t>Higher rent, utilities, insurance, and ingredient costs reduce profit</a:t>
                      </a:r>
                    </a:p>
                  </a:txBody>
                  <a:tcPr anchor="ctr"/>
                </a:tc>
                <a:extLst>
                  <a:ext uri="{0D108BD9-81ED-4DB2-BD59-A6C34878D82A}">
                    <a16:rowId xmlns:a16="http://schemas.microsoft.com/office/drawing/2014/main" val="1038596000"/>
                  </a:ext>
                </a:extLst>
              </a:tr>
              <a:tr h="0">
                <a:tc>
                  <a:txBody>
                    <a:bodyPr/>
                    <a:lstStyle/>
                    <a:p>
                      <a:pPr algn="ctr">
                        <a:lnSpc>
                          <a:spcPct val="150000"/>
                        </a:lnSpc>
                      </a:pPr>
                      <a:r>
                        <a:rPr lang="en-US" sz="2800" dirty="0">
                          <a:latin typeface="Times New Roman" panose="02020603050405020304" pitchFamily="18" charset="0"/>
                          <a:cs typeface="Times New Roman" panose="02020603050405020304" pitchFamily="18" charset="0"/>
                        </a:rPr>
                        <a:t>Social</a:t>
                      </a:r>
                    </a:p>
                  </a:txBody>
                  <a:tcPr anchor="ctr"/>
                </a:tc>
                <a:tc>
                  <a:txBody>
                    <a:bodyPr/>
                    <a:lstStyle/>
                    <a:p>
                      <a:pPr>
                        <a:lnSpc>
                          <a:spcPct val="150000"/>
                        </a:lnSpc>
                      </a:pPr>
                      <a:r>
                        <a:rPr lang="en-US" sz="2800">
                          <a:latin typeface="Times New Roman" panose="02020603050405020304" pitchFamily="18" charset="0"/>
                          <a:cs typeface="Times New Roman" panose="02020603050405020304" pitchFamily="18" charset="0"/>
                        </a:rPr>
                        <a:t>Lower footfall and home working reduce customer visits</a:t>
                      </a:r>
                    </a:p>
                  </a:txBody>
                  <a:tcPr anchor="ctr"/>
                </a:tc>
                <a:extLst>
                  <a:ext uri="{0D108BD9-81ED-4DB2-BD59-A6C34878D82A}">
                    <a16:rowId xmlns:a16="http://schemas.microsoft.com/office/drawing/2014/main" val="2983196947"/>
                  </a:ext>
                </a:extLst>
              </a:tr>
              <a:tr h="0">
                <a:tc>
                  <a:txBody>
                    <a:bodyPr/>
                    <a:lstStyle/>
                    <a:p>
                      <a:pPr algn="ctr">
                        <a:lnSpc>
                          <a:spcPct val="150000"/>
                        </a:lnSpc>
                      </a:pPr>
                      <a:r>
                        <a:rPr lang="en-US" sz="2800" dirty="0">
                          <a:latin typeface="Times New Roman" panose="02020603050405020304" pitchFamily="18" charset="0"/>
                          <a:cs typeface="Times New Roman" panose="02020603050405020304" pitchFamily="18" charset="0"/>
                        </a:rPr>
                        <a:t>Technological</a:t>
                      </a:r>
                    </a:p>
                  </a:txBody>
                  <a:tcPr anchor="ctr"/>
                </a:tc>
                <a:tc>
                  <a:txBody>
                    <a:bodyPr/>
                    <a:lstStyle/>
                    <a:p>
                      <a:pPr>
                        <a:lnSpc>
                          <a:spcPct val="150000"/>
                        </a:lnSpc>
                      </a:pPr>
                      <a:r>
                        <a:rPr lang="en-US" sz="2800">
                          <a:latin typeface="Times New Roman" panose="02020603050405020304" pitchFamily="18" charset="0"/>
                          <a:cs typeface="Times New Roman" panose="02020603050405020304" pitchFamily="18" charset="0"/>
                        </a:rPr>
                        <a:t>No online ordering or delivery system reduces convenience</a:t>
                      </a:r>
                    </a:p>
                  </a:txBody>
                  <a:tcPr anchor="ctr"/>
                </a:tc>
                <a:extLst>
                  <a:ext uri="{0D108BD9-81ED-4DB2-BD59-A6C34878D82A}">
                    <a16:rowId xmlns:a16="http://schemas.microsoft.com/office/drawing/2014/main" val="3638961021"/>
                  </a:ext>
                </a:extLst>
              </a:tr>
              <a:tr h="0">
                <a:tc>
                  <a:txBody>
                    <a:bodyPr/>
                    <a:lstStyle/>
                    <a:p>
                      <a:pPr algn="ctr">
                        <a:lnSpc>
                          <a:spcPct val="150000"/>
                        </a:lnSpc>
                      </a:pPr>
                      <a:r>
                        <a:rPr lang="en-US" sz="2800" dirty="0">
                          <a:latin typeface="Times New Roman" panose="02020603050405020304" pitchFamily="18" charset="0"/>
                          <a:cs typeface="Times New Roman" panose="02020603050405020304" pitchFamily="18" charset="0"/>
                        </a:rPr>
                        <a:t>Environmental</a:t>
                      </a:r>
                    </a:p>
                  </a:txBody>
                  <a:tcPr anchor="ctr"/>
                </a:tc>
                <a:tc>
                  <a:txBody>
                    <a:bodyPr/>
                    <a:lstStyle/>
                    <a:p>
                      <a:pPr>
                        <a:lnSpc>
                          <a:spcPct val="150000"/>
                        </a:lnSpc>
                      </a:pPr>
                      <a:r>
                        <a:rPr lang="en-US" sz="2800">
                          <a:latin typeface="Times New Roman" panose="02020603050405020304" pitchFamily="18" charset="0"/>
                          <a:cs typeface="Times New Roman" panose="02020603050405020304" pitchFamily="18" charset="0"/>
                        </a:rPr>
                        <a:t>Organic crops can cause unstable stock costs</a:t>
                      </a:r>
                    </a:p>
                  </a:txBody>
                  <a:tcPr anchor="ctr"/>
                </a:tc>
                <a:extLst>
                  <a:ext uri="{0D108BD9-81ED-4DB2-BD59-A6C34878D82A}">
                    <a16:rowId xmlns:a16="http://schemas.microsoft.com/office/drawing/2014/main" val="4122794843"/>
                  </a:ext>
                </a:extLst>
              </a:tr>
              <a:tr h="0">
                <a:tc>
                  <a:txBody>
                    <a:bodyPr/>
                    <a:lstStyle/>
                    <a:p>
                      <a:pPr algn="ctr">
                        <a:lnSpc>
                          <a:spcPct val="150000"/>
                        </a:lnSpc>
                      </a:pPr>
                      <a:r>
                        <a:rPr lang="en-US" sz="2800" dirty="0">
                          <a:latin typeface="Times New Roman" panose="02020603050405020304" pitchFamily="18" charset="0"/>
                          <a:cs typeface="Times New Roman" panose="02020603050405020304" pitchFamily="18" charset="0"/>
                        </a:rPr>
                        <a:t>Legal</a:t>
                      </a:r>
                    </a:p>
                  </a:txBody>
                  <a:tcPr anchor="ctr"/>
                </a:tc>
                <a:tc>
                  <a:txBody>
                    <a:bodyPr/>
                    <a:lstStyle/>
                    <a:p>
                      <a:pPr>
                        <a:lnSpc>
                          <a:spcPct val="150000"/>
                        </a:lnSpc>
                      </a:pPr>
                      <a:r>
                        <a:rPr lang="en-US" sz="2800" dirty="0">
                          <a:latin typeface="Times New Roman" panose="02020603050405020304" pitchFamily="18" charset="0"/>
                          <a:cs typeface="Times New Roman" panose="02020603050405020304" pitchFamily="18" charset="0"/>
                        </a:rPr>
                        <a:t>Food safety, hygiene, and allergen rules add responsibility</a:t>
                      </a:r>
                    </a:p>
                  </a:txBody>
                  <a:tcPr anchor="ctr"/>
                </a:tc>
                <a:extLst>
                  <a:ext uri="{0D108BD9-81ED-4DB2-BD59-A6C34878D82A}">
                    <a16:rowId xmlns:a16="http://schemas.microsoft.com/office/drawing/2014/main" val="601626073"/>
                  </a:ext>
                </a:extLst>
              </a:tr>
            </a:tbl>
          </a:graphicData>
        </a:graphic>
      </p:graphicFrame>
      <p:sp>
        <p:nvSpPr>
          <p:cNvPr id="22" name="TextBox 5"/>
          <p:cNvSpPr txBox="1"/>
          <p:nvPr/>
        </p:nvSpPr>
        <p:spPr>
          <a:xfrm>
            <a:off x="1218863" y="9304867"/>
            <a:ext cx="838537" cy="371897"/>
          </a:xfrm>
          <a:prstGeom prst="rect">
            <a:avLst/>
          </a:prstGeom>
        </p:spPr>
        <p:txBody>
          <a:bodyPr lIns="0" tIns="0" rIns="0" bIns="0" rtlCol="0" anchor="t">
            <a:spAutoFit/>
          </a:bodyPr>
          <a:lstStyle/>
          <a:p>
            <a:pPr algn="r">
              <a:lnSpc>
                <a:spcPts val="2879"/>
              </a:lnSpc>
            </a:pPr>
            <a:r>
              <a:rPr lang="en-US" sz="2400" dirty="0">
                <a:solidFill>
                  <a:srgbClr val="0F364B"/>
                </a:solidFill>
                <a:latin typeface="Shrikhand"/>
              </a:rPr>
              <a:t>06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2" name="TextBox 2"/>
          <p:cNvSpPr txBox="1"/>
          <p:nvPr/>
        </p:nvSpPr>
        <p:spPr>
          <a:xfrm>
            <a:off x="2286000" y="190500"/>
            <a:ext cx="15735300" cy="1359346"/>
          </a:xfrm>
          <a:prstGeom prst="rect">
            <a:avLst/>
          </a:prstGeom>
        </p:spPr>
        <p:txBody>
          <a:bodyPr wrap="square" lIns="0" tIns="0" rIns="0" bIns="0" rtlCol="0" anchor="t">
            <a:spAutoFit/>
          </a:bodyPr>
          <a:lstStyle/>
          <a:p>
            <a:pPr algn="just">
              <a:lnSpc>
                <a:spcPts val="10560"/>
              </a:lnSpc>
            </a:pPr>
            <a:r>
              <a:rPr lang="en-US" sz="5400" b="1" dirty="0">
                <a:latin typeface="Times New Roman" panose="02020603050405020304" pitchFamily="18" charset="0"/>
                <a:cs typeface="Times New Roman" panose="02020603050405020304" pitchFamily="18" charset="0"/>
              </a:rPr>
              <a:t>Critique of Cause-and-Effect / Fishbone Model</a:t>
            </a:r>
            <a:endParaRPr lang="en-US" sz="5400" b="1" dirty="0">
              <a:solidFill>
                <a:srgbClr val="0F364B"/>
              </a:solidFill>
              <a:latin typeface="Times New Roman" panose="02020603050405020304" pitchFamily="18" charset="0"/>
              <a:cs typeface="Times New Roman" panose="02020603050405020304" pitchFamily="18" charset="0"/>
            </a:endParaRPr>
          </a:p>
        </p:txBody>
      </p:sp>
      <p:sp>
        <p:nvSpPr>
          <p:cNvPr id="9" name="AutoShape 9"/>
          <p:cNvSpPr/>
          <p:nvPr/>
        </p:nvSpPr>
        <p:spPr>
          <a:xfrm>
            <a:off x="0" y="8000279"/>
            <a:ext cx="18288000" cy="2858942"/>
          </a:xfrm>
          <a:prstGeom prst="rect">
            <a:avLst/>
          </a:prstGeom>
          <a:solidFill>
            <a:srgbClr val="E76F3D"/>
          </a:solidFill>
        </p:spPr>
      </p:sp>
      <p:sp>
        <p:nvSpPr>
          <p:cNvPr id="10" name="TextBox 10"/>
          <p:cNvSpPr txBox="1"/>
          <p:nvPr/>
        </p:nvSpPr>
        <p:spPr>
          <a:xfrm>
            <a:off x="882777" y="9429750"/>
            <a:ext cx="838537" cy="371897"/>
          </a:xfrm>
          <a:prstGeom prst="rect">
            <a:avLst/>
          </a:prstGeom>
        </p:spPr>
        <p:txBody>
          <a:bodyPr lIns="0" tIns="0" rIns="0" bIns="0" rtlCol="0" anchor="t">
            <a:spAutoFit/>
          </a:bodyPr>
          <a:lstStyle/>
          <a:p>
            <a:pPr>
              <a:lnSpc>
                <a:spcPts val="2879"/>
              </a:lnSpc>
            </a:pPr>
            <a:r>
              <a:rPr lang="en-US" sz="2400" dirty="0">
                <a:solidFill>
                  <a:srgbClr val="0F364B"/>
                </a:solidFill>
                <a:latin typeface="Shrikhand"/>
              </a:rPr>
              <a:t>07</a:t>
            </a:r>
          </a:p>
        </p:txBody>
      </p:sp>
      <p:sp>
        <p:nvSpPr>
          <p:cNvPr id="12" name="AutoShape 12"/>
          <p:cNvSpPr/>
          <p:nvPr/>
        </p:nvSpPr>
        <p:spPr>
          <a:xfrm>
            <a:off x="0" y="7878359"/>
            <a:ext cx="18288000" cy="236941"/>
          </a:xfrm>
          <a:prstGeom prst="rect">
            <a:avLst/>
          </a:prstGeom>
          <a:solidFill>
            <a:srgbClr val="0F364B"/>
          </a:solidFill>
        </p:spPr>
      </p:sp>
      <p:sp>
        <p:nvSpPr>
          <p:cNvPr id="13" name="AutoShape 13"/>
          <p:cNvSpPr/>
          <p:nvPr/>
        </p:nvSpPr>
        <p:spPr>
          <a:xfrm>
            <a:off x="0" y="8310794"/>
            <a:ext cx="18288000" cy="188595"/>
          </a:xfrm>
          <a:prstGeom prst="rect">
            <a:avLst/>
          </a:prstGeom>
          <a:solidFill>
            <a:srgbClr val="296A8D"/>
          </a:solidFill>
        </p:spPr>
      </p:sp>
      <p:sp>
        <p:nvSpPr>
          <p:cNvPr id="14" name="AutoShape 14"/>
          <p:cNvSpPr/>
          <p:nvPr/>
        </p:nvSpPr>
        <p:spPr>
          <a:xfrm>
            <a:off x="0" y="8499389"/>
            <a:ext cx="18288000" cy="454111"/>
          </a:xfrm>
          <a:prstGeom prst="rect">
            <a:avLst/>
          </a:prstGeom>
          <a:solidFill>
            <a:srgbClr val="EAA86E"/>
          </a:solidFill>
        </p:spPr>
      </p:sp>
      <p:sp>
        <p:nvSpPr>
          <p:cNvPr id="15" name="TextBox 14"/>
          <p:cNvSpPr txBox="1"/>
          <p:nvPr/>
        </p:nvSpPr>
        <p:spPr>
          <a:xfrm>
            <a:off x="1905000" y="2143189"/>
            <a:ext cx="15652286" cy="4616648"/>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Fishbone (Cause-and-Effect) helps identify potential causes of a problem</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Breaks a large issue into smaller, clearer categories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Shows links between People, Methods, Materials, Technology, Environment, and Measurement</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Useful when a problem has multiple causes, like sales stagnation</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Supports structured business analysis and decision-making</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Limitations: only suggests possible causes</a:t>
            </a:r>
          </a:p>
          <a:p>
            <a:pPr marL="457200" indent="-457200" algn="just">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Cannot determine which cause is the most significant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9" name="TextBox 9"/>
          <p:cNvSpPr txBox="1"/>
          <p:nvPr/>
        </p:nvSpPr>
        <p:spPr>
          <a:xfrm>
            <a:off x="1028700" y="9204100"/>
            <a:ext cx="838537" cy="371897"/>
          </a:xfrm>
          <a:prstGeom prst="rect">
            <a:avLst/>
          </a:prstGeom>
        </p:spPr>
        <p:txBody>
          <a:bodyPr lIns="0" tIns="0" rIns="0" bIns="0" rtlCol="0" anchor="t">
            <a:spAutoFit/>
          </a:bodyPr>
          <a:lstStyle/>
          <a:p>
            <a:pPr>
              <a:lnSpc>
                <a:spcPts val="2879"/>
              </a:lnSpc>
            </a:pPr>
            <a:r>
              <a:rPr lang="en-US" sz="2400" dirty="0">
                <a:solidFill>
                  <a:srgbClr val="0F364B"/>
                </a:solidFill>
                <a:latin typeface="Shrikhand"/>
              </a:rPr>
              <a:t>08</a:t>
            </a:r>
          </a:p>
        </p:txBody>
      </p:sp>
      <p:sp>
        <p:nvSpPr>
          <p:cNvPr id="15" name="TextBox 14"/>
          <p:cNvSpPr txBox="1"/>
          <p:nvPr/>
        </p:nvSpPr>
        <p:spPr>
          <a:xfrm>
            <a:off x="2362200" y="643979"/>
            <a:ext cx="13182600" cy="769441"/>
          </a:xfrm>
          <a:prstGeom prst="rect">
            <a:avLst/>
          </a:prstGeom>
          <a:noFill/>
        </p:spPr>
        <p:txBody>
          <a:bodyPr wrap="square" rtlCol="0">
            <a:spAutoFit/>
          </a:bodyPr>
          <a:lstStyle/>
          <a:p>
            <a:r>
              <a:rPr lang="en-US" sz="4400" b="1" dirty="0">
                <a:latin typeface="Times New Roman" panose="02020603050405020304" pitchFamily="18" charset="0"/>
                <a:cs typeface="Times New Roman" panose="02020603050405020304" pitchFamily="18" charset="0"/>
              </a:rPr>
              <a:t>Application of Fishbone Diagram to Basil’s Bakery</a:t>
            </a:r>
          </a:p>
        </p:txBody>
      </p:sp>
      <p:pic>
        <p:nvPicPr>
          <p:cNvPr id="17" name="Picture 16"/>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3021142" y="1677071"/>
            <a:ext cx="11864715" cy="733305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2" name="AutoShape 2"/>
          <p:cNvSpPr/>
          <p:nvPr/>
        </p:nvSpPr>
        <p:spPr>
          <a:xfrm>
            <a:off x="0" y="-342900"/>
            <a:ext cx="2026304" cy="10629900"/>
          </a:xfrm>
          <a:prstGeom prst="rect">
            <a:avLst/>
          </a:prstGeom>
          <a:solidFill>
            <a:srgbClr val="E76F3D"/>
          </a:solidFill>
        </p:spPr>
      </p:sp>
      <p:grpSp>
        <p:nvGrpSpPr>
          <p:cNvPr id="3" name="Group 3"/>
          <p:cNvGrpSpPr/>
          <p:nvPr/>
        </p:nvGrpSpPr>
        <p:grpSpPr>
          <a:xfrm>
            <a:off x="0" y="-342900"/>
            <a:ext cx="900633" cy="10629900"/>
            <a:chOff x="0" y="0"/>
            <a:chExt cx="1200844" cy="14173200"/>
          </a:xfrm>
        </p:grpSpPr>
        <p:sp>
          <p:nvSpPr>
            <p:cNvPr id="4" name="AutoShape 4"/>
            <p:cNvSpPr/>
            <p:nvPr/>
          </p:nvSpPr>
          <p:spPr>
            <a:xfrm>
              <a:off x="0" y="0"/>
              <a:ext cx="422419" cy="14173200"/>
            </a:xfrm>
            <a:prstGeom prst="rect">
              <a:avLst/>
            </a:prstGeom>
            <a:solidFill>
              <a:srgbClr val="0F364B"/>
            </a:solidFill>
          </p:spPr>
        </p:sp>
        <p:sp>
          <p:nvSpPr>
            <p:cNvPr id="5" name="AutoShape 5"/>
            <p:cNvSpPr/>
            <p:nvPr/>
          </p:nvSpPr>
          <p:spPr>
            <a:xfrm>
              <a:off x="388268" y="0"/>
              <a:ext cx="422419" cy="14173200"/>
            </a:xfrm>
            <a:prstGeom prst="rect">
              <a:avLst/>
            </a:prstGeom>
            <a:solidFill>
              <a:srgbClr val="296A8D"/>
            </a:solidFill>
          </p:spPr>
        </p:sp>
        <p:sp>
          <p:nvSpPr>
            <p:cNvPr id="6" name="AutoShape 6"/>
            <p:cNvSpPr/>
            <p:nvPr/>
          </p:nvSpPr>
          <p:spPr>
            <a:xfrm>
              <a:off x="776536" y="0"/>
              <a:ext cx="424307" cy="14173200"/>
            </a:xfrm>
            <a:prstGeom prst="rect">
              <a:avLst/>
            </a:prstGeom>
            <a:solidFill>
              <a:srgbClr val="EAA86E"/>
            </a:solidFill>
          </p:spPr>
        </p:sp>
      </p:grpSp>
      <p:grpSp>
        <p:nvGrpSpPr>
          <p:cNvPr id="11" name="Group 11"/>
          <p:cNvGrpSpPr/>
          <p:nvPr/>
        </p:nvGrpSpPr>
        <p:grpSpPr>
          <a:xfrm>
            <a:off x="16535400" y="9791700"/>
            <a:ext cx="1569469" cy="253549"/>
            <a:chOff x="0" y="0"/>
            <a:chExt cx="2092626" cy="338066"/>
          </a:xfrm>
        </p:grpSpPr>
        <p:sp>
          <p:nvSpPr>
            <p:cNvPr id="12" name="AutoShape 12"/>
            <p:cNvSpPr/>
            <p:nvPr/>
          </p:nvSpPr>
          <p:spPr>
            <a:xfrm rot="5400000">
              <a:off x="1570961" y="-183598"/>
              <a:ext cx="338066" cy="705262"/>
            </a:xfrm>
            <a:prstGeom prst="rect">
              <a:avLst/>
            </a:prstGeom>
            <a:solidFill>
              <a:srgbClr val="E76F3D"/>
            </a:solidFill>
          </p:spPr>
        </p:sp>
        <p:sp>
          <p:nvSpPr>
            <p:cNvPr id="13" name="AutoShape 13"/>
            <p:cNvSpPr/>
            <p:nvPr/>
          </p:nvSpPr>
          <p:spPr>
            <a:xfrm rot="5400000">
              <a:off x="865699" y="-183598"/>
              <a:ext cx="338066" cy="705262"/>
            </a:xfrm>
            <a:prstGeom prst="rect">
              <a:avLst/>
            </a:prstGeom>
            <a:solidFill>
              <a:srgbClr val="EAA86E"/>
            </a:solidFill>
          </p:spPr>
        </p:sp>
        <p:sp>
          <p:nvSpPr>
            <p:cNvPr id="14" name="AutoShape 14"/>
            <p:cNvSpPr/>
            <p:nvPr/>
          </p:nvSpPr>
          <p:spPr>
            <a:xfrm rot="5400000">
              <a:off x="183598" y="-183598"/>
              <a:ext cx="338066" cy="705262"/>
            </a:xfrm>
            <a:prstGeom prst="rect">
              <a:avLst/>
            </a:prstGeom>
            <a:solidFill>
              <a:srgbClr val="0F364B"/>
            </a:solidFill>
          </p:spPr>
        </p:sp>
      </p:grpSp>
      <p:sp>
        <p:nvSpPr>
          <p:cNvPr id="15" name="TextBox 14"/>
          <p:cNvSpPr txBox="1"/>
          <p:nvPr/>
        </p:nvSpPr>
        <p:spPr>
          <a:xfrm>
            <a:off x="3962400" y="419100"/>
            <a:ext cx="11963400" cy="923330"/>
          </a:xfrm>
          <a:prstGeom prst="rect">
            <a:avLst/>
          </a:prstGeom>
          <a:noFill/>
        </p:spPr>
        <p:txBody>
          <a:bodyPr wrap="square" rtlCol="0">
            <a:spAutoFit/>
          </a:bodyPr>
          <a:lstStyle/>
          <a:p>
            <a:pPr algn="ctr"/>
            <a:r>
              <a:rPr lang="en-US" sz="5400" b="1" dirty="0">
                <a:latin typeface="Times New Roman" panose="02020603050405020304" pitchFamily="18" charset="0"/>
                <a:cs typeface="Times New Roman" panose="02020603050405020304" pitchFamily="18" charset="0"/>
              </a:rPr>
              <a:t>Key Findings</a:t>
            </a:r>
          </a:p>
        </p:txBody>
      </p:sp>
      <p:sp>
        <p:nvSpPr>
          <p:cNvPr id="16" name="TextBox 15"/>
          <p:cNvSpPr txBox="1"/>
          <p:nvPr/>
        </p:nvSpPr>
        <p:spPr>
          <a:xfrm>
            <a:off x="3072323" y="2095500"/>
            <a:ext cx="13994522" cy="4616648"/>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Basil’s Bakery is facing sales stagnation due to fewer customer visits</a:t>
            </a:r>
          </a:p>
          <a:p>
            <a:pPr marL="457200" indent="-457200">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Many problems are external, such as lower footfall, shop closures, home working, and rising costs</a:t>
            </a:r>
          </a:p>
          <a:p>
            <a:pPr marL="457200" indent="-457200">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Some problems are internal, such as no delivery service, weak pre-orders, and limited technology use</a:t>
            </a:r>
          </a:p>
          <a:p>
            <a:pPr marL="457200" indent="-457200">
              <a:lnSpc>
                <a:spcPct val="150000"/>
              </a:lnSpc>
              <a:buFont typeface="Wingdings" panose="05000000000000000000" pitchFamily="2" charset="2"/>
              <a:buChar char="q"/>
            </a:pPr>
            <a:r>
              <a:rPr lang="en-US" sz="2800" dirty="0">
                <a:latin typeface="Times New Roman" panose="02020603050405020304" pitchFamily="18" charset="0"/>
                <a:cs typeface="Times New Roman" panose="02020603050405020304" pitchFamily="18" charset="0"/>
              </a:rPr>
              <a:t>PESTEL and Fishbone show that Basil should consider both external pressures and internal weaknesses before making decisions</a:t>
            </a:r>
          </a:p>
        </p:txBody>
      </p:sp>
      <p:sp>
        <p:nvSpPr>
          <p:cNvPr id="17" name="TextBox 5"/>
          <p:cNvSpPr txBox="1"/>
          <p:nvPr/>
        </p:nvSpPr>
        <p:spPr>
          <a:xfrm>
            <a:off x="16420763" y="8896350"/>
            <a:ext cx="838537" cy="371897"/>
          </a:xfrm>
          <a:prstGeom prst="rect">
            <a:avLst/>
          </a:prstGeom>
        </p:spPr>
        <p:txBody>
          <a:bodyPr lIns="0" tIns="0" rIns="0" bIns="0" rtlCol="0" anchor="t">
            <a:spAutoFit/>
          </a:bodyPr>
          <a:lstStyle/>
          <a:p>
            <a:pPr algn="r">
              <a:lnSpc>
                <a:spcPts val="2879"/>
              </a:lnSpc>
            </a:pPr>
            <a:r>
              <a:rPr lang="en-US" sz="2400" dirty="0">
                <a:solidFill>
                  <a:srgbClr val="0F364B"/>
                </a:solidFill>
                <a:latin typeface="Shrikhand"/>
              </a:rPr>
              <a:t>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3" name="TextBox 3"/>
          <p:cNvSpPr txBox="1"/>
          <p:nvPr/>
        </p:nvSpPr>
        <p:spPr>
          <a:xfrm>
            <a:off x="1981200" y="1028700"/>
            <a:ext cx="12596421" cy="631198"/>
          </a:xfrm>
          <a:prstGeom prst="rect">
            <a:avLst/>
          </a:prstGeom>
        </p:spPr>
        <p:txBody>
          <a:bodyPr lIns="0" tIns="0" rIns="0" bIns="0" rtlCol="0" anchor="t">
            <a:spAutoFit/>
          </a:bodyPr>
          <a:lstStyle/>
          <a:p>
            <a:pPr algn="ctr">
              <a:lnSpc>
                <a:spcPts val="4500"/>
              </a:lnSpc>
            </a:pPr>
            <a:r>
              <a:rPr lang="en-US" sz="6600" b="1" spc="60" dirty="0">
                <a:solidFill>
                  <a:srgbClr val="0F364B"/>
                </a:solidFill>
                <a:latin typeface="Times New Roman" panose="02020603050405020304" pitchFamily="18" charset="0"/>
                <a:cs typeface="Times New Roman" panose="02020603050405020304" pitchFamily="18" charset="0"/>
              </a:rPr>
              <a:t>References</a:t>
            </a:r>
          </a:p>
        </p:txBody>
      </p:sp>
      <p:sp>
        <p:nvSpPr>
          <p:cNvPr id="4" name="AutoShape 4"/>
          <p:cNvSpPr/>
          <p:nvPr/>
        </p:nvSpPr>
        <p:spPr>
          <a:xfrm>
            <a:off x="16508764" y="0"/>
            <a:ext cx="2171700" cy="10782300"/>
          </a:xfrm>
          <a:prstGeom prst="rect">
            <a:avLst/>
          </a:prstGeom>
          <a:solidFill>
            <a:srgbClr val="E76F3D"/>
          </a:solidFill>
        </p:spPr>
      </p:sp>
      <p:grpSp>
        <p:nvGrpSpPr>
          <p:cNvPr id="5" name="Group 5"/>
          <p:cNvGrpSpPr/>
          <p:nvPr/>
        </p:nvGrpSpPr>
        <p:grpSpPr>
          <a:xfrm rot="-10800000">
            <a:off x="482916" y="7688831"/>
            <a:ext cx="253549" cy="1569469"/>
            <a:chOff x="0" y="0"/>
            <a:chExt cx="338066" cy="2092626"/>
          </a:xfrm>
        </p:grpSpPr>
        <p:sp>
          <p:nvSpPr>
            <p:cNvPr id="6" name="AutoShape 6"/>
            <p:cNvSpPr/>
            <p:nvPr/>
          </p:nvSpPr>
          <p:spPr>
            <a:xfrm>
              <a:off x="0" y="0"/>
              <a:ext cx="338066" cy="705262"/>
            </a:xfrm>
            <a:prstGeom prst="rect">
              <a:avLst/>
            </a:prstGeom>
            <a:solidFill>
              <a:srgbClr val="E76F3D"/>
            </a:solidFill>
          </p:spPr>
        </p:sp>
        <p:sp>
          <p:nvSpPr>
            <p:cNvPr id="7" name="AutoShape 7"/>
            <p:cNvSpPr/>
            <p:nvPr/>
          </p:nvSpPr>
          <p:spPr>
            <a:xfrm>
              <a:off x="0" y="705262"/>
              <a:ext cx="338066" cy="705262"/>
            </a:xfrm>
            <a:prstGeom prst="rect">
              <a:avLst/>
            </a:prstGeom>
            <a:solidFill>
              <a:srgbClr val="EAA86E"/>
            </a:solidFill>
          </p:spPr>
        </p:sp>
        <p:sp>
          <p:nvSpPr>
            <p:cNvPr id="8" name="AutoShape 8"/>
            <p:cNvSpPr/>
            <p:nvPr/>
          </p:nvSpPr>
          <p:spPr>
            <a:xfrm>
              <a:off x="0" y="1387363"/>
              <a:ext cx="338066" cy="705262"/>
            </a:xfrm>
            <a:prstGeom prst="rect">
              <a:avLst/>
            </a:prstGeom>
            <a:solidFill>
              <a:srgbClr val="0F364B"/>
            </a:solidFill>
          </p:spPr>
        </p:sp>
      </p:grpSp>
      <p:sp>
        <p:nvSpPr>
          <p:cNvPr id="10" name="TextBox 9"/>
          <p:cNvSpPr txBox="1"/>
          <p:nvPr/>
        </p:nvSpPr>
        <p:spPr>
          <a:xfrm>
            <a:off x="1959964" y="2000631"/>
            <a:ext cx="13792200" cy="6993196"/>
          </a:xfrm>
          <a:prstGeom prst="rect">
            <a:avLst/>
          </a:prstGeom>
          <a:noFill/>
        </p:spPr>
        <p:txBody>
          <a:bodyPr wrap="square" rtlCol="0">
            <a:spAutoFit/>
          </a:bodyPr>
          <a:lstStyle/>
          <a:p>
            <a:pPr algn="just">
              <a:lnSpc>
                <a:spcPct val="150000"/>
              </a:lnSpc>
              <a:spcAft>
                <a:spcPts val="800"/>
              </a:spcAft>
            </a:pPr>
            <a:r>
              <a:rPr lang="en-US">
                <a:latin typeface="Times New Roman" panose="02020603050405020304" pitchFamily="18" charset="0"/>
                <a:ea typeface="Times New Roman" panose="02020603050405020304" pitchFamily="18" charset="0"/>
                <a:cs typeface="Times New Roman" panose="02020603050405020304" pitchFamily="18" charset="0"/>
              </a:rPr>
              <a:t>Bastian, N., Riwajanti, N.I. and Haris, Z.A. (2023). Fishbone diagram: Application of root cause analysis in internal audit planning. </a:t>
            </a:r>
            <a:r>
              <a:rPr lang="en-US" i="1">
                <a:latin typeface="Times New Roman" panose="02020603050405020304" pitchFamily="18" charset="0"/>
                <a:ea typeface="Times New Roman" panose="02020603050405020304" pitchFamily="18" charset="0"/>
                <a:cs typeface="Times New Roman" panose="02020603050405020304" pitchFamily="18" charset="0"/>
              </a:rPr>
              <a:t>International Journal of Financial, Accounting, and Management</a:t>
            </a:r>
            <a:r>
              <a:rPr lang="en-US">
                <a:latin typeface="Times New Roman" panose="02020603050405020304" pitchFamily="18" charset="0"/>
                <a:ea typeface="Times New Roman" panose="02020603050405020304" pitchFamily="18" charset="0"/>
                <a:cs typeface="Times New Roman" panose="02020603050405020304" pitchFamily="18" charset="0"/>
              </a:rPr>
              <a:t>, 5(3), pp.297–309. doi: </a:t>
            </a:r>
            <a:r>
              <a:rPr lang="en-US" u="sng">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https://doi.org/10.35912/ijfam.v5i3.1498</a:t>
            </a:r>
            <a:r>
              <a:rPr lang="en-US">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150000"/>
              </a:lnSpc>
              <a:spcAft>
                <a:spcPts val="1200"/>
              </a:spcAft>
            </a:pPr>
            <a:r>
              <a:rPr lang="en-US">
                <a:latin typeface="Times New Roman" panose="02020603050405020304" pitchFamily="18" charset="0"/>
                <a:ea typeface="Times New Roman" panose="02020603050405020304" pitchFamily="18" charset="0"/>
              </a:rPr>
              <a:t>Bhalla, N., Sharma, R.K. and Kaur, I. (2023). Effect of Goods and Services Tax System on Business Performance of Micro, Small and Medium Enterprises. </a:t>
            </a:r>
            <a:r>
              <a:rPr lang="en-US" i="1">
                <a:latin typeface="Times New Roman" panose="02020603050405020304" pitchFamily="18" charset="0"/>
                <a:ea typeface="Times New Roman" panose="02020603050405020304" pitchFamily="18" charset="0"/>
              </a:rPr>
              <a:t>SAGE Open</a:t>
            </a:r>
            <a:r>
              <a:rPr lang="en-US">
                <a:latin typeface="Times New Roman" panose="02020603050405020304" pitchFamily="18" charset="0"/>
                <a:ea typeface="Times New Roman" panose="02020603050405020304" pitchFamily="18" charset="0"/>
              </a:rPr>
              <a:t>, 13(2). doi: </a:t>
            </a:r>
            <a:r>
              <a:rPr lang="en-US" u="sng">
                <a:solidFill>
                  <a:srgbClr val="0000FF"/>
                </a:solidFill>
                <a:latin typeface="Times New Roman" panose="02020603050405020304" pitchFamily="18" charset="0"/>
                <a:ea typeface="Times New Roman" panose="02020603050405020304" pitchFamily="18" charset="0"/>
                <a:hlinkClick r:id="rId4"/>
              </a:rPr>
              <a:t>https://doi.org/10.1177/21582440231177210</a:t>
            </a:r>
            <a:r>
              <a:rPr lang="en-US">
                <a:latin typeface="Times New Roman" panose="02020603050405020304" pitchFamily="18" charset="0"/>
                <a:ea typeface="Times New Roman" panose="02020603050405020304" pitchFamily="18" charset="0"/>
              </a:rPr>
              <a:t>.</a:t>
            </a:r>
          </a:p>
          <a:p>
            <a:pPr algn="just">
              <a:lnSpc>
                <a:spcPct val="150000"/>
              </a:lnSpc>
              <a:spcAft>
                <a:spcPts val="800"/>
              </a:spcAft>
            </a:pPr>
            <a:r>
              <a:rPr lang="en-US">
                <a:latin typeface="Times New Roman" panose="02020603050405020304" pitchFamily="18" charset="0"/>
                <a:ea typeface="Times New Roman" panose="02020603050405020304" pitchFamily="18" charset="0"/>
                <a:cs typeface="Times New Roman" panose="02020603050405020304" pitchFamily="18" charset="0"/>
              </a:rPr>
              <a:t>Cece Cece (2025). Pengaruh Penerapan Fishbone terhadap Efektivitas Pengambilan Keputusan di Perusahaan X. </a:t>
            </a:r>
            <a:r>
              <a:rPr lang="en-US" i="1">
                <a:latin typeface="Times New Roman" panose="02020603050405020304" pitchFamily="18" charset="0"/>
                <a:ea typeface="Times New Roman" panose="02020603050405020304" pitchFamily="18" charset="0"/>
                <a:cs typeface="Times New Roman" panose="02020603050405020304" pitchFamily="18" charset="0"/>
              </a:rPr>
              <a:t>Jurnal Manajemen, Bisnis dan Kewirausahaan</a:t>
            </a:r>
            <a:r>
              <a:rPr lang="en-US">
                <a:latin typeface="Times New Roman" panose="02020603050405020304" pitchFamily="18" charset="0"/>
                <a:ea typeface="Times New Roman" panose="02020603050405020304" pitchFamily="18" charset="0"/>
                <a:cs typeface="Times New Roman" panose="02020603050405020304" pitchFamily="18" charset="0"/>
              </a:rPr>
              <a:t>, 5(2), pp.16–24. doi: </a:t>
            </a:r>
            <a:r>
              <a:rPr lang="en-US" u="sng">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https://doi.org/10.55606/jumbiku.v5i2.5305</a:t>
            </a:r>
            <a:r>
              <a:rPr lang="en-US">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150000"/>
              </a:lnSpc>
              <a:spcAft>
                <a:spcPts val="800"/>
              </a:spcAft>
            </a:pPr>
            <a:r>
              <a:rPr lang="en-US">
                <a:latin typeface="Times New Roman" panose="02020603050405020304" pitchFamily="18" charset="0"/>
                <a:ea typeface="Times New Roman" panose="02020603050405020304" pitchFamily="18" charset="0"/>
                <a:cs typeface="Times New Roman" panose="02020603050405020304" pitchFamily="18" charset="0"/>
              </a:rPr>
              <a:t>Ramely, A., Talib, M.F.A., Ahmad, R. and Yusof, N.A.M. (2023). EXAMINING PESTEL Analysis of Event Businesses in Malaysia. </a:t>
            </a:r>
            <a:r>
              <a:rPr lang="en-US" i="1">
                <a:latin typeface="Times New Roman" panose="02020603050405020304" pitchFamily="18" charset="0"/>
                <a:ea typeface="Times New Roman" panose="02020603050405020304" pitchFamily="18" charset="0"/>
                <a:cs typeface="Times New Roman" panose="02020603050405020304" pitchFamily="18" charset="0"/>
              </a:rPr>
              <a:t>Journal of Event, Tourism and Hospitality Studies</a:t>
            </a:r>
            <a:r>
              <a:rPr lang="en-US">
                <a:latin typeface="Times New Roman" panose="02020603050405020304" pitchFamily="18" charset="0"/>
                <a:ea typeface="Times New Roman" panose="02020603050405020304" pitchFamily="18" charset="0"/>
                <a:cs typeface="Times New Roman" panose="02020603050405020304" pitchFamily="18" charset="0"/>
              </a:rPr>
              <a:t>, [online] 3(3), pp.57–79. doi: </a:t>
            </a:r>
            <a:r>
              <a:rPr lang="en-US" u="sng">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6"/>
              </a:rPr>
              <a:t>https://doi.org/10.32890/jeth2023.3.4</a:t>
            </a:r>
            <a:r>
              <a:rPr lang="en-US">
                <a:latin typeface="Times New Roman" panose="02020603050405020304" pitchFamily="18" charset="0"/>
                <a:ea typeface="Times New Roman" panose="02020603050405020304" pitchFamily="18" charset="0"/>
                <a:cs typeface="Times New Roman" panose="02020603050405020304" pitchFamily="18" charset="0"/>
              </a:rPr>
              <a:t>.</a:t>
            </a:r>
          </a:p>
          <a:p>
            <a:pPr>
              <a:lnSpc>
                <a:spcPct val="150000"/>
              </a:lnSpc>
              <a:spcAft>
                <a:spcPts val="1200"/>
              </a:spcAft>
            </a:pPr>
            <a:r>
              <a:rPr lang="en-US">
                <a:latin typeface="Times New Roman" panose="02020603050405020304" pitchFamily="18" charset="0"/>
                <a:ea typeface="Times New Roman" panose="02020603050405020304" pitchFamily="18" charset="0"/>
              </a:rPr>
              <a:t>Ran, Y., Ali, A.S., Shen, L., Salleh, H.B., Zhu, M., Jiang, K. and Zhao, Z. (2026). PESTEL Analysis of External Factors Influencing CSR Performance Toward Sustainable Development: Evidence from Small and Medium Construction Enterprises. </a:t>
            </a:r>
            <a:r>
              <a:rPr lang="en-US" i="1">
                <a:latin typeface="Times New Roman" panose="02020603050405020304" pitchFamily="18" charset="0"/>
                <a:ea typeface="Times New Roman" panose="02020603050405020304" pitchFamily="18" charset="0"/>
              </a:rPr>
              <a:t>Sustainability</a:t>
            </a:r>
            <a:r>
              <a:rPr lang="en-US">
                <a:latin typeface="Times New Roman" panose="02020603050405020304" pitchFamily="18" charset="0"/>
                <a:ea typeface="Times New Roman" panose="02020603050405020304" pitchFamily="18" charset="0"/>
              </a:rPr>
              <a:t>, [online] 18(4), p.1922. doi: </a:t>
            </a:r>
            <a:r>
              <a:rPr lang="en-US" u="sng">
                <a:solidFill>
                  <a:srgbClr val="0000FF"/>
                </a:solidFill>
                <a:latin typeface="Times New Roman" panose="02020603050405020304" pitchFamily="18" charset="0"/>
                <a:ea typeface="Times New Roman" panose="02020603050405020304" pitchFamily="18" charset="0"/>
                <a:hlinkClick r:id="rId7"/>
              </a:rPr>
              <a:t>https://doi.org/10.3390/su18041922</a:t>
            </a:r>
            <a:r>
              <a:rPr lang="en-US">
                <a:latin typeface="Times New Roman" panose="02020603050405020304" pitchFamily="18" charset="0"/>
                <a:ea typeface="Times New Roman" panose="02020603050405020304" pitchFamily="18" charset="0"/>
              </a:rPr>
              <a:t>.</a:t>
            </a:r>
          </a:p>
          <a:p>
            <a:pPr algn="just">
              <a:lnSpc>
                <a:spcPct val="150000"/>
              </a:lnSpc>
              <a:spcAft>
                <a:spcPts val="800"/>
              </a:spcAft>
            </a:pPr>
            <a:r>
              <a:rPr lang="en-US">
                <a:latin typeface="Times New Roman" panose="02020603050405020304" pitchFamily="18" charset="0"/>
                <a:ea typeface="Times New Roman" panose="02020603050405020304" pitchFamily="18" charset="0"/>
                <a:cs typeface="Times New Roman" panose="02020603050405020304" pitchFamily="18" charset="0"/>
              </a:rPr>
              <a:t>Sakdiyah, S.H., Eltivia, N. and Afandi, A. (2022). Root Cause Analysis Using Fishbone Diagram: Company Management Decision Making. </a:t>
            </a:r>
            <a:r>
              <a:rPr lang="en-US" i="1">
                <a:latin typeface="Times New Roman" panose="02020603050405020304" pitchFamily="18" charset="0"/>
                <a:ea typeface="Times New Roman" panose="02020603050405020304" pitchFamily="18" charset="0"/>
                <a:cs typeface="Times New Roman" panose="02020603050405020304" pitchFamily="18" charset="0"/>
              </a:rPr>
              <a:t>Journal of Applied Business, Taxation and Economics Research</a:t>
            </a:r>
            <a:r>
              <a:rPr lang="en-US">
                <a:latin typeface="Times New Roman" panose="02020603050405020304" pitchFamily="18" charset="0"/>
                <a:ea typeface="Times New Roman" panose="02020603050405020304" pitchFamily="18" charset="0"/>
                <a:cs typeface="Times New Roman" panose="02020603050405020304" pitchFamily="18" charset="0"/>
              </a:rPr>
              <a:t>, 1(6), pp.566–576. doi: </a:t>
            </a:r>
            <a:r>
              <a:rPr lang="en-US" u="sng">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8"/>
              </a:rPr>
              <a:t>https://doi.org/10.54408/jabter.v1i6.103</a:t>
            </a:r>
            <a:r>
              <a:rPr lang="en-US">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150000"/>
              </a:lnSpc>
              <a:spcAft>
                <a:spcPts val="800"/>
              </a:spcAft>
            </a:pPr>
            <a:r>
              <a:rPr lang="en-US">
                <a:latin typeface="Times New Roman" panose="02020603050405020304" pitchFamily="18" charset="0"/>
                <a:ea typeface="Times New Roman" panose="02020603050405020304" pitchFamily="18" charset="0"/>
                <a:cs typeface="Times New Roman" panose="02020603050405020304" pitchFamily="18" charset="0"/>
              </a:rPr>
              <a:t>SIWIEC, D., STRAKA, M. and PACANA, A. (2023). SEQUENCE OF SELECTED QUALITY MANAGEMENT TOOLS TO ANALYZE QUALITATIVE PROBLEMS OF PRODUCTS. </a:t>
            </a:r>
            <a:r>
              <a:rPr lang="en-US" i="1">
                <a:latin typeface="Times New Roman" panose="02020603050405020304" pitchFamily="18" charset="0"/>
                <a:ea typeface="Times New Roman" panose="02020603050405020304" pitchFamily="18" charset="0"/>
                <a:cs typeface="Times New Roman" panose="02020603050405020304" pitchFamily="18" charset="0"/>
              </a:rPr>
              <a:t>Modern Management Review</a:t>
            </a:r>
            <a:r>
              <a:rPr lang="en-US">
                <a:latin typeface="Times New Roman" panose="02020603050405020304" pitchFamily="18" charset="0"/>
                <a:ea typeface="Times New Roman" panose="02020603050405020304" pitchFamily="18" charset="0"/>
                <a:cs typeface="Times New Roman" panose="02020603050405020304" pitchFamily="18" charset="0"/>
              </a:rPr>
              <a:t>, 28(2), pp.59–68. doi: </a:t>
            </a:r>
            <a:r>
              <a:rPr lang="en-US" u="sng">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9"/>
              </a:rPr>
              <a:t>https://doi.org/10.7862/rz.2023.mmr.12</a:t>
            </a:r>
            <a:r>
              <a:rPr lang="en-US">
                <a:latin typeface="Times New Roman" panose="02020603050405020304" pitchFamily="18" charset="0"/>
                <a:ea typeface="Times New Roman" panose="02020603050405020304" pitchFamily="18" charset="0"/>
                <a:cs typeface="Times New Roman" panose="02020603050405020304" pitchFamily="18" charset="0"/>
              </a:rPr>
              <a:t>.</a:t>
            </a:r>
          </a:p>
        </p:txBody>
      </p:sp>
      <p:sp>
        <p:nvSpPr>
          <p:cNvPr id="11" name="TextBox 5"/>
          <p:cNvSpPr txBox="1"/>
          <p:nvPr/>
        </p:nvSpPr>
        <p:spPr>
          <a:xfrm>
            <a:off x="16420763" y="8896350"/>
            <a:ext cx="838537" cy="371897"/>
          </a:xfrm>
          <a:prstGeom prst="rect">
            <a:avLst/>
          </a:prstGeom>
        </p:spPr>
        <p:txBody>
          <a:bodyPr lIns="0" tIns="0" rIns="0" bIns="0" rtlCol="0" anchor="t">
            <a:spAutoFit/>
          </a:bodyPr>
          <a:lstStyle/>
          <a:p>
            <a:pPr algn="r">
              <a:lnSpc>
                <a:spcPts val="2879"/>
              </a:lnSpc>
            </a:pPr>
            <a:r>
              <a:rPr lang="en-US" sz="2400" dirty="0">
                <a:solidFill>
                  <a:srgbClr val="0F364B"/>
                </a:solidFill>
                <a:latin typeface="Shrikhand"/>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grpSp>
        <p:nvGrpSpPr>
          <p:cNvPr id="11" name="Group 11"/>
          <p:cNvGrpSpPr/>
          <p:nvPr/>
        </p:nvGrpSpPr>
        <p:grpSpPr>
          <a:xfrm rot="-10800000">
            <a:off x="1028700" y="7688831"/>
            <a:ext cx="253549" cy="1569469"/>
            <a:chOff x="0" y="0"/>
            <a:chExt cx="338066" cy="2092626"/>
          </a:xfrm>
        </p:grpSpPr>
        <p:sp>
          <p:nvSpPr>
            <p:cNvPr id="12" name="AutoShape 12"/>
            <p:cNvSpPr/>
            <p:nvPr/>
          </p:nvSpPr>
          <p:spPr>
            <a:xfrm>
              <a:off x="0" y="0"/>
              <a:ext cx="338066" cy="705262"/>
            </a:xfrm>
            <a:prstGeom prst="rect">
              <a:avLst/>
            </a:prstGeom>
            <a:solidFill>
              <a:srgbClr val="E76F3D"/>
            </a:solidFill>
          </p:spPr>
        </p:sp>
        <p:sp>
          <p:nvSpPr>
            <p:cNvPr id="13" name="AutoShape 13"/>
            <p:cNvSpPr/>
            <p:nvPr/>
          </p:nvSpPr>
          <p:spPr>
            <a:xfrm>
              <a:off x="0" y="705262"/>
              <a:ext cx="338066" cy="705262"/>
            </a:xfrm>
            <a:prstGeom prst="rect">
              <a:avLst/>
            </a:prstGeom>
            <a:solidFill>
              <a:srgbClr val="EAA86E"/>
            </a:solidFill>
          </p:spPr>
        </p:sp>
        <p:sp>
          <p:nvSpPr>
            <p:cNvPr id="14" name="AutoShape 14"/>
            <p:cNvSpPr/>
            <p:nvPr/>
          </p:nvSpPr>
          <p:spPr>
            <a:xfrm>
              <a:off x="0" y="1387363"/>
              <a:ext cx="338066" cy="705262"/>
            </a:xfrm>
            <a:prstGeom prst="rect">
              <a:avLst/>
            </a:prstGeom>
            <a:solidFill>
              <a:srgbClr val="0F364B"/>
            </a:solidFill>
          </p:spPr>
        </p:sp>
      </p:grpSp>
      <p:pic>
        <p:nvPicPr>
          <p:cNvPr id="2" name="Picture 1"/>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810000" y="1790921"/>
            <a:ext cx="10408536" cy="6405253"/>
          </a:xfrm>
          <a:prstGeom prst="rect">
            <a:avLst/>
          </a:prstGeom>
        </p:spPr>
      </p:pic>
      <p:sp>
        <p:nvSpPr>
          <p:cNvPr id="9" name="TextBox 5"/>
          <p:cNvSpPr txBox="1"/>
          <p:nvPr/>
        </p:nvSpPr>
        <p:spPr>
          <a:xfrm>
            <a:off x="16420763" y="8896350"/>
            <a:ext cx="838537" cy="371897"/>
          </a:xfrm>
          <a:prstGeom prst="rect">
            <a:avLst/>
          </a:prstGeom>
        </p:spPr>
        <p:txBody>
          <a:bodyPr lIns="0" tIns="0" rIns="0" bIns="0" rtlCol="0" anchor="t">
            <a:spAutoFit/>
          </a:bodyPr>
          <a:lstStyle/>
          <a:p>
            <a:pPr algn="r">
              <a:lnSpc>
                <a:spcPts val="2879"/>
              </a:lnSpc>
            </a:pPr>
            <a:r>
              <a:rPr lang="en-US" sz="2400" dirty="0">
                <a:solidFill>
                  <a:srgbClr val="0F364B"/>
                </a:solidFill>
                <a:latin typeface="Shrikhand"/>
              </a:rPr>
              <a:t>11</a:t>
            </a:r>
          </a:p>
        </p:txBody>
      </p:sp>
    </p:spTree>
    <p:extLst>
      <p:ext uri="{BB962C8B-B14F-4D97-AF65-F5344CB8AC3E}">
        <p14:creationId xmlns:p14="http://schemas.microsoft.com/office/powerpoint/2010/main" val="2760108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FEBE3"/>
        </a:solidFill>
        <a:effectLst/>
      </p:bgPr>
    </p:bg>
    <p:spTree>
      <p:nvGrpSpPr>
        <p:cNvPr id="1" name=""/>
        <p:cNvGrpSpPr/>
        <p:nvPr/>
      </p:nvGrpSpPr>
      <p:grpSpPr>
        <a:xfrm>
          <a:off x="0" y="0"/>
          <a:ext cx="0" cy="0"/>
          <a:chOff x="0" y="0"/>
          <a:chExt cx="0" cy="0"/>
        </a:xfrm>
      </p:grpSpPr>
      <p:sp>
        <p:nvSpPr>
          <p:cNvPr id="10" name="TextBox 10"/>
          <p:cNvSpPr txBox="1"/>
          <p:nvPr/>
        </p:nvSpPr>
        <p:spPr>
          <a:xfrm>
            <a:off x="1028700" y="1028700"/>
            <a:ext cx="838537" cy="361950"/>
          </a:xfrm>
          <a:prstGeom prst="rect">
            <a:avLst/>
          </a:prstGeom>
        </p:spPr>
        <p:txBody>
          <a:bodyPr lIns="0" tIns="0" rIns="0" bIns="0" rtlCol="0" anchor="t">
            <a:spAutoFit/>
          </a:bodyPr>
          <a:lstStyle/>
          <a:p>
            <a:pPr>
              <a:lnSpc>
                <a:spcPts val="2879"/>
              </a:lnSpc>
            </a:pPr>
            <a:r>
              <a:rPr lang="en-US" sz="2400">
                <a:solidFill>
                  <a:srgbClr val="0F364B"/>
                </a:solidFill>
                <a:latin typeface="Shrikhand"/>
              </a:rPr>
              <a:t>12</a:t>
            </a:r>
          </a:p>
        </p:txBody>
      </p:sp>
      <p:grpSp>
        <p:nvGrpSpPr>
          <p:cNvPr id="11" name="Group 11"/>
          <p:cNvGrpSpPr/>
          <p:nvPr/>
        </p:nvGrpSpPr>
        <p:grpSpPr>
          <a:xfrm rot="-10800000">
            <a:off x="1028700" y="7688831"/>
            <a:ext cx="253549" cy="1569469"/>
            <a:chOff x="0" y="0"/>
            <a:chExt cx="338066" cy="2092626"/>
          </a:xfrm>
        </p:grpSpPr>
        <p:sp>
          <p:nvSpPr>
            <p:cNvPr id="12" name="AutoShape 12"/>
            <p:cNvSpPr/>
            <p:nvPr/>
          </p:nvSpPr>
          <p:spPr>
            <a:xfrm>
              <a:off x="0" y="0"/>
              <a:ext cx="338066" cy="705262"/>
            </a:xfrm>
            <a:prstGeom prst="rect">
              <a:avLst/>
            </a:prstGeom>
            <a:solidFill>
              <a:srgbClr val="E76F3D"/>
            </a:solidFill>
          </p:spPr>
        </p:sp>
        <p:sp>
          <p:nvSpPr>
            <p:cNvPr id="13" name="AutoShape 13"/>
            <p:cNvSpPr/>
            <p:nvPr/>
          </p:nvSpPr>
          <p:spPr>
            <a:xfrm>
              <a:off x="0" y="705262"/>
              <a:ext cx="338066" cy="705262"/>
            </a:xfrm>
            <a:prstGeom prst="rect">
              <a:avLst/>
            </a:prstGeom>
            <a:solidFill>
              <a:srgbClr val="EAA86E"/>
            </a:solidFill>
          </p:spPr>
        </p:sp>
        <p:sp>
          <p:nvSpPr>
            <p:cNvPr id="14" name="AutoShape 14"/>
            <p:cNvSpPr/>
            <p:nvPr/>
          </p:nvSpPr>
          <p:spPr>
            <a:xfrm>
              <a:off x="0" y="1387363"/>
              <a:ext cx="338066" cy="705262"/>
            </a:xfrm>
            <a:prstGeom prst="rect">
              <a:avLst/>
            </a:prstGeom>
            <a:solidFill>
              <a:srgbClr val="0F364B"/>
            </a:solidFill>
          </p:spPr>
        </p:sp>
      </p:grpSp>
      <p:pic>
        <p:nvPicPr>
          <p:cNvPr id="17" name="Picture 16"/>
          <p:cNvPicPr>
            <a:picLocks noChangeAspect="1"/>
          </p:cNvPicPr>
          <p:nvPr/>
        </p:nvPicPr>
        <p:blipFill>
          <a:blip r:embed="rId3">
            <a:extLst>
              <a:ext uri="{BEBA8EAE-BF5A-486C-A8C5-ECC9F3942E4B}">
                <a14:imgProps xmlns:a14="http://schemas.microsoft.com/office/drawing/2010/main">
                  <a14:imgLayer r:embed="rId4">
                    <a14:imgEffect>
                      <a14:backgroundRemoval t="1293" b="100000" l="0" r="100000"/>
                    </a14:imgEffect>
                  </a14:imgLayer>
                </a14:imgProps>
              </a:ext>
              <a:ext uri="{28A0092B-C50C-407E-A947-70E740481C1C}">
                <a14:useLocalDpi xmlns:a14="http://schemas.microsoft.com/office/drawing/2010/main" val="0"/>
              </a:ext>
            </a:extLst>
          </a:blip>
          <a:stretch>
            <a:fillRect/>
          </a:stretch>
        </p:blipFill>
        <p:spPr>
          <a:xfrm>
            <a:off x="5791200" y="2377692"/>
            <a:ext cx="6638925" cy="531114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2268</Words>
  <Application>Microsoft Office PowerPoint</Application>
  <PresentationFormat>Custom</PresentationFormat>
  <Paragraphs>120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Shahnaj Begum (2522847)</cp:lastModifiedBy>
  <cp:revision>21</cp:revision>
  <dcterms:created xsi:type="dcterms:W3CDTF">2026-06-12T04:40:41Z</dcterms:created>
  <dcterms:modified xsi:type="dcterms:W3CDTF">2026-06-13T22:39:54Z</dcterms:modified>
  <dc:identifier/>
</cp:coreProperties>
</file>