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4"/>
  </p:notesMasterIdLst>
  <p:sldIdLst>
    <p:sldId id="256" r:id="rId2"/>
    <p:sldId id="263" r:id="rId3"/>
    <p:sldId id="258" r:id="rId4"/>
    <p:sldId id="262" r:id="rId5"/>
    <p:sldId id="267" r:id="rId6"/>
    <p:sldId id="265" r:id="rId7"/>
    <p:sldId id="260" r:id="rId8"/>
    <p:sldId id="257" r:id="rId9"/>
    <p:sldId id="264" r:id="rId10"/>
    <p:sldId id="268" r:id="rId11"/>
    <p:sldId id="266"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79" autoAdjust="0"/>
    <p:restoredTop sz="70686" autoAdjust="0"/>
  </p:normalViewPr>
  <p:slideViewPr>
    <p:cSldViewPr snapToGrid="0">
      <p:cViewPr varScale="1">
        <p:scale>
          <a:sx n="51" d="100"/>
          <a:sy n="51" d="100"/>
        </p:scale>
        <p:origin x="1122" y="66"/>
      </p:cViewPr>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2D735E-B00A-40FB-B0E4-DF94109CFDF8}" type="datetimeFigureOut">
              <a:rPr lang="en-GB" smtClean="0"/>
              <a:t>15/01/2018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082AA3-4756-4FB0-8FFE-C75BC008546E}" type="slidenum">
              <a:rPr lang="en-GB" smtClean="0"/>
              <a:t>‹#›</a:t>
            </a:fld>
            <a:endParaRPr lang="en-GB"/>
          </a:p>
        </p:txBody>
      </p:sp>
    </p:spTree>
    <p:extLst>
      <p:ext uri="{BB962C8B-B14F-4D97-AF65-F5344CB8AC3E}">
        <p14:creationId xmlns:p14="http://schemas.microsoft.com/office/powerpoint/2010/main" val="2133802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gloucestershirelive.co.uk/news/gloucester-news/technology-clampdown-county-school-including-189433"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082AA3-4756-4FB0-8FFE-C75BC008546E}" type="slidenum">
              <a:rPr lang="en-GB" smtClean="0"/>
              <a:t>2</a:t>
            </a:fld>
            <a:endParaRPr lang="en-GB"/>
          </a:p>
        </p:txBody>
      </p:sp>
    </p:spTree>
    <p:extLst>
      <p:ext uri="{BB962C8B-B14F-4D97-AF65-F5344CB8AC3E}">
        <p14:creationId xmlns:p14="http://schemas.microsoft.com/office/powerpoint/2010/main" val="98101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Obesity is steadily increasing, and has been described as a worldwide epidemic. The UK Government’s Foresight programme produced a report in October 2007 considering how society might deliver a sustainable response to obesity in the UK over the next 40 years. The report shows that nearly 60 per cent of the UK population could be obese by 2050 with the socially and economically disadvantaged and some ethnic minorities being more vulnerable. (Wales.nhs.uk, 2016)</a:t>
            </a:r>
          </a:p>
          <a:p>
            <a:endParaRPr lang="en-GB" dirty="0"/>
          </a:p>
          <a:p>
            <a:r>
              <a:rPr lang="en-GB" dirty="0"/>
              <a:t>Childhood obesity is rising at an alarming rate across the UK and worldwide in major countries. In Wales the 2009 Welsh Health Survey showed that 57 per cent of adults were classified as overweight or obese, including 21 per cent obese. Less data is available about the prevalence of obesity in children; however data from the survey of Health Behaviour in School age Children (HBSC) in Wales, suggests that in the 13 year old age group, 18 per cent of boys and 17 per cent of girls are overweight or obese. Obesity is steadily increasing, and has been described as a worldwide epidemic. The UK Government’s Foresight programme produced a report in October 2007 considering how society might deliver a sustainable response to obesity in the UK over the next 40 years. The report shows that nearly 60 per cent of the UK population could be obese by 2050 with the socially and economically disadvantaged and some ethnic minorities being more vulnerable. (Wales.nhs.uk, 2016)</a:t>
            </a:r>
          </a:p>
        </p:txBody>
      </p:sp>
      <p:sp>
        <p:nvSpPr>
          <p:cNvPr id="4" name="Slide Number Placeholder 3"/>
          <p:cNvSpPr>
            <a:spLocks noGrp="1"/>
          </p:cNvSpPr>
          <p:nvPr>
            <p:ph type="sldNum" sz="quarter" idx="10"/>
          </p:nvPr>
        </p:nvSpPr>
        <p:spPr/>
        <p:txBody>
          <a:bodyPr/>
          <a:lstStyle/>
          <a:p>
            <a:fld id="{C0082AA3-4756-4FB0-8FFE-C75BC008546E}" type="slidenum">
              <a:rPr lang="en-GB" smtClean="0"/>
              <a:t>3</a:t>
            </a:fld>
            <a:endParaRPr lang="en-GB"/>
          </a:p>
        </p:txBody>
      </p:sp>
    </p:spTree>
    <p:extLst>
      <p:ext uri="{BB962C8B-B14F-4D97-AF65-F5344CB8AC3E}">
        <p14:creationId xmlns:p14="http://schemas.microsoft.com/office/powerpoint/2010/main" val="719846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The UK Government has found that obesity and excess weight in children is a major health risk as it is for individuals and family’s. The stats above from public health England provide an overview of what obesity levels in the UK could look like by 2034. With it being believed that from child hood to adult hood obesity could increase to 70% following the current trend Childhood obesity can have negative implications on both the physical and mental well-being of children.</a:t>
            </a:r>
          </a:p>
          <a:p>
            <a:endParaRPr lang="en-GB" sz="1600" dirty="0"/>
          </a:p>
          <a:p>
            <a:r>
              <a:rPr lang="en-GB" sz="1600" dirty="0"/>
              <a:t>The government found that:</a:t>
            </a:r>
          </a:p>
          <a:p>
            <a:pPr>
              <a:lnSpc>
                <a:spcPct val="90000"/>
              </a:lnSpc>
              <a:spcBef>
                <a:spcPts val="1000"/>
              </a:spcBef>
              <a:buClr>
                <a:schemeClr val="accent1"/>
              </a:buClr>
              <a:buSzPct val="80000"/>
              <a:buFont typeface="Wingdings 3" charset="2"/>
              <a:buChar char=""/>
            </a:pPr>
            <a:r>
              <a:rPr lang="en-US" sz="1600" dirty="0">
                <a:solidFill>
                  <a:srgbClr val="FFFFFF"/>
                </a:solidFill>
              </a:rPr>
              <a:t>more than 1 in 5 children are overweight or obese when they begin school</a:t>
            </a:r>
          </a:p>
          <a:p>
            <a:pPr>
              <a:lnSpc>
                <a:spcPct val="90000"/>
              </a:lnSpc>
              <a:spcBef>
                <a:spcPts val="1000"/>
              </a:spcBef>
              <a:buClr>
                <a:schemeClr val="accent1"/>
              </a:buClr>
              <a:buSzPct val="80000"/>
              <a:buFont typeface="Wingdings 3" charset="2"/>
              <a:buChar char=""/>
            </a:pPr>
            <a:endParaRPr lang="en-US" sz="1600" dirty="0">
              <a:solidFill>
                <a:srgbClr val="FFFFFF"/>
              </a:solidFill>
            </a:endParaRPr>
          </a:p>
          <a:p>
            <a:pPr>
              <a:lnSpc>
                <a:spcPct val="90000"/>
              </a:lnSpc>
              <a:spcBef>
                <a:spcPts val="1000"/>
              </a:spcBef>
              <a:buClr>
                <a:schemeClr val="accent1"/>
              </a:buClr>
              <a:buSzPct val="80000"/>
              <a:buFont typeface="Wingdings 3" charset="2"/>
              <a:buChar char=""/>
            </a:pPr>
            <a:r>
              <a:rPr lang="en-US" sz="1600" dirty="0">
                <a:solidFill>
                  <a:srgbClr val="FFFFFF"/>
                </a:solidFill>
              </a:rPr>
              <a:t>almost 1 in 3 children are overweight or obese by the time they leave primary school</a:t>
            </a:r>
          </a:p>
          <a:p>
            <a:pPr>
              <a:lnSpc>
                <a:spcPct val="90000"/>
              </a:lnSpc>
              <a:spcBef>
                <a:spcPts val="1000"/>
              </a:spcBef>
              <a:buClr>
                <a:schemeClr val="accent1"/>
              </a:buClr>
              <a:buSzPct val="80000"/>
              <a:buFont typeface="Wingdings 3" charset="2"/>
              <a:buChar char=""/>
            </a:pPr>
            <a:endParaRPr lang="en-US" sz="1600" dirty="0">
              <a:solidFill>
                <a:srgbClr val="FFFFFF"/>
              </a:solidFill>
            </a:endParaRPr>
          </a:p>
          <a:p>
            <a:pPr>
              <a:lnSpc>
                <a:spcPct val="90000"/>
              </a:lnSpc>
              <a:spcBef>
                <a:spcPts val="1000"/>
              </a:spcBef>
              <a:buClr>
                <a:schemeClr val="accent1"/>
              </a:buClr>
              <a:buSzPct val="80000"/>
              <a:buFont typeface="Wingdings 3" charset="2"/>
              <a:buChar char=""/>
            </a:pPr>
            <a:r>
              <a:rPr lang="en-US" sz="1600" dirty="0">
                <a:solidFill>
                  <a:srgbClr val="FFFFFF"/>
                </a:solidFill>
              </a:rPr>
              <a:t>obesity rates are highest in the most deprived 10% of the population - approximately twice that of the least deprived 10%</a:t>
            </a:r>
          </a:p>
          <a:p>
            <a:pPr>
              <a:lnSpc>
                <a:spcPct val="90000"/>
              </a:lnSpc>
              <a:spcBef>
                <a:spcPts val="1000"/>
              </a:spcBef>
              <a:buClr>
                <a:schemeClr val="accent1"/>
              </a:buClr>
              <a:buSzPct val="80000"/>
              <a:buFont typeface="Wingdings 3" charset="2"/>
              <a:buChar char=""/>
            </a:pPr>
            <a:endParaRPr lang="en-US" sz="1600" dirty="0">
              <a:solidFill>
                <a:srgbClr val="FFFFFF"/>
              </a:solidFill>
            </a:endParaRPr>
          </a:p>
          <a:p>
            <a:pPr>
              <a:lnSpc>
                <a:spcPct val="90000"/>
              </a:lnSpc>
              <a:spcBef>
                <a:spcPts val="1000"/>
              </a:spcBef>
              <a:buClr>
                <a:schemeClr val="accent1"/>
              </a:buClr>
              <a:buSzPct val="80000"/>
              <a:buFont typeface="Wingdings 3" charset="2"/>
              <a:buChar char=""/>
            </a:pPr>
            <a:r>
              <a:rPr lang="en-US" sz="1600" dirty="0">
                <a:solidFill>
                  <a:srgbClr val="FFFFFF"/>
                </a:solidFill>
              </a:rPr>
              <a:t>obesity rates are higher in some ethnic minority groups of children (particularly Black African and Bangladeshi ethnicities) and for children with disabilities (particularly those with learning difficulties)”  (Gov.uk, 2015)</a:t>
            </a:r>
          </a:p>
          <a:p>
            <a:endParaRPr lang="en-GB" sz="1600" dirty="0"/>
          </a:p>
          <a:p>
            <a:endParaRPr lang="en-GB" sz="1600" dirty="0"/>
          </a:p>
        </p:txBody>
      </p:sp>
      <p:sp>
        <p:nvSpPr>
          <p:cNvPr id="4" name="Slide Number Placeholder 3"/>
          <p:cNvSpPr>
            <a:spLocks noGrp="1"/>
          </p:cNvSpPr>
          <p:nvPr>
            <p:ph type="sldNum" sz="quarter" idx="10"/>
          </p:nvPr>
        </p:nvSpPr>
        <p:spPr/>
        <p:txBody>
          <a:bodyPr/>
          <a:lstStyle/>
          <a:p>
            <a:fld id="{C0082AA3-4756-4FB0-8FFE-C75BC008546E}" type="slidenum">
              <a:rPr lang="en-GB" smtClean="0"/>
              <a:t>4</a:t>
            </a:fld>
            <a:endParaRPr lang="en-GB"/>
          </a:p>
        </p:txBody>
      </p:sp>
    </p:spTree>
    <p:extLst>
      <p:ext uri="{BB962C8B-B14F-4D97-AF65-F5344CB8AC3E}">
        <p14:creationId xmlns:p14="http://schemas.microsoft.com/office/powerpoint/2010/main" val="1963616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shows the Obesity problem starting at childhood on a major scale showing an overall increase in BMI from 1975 to 2015.</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Boseley</a:t>
            </a:r>
            <a:r>
              <a:rPr lang="en-GB" sz="1200" b="0" i="0" kern="1200" dirty="0">
                <a:solidFill>
                  <a:schemeClr val="tx1"/>
                </a:solidFill>
                <a:effectLst/>
                <a:latin typeface="+mn-lt"/>
                <a:ea typeface="+mn-ea"/>
                <a:cs typeface="+mn-cs"/>
              </a:rPr>
              <a:t>, 2017) With the trend significantly excepted to rise further in the coming years.</a:t>
            </a:r>
            <a:endParaRPr lang="en-GB" dirty="0"/>
          </a:p>
        </p:txBody>
      </p:sp>
      <p:sp>
        <p:nvSpPr>
          <p:cNvPr id="4" name="Slide Number Placeholder 3"/>
          <p:cNvSpPr>
            <a:spLocks noGrp="1"/>
          </p:cNvSpPr>
          <p:nvPr>
            <p:ph type="sldNum" sz="quarter" idx="10"/>
          </p:nvPr>
        </p:nvSpPr>
        <p:spPr/>
        <p:txBody>
          <a:bodyPr/>
          <a:lstStyle/>
          <a:p>
            <a:fld id="{C0082AA3-4756-4FB0-8FFE-C75BC008546E}" type="slidenum">
              <a:rPr lang="en-GB" smtClean="0"/>
              <a:t>5</a:t>
            </a:fld>
            <a:endParaRPr lang="en-GB"/>
          </a:p>
        </p:txBody>
      </p:sp>
    </p:spTree>
    <p:extLst>
      <p:ext uri="{BB962C8B-B14F-4D97-AF65-F5344CB8AC3E}">
        <p14:creationId xmlns:p14="http://schemas.microsoft.com/office/powerpoint/2010/main" val="2271496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True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rates of childhood obesity in Wales are the highest in the UK</a:t>
            </a:r>
          </a:p>
          <a:p>
            <a:r>
              <a:rPr lang="en-GB" sz="1200" kern="1200" dirty="0">
                <a:solidFill>
                  <a:schemeClr val="tx1"/>
                </a:solidFill>
                <a:effectLst/>
                <a:latin typeface="+mn-lt"/>
                <a:ea typeface="+mn-ea"/>
                <a:cs typeface="+mn-cs"/>
              </a:rPr>
              <a:t>About 35 % of children (under 16 years old) being overweight or obese in 2011.</a:t>
            </a:r>
          </a:p>
          <a:p>
            <a:r>
              <a:rPr lang="en-GB" sz="1200" kern="1200" dirty="0">
                <a:solidFill>
                  <a:schemeClr val="tx1"/>
                </a:solidFill>
                <a:effectLst/>
                <a:latin typeface="+mn-lt"/>
                <a:ea typeface="+mn-ea"/>
                <a:cs typeface="+mn-cs"/>
              </a:rPr>
              <a:t>In a survey of the childhood obesity rates of 35 countries, Wales had the fifth highest rate. It is predicted that the childhood obesity rate in Wales will continue to rise in forthcoming years.</a:t>
            </a:r>
          </a:p>
          <a:p>
            <a:r>
              <a:rPr lang="en-GB" sz="1200" kern="1200" dirty="0">
                <a:solidFill>
                  <a:schemeClr val="tx1"/>
                </a:solidFill>
                <a:effectLst/>
                <a:latin typeface="+mn-lt"/>
                <a:ea typeface="+mn-ea"/>
                <a:cs typeface="+mn-cs"/>
              </a:rPr>
              <a:t>Children who are overweight or obese are highly likely to remain so into adulthood.</a:t>
            </a:r>
          </a:p>
          <a:p>
            <a:r>
              <a:rPr lang="en-GB" sz="1200" kern="1200" dirty="0">
                <a:solidFill>
                  <a:schemeClr val="tx1"/>
                </a:solidFill>
                <a:effectLst/>
                <a:latin typeface="+mn-lt"/>
                <a:ea typeface="+mn-ea"/>
                <a:cs typeface="+mn-cs"/>
              </a:rPr>
              <a:t>Severely obese people are estimated to die 8-10 years earlier. </a:t>
            </a:r>
          </a:p>
          <a:p>
            <a:r>
              <a:rPr lang="en-GB" sz="1200" kern="1200" dirty="0">
                <a:solidFill>
                  <a:schemeClr val="tx1"/>
                </a:solidFill>
                <a:effectLst/>
                <a:latin typeface="+mn-lt"/>
                <a:ea typeface="+mn-ea"/>
                <a:cs typeface="+mn-cs"/>
              </a:rPr>
              <a:t>Obesity and its associated conditions put pressure on the NHS, with a recent study estimating a cost of about £73m per year in Wales.</a:t>
            </a:r>
          </a:p>
          <a:p>
            <a:r>
              <a:rPr lang="en-GB" sz="1200" kern="1200" dirty="0">
                <a:solidFill>
                  <a:schemeClr val="tx1"/>
                </a:solidFill>
                <a:effectLst/>
                <a:latin typeface="+mn-lt"/>
                <a:ea typeface="+mn-ea"/>
                <a:cs typeface="+mn-cs"/>
              </a:rPr>
              <a:t>People living in deprived areas of Wales are more likely to be obese and less likely to have a healthy diet than those in the least deprived areas.</a:t>
            </a:r>
          </a:p>
          <a:p>
            <a:r>
              <a:rPr lang="en-GB" sz="1200" kern="1200" dirty="0">
                <a:solidFill>
                  <a:schemeClr val="tx1"/>
                </a:solidFill>
                <a:effectLst/>
                <a:latin typeface="+mn-lt"/>
                <a:ea typeface="+mn-ea"/>
                <a:cs typeface="+mn-cs"/>
              </a:rPr>
              <a:t>Almost 70 per cent of secondary school aged children in Wales spend two or more hours a day watching television</a:t>
            </a:r>
          </a:p>
          <a:p>
            <a:r>
              <a:rPr lang="en-GB" sz="1200" kern="1200" dirty="0">
                <a:solidFill>
                  <a:schemeClr val="tx1"/>
                </a:solidFill>
                <a:effectLst/>
                <a:latin typeface="+mn-lt"/>
                <a:ea typeface="+mn-ea"/>
                <a:cs typeface="+mn-cs"/>
              </a:rPr>
              <a:t>27 per cent of girls and 45 per cent of boys of the same age play computer games for two or more hours on a weekday. </a:t>
            </a:r>
          </a:p>
          <a:p>
            <a:r>
              <a:rPr lang="en-GB" sz="1200" kern="1200" dirty="0">
                <a:solidFill>
                  <a:schemeClr val="tx1"/>
                </a:solidFill>
                <a:effectLst/>
                <a:latin typeface="+mn-lt"/>
                <a:ea typeface="+mn-ea"/>
                <a:cs typeface="+mn-cs"/>
              </a:rPr>
              <a:t>Despite the involvement of a greater proportion of boys than girls in vigorous physical activity, boys under the age of 16 are more likely to be obese. </a:t>
            </a:r>
          </a:p>
          <a:p>
            <a:r>
              <a:rPr lang="en-GB" sz="1200" kern="1200" dirty="0">
                <a:solidFill>
                  <a:schemeClr val="tx1"/>
                </a:solidFill>
                <a:effectLst/>
                <a:latin typeface="+mn-lt"/>
                <a:ea typeface="+mn-ea"/>
                <a:cs typeface="+mn-cs"/>
              </a:rPr>
              <a:t>The estimated cost of the health implications associated with physical inactivity in Wales is about £650 million a year.</a:t>
            </a:r>
          </a:p>
          <a:p>
            <a:r>
              <a:rPr lang="en-GB" sz="1200" b="1" kern="1200" dirty="0">
                <a:solidFill>
                  <a:schemeClr val="tx1"/>
                </a:solidFill>
                <a:effectLst/>
                <a:latin typeface="+mn-lt"/>
                <a:ea typeface="+mn-ea"/>
                <a:cs typeface="+mn-cs"/>
              </a:rPr>
              <a:t>False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rates of childhood obesity in Wales are the lowest in the UK.</a:t>
            </a:r>
          </a:p>
          <a:p>
            <a:r>
              <a:rPr lang="en-GB" sz="1200" kern="1200" dirty="0">
                <a:solidFill>
                  <a:schemeClr val="tx1"/>
                </a:solidFill>
                <a:effectLst/>
                <a:latin typeface="+mn-lt"/>
                <a:ea typeface="+mn-ea"/>
                <a:cs typeface="+mn-cs"/>
              </a:rPr>
              <a:t>About 65 % of children (under 16 years old) being overweight in 2011.</a:t>
            </a:r>
          </a:p>
          <a:p>
            <a:r>
              <a:rPr lang="en-GB" sz="1200" kern="1200" dirty="0">
                <a:solidFill>
                  <a:schemeClr val="tx1"/>
                </a:solidFill>
                <a:effectLst/>
                <a:latin typeface="+mn-lt"/>
                <a:ea typeface="+mn-ea"/>
                <a:cs typeface="+mn-cs"/>
              </a:rPr>
              <a:t>In a survey of the childhood obesity rates of 35 countries, Wales had the highest rate. It is predicted that the childhood obesity rate in Wales will continue to rise in forthcoming years.</a:t>
            </a:r>
          </a:p>
          <a:p>
            <a:r>
              <a:rPr lang="en-GB" sz="1200" kern="1200" dirty="0">
                <a:solidFill>
                  <a:schemeClr val="tx1"/>
                </a:solidFill>
                <a:effectLst/>
                <a:latin typeface="+mn-lt"/>
                <a:ea typeface="+mn-ea"/>
                <a:cs typeface="+mn-cs"/>
              </a:rPr>
              <a:t>Children who are overweight or obese are not actually likely to remain overweight in adulthood.</a:t>
            </a:r>
          </a:p>
          <a:p>
            <a:r>
              <a:rPr lang="en-GB" sz="1200" kern="1200" dirty="0">
                <a:solidFill>
                  <a:schemeClr val="tx1"/>
                </a:solidFill>
                <a:effectLst/>
                <a:latin typeface="+mn-lt"/>
                <a:ea typeface="+mn-ea"/>
                <a:cs typeface="+mn-cs"/>
              </a:rPr>
              <a:t>Severely 7 obese people are estimated to die 20 years earlier.</a:t>
            </a:r>
          </a:p>
          <a:p>
            <a:r>
              <a:rPr lang="en-GB" sz="1200" kern="1200" dirty="0">
                <a:solidFill>
                  <a:schemeClr val="tx1"/>
                </a:solidFill>
                <a:effectLst/>
                <a:latin typeface="+mn-lt"/>
                <a:ea typeface="+mn-ea"/>
                <a:cs typeface="+mn-cs"/>
              </a:rPr>
              <a:t>Obesity and its associated conditions put pressure on the NHS, with a recent study estimating a cost of about £23m per year in Wales.</a:t>
            </a:r>
          </a:p>
          <a:p>
            <a:r>
              <a:rPr lang="en-GB" sz="1200" kern="1200" dirty="0">
                <a:solidFill>
                  <a:schemeClr val="tx1"/>
                </a:solidFill>
                <a:effectLst/>
                <a:latin typeface="+mn-lt"/>
                <a:ea typeface="+mn-ea"/>
                <a:cs typeface="+mn-cs"/>
              </a:rPr>
              <a:t>People living in deprived areas of Wales are less likely to be obese and more likely to have a healthy diet than those in the least deprived areas.</a:t>
            </a:r>
          </a:p>
          <a:p>
            <a:r>
              <a:rPr lang="en-GB" sz="1200" kern="1200" dirty="0">
                <a:solidFill>
                  <a:schemeClr val="tx1"/>
                </a:solidFill>
                <a:effectLst/>
                <a:latin typeface="+mn-lt"/>
                <a:ea typeface="+mn-ea"/>
                <a:cs typeface="+mn-cs"/>
              </a:rPr>
              <a:t>Almost 40 per cent of secondary school aged children in Wales spend two or more hours a day watching television.</a:t>
            </a:r>
          </a:p>
          <a:p>
            <a:r>
              <a:rPr lang="en-GB" sz="1200" kern="1200" dirty="0">
                <a:solidFill>
                  <a:schemeClr val="tx1"/>
                </a:solidFill>
                <a:effectLst/>
                <a:latin typeface="+mn-lt"/>
                <a:ea typeface="+mn-ea"/>
                <a:cs typeface="+mn-cs"/>
              </a:rPr>
              <a:t>27 per cent of girls and 45 per cent of boys of the same age play computer games for five or more hours on a weekday. </a:t>
            </a:r>
          </a:p>
          <a:p>
            <a:r>
              <a:rPr lang="en-GB" sz="1200" kern="1200" dirty="0">
                <a:solidFill>
                  <a:schemeClr val="tx1"/>
                </a:solidFill>
                <a:effectLst/>
                <a:latin typeface="+mn-lt"/>
                <a:ea typeface="+mn-ea"/>
                <a:cs typeface="+mn-cs"/>
              </a:rPr>
              <a:t>Despite the involvement of a greater proportion of boys than girls in vigorous physical activity, boys under the age of 16 are less likely to be obese. </a:t>
            </a:r>
          </a:p>
          <a:p>
            <a:r>
              <a:rPr lang="en-GB" sz="1200" kern="1200" dirty="0">
                <a:solidFill>
                  <a:schemeClr val="tx1"/>
                </a:solidFill>
                <a:effectLst/>
                <a:latin typeface="+mn-lt"/>
                <a:ea typeface="+mn-ea"/>
                <a:cs typeface="+mn-cs"/>
              </a:rPr>
              <a:t>The estimated cost of the health implications associated with physical inactivity in Wales is about £250 million a year.</a:t>
            </a:r>
          </a:p>
          <a:p>
            <a:r>
              <a:rPr lang="en-GB" sz="1200" kern="1200" dirty="0">
                <a:solidFill>
                  <a:schemeClr val="tx1"/>
                </a:solidFill>
                <a:effectLst/>
                <a:latin typeface="+mn-lt"/>
                <a:ea typeface="+mn-ea"/>
                <a:cs typeface="+mn-cs"/>
              </a:rPr>
              <a:t>(Childhood Obesity WAG, 2014)</a:t>
            </a:r>
          </a:p>
          <a:p>
            <a:endParaRPr lang="en-GB" dirty="0"/>
          </a:p>
        </p:txBody>
      </p:sp>
      <p:sp>
        <p:nvSpPr>
          <p:cNvPr id="4" name="Slide Number Placeholder 3"/>
          <p:cNvSpPr>
            <a:spLocks noGrp="1"/>
          </p:cNvSpPr>
          <p:nvPr>
            <p:ph type="sldNum" sz="quarter" idx="10"/>
          </p:nvPr>
        </p:nvSpPr>
        <p:spPr/>
        <p:txBody>
          <a:bodyPr/>
          <a:lstStyle/>
          <a:p>
            <a:fld id="{C0082AA3-4756-4FB0-8FFE-C75BC008546E}" type="slidenum">
              <a:rPr lang="en-GB" smtClean="0"/>
              <a:t>6</a:t>
            </a:fld>
            <a:endParaRPr lang="en-GB"/>
          </a:p>
        </p:txBody>
      </p:sp>
    </p:spTree>
    <p:extLst>
      <p:ext uri="{BB962C8B-B14F-4D97-AF65-F5344CB8AC3E}">
        <p14:creationId xmlns:p14="http://schemas.microsoft.com/office/powerpoint/2010/main" val="1020716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Modern day advances in technology and other aspects of modern day life like fast food are believed to be the main causes of obesity. Some of the factors believed to be responsible for this as identified from research by Glasgow and Bristol university researchers are a</a:t>
            </a:r>
          </a:p>
          <a:p>
            <a:r>
              <a:rPr lang="en-GB" dirty="0"/>
              <a:t>Childs Birth weight</a:t>
            </a:r>
          </a:p>
          <a:p>
            <a:r>
              <a:rPr lang="en-GB" dirty="0"/>
              <a:t>Parental obesity</a:t>
            </a:r>
          </a:p>
          <a:p>
            <a:r>
              <a:rPr lang="en-GB" dirty="0"/>
              <a:t>Having Over eight hours of TV a week at age three</a:t>
            </a:r>
          </a:p>
          <a:p>
            <a:r>
              <a:rPr lang="en-GB" dirty="0"/>
              <a:t>Short sleep duration - less than 10.5 hours per night at age three</a:t>
            </a:r>
          </a:p>
          <a:p>
            <a:r>
              <a:rPr lang="en-GB" dirty="0"/>
              <a:t>Size in early life - measured at eight and 18 months</a:t>
            </a:r>
          </a:p>
          <a:p>
            <a:r>
              <a:rPr lang="en-GB" dirty="0"/>
              <a:t>Rapid weight gain in the first year of life</a:t>
            </a:r>
          </a:p>
          <a:p>
            <a:r>
              <a:rPr lang="en-GB" dirty="0"/>
              <a:t>Rapid catch-up growth up to two years of age</a:t>
            </a:r>
          </a:p>
          <a:p>
            <a:r>
              <a:rPr lang="en-GB" dirty="0"/>
              <a:t>Early development of body fatness in pre-school years - before the age at which body fat should be increasing.</a:t>
            </a:r>
          </a:p>
          <a:p>
            <a:r>
              <a:rPr lang="en-GB" dirty="0"/>
              <a:t>(Reilly, 2005) (News.bbc.co.uk, 2005)</a:t>
            </a:r>
          </a:p>
          <a:p>
            <a:endParaRPr lang="en-GB" dirty="0"/>
          </a:p>
          <a:p>
            <a:r>
              <a:rPr lang="en-GB" dirty="0"/>
              <a:t>Almost 70 per cent of secondary school aged children in Wales spend two or more hours a day watching television and 27 per cent of girls and 45 per cent of boys of the same age play computer games for two or more hours on a weekday. Despite the involvement of a greater proportion of boys than girls in vigorous physical activity, boys under the age of 16 are more likely to be obese. The estimated cost of the health implications associated with physical inactivity in Wales is about £650 million a year. (WAG childhood obesity 2014)</a:t>
            </a:r>
          </a:p>
          <a:p>
            <a:r>
              <a:rPr lang="en-GB" dirty="0"/>
              <a:t>For the rest of this presentation technology will mainly be focused on.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C0082AA3-4756-4FB0-8FFE-C75BC008546E}" type="slidenum">
              <a:rPr lang="en-GB" smtClean="0"/>
              <a:t>7</a:t>
            </a:fld>
            <a:endParaRPr lang="en-GB"/>
          </a:p>
        </p:txBody>
      </p:sp>
    </p:spTree>
    <p:extLst>
      <p:ext uri="{BB962C8B-B14F-4D97-AF65-F5344CB8AC3E}">
        <p14:creationId xmlns:p14="http://schemas.microsoft.com/office/powerpoint/2010/main" val="3393732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will be related to the believed cause of obesity related to technology. This will include the negative impacts technology </a:t>
            </a:r>
            <a:r>
              <a:rPr lang="en-GB" dirty="0" err="1"/>
              <a:t>eg</a:t>
            </a:r>
            <a:r>
              <a:rPr lang="en-GB" dirty="0"/>
              <a:t> video games televisions etc, are having on </a:t>
            </a:r>
            <a:r>
              <a:rPr lang="en-GB" dirty="0" err="1"/>
              <a:t>childrens</a:t>
            </a:r>
            <a:r>
              <a:rPr lang="en-GB" dirty="0"/>
              <a:t> lives. Relating to children not moving or building fundamental moving skills like they have been in the past. Also included will be the potential benefits technology has had relating from fitness apps my fitness pal calorie counting etc. To fit bits and smart watches.</a:t>
            </a:r>
          </a:p>
          <a:p>
            <a:endParaRPr lang="en-GB" dirty="0"/>
          </a:p>
          <a:p>
            <a:r>
              <a:rPr lang="en-GB" dirty="0"/>
              <a:t>Technology is believed to be one of the causes in the rise of obesity levels in the UK and world wide. According to the new research which surveyed 2,000 UK parents of children aged 2-16 years it was found that the average UK child is more likely to confidently use a mobile phone before being able to read or ride a bike.</a:t>
            </a:r>
          </a:p>
          <a:p>
            <a:endParaRPr lang="en-GB" dirty="0"/>
          </a:p>
          <a:p>
            <a:r>
              <a:rPr lang="en-GB" dirty="0"/>
              <a:t>http://www.huffingtonpost.co.uk/2014/09/15/children-technology-impact-addiction_n_5821492.html</a:t>
            </a:r>
          </a:p>
          <a:p>
            <a:endParaRPr lang="en-GB" dirty="0"/>
          </a:p>
        </p:txBody>
      </p:sp>
      <p:sp>
        <p:nvSpPr>
          <p:cNvPr id="4" name="Slide Number Placeholder 3"/>
          <p:cNvSpPr>
            <a:spLocks noGrp="1"/>
          </p:cNvSpPr>
          <p:nvPr>
            <p:ph type="sldNum" sz="quarter" idx="10"/>
          </p:nvPr>
        </p:nvSpPr>
        <p:spPr/>
        <p:txBody>
          <a:bodyPr/>
          <a:lstStyle/>
          <a:p>
            <a:fld id="{C0082AA3-4756-4FB0-8FFE-C75BC008546E}" type="slidenum">
              <a:rPr lang="en-GB" smtClean="0"/>
              <a:t>8</a:t>
            </a:fld>
            <a:endParaRPr lang="en-GB"/>
          </a:p>
        </p:txBody>
      </p:sp>
    </p:spTree>
    <p:extLst>
      <p:ext uri="{BB962C8B-B14F-4D97-AF65-F5344CB8AC3E}">
        <p14:creationId xmlns:p14="http://schemas.microsoft.com/office/powerpoint/2010/main" val="135887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believed causes to the rises in obesity levels in children are believed to come from the consumption of fast foods and foods prepared away from home, increases in sedentary pursuits such as television viewing, the use of computers and other forms of electronic entertainment. (</a:t>
            </a:r>
            <a:r>
              <a:rPr lang="en-GB" dirty="0" err="1"/>
              <a:t>Hardus</a:t>
            </a:r>
            <a:r>
              <a:rPr lang="en-GB" dirty="0"/>
              <a:t> et al., 2003) Looking at the technology side for the causes of obesity TV viewing is not just a time when children are inactive and sedentary. It can also be a time were children can be sat down in front of the tv eating junk food and putting on excess calories.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a survey 315 adults were asked to complete a questionnaire on what they believed were the main causes of childhood obesity. Relating to technology parents had the view that the exposure to the advertising of energy-dense products and the consumption of foods in front of the TV are extremely important as the causes of obesity. (</a:t>
            </a:r>
            <a:r>
              <a:rPr lang="en-GB" dirty="0" err="1"/>
              <a:t>Hardus</a:t>
            </a:r>
            <a:r>
              <a:rPr lang="en-GB" dirty="0"/>
              <a:t> et al., 2003).  Along with the television providing the opportunity to put on excess calories it also supports the advertisement of unhealthy food products and fast food </a:t>
            </a:r>
            <a:r>
              <a:rPr lang="en-GB" dirty="0" err="1"/>
              <a:t>restraunts</a:t>
            </a:r>
            <a:r>
              <a:rPr lang="en-GB" dirty="0"/>
              <a:t> like </a:t>
            </a:r>
            <a:r>
              <a:rPr lang="en-GB" dirty="0" err="1"/>
              <a:t>Macdonalds</a:t>
            </a:r>
            <a:r>
              <a:rPr lang="en-GB" dirty="0"/>
              <a:t>. That in turn can help promote unhealthy food choices in children.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UK surprisingly there is no exact guideline to follow on the amount of screen time children should be getting. However  </a:t>
            </a:r>
          </a:p>
          <a:p>
            <a:r>
              <a:rPr lang="en-GB" dirty="0"/>
              <a:t>The American Academy of Paediatrics recommends no screen time for children under the age of 2 and limited screen time for all children. However, no such guidelines have been proposed for preteens and teenagers. Further, research shows that children, preteens, and teenagers are using massive amounts of media and those with more screen time have a higher chance of being obese, reduced physical activity levels, and decreased health. (Rosen et al., 2014). The difficulties seem to be the lack of hard evidence that is about on the impact screen time has on child development. With professionals believing that these impacts will differ from child to child</a:t>
            </a:r>
          </a:p>
          <a:p>
            <a:endParaRPr lang="en-GB" dirty="0"/>
          </a:p>
        </p:txBody>
      </p:sp>
      <p:sp>
        <p:nvSpPr>
          <p:cNvPr id="4" name="Slide Number Placeholder 3"/>
          <p:cNvSpPr>
            <a:spLocks noGrp="1"/>
          </p:cNvSpPr>
          <p:nvPr>
            <p:ph type="sldNum" sz="quarter" idx="10"/>
          </p:nvPr>
        </p:nvSpPr>
        <p:spPr/>
        <p:txBody>
          <a:bodyPr/>
          <a:lstStyle/>
          <a:p>
            <a:fld id="{C0082AA3-4756-4FB0-8FFE-C75BC008546E}" type="slidenum">
              <a:rPr lang="en-GB" smtClean="0"/>
              <a:t>9</a:t>
            </a:fld>
            <a:endParaRPr lang="en-GB"/>
          </a:p>
        </p:txBody>
      </p:sp>
    </p:spTree>
    <p:extLst>
      <p:ext uri="{BB962C8B-B14F-4D97-AF65-F5344CB8AC3E}">
        <p14:creationId xmlns:p14="http://schemas.microsoft.com/office/powerpoint/2010/main" val="9269053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age seven around half of the boys and girls in the sample (55% and 53%, respectively) had a TV in their bedroom. At the age of eleven, 25% of boys and 30% of girls were found to be overweight.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UK Millennium Cohort Study (MCS) has followed the lives of children born between September 2000 and January 2002 in all four countries of the UK.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analysis specifically looked at the data for 12,556 children (6,353 boys and 6,203 girls) who had been followed from the age of seven until 11</a:t>
            </a:r>
          </a:p>
          <a:p>
            <a:r>
              <a:rPr lang="en-GB" sz="1200" b="0" i="0" kern="1200" dirty="0">
                <a:solidFill>
                  <a:schemeClr val="tx1"/>
                </a:solidFill>
                <a:effectLst/>
                <a:latin typeface="+mn-lt"/>
                <a:ea typeface="+mn-ea"/>
                <a:cs typeface="+mn-cs"/>
              </a:rPr>
              <a:t>Two outcome variables were assessed: use of screen based media and body fat in children.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Overall in this sample, children who had a TV in their bedroom at age seven had a significantly higher BMI and FMI at the age of eleven compared to those who didn’t.</a:t>
            </a:r>
          </a:p>
          <a:p>
            <a:r>
              <a:rPr lang="en-GB" sz="1200" b="0" i="0" kern="1200" dirty="0">
                <a:solidFill>
                  <a:schemeClr val="tx1"/>
                </a:solidFill>
                <a:effectLst/>
                <a:latin typeface="+mn-lt"/>
                <a:ea typeface="+mn-ea"/>
                <a:cs typeface="+mn-cs"/>
              </a:rPr>
              <a:t>The association were stronger for girls than boys.</a:t>
            </a:r>
          </a:p>
          <a:p>
            <a:r>
              <a:rPr lang="en-GB" sz="1200" b="0" i="0" kern="1200" dirty="0">
                <a:solidFill>
                  <a:schemeClr val="tx1"/>
                </a:solidFill>
                <a:effectLst/>
                <a:latin typeface="+mn-lt"/>
                <a:ea typeface="+mn-ea"/>
                <a:cs typeface="+mn-cs"/>
              </a:rPr>
              <a:t>In relative risk terms this equated to girls with a TV in their room at the age of seven having around a third higher risk of being overweight at age eleven and boys a 21% increased risk </a:t>
            </a:r>
            <a:endParaRPr lang="en-GB" sz="1200" dirty="0"/>
          </a:p>
          <a:p>
            <a:r>
              <a:rPr lang="en-GB" sz="1200" dirty="0" err="1"/>
              <a:t>Reserachers</a:t>
            </a:r>
            <a:r>
              <a:rPr lang="en-GB" sz="1200" dirty="0"/>
              <a:t> concluded: "Our longitudinal analysis has shown that having a TV in the bedroom is an independent risk factor for increased body fatness in this nationally representative sample of UK children.</a:t>
            </a:r>
          </a:p>
          <a:p>
            <a:r>
              <a:rPr lang="en-GB" sz="1200" dirty="0"/>
              <a:t>"Girls who had a TV in their bedroom at age 7 were at an approximately 30% higher risk of being overweight at age 11 compared to those who did not have a TV in their bedroom, and for boys the risk was increased by about 20%."</a:t>
            </a:r>
          </a:p>
          <a:p>
            <a:endParaRPr lang="en-GB" sz="1200" dirty="0"/>
          </a:p>
          <a:p>
            <a:r>
              <a:rPr lang="en-GB" sz="1200" dirty="0"/>
              <a:t>Overall this study doesn't prove that watching TV or having a TV in your bedroom directly increases body fat. However, the link between increased sedentary time in general, along with low physical activity and poor diet, and overweight and obesity is quite well established.</a:t>
            </a:r>
          </a:p>
          <a:p>
            <a:r>
              <a:rPr lang="en-GB" sz="1200" dirty="0"/>
              <a:t>(nhs.uk, 2017)</a:t>
            </a:r>
          </a:p>
          <a:p>
            <a:endParaRPr lang="en-GB" sz="1200" dirty="0"/>
          </a:p>
          <a:p>
            <a:endParaRPr lang="en-GB" dirty="0"/>
          </a:p>
          <a:p>
            <a:endParaRPr lang="en-GB" dirty="0"/>
          </a:p>
        </p:txBody>
      </p:sp>
      <p:sp>
        <p:nvSpPr>
          <p:cNvPr id="4" name="Slide Number Placeholder 3"/>
          <p:cNvSpPr>
            <a:spLocks noGrp="1"/>
          </p:cNvSpPr>
          <p:nvPr>
            <p:ph type="sldNum" sz="quarter" idx="10"/>
          </p:nvPr>
        </p:nvSpPr>
        <p:spPr/>
        <p:txBody>
          <a:bodyPr/>
          <a:lstStyle/>
          <a:p>
            <a:fld id="{C0082AA3-4756-4FB0-8FFE-C75BC008546E}" type="slidenum">
              <a:rPr lang="en-GB" smtClean="0"/>
              <a:t>10</a:t>
            </a:fld>
            <a:endParaRPr lang="en-GB"/>
          </a:p>
        </p:txBody>
      </p:sp>
    </p:spTree>
    <p:extLst>
      <p:ext uri="{BB962C8B-B14F-4D97-AF65-F5344CB8AC3E}">
        <p14:creationId xmlns:p14="http://schemas.microsoft.com/office/powerpoint/2010/main" val="2738332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technology having potential negative links to the rise and causes of obesity in children it can also be argued that technology can also help to keep children active. Like it was seen in the video previously. From the electronic gym equipment that children can use to Nintendo </a:t>
            </a:r>
            <a:r>
              <a:rPr lang="en-GB" dirty="0" err="1"/>
              <a:t>wiis</a:t>
            </a:r>
            <a:r>
              <a:rPr lang="en-GB" dirty="0"/>
              <a:t> that require children to move and get off the couch. Meaning that children will burn more calories then when they are sitting down on the couch. </a:t>
            </a:r>
            <a:r>
              <a:rPr lang="en-GB" dirty="0" err="1"/>
              <a:t>Pokemon</a:t>
            </a:r>
            <a:r>
              <a:rPr lang="en-GB" dirty="0"/>
              <a:t> Go is another app that requires children to go outdoors and actively find Pokémon to add to their collection. This can also help children socially interact with their friends by finding </a:t>
            </a:r>
            <a:r>
              <a:rPr lang="en-GB" dirty="0" err="1"/>
              <a:t>Pokemon</a:t>
            </a:r>
            <a:r>
              <a:rPr lang="en-GB" dirty="0"/>
              <a:t> together rather than sitting in doors. </a:t>
            </a:r>
          </a:p>
          <a:p>
            <a:endParaRPr lang="en-GB" dirty="0"/>
          </a:p>
          <a:p>
            <a:r>
              <a:rPr lang="en-GB" dirty="0"/>
              <a:t>FITT bits are another new trend that has taken off in the past 2 years. “</a:t>
            </a:r>
            <a:r>
              <a:rPr lang="en-GB" dirty="0" err="1"/>
              <a:t>FitBit</a:t>
            </a:r>
            <a:r>
              <a:rPr lang="en-GB" dirty="0"/>
              <a:t> is a physical activity tracker designed to help you become more active, eat more  of a well-rounded diet, sleep better and ultimately, turn you into a healthier human being.” (Chandler, 2018). Fitbits can be used by children to see how many steps you can make in a day and can also help teach nutrition at a young age.</a:t>
            </a:r>
          </a:p>
          <a:p>
            <a:r>
              <a:rPr lang="en-GB" dirty="0"/>
              <a:t>Even though FITT bits are seen as having these positives In the UK, a mother withdrew her child from primary school because it stopped him from wearing his electronic fitness bracelet, although following protests the school later allowed pupils to wear Fitbits (except during physical education class). (Topics 2016</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downside to this technology was evident in a school in England  “Stroud high school in Gloucestershire fear the gadgets are exacerbating some girls’ worries about their body image. </a:t>
            </a:r>
          </a:p>
          <a:p>
            <a:r>
              <a:rPr lang="en-GB" sz="1200" b="0" i="0" u="none" strike="noStrike" kern="1200" dirty="0">
                <a:solidFill>
                  <a:schemeClr val="tx1"/>
                </a:solidFill>
                <a:effectLst/>
                <a:latin typeface="+mn-lt"/>
                <a:ea typeface="+mn-ea"/>
                <a:cs typeface="+mn-cs"/>
                <a:hlinkClick r:id="rId3"/>
              </a:rPr>
              <a:t>The deputy headteacher, Cindi Pride</a:t>
            </a:r>
            <a:r>
              <a:rPr lang="en-GB" sz="1200" b="0" i="0" kern="1200" dirty="0">
                <a:solidFill>
                  <a:schemeClr val="tx1"/>
                </a:solidFill>
                <a:effectLst/>
                <a:latin typeface="+mn-lt"/>
                <a:ea typeface="+mn-ea"/>
                <a:cs typeface="+mn-cs"/>
              </a:rPr>
              <a:t>, said the school’s active and healthy pupils did not need to count calories and the number of steps they took each day.</a:t>
            </a:r>
          </a:p>
          <a:p>
            <a:r>
              <a:rPr lang="en-GB" sz="1200" b="0" i="0" kern="1200" dirty="0">
                <a:solidFill>
                  <a:schemeClr val="tx1"/>
                </a:solidFill>
                <a:effectLst/>
                <a:latin typeface="+mn-lt"/>
                <a:ea typeface="+mn-ea"/>
                <a:cs typeface="+mn-cs"/>
              </a:rPr>
              <a:t>She said: “We are banning Fitbits and smartwatches. These monitor the number of calories burned and we found that some girls would monitor the number of steps they had taken and the number of calories they had used. If they didn’t feel they had taken enough steps in the morning, they wouldn’t eat lunch”.</a:t>
            </a:r>
          </a:p>
          <a:p>
            <a:r>
              <a:rPr lang="en-GB" sz="1200" b="0" i="0" kern="1200" dirty="0">
                <a:solidFill>
                  <a:schemeClr val="tx1"/>
                </a:solidFill>
                <a:effectLst/>
                <a:latin typeface="+mn-lt"/>
                <a:ea typeface="+mn-ea"/>
                <a:cs typeface="+mn-cs"/>
              </a:rPr>
              <a:t>Some people have argued that this wouldn’t make much difference with suggestions that if the girls were going to skip food they would do anyway. With it not being fair to ban this technology for </a:t>
            </a:r>
            <a:r>
              <a:rPr lang="en-GB" sz="1200" b="0" i="0" kern="1200" dirty="0" err="1">
                <a:solidFill>
                  <a:schemeClr val="tx1"/>
                </a:solidFill>
                <a:effectLst/>
                <a:latin typeface="+mn-lt"/>
                <a:ea typeface="+mn-ea"/>
                <a:cs typeface="+mn-cs"/>
              </a:rPr>
              <a:t>evreyone</a:t>
            </a:r>
            <a:r>
              <a:rPr lang="en-GB" sz="1200" b="0" i="0" kern="1200" dirty="0">
                <a:solidFill>
                  <a:schemeClr val="tx1"/>
                </a:solidFill>
                <a:effectLst/>
                <a:latin typeface="+mn-lt"/>
                <a:ea typeface="+mn-ea"/>
                <a:cs typeface="+mn-cs"/>
              </a:rPr>
              <a:t>. The case seems to be that technology can have its benefits to help towards the obesity crisis  however individuals neglecting technology are creating bad name in the industry.</a:t>
            </a:r>
          </a:p>
          <a:p>
            <a:endParaRPr lang="en-GB" dirty="0"/>
          </a:p>
        </p:txBody>
      </p:sp>
      <p:sp>
        <p:nvSpPr>
          <p:cNvPr id="4" name="Slide Number Placeholder 3"/>
          <p:cNvSpPr>
            <a:spLocks noGrp="1"/>
          </p:cNvSpPr>
          <p:nvPr>
            <p:ph type="sldNum" sz="quarter" idx="10"/>
          </p:nvPr>
        </p:nvSpPr>
        <p:spPr/>
        <p:txBody>
          <a:bodyPr/>
          <a:lstStyle/>
          <a:p>
            <a:fld id="{C0082AA3-4756-4FB0-8FFE-C75BC008546E}" type="slidenum">
              <a:rPr lang="en-GB" smtClean="0"/>
              <a:t>11</a:t>
            </a:fld>
            <a:endParaRPr lang="en-GB"/>
          </a:p>
        </p:txBody>
      </p:sp>
    </p:spTree>
    <p:extLst>
      <p:ext uri="{BB962C8B-B14F-4D97-AF65-F5344CB8AC3E}">
        <p14:creationId xmlns:p14="http://schemas.microsoft.com/office/powerpoint/2010/main" val="23984327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082AA3-4756-4FB0-8FFE-C75BC008546E}" type="slidenum">
              <a:rPr lang="en-GB" smtClean="0"/>
              <a:t>12</a:t>
            </a:fld>
            <a:endParaRPr lang="en-GB"/>
          </a:p>
        </p:txBody>
      </p:sp>
    </p:spTree>
    <p:extLst>
      <p:ext uri="{BB962C8B-B14F-4D97-AF65-F5344CB8AC3E}">
        <p14:creationId xmlns:p14="http://schemas.microsoft.com/office/powerpoint/2010/main" val="23971750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86878E1-5CE3-4E29-B2E3-64C0BD40C03A}" type="datetimeFigureOut">
              <a:rPr lang="en-GB" smtClean="0"/>
              <a:t>15/01/2018</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3923478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878E1-5CE3-4E29-B2E3-64C0BD40C03A}"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3560607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6878E1-5CE3-4E29-B2E3-64C0BD40C03A}"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4221221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6878E1-5CE3-4E29-B2E3-64C0BD40C03A}"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3747381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6878E1-5CE3-4E29-B2E3-64C0BD40C03A}" type="datetimeFigureOut">
              <a:rPr lang="en-GB" smtClean="0"/>
              <a:t>15/01/2018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759715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6878E1-5CE3-4E29-B2E3-64C0BD40C03A}"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3719817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6878E1-5CE3-4E29-B2E3-64C0BD40C03A}" type="datetimeFigureOut">
              <a:rPr lang="en-GB" smtClean="0"/>
              <a:t>15/01/2018</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3588325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86878E1-5CE3-4E29-B2E3-64C0BD40C03A}"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3623968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86878E1-5CE3-4E29-B2E3-64C0BD40C03A}"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2845339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86878E1-5CE3-4E29-B2E3-64C0BD40C03A}"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3586712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086878E1-5CE3-4E29-B2E3-64C0BD40C03A}"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23643082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086878E1-5CE3-4E29-B2E3-64C0BD40C03A}"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10448547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6878E1-5CE3-4E29-B2E3-64C0BD40C03A}"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16595674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86878E1-5CE3-4E29-B2E3-64C0BD40C03A}" type="datetimeFigureOut">
              <a:rPr lang="en-GB" smtClean="0"/>
              <a:t>15/01/2018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3365464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86878E1-5CE3-4E29-B2E3-64C0BD40C03A}" type="datetimeFigureOut">
              <a:rPr lang="en-GB" smtClean="0"/>
              <a:t>15/01/2018</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4285643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86878E1-5CE3-4E29-B2E3-64C0BD40C03A}"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39813758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86878E1-5CE3-4E29-B2E3-64C0BD40C03A}"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1AB4291-AF2A-4933-B5C9-62FF76CE8936}" type="slidenum">
              <a:rPr lang="en-GB" smtClean="0"/>
              <a:t>‹#›</a:t>
            </a:fld>
            <a:endParaRPr lang="en-GB"/>
          </a:p>
        </p:txBody>
      </p:sp>
    </p:spTree>
    <p:extLst>
      <p:ext uri="{BB962C8B-B14F-4D97-AF65-F5344CB8AC3E}">
        <p14:creationId xmlns:p14="http://schemas.microsoft.com/office/powerpoint/2010/main" val="1174882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86878E1-5CE3-4E29-B2E3-64C0BD40C03A}" type="datetimeFigureOut">
              <a:rPr lang="en-GB" smtClean="0"/>
              <a:t>15/01/2018</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1AB4291-AF2A-4933-B5C9-62FF76CE8936}" type="slidenum">
              <a:rPr lang="en-GB" smtClean="0"/>
              <a:t>‹#›</a:t>
            </a:fld>
            <a:endParaRPr lang="en-GB"/>
          </a:p>
        </p:txBody>
      </p:sp>
    </p:spTree>
    <p:extLst>
      <p:ext uri="{BB962C8B-B14F-4D97-AF65-F5344CB8AC3E}">
        <p14:creationId xmlns:p14="http://schemas.microsoft.com/office/powerpoint/2010/main" val="352802886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2.nphs.wales.nhs.uk:8080/ChildMeasurementDocs.nsf/85c50756737f79ac80256f2700534ea3/692fe9649b4fc8be80257e49002a4bcb/$FILE/ATT0SH7G.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news.unchealthcare.org/uncchildrens/news/care-2015/issue-2/game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Freeform: Shape 7">
            <a:extLst>
              <a:ext uri="{FF2B5EF4-FFF2-40B4-BE49-F238E27FC236}">
                <a16:creationId xmlns:a16="http://schemas.microsoft.com/office/drawing/2014/main" id="{EBA691CE-5252-44DA-9C19-EEFC509993E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013" y="4452634"/>
            <a:ext cx="11291974" cy="2405367"/>
          </a:xfrm>
          <a:custGeom>
            <a:avLst/>
            <a:gdLst>
              <a:gd name="connsiteX0" fmla="*/ 1 w 11291974"/>
              <a:gd name="connsiteY0" fmla="*/ 0 h 2405367"/>
              <a:gd name="connsiteX1" fmla="*/ 66622 w 11291974"/>
              <a:gd name="connsiteY1" fmla="*/ 12261 h 2405367"/>
              <a:gd name="connsiteX2" fmla="*/ 261968 w 11291974"/>
              <a:gd name="connsiteY2" fmla="*/ 48342 h 2405367"/>
              <a:gd name="connsiteX3" fmla="*/ 404244 w 11291974"/>
              <a:gd name="connsiteY3" fmla="*/ 73565 h 2405367"/>
              <a:gd name="connsiteX4" fmla="*/ 573619 w 11291974"/>
              <a:gd name="connsiteY4" fmla="*/ 100188 h 2405367"/>
              <a:gd name="connsiteX5" fmla="*/ 774611 w 11291974"/>
              <a:gd name="connsiteY5" fmla="*/ 132066 h 2405367"/>
              <a:gd name="connsiteX6" fmla="*/ 997058 w 11291974"/>
              <a:gd name="connsiteY6" fmla="*/ 165696 h 2405367"/>
              <a:gd name="connsiteX7" fmla="*/ 1247733 w 11291974"/>
              <a:gd name="connsiteY7" fmla="*/ 201077 h 2405367"/>
              <a:gd name="connsiteX8" fmla="*/ 1520993 w 11291974"/>
              <a:gd name="connsiteY8" fmla="*/ 238560 h 2405367"/>
              <a:gd name="connsiteX9" fmla="*/ 1817964 w 11291974"/>
              <a:gd name="connsiteY9" fmla="*/ 276043 h 2405367"/>
              <a:gd name="connsiteX10" fmla="*/ 2134132 w 11291974"/>
              <a:gd name="connsiteY10" fmla="*/ 314226 h 2405367"/>
              <a:gd name="connsiteX11" fmla="*/ 2475141 w 11291974"/>
              <a:gd name="connsiteY11" fmla="*/ 349608 h 2405367"/>
              <a:gd name="connsiteX12" fmla="*/ 2831957 w 11291974"/>
              <a:gd name="connsiteY12" fmla="*/ 383587 h 2405367"/>
              <a:gd name="connsiteX13" fmla="*/ 3209100 w 11291974"/>
              <a:gd name="connsiteY13" fmla="*/ 414415 h 2405367"/>
              <a:gd name="connsiteX14" fmla="*/ 3602051 w 11291974"/>
              <a:gd name="connsiteY14" fmla="*/ 443840 h 2405367"/>
              <a:gd name="connsiteX15" fmla="*/ 4011939 w 11291974"/>
              <a:gd name="connsiteY15" fmla="*/ 471515 h 2405367"/>
              <a:gd name="connsiteX16" fmla="*/ 4221965 w 11291974"/>
              <a:gd name="connsiteY16" fmla="*/ 481323 h 2405367"/>
              <a:gd name="connsiteX17" fmla="*/ 4436507 w 11291974"/>
              <a:gd name="connsiteY17" fmla="*/ 492183 h 2405367"/>
              <a:gd name="connsiteX18" fmla="*/ 4654437 w 11291974"/>
              <a:gd name="connsiteY18" fmla="*/ 502342 h 2405367"/>
              <a:gd name="connsiteX19" fmla="*/ 4873496 w 11291974"/>
              <a:gd name="connsiteY19" fmla="*/ 508998 h 2405367"/>
              <a:gd name="connsiteX20" fmla="*/ 5097071 w 11291974"/>
              <a:gd name="connsiteY20" fmla="*/ 514953 h 2405367"/>
              <a:gd name="connsiteX21" fmla="*/ 5322905 w 11291974"/>
              <a:gd name="connsiteY21" fmla="*/ 521259 h 2405367"/>
              <a:gd name="connsiteX22" fmla="*/ 5553255 w 11291974"/>
              <a:gd name="connsiteY22" fmla="*/ 525462 h 2405367"/>
              <a:gd name="connsiteX23" fmla="*/ 5785864 w 11291974"/>
              <a:gd name="connsiteY23" fmla="*/ 525462 h 2405367"/>
              <a:gd name="connsiteX24" fmla="*/ 6020731 w 11291974"/>
              <a:gd name="connsiteY24" fmla="*/ 527564 h 2405367"/>
              <a:gd name="connsiteX25" fmla="*/ 6257857 w 11291974"/>
              <a:gd name="connsiteY25" fmla="*/ 525462 h 2405367"/>
              <a:gd name="connsiteX26" fmla="*/ 6498370 w 11291974"/>
              <a:gd name="connsiteY26" fmla="*/ 521259 h 2405367"/>
              <a:gd name="connsiteX27" fmla="*/ 6738883 w 11291974"/>
              <a:gd name="connsiteY27" fmla="*/ 517405 h 2405367"/>
              <a:gd name="connsiteX28" fmla="*/ 6982783 w 11291974"/>
              <a:gd name="connsiteY28" fmla="*/ 508998 h 2405367"/>
              <a:gd name="connsiteX29" fmla="*/ 7228942 w 11291974"/>
              <a:gd name="connsiteY29" fmla="*/ 500240 h 2405367"/>
              <a:gd name="connsiteX30" fmla="*/ 7475101 w 11291974"/>
              <a:gd name="connsiteY30" fmla="*/ 490081 h 2405367"/>
              <a:gd name="connsiteX31" fmla="*/ 7723519 w 11291974"/>
              <a:gd name="connsiteY31" fmla="*/ 475719 h 2405367"/>
              <a:gd name="connsiteX32" fmla="*/ 7974193 w 11291974"/>
              <a:gd name="connsiteY32" fmla="*/ 458553 h 2405367"/>
              <a:gd name="connsiteX33" fmla="*/ 8225999 w 11291974"/>
              <a:gd name="connsiteY33" fmla="*/ 442089 h 2405367"/>
              <a:gd name="connsiteX34" fmla="*/ 8477803 w 11291974"/>
              <a:gd name="connsiteY34" fmla="*/ 421070 h 2405367"/>
              <a:gd name="connsiteX35" fmla="*/ 8732995 w 11291974"/>
              <a:gd name="connsiteY35" fmla="*/ 395848 h 2405367"/>
              <a:gd name="connsiteX36" fmla="*/ 8984800 w 11291974"/>
              <a:gd name="connsiteY36" fmla="*/ 370626 h 2405367"/>
              <a:gd name="connsiteX37" fmla="*/ 9241121 w 11291974"/>
              <a:gd name="connsiteY37" fmla="*/ 341550 h 2405367"/>
              <a:gd name="connsiteX38" fmla="*/ 9498572 w 11291974"/>
              <a:gd name="connsiteY38" fmla="*/ 309672 h 2405367"/>
              <a:gd name="connsiteX39" fmla="*/ 9752635 w 11291974"/>
              <a:gd name="connsiteY39" fmla="*/ 276043 h 2405367"/>
              <a:gd name="connsiteX40" fmla="*/ 10010086 w 11291974"/>
              <a:gd name="connsiteY40" fmla="*/ 236808 h 2405367"/>
              <a:gd name="connsiteX41" fmla="*/ 10266407 w 11291974"/>
              <a:gd name="connsiteY41" fmla="*/ 194771 h 2405367"/>
              <a:gd name="connsiteX42" fmla="*/ 10523858 w 11291974"/>
              <a:gd name="connsiteY42" fmla="*/ 153085 h 2405367"/>
              <a:gd name="connsiteX43" fmla="*/ 10780179 w 11291974"/>
              <a:gd name="connsiteY43" fmla="*/ 104392 h 2405367"/>
              <a:gd name="connsiteX44" fmla="*/ 11035371 w 11291974"/>
              <a:gd name="connsiteY44" fmla="*/ 54648 h 2405367"/>
              <a:gd name="connsiteX45" fmla="*/ 11291692 w 11291974"/>
              <a:gd name="connsiteY45" fmla="*/ 2452 h 2405367"/>
              <a:gd name="connsiteX46" fmla="*/ 11291692 w 11291974"/>
              <a:gd name="connsiteY46" fmla="*/ 2236410 h 2405367"/>
              <a:gd name="connsiteX47" fmla="*/ 11291974 w 11291974"/>
              <a:gd name="connsiteY47" fmla="*/ 2236410 h 2405367"/>
              <a:gd name="connsiteX48" fmla="*/ 11291974 w 11291974"/>
              <a:gd name="connsiteY48" fmla="*/ 2405367 h 2405367"/>
              <a:gd name="connsiteX49" fmla="*/ 0 w 11291974"/>
              <a:gd name="connsiteY49" fmla="*/ 2405367 h 2405367"/>
              <a:gd name="connsiteX50" fmla="*/ 0 w 11291974"/>
              <a:gd name="connsiteY50" fmla="*/ 2236410 h 2405367"/>
              <a:gd name="connsiteX51" fmla="*/ 1 w 11291974"/>
              <a:gd name="connsiteY51" fmla="*/ 2236410 h 240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1291974" h="2405367">
                <a:moveTo>
                  <a:pt x="1" y="0"/>
                </a:moveTo>
                <a:lnTo>
                  <a:pt x="66622" y="12261"/>
                </a:lnTo>
                <a:lnTo>
                  <a:pt x="261968" y="48342"/>
                </a:lnTo>
                <a:lnTo>
                  <a:pt x="404244" y="73565"/>
                </a:lnTo>
                <a:lnTo>
                  <a:pt x="573619" y="100188"/>
                </a:lnTo>
                <a:lnTo>
                  <a:pt x="774611" y="132066"/>
                </a:lnTo>
                <a:lnTo>
                  <a:pt x="997058" y="165696"/>
                </a:lnTo>
                <a:lnTo>
                  <a:pt x="1247733" y="201077"/>
                </a:lnTo>
                <a:lnTo>
                  <a:pt x="1520993" y="238560"/>
                </a:lnTo>
                <a:lnTo>
                  <a:pt x="1817964" y="276043"/>
                </a:lnTo>
                <a:lnTo>
                  <a:pt x="2134132" y="314226"/>
                </a:lnTo>
                <a:lnTo>
                  <a:pt x="2475141" y="349608"/>
                </a:lnTo>
                <a:lnTo>
                  <a:pt x="2831957" y="383587"/>
                </a:lnTo>
                <a:lnTo>
                  <a:pt x="3209100" y="414415"/>
                </a:lnTo>
                <a:lnTo>
                  <a:pt x="3602051" y="443840"/>
                </a:lnTo>
                <a:lnTo>
                  <a:pt x="4011939" y="471515"/>
                </a:lnTo>
                <a:lnTo>
                  <a:pt x="4221965" y="481323"/>
                </a:lnTo>
                <a:lnTo>
                  <a:pt x="4436507" y="492183"/>
                </a:lnTo>
                <a:lnTo>
                  <a:pt x="4654437" y="502342"/>
                </a:lnTo>
                <a:lnTo>
                  <a:pt x="4873496" y="508998"/>
                </a:lnTo>
                <a:lnTo>
                  <a:pt x="5097071" y="514953"/>
                </a:lnTo>
                <a:lnTo>
                  <a:pt x="5322905" y="521259"/>
                </a:lnTo>
                <a:lnTo>
                  <a:pt x="5553255" y="525462"/>
                </a:lnTo>
                <a:lnTo>
                  <a:pt x="5785864" y="525462"/>
                </a:lnTo>
                <a:lnTo>
                  <a:pt x="6020731" y="527564"/>
                </a:lnTo>
                <a:lnTo>
                  <a:pt x="6257857" y="525462"/>
                </a:lnTo>
                <a:lnTo>
                  <a:pt x="6498370" y="521259"/>
                </a:lnTo>
                <a:lnTo>
                  <a:pt x="6738883" y="517405"/>
                </a:lnTo>
                <a:lnTo>
                  <a:pt x="6982783" y="508998"/>
                </a:lnTo>
                <a:lnTo>
                  <a:pt x="7228942" y="500240"/>
                </a:lnTo>
                <a:lnTo>
                  <a:pt x="7475101" y="490081"/>
                </a:lnTo>
                <a:lnTo>
                  <a:pt x="7723519" y="475719"/>
                </a:lnTo>
                <a:lnTo>
                  <a:pt x="7974193" y="458553"/>
                </a:lnTo>
                <a:lnTo>
                  <a:pt x="8225999" y="442089"/>
                </a:lnTo>
                <a:lnTo>
                  <a:pt x="8477803" y="421070"/>
                </a:lnTo>
                <a:lnTo>
                  <a:pt x="8732995" y="395848"/>
                </a:lnTo>
                <a:lnTo>
                  <a:pt x="8984800" y="370626"/>
                </a:lnTo>
                <a:lnTo>
                  <a:pt x="9241121" y="341550"/>
                </a:lnTo>
                <a:lnTo>
                  <a:pt x="9498572" y="309672"/>
                </a:lnTo>
                <a:lnTo>
                  <a:pt x="9752635" y="276043"/>
                </a:lnTo>
                <a:lnTo>
                  <a:pt x="10010086" y="236808"/>
                </a:lnTo>
                <a:lnTo>
                  <a:pt x="10266407" y="194771"/>
                </a:lnTo>
                <a:lnTo>
                  <a:pt x="10523858" y="153085"/>
                </a:lnTo>
                <a:lnTo>
                  <a:pt x="10780179" y="104392"/>
                </a:lnTo>
                <a:lnTo>
                  <a:pt x="11035371" y="54648"/>
                </a:lnTo>
                <a:lnTo>
                  <a:pt x="11291692" y="2452"/>
                </a:lnTo>
                <a:lnTo>
                  <a:pt x="11291692" y="2236410"/>
                </a:lnTo>
                <a:lnTo>
                  <a:pt x="11291974" y="2236410"/>
                </a:lnTo>
                <a:lnTo>
                  <a:pt x="11291974" y="2405367"/>
                </a:lnTo>
                <a:lnTo>
                  <a:pt x="0" y="24053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18D3601-C876-47C6-B15A-B1257AAA8DB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76970" y="4482550"/>
            <a:ext cx="3280381" cy="269634"/>
          </a:xfrm>
          <a:custGeom>
            <a:avLst/>
            <a:gdLst>
              <a:gd name="connsiteX0" fmla="*/ 3280381 w 3280381"/>
              <a:gd name="connsiteY0" fmla="*/ 0 h 269634"/>
              <a:gd name="connsiteX1" fmla="*/ 3236487 w 3280381"/>
              <a:gd name="connsiteY1" fmla="*/ 253271 h 269634"/>
              <a:gd name="connsiteX2" fmla="*/ 3007118 w 3280381"/>
              <a:gd name="connsiteY2" fmla="*/ 259990 h 269634"/>
              <a:gd name="connsiteX3" fmla="*/ 2747180 w 3280381"/>
              <a:gd name="connsiteY3" fmla="*/ 265426 h 269634"/>
              <a:gd name="connsiteX4" fmla="*/ 2486309 w 3280381"/>
              <a:gd name="connsiteY4" fmla="*/ 269634 h 269634"/>
              <a:gd name="connsiteX5" fmla="*/ 2225520 w 3280381"/>
              <a:gd name="connsiteY5" fmla="*/ 266744 h 269634"/>
              <a:gd name="connsiteX6" fmla="*/ 1965786 w 3280381"/>
              <a:gd name="connsiteY6" fmla="*/ 264394 h 269634"/>
              <a:gd name="connsiteX7" fmla="*/ 1705416 w 3280381"/>
              <a:gd name="connsiteY7" fmla="*/ 259089 h 269634"/>
              <a:gd name="connsiteX8" fmla="*/ 1449343 w 3280381"/>
              <a:gd name="connsiteY8" fmla="*/ 248840 h 269634"/>
              <a:gd name="connsiteX9" fmla="*/ 1190229 w 3280381"/>
              <a:gd name="connsiteY9" fmla="*/ 236286 h 269634"/>
              <a:gd name="connsiteX10" fmla="*/ 932708 w 3280381"/>
              <a:gd name="connsiteY10" fmla="*/ 221165 h 269634"/>
              <a:gd name="connsiteX11" fmla="*/ 680295 w 3280381"/>
              <a:gd name="connsiteY11" fmla="*/ 203018 h 269634"/>
              <a:gd name="connsiteX12" fmla="*/ 424544 w 3280381"/>
              <a:gd name="connsiteY12" fmla="*/ 184292 h 269634"/>
              <a:gd name="connsiteX13" fmla="*/ 172849 w 3280381"/>
              <a:gd name="connsiteY13" fmla="*/ 162003 h 269634"/>
              <a:gd name="connsiteX14" fmla="*/ 1165 w 3280381"/>
              <a:gd name="connsiteY14" fmla="*/ 143682 h 269634"/>
              <a:gd name="connsiteX15" fmla="*/ 0 w 3280381"/>
              <a:gd name="connsiteY15" fmla="*/ 140892 h 269634"/>
              <a:gd name="connsiteX16" fmla="*/ 175859 w 3280381"/>
              <a:gd name="connsiteY16" fmla="*/ 149808 h 269634"/>
              <a:gd name="connsiteX17" fmla="*/ 265932 w 3280381"/>
              <a:gd name="connsiteY17" fmla="*/ 153142 h 269634"/>
              <a:gd name="connsiteX18" fmla="*/ 357986 w 3280381"/>
              <a:gd name="connsiteY18" fmla="*/ 156642 h 269634"/>
              <a:gd name="connsiteX19" fmla="*/ 451359 w 3280381"/>
              <a:gd name="connsiteY19" fmla="*/ 159976 h 269634"/>
              <a:gd name="connsiteX20" fmla="*/ 545392 w 3280381"/>
              <a:gd name="connsiteY20" fmla="*/ 162059 h 269634"/>
              <a:gd name="connsiteX21" fmla="*/ 641075 w 3280381"/>
              <a:gd name="connsiteY21" fmla="*/ 164059 h 269634"/>
              <a:gd name="connsiteX22" fmla="*/ 738407 w 3280381"/>
              <a:gd name="connsiteY22" fmla="*/ 166142 h 269634"/>
              <a:gd name="connsiteX23" fmla="*/ 837059 w 3280381"/>
              <a:gd name="connsiteY23" fmla="*/ 167559 h 269634"/>
              <a:gd name="connsiteX24" fmla="*/ 936702 w 3280381"/>
              <a:gd name="connsiteY24" fmla="*/ 167559 h 269634"/>
              <a:gd name="connsiteX25" fmla="*/ 1037664 w 3280381"/>
              <a:gd name="connsiteY25" fmla="*/ 168142 h 269634"/>
              <a:gd name="connsiteX26" fmla="*/ 1139615 w 3280381"/>
              <a:gd name="connsiteY26" fmla="*/ 167559 h 269634"/>
              <a:gd name="connsiteX27" fmla="*/ 1242557 w 3280381"/>
              <a:gd name="connsiteY27" fmla="*/ 166142 h 269634"/>
              <a:gd name="connsiteX28" fmla="*/ 1345830 w 3280381"/>
              <a:gd name="connsiteY28" fmla="*/ 164809 h 269634"/>
              <a:gd name="connsiteX29" fmla="*/ 1450419 w 3280381"/>
              <a:gd name="connsiteY29" fmla="*/ 162059 h 269634"/>
              <a:gd name="connsiteX30" fmla="*/ 1556330 w 3280381"/>
              <a:gd name="connsiteY30" fmla="*/ 159392 h 269634"/>
              <a:gd name="connsiteX31" fmla="*/ 1661581 w 3280381"/>
              <a:gd name="connsiteY31" fmla="*/ 155892 h 269634"/>
              <a:gd name="connsiteX32" fmla="*/ 1768152 w 3280381"/>
              <a:gd name="connsiteY32" fmla="*/ 151225 h 269634"/>
              <a:gd name="connsiteX33" fmla="*/ 1876043 w 3280381"/>
              <a:gd name="connsiteY33" fmla="*/ 145725 h 269634"/>
              <a:gd name="connsiteX34" fmla="*/ 1983934 w 3280381"/>
              <a:gd name="connsiteY34" fmla="*/ 140308 h 269634"/>
              <a:gd name="connsiteX35" fmla="*/ 2091823 w 3280381"/>
              <a:gd name="connsiteY35" fmla="*/ 133392 h 269634"/>
              <a:gd name="connsiteX36" fmla="*/ 2201694 w 3280381"/>
              <a:gd name="connsiteY36" fmla="*/ 125225 h 269634"/>
              <a:gd name="connsiteX37" fmla="*/ 2309585 w 3280381"/>
              <a:gd name="connsiteY37" fmla="*/ 117058 h 269634"/>
              <a:gd name="connsiteX38" fmla="*/ 2419455 w 3280381"/>
              <a:gd name="connsiteY38" fmla="*/ 107475 h 269634"/>
              <a:gd name="connsiteX39" fmla="*/ 2530315 w 3280381"/>
              <a:gd name="connsiteY39" fmla="*/ 97224 h 269634"/>
              <a:gd name="connsiteX40" fmla="*/ 2639195 w 3280381"/>
              <a:gd name="connsiteY40" fmla="*/ 86308 h 269634"/>
              <a:gd name="connsiteX41" fmla="*/ 2749396 w 3280381"/>
              <a:gd name="connsiteY41" fmla="*/ 73474 h 269634"/>
              <a:gd name="connsiteX42" fmla="*/ 2859596 w 3280381"/>
              <a:gd name="connsiteY42" fmla="*/ 59807 h 269634"/>
              <a:gd name="connsiteX43" fmla="*/ 2969796 w 3280381"/>
              <a:gd name="connsiteY43" fmla="*/ 46223 h 269634"/>
              <a:gd name="connsiteX44" fmla="*/ 3079667 w 3280381"/>
              <a:gd name="connsiteY44" fmla="*/ 30390 h 269634"/>
              <a:gd name="connsiteX45" fmla="*/ 3189537 w 3280381"/>
              <a:gd name="connsiteY45" fmla="*/ 14057 h 269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3280381" h="269634">
                <a:moveTo>
                  <a:pt x="3280381" y="0"/>
                </a:moveTo>
                <a:lnTo>
                  <a:pt x="3236487" y="253271"/>
                </a:lnTo>
                <a:lnTo>
                  <a:pt x="3007118" y="259990"/>
                </a:lnTo>
                <a:lnTo>
                  <a:pt x="2747180" y="265426"/>
                </a:lnTo>
                <a:lnTo>
                  <a:pt x="2486309" y="269634"/>
                </a:lnTo>
                <a:lnTo>
                  <a:pt x="2225520" y="266744"/>
                </a:lnTo>
                <a:lnTo>
                  <a:pt x="1965786" y="264394"/>
                </a:lnTo>
                <a:lnTo>
                  <a:pt x="1705416" y="259089"/>
                </a:lnTo>
                <a:lnTo>
                  <a:pt x="1449343" y="248840"/>
                </a:lnTo>
                <a:lnTo>
                  <a:pt x="1190229" y="236286"/>
                </a:lnTo>
                <a:lnTo>
                  <a:pt x="932708" y="221165"/>
                </a:lnTo>
                <a:lnTo>
                  <a:pt x="680295" y="203018"/>
                </a:lnTo>
                <a:lnTo>
                  <a:pt x="424544" y="184292"/>
                </a:lnTo>
                <a:lnTo>
                  <a:pt x="172849" y="162003"/>
                </a:lnTo>
                <a:lnTo>
                  <a:pt x="1165" y="143682"/>
                </a:lnTo>
                <a:lnTo>
                  <a:pt x="0" y="140892"/>
                </a:lnTo>
                <a:lnTo>
                  <a:pt x="175859" y="149808"/>
                </a:lnTo>
                <a:lnTo>
                  <a:pt x="265932" y="153142"/>
                </a:lnTo>
                <a:lnTo>
                  <a:pt x="357986" y="156642"/>
                </a:lnTo>
                <a:lnTo>
                  <a:pt x="451359" y="159976"/>
                </a:lnTo>
                <a:lnTo>
                  <a:pt x="545392" y="162059"/>
                </a:lnTo>
                <a:lnTo>
                  <a:pt x="641075" y="164059"/>
                </a:lnTo>
                <a:lnTo>
                  <a:pt x="738407" y="166142"/>
                </a:lnTo>
                <a:lnTo>
                  <a:pt x="837059" y="167559"/>
                </a:lnTo>
                <a:lnTo>
                  <a:pt x="936702" y="167559"/>
                </a:lnTo>
                <a:lnTo>
                  <a:pt x="1037664" y="168142"/>
                </a:lnTo>
                <a:lnTo>
                  <a:pt x="1139615" y="167559"/>
                </a:lnTo>
                <a:lnTo>
                  <a:pt x="1242557" y="166142"/>
                </a:lnTo>
                <a:lnTo>
                  <a:pt x="1345830" y="164809"/>
                </a:lnTo>
                <a:lnTo>
                  <a:pt x="1450419" y="162059"/>
                </a:lnTo>
                <a:lnTo>
                  <a:pt x="1556330" y="159392"/>
                </a:lnTo>
                <a:lnTo>
                  <a:pt x="1661581" y="155892"/>
                </a:lnTo>
                <a:lnTo>
                  <a:pt x="1768152" y="151225"/>
                </a:lnTo>
                <a:lnTo>
                  <a:pt x="1876043" y="145725"/>
                </a:lnTo>
                <a:lnTo>
                  <a:pt x="1983934" y="140308"/>
                </a:lnTo>
                <a:lnTo>
                  <a:pt x="2091823" y="133392"/>
                </a:lnTo>
                <a:lnTo>
                  <a:pt x="2201694" y="125225"/>
                </a:lnTo>
                <a:lnTo>
                  <a:pt x="2309585" y="117058"/>
                </a:lnTo>
                <a:lnTo>
                  <a:pt x="2419455" y="107475"/>
                </a:lnTo>
                <a:lnTo>
                  <a:pt x="2530315" y="97224"/>
                </a:lnTo>
                <a:lnTo>
                  <a:pt x="2639195" y="86308"/>
                </a:lnTo>
                <a:lnTo>
                  <a:pt x="2749396" y="73474"/>
                </a:lnTo>
                <a:lnTo>
                  <a:pt x="2859596" y="59807"/>
                </a:lnTo>
                <a:lnTo>
                  <a:pt x="2969796" y="46223"/>
                </a:lnTo>
                <a:lnTo>
                  <a:pt x="3079667" y="30390"/>
                </a:lnTo>
                <a:lnTo>
                  <a:pt x="3189537" y="14057"/>
                </a:lnTo>
                <a:close/>
              </a:path>
            </a:pathLst>
          </a:custGeom>
          <a:solidFill>
            <a:srgbClr val="FFFFFF">
              <a:alpha val="20000"/>
            </a:srgbClr>
          </a:solidFill>
          <a:ln>
            <a:noFill/>
          </a:ln>
        </p:spPr>
        <p:txBody>
          <a:bodyPr wrap="square">
            <a:noAutofit/>
          </a:bodyPr>
          <a:lstStyle/>
          <a:p>
            <a:endParaRPr lang="en-US" dirty="0"/>
          </a:p>
        </p:txBody>
      </p:sp>
      <p:sp>
        <p:nvSpPr>
          <p:cNvPr id="12" name="Rectangle 11">
            <a:extLst>
              <a:ext uri="{FF2B5EF4-FFF2-40B4-BE49-F238E27FC236}">
                <a16:creationId xmlns:a16="http://schemas.microsoft.com/office/drawing/2014/main" id="{9E382A3D-2F90-475C-8DF2-F666FEA3425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A3C766B-8536-4126-9EE6-A9C0DEBD2CE8}"/>
              </a:ext>
            </a:extLst>
          </p:cNvPr>
          <p:cNvSpPr>
            <a:spLocks noGrp="1"/>
          </p:cNvSpPr>
          <p:nvPr>
            <p:ph type="ctrTitle"/>
          </p:nvPr>
        </p:nvSpPr>
        <p:spPr>
          <a:xfrm>
            <a:off x="1683171" y="1143000"/>
            <a:ext cx="8825658" cy="3389217"/>
          </a:xfrm>
        </p:spPr>
        <p:txBody>
          <a:bodyPr anchor="ctr">
            <a:normAutofit/>
          </a:bodyPr>
          <a:lstStyle/>
          <a:p>
            <a:pPr algn="ctr"/>
            <a:r>
              <a:rPr lang="en-GB" sz="6600" dirty="0">
                <a:solidFill>
                  <a:srgbClr val="EBEBEB"/>
                </a:solidFill>
              </a:rPr>
              <a:t>Obesity in children </a:t>
            </a:r>
          </a:p>
        </p:txBody>
      </p:sp>
      <p:sp>
        <p:nvSpPr>
          <p:cNvPr id="3" name="Subtitle 2">
            <a:extLst>
              <a:ext uri="{FF2B5EF4-FFF2-40B4-BE49-F238E27FC236}">
                <a16:creationId xmlns:a16="http://schemas.microsoft.com/office/drawing/2014/main" id="{F5217AE4-F75E-42A1-8BE9-50A6771C03F8}"/>
              </a:ext>
            </a:extLst>
          </p:cNvPr>
          <p:cNvSpPr>
            <a:spLocks noGrp="1"/>
          </p:cNvSpPr>
          <p:nvPr>
            <p:ph type="subTitle" idx="1"/>
          </p:nvPr>
        </p:nvSpPr>
        <p:spPr>
          <a:xfrm>
            <a:off x="1683171" y="5240851"/>
            <a:ext cx="8825658" cy="828932"/>
          </a:xfrm>
        </p:spPr>
        <p:txBody>
          <a:bodyPr>
            <a:normAutofit/>
          </a:bodyPr>
          <a:lstStyle/>
          <a:p>
            <a:pPr algn="ctr"/>
            <a:r>
              <a:rPr lang="en-GB" sz="2400" dirty="0">
                <a:solidFill>
                  <a:schemeClr val="tx2"/>
                </a:solidFill>
              </a:rPr>
              <a:t>What are the causes of Obesity in children across the UK</a:t>
            </a:r>
          </a:p>
        </p:txBody>
      </p:sp>
    </p:spTree>
    <p:extLst>
      <p:ext uri="{BB962C8B-B14F-4D97-AF65-F5344CB8AC3E}">
        <p14:creationId xmlns:p14="http://schemas.microsoft.com/office/powerpoint/2010/main" val="3789890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B1951-9B6A-41BD-9ED8-7C6AC0922552}"/>
              </a:ext>
            </a:extLst>
          </p:cNvPr>
          <p:cNvSpPr>
            <a:spLocks noGrp="1"/>
          </p:cNvSpPr>
          <p:nvPr>
            <p:ph type="title"/>
          </p:nvPr>
        </p:nvSpPr>
        <p:spPr/>
        <p:txBody>
          <a:bodyPr/>
          <a:lstStyle/>
          <a:p>
            <a:r>
              <a:rPr lang="en-GB" dirty="0"/>
              <a:t>Topics</a:t>
            </a:r>
          </a:p>
        </p:txBody>
      </p:sp>
      <p:sp>
        <p:nvSpPr>
          <p:cNvPr id="3" name="Content Placeholder 2">
            <a:extLst>
              <a:ext uri="{FF2B5EF4-FFF2-40B4-BE49-F238E27FC236}">
                <a16:creationId xmlns:a16="http://schemas.microsoft.com/office/drawing/2014/main" id="{F9B61573-B86E-4415-B1F6-C511C61F63E9}"/>
              </a:ext>
            </a:extLst>
          </p:cNvPr>
          <p:cNvSpPr>
            <a:spLocks noGrp="1"/>
          </p:cNvSpPr>
          <p:nvPr>
            <p:ph idx="1"/>
          </p:nvPr>
        </p:nvSpPr>
        <p:spPr/>
        <p:txBody>
          <a:bodyPr/>
          <a:lstStyle/>
          <a:p>
            <a:endParaRPr lang="en-GB" dirty="0"/>
          </a:p>
          <a:p>
            <a:r>
              <a:rPr lang="en-GB" dirty="0"/>
              <a:t>Facts and stats of obesity</a:t>
            </a:r>
          </a:p>
          <a:p>
            <a:endParaRPr lang="en-GB" dirty="0"/>
          </a:p>
          <a:p>
            <a:r>
              <a:rPr lang="en-GB" dirty="0"/>
              <a:t>Negatives of technology</a:t>
            </a:r>
          </a:p>
          <a:p>
            <a:endParaRPr lang="en-GB" dirty="0"/>
          </a:p>
          <a:p>
            <a:r>
              <a:rPr lang="en-GB" dirty="0"/>
              <a:t>Benefits of technology </a:t>
            </a:r>
          </a:p>
        </p:txBody>
      </p:sp>
    </p:spTree>
    <p:extLst>
      <p:ext uri="{BB962C8B-B14F-4D97-AF65-F5344CB8AC3E}">
        <p14:creationId xmlns:p14="http://schemas.microsoft.com/office/powerpoint/2010/main" val="2527682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4B018-1A10-4777-9BF6-1431E64A6C0C}"/>
              </a:ext>
            </a:extLst>
          </p:cNvPr>
          <p:cNvSpPr>
            <a:spLocks noGrp="1"/>
          </p:cNvSpPr>
          <p:nvPr>
            <p:ph type="title"/>
          </p:nvPr>
        </p:nvSpPr>
        <p:spPr/>
        <p:txBody>
          <a:bodyPr/>
          <a:lstStyle/>
          <a:p>
            <a:r>
              <a:rPr lang="en-GB" dirty="0"/>
              <a:t>Facts and stats</a:t>
            </a:r>
          </a:p>
        </p:txBody>
      </p:sp>
      <p:sp>
        <p:nvSpPr>
          <p:cNvPr id="7" name="TextBox 6">
            <a:extLst>
              <a:ext uri="{FF2B5EF4-FFF2-40B4-BE49-F238E27FC236}">
                <a16:creationId xmlns:a16="http://schemas.microsoft.com/office/drawing/2014/main" id="{1001DB15-C4B6-4B70-ACB4-33E70A0B53E4}"/>
              </a:ext>
            </a:extLst>
          </p:cNvPr>
          <p:cNvSpPr txBox="1"/>
          <p:nvPr/>
        </p:nvSpPr>
        <p:spPr>
          <a:xfrm>
            <a:off x="789594" y="2141172"/>
            <a:ext cx="3818490" cy="4524315"/>
          </a:xfrm>
          <a:prstGeom prst="rect">
            <a:avLst/>
          </a:prstGeom>
          <a:noFill/>
        </p:spPr>
        <p:txBody>
          <a:bodyPr wrap="square" rtlCol="0">
            <a:spAutoFit/>
          </a:bodyPr>
          <a:lstStyle/>
          <a:p>
            <a:r>
              <a:rPr lang="en-GB" b="1" dirty="0"/>
              <a:t>Obesity is steadily increasing, and has been described as a worldwide epidemic. The UK Government’s Foresight programme produced a report in October 2007 considering how society might deliver a sustainable response to obesity in the UK over the next 40 years. The report shows that nearly 60 per cent of the UK population could be obese by 2050 with the socially and economically disadvantaged and some ethnic minorities being more vulnerable. (Wales.nhs.uk, 2016)</a:t>
            </a:r>
          </a:p>
        </p:txBody>
      </p:sp>
      <p:pic>
        <p:nvPicPr>
          <p:cNvPr id="8" name="Picture 7">
            <a:hlinkClick r:id="rId3"/>
            <a:extLst>
              <a:ext uri="{FF2B5EF4-FFF2-40B4-BE49-F238E27FC236}">
                <a16:creationId xmlns:a16="http://schemas.microsoft.com/office/drawing/2014/main" id="{B7F85F38-A360-4FD7-9B19-C6F22D5167BF}"/>
              </a:ext>
            </a:extLst>
          </p:cNvPr>
          <p:cNvPicPr/>
          <p:nvPr/>
        </p:nvPicPr>
        <p:blipFill>
          <a:blip r:embed="rId4"/>
          <a:srcRect/>
          <a:stretch>
            <a:fillRect/>
          </a:stretch>
        </p:blipFill>
        <p:spPr bwMode="auto">
          <a:xfrm>
            <a:off x="5631366" y="673952"/>
            <a:ext cx="5618640" cy="5991535"/>
          </a:xfrm>
          <a:prstGeom prst="rect">
            <a:avLst/>
          </a:prstGeom>
          <a:ln>
            <a:noFill/>
          </a:ln>
          <a:effectLst>
            <a:outerShdw blurRad="292100" dist="139700" dir="2700000" algn="tl" rotWithShape="0">
              <a:srgbClr val="333333">
                <a:alpha val="65000"/>
              </a:srgbClr>
            </a:outerShdw>
          </a:effectLst>
          <a:scene3d>
            <a:camera prst="orthographicFront"/>
            <a:lightRig rig="threePt" dir="t"/>
          </a:scene3d>
          <a:sp3d>
            <a:bevelT w="165100" prst="coolSlant"/>
          </a:sp3d>
        </p:spPr>
      </p:pic>
    </p:spTree>
    <p:extLst>
      <p:ext uri="{BB962C8B-B14F-4D97-AF65-F5344CB8AC3E}">
        <p14:creationId xmlns:p14="http://schemas.microsoft.com/office/powerpoint/2010/main" val="2540523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427E0A4F-FE1D-4A81-8D8F-986345F71CBE}"/>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2" name="Rectangle 71">
              <a:extLst>
                <a:ext uri="{FF2B5EF4-FFF2-40B4-BE49-F238E27FC236}">
                  <a16:creationId xmlns:a16="http://schemas.microsoft.com/office/drawing/2014/main" id="{F70C2B8F-6B1B-46D5-86E6-40F36C695FC2}"/>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Oval 72">
              <a:extLst>
                <a:ext uri="{FF2B5EF4-FFF2-40B4-BE49-F238E27FC236}">
                  <a16:creationId xmlns:a16="http://schemas.microsoft.com/office/drawing/2014/main" id="{77B237C1-E8A0-4DD3-B6C5-F2D54F796F82}"/>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4" name="Oval 73">
              <a:extLst>
                <a:ext uri="{FF2B5EF4-FFF2-40B4-BE49-F238E27FC236}">
                  <a16:creationId xmlns:a16="http://schemas.microsoft.com/office/drawing/2014/main" id="{88D62F0D-6BD4-4DD4-B125-6F7A952A3122}"/>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F928E8CD-5219-4795-91D4-9618DB8ED6C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76" name="Freeform 5">
              <a:extLst>
                <a:ext uri="{FF2B5EF4-FFF2-40B4-BE49-F238E27FC236}">
                  <a16:creationId xmlns:a16="http://schemas.microsoft.com/office/drawing/2014/main" id="{A00A43E1-4FE7-498F-AFFF-FDFC1FAF04AD}"/>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77" name="Freeform 5">
              <a:extLst>
                <a:ext uri="{FF2B5EF4-FFF2-40B4-BE49-F238E27FC236}">
                  <a16:creationId xmlns:a16="http://schemas.microsoft.com/office/drawing/2014/main" id="{DB521824-592C-476A-AB0A-CA0C6D1F3407}"/>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8" name="Freeform 5">
              <a:extLst>
                <a:ext uri="{FF2B5EF4-FFF2-40B4-BE49-F238E27FC236}">
                  <a16:creationId xmlns:a16="http://schemas.microsoft.com/office/drawing/2014/main" id="{B5C860C9-D4F9-4350-80DA-0D1CD36C774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1026" name="Picture 2" descr="Why obesity in young children is an issue infographic">
            <a:extLst>
              <a:ext uri="{FF2B5EF4-FFF2-40B4-BE49-F238E27FC236}">
                <a16:creationId xmlns:a16="http://schemas.microsoft.com/office/drawing/2014/main" id="{B218884F-A800-4778-82C8-C43A23EBFE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2821" y="1474218"/>
            <a:ext cx="6380876" cy="4259233"/>
          </a:xfrm>
          <a:prstGeom prst="rect">
            <a:avLst/>
          </a:prstGeom>
          <a:noFill/>
          <a:extLst>
            <a:ext uri="{909E8E84-426E-40DD-AFC4-6F175D3DCCD1}">
              <a14:hiddenFill xmlns:a14="http://schemas.microsoft.com/office/drawing/2010/main">
                <a:solidFill>
                  <a:srgbClr val="FFFFFF"/>
                </a:solidFill>
              </a14:hiddenFill>
            </a:ext>
          </a:extLst>
        </p:spPr>
      </p:pic>
      <p:sp>
        <p:nvSpPr>
          <p:cNvPr id="80" name="Rectangle 79">
            <a:extLst>
              <a:ext uri="{FF2B5EF4-FFF2-40B4-BE49-F238E27FC236}">
                <a16:creationId xmlns:a16="http://schemas.microsoft.com/office/drawing/2014/main" id="{538A90C8-AE0E-4EBA-9AF8-EEDB206020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748354D-E003-4B69-B2FC-9693A0358D53}"/>
              </a:ext>
            </a:extLst>
          </p:cNvPr>
          <p:cNvSpPr>
            <a:spLocks noGrp="1"/>
          </p:cNvSpPr>
          <p:nvPr>
            <p:ph type="title"/>
          </p:nvPr>
        </p:nvSpPr>
        <p:spPr>
          <a:xfrm>
            <a:off x="655215" y="484239"/>
            <a:ext cx="5132438" cy="1622322"/>
          </a:xfrm>
        </p:spPr>
        <p:txBody>
          <a:bodyPr vert="horz" lIns="91440" tIns="45720" rIns="91440" bIns="45720" rtlCol="0" anchor="ctr">
            <a:normAutofit/>
          </a:bodyPr>
          <a:lstStyle/>
          <a:p>
            <a:r>
              <a:rPr lang="en-US" b="0" i="0" kern="1200" dirty="0">
                <a:solidFill>
                  <a:srgbClr val="EBEBEB"/>
                </a:solidFill>
                <a:latin typeface="+mj-lt"/>
                <a:ea typeface="+mj-ea"/>
                <a:cs typeface="+mj-cs"/>
              </a:rPr>
              <a:t>Facts on childhood Obesity in the UK</a:t>
            </a:r>
          </a:p>
        </p:txBody>
      </p:sp>
      <p:sp>
        <p:nvSpPr>
          <p:cNvPr id="4" name="TextBox 3">
            <a:extLst>
              <a:ext uri="{FF2B5EF4-FFF2-40B4-BE49-F238E27FC236}">
                <a16:creationId xmlns:a16="http://schemas.microsoft.com/office/drawing/2014/main" id="{65E72E67-5CAA-4B55-880C-573BC4FE9DA9}"/>
              </a:ext>
            </a:extLst>
          </p:cNvPr>
          <p:cNvSpPr txBox="1"/>
          <p:nvPr/>
        </p:nvSpPr>
        <p:spPr>
          <a:xfrm>
            <a:off x="710381" y="2304435"/>
            <a:ext cx="5132439" cy="3811742"/>
          </a:xfrm>
          <a:prstGeom prst="rect">
            <a:avLst/>
          </a:prstGeom>
        </p:spPr>
        <p:txBody>
          <a:bodyPr vert="horz" lIns="91440" tIns="45720" rIns="91440" bIns="45720" rtlCol="0" anchor="ctr">
            <a:noAutofit/>
          </a:bodyPr>
          <a:lstStyle/>
          <a:p>
            <a:pPr>
              <a:lnSpc>
                <a:spcPct val="90000"/>
              </a:lnSpc>
              <a:spcBef>
                <a:spcPts val="1000"/>
              </a:spcBef>
              <a:buClr>
                <a:schemeClr val="accent1"/>
              </a:buClr>
              <a:buSzPct val="80000"/>
              <a:buFont typeface="Wingdings 3" charset="2"/>
              <a:buChar char=""/>
            </a:pPr>
            <a:r>
              <a:rPr lang="en-US" sz="1400" dirty="0">
                <a:solidFill>
                  <a:srgbClr val="FFFFFF"/>
                </a:solidFill>
              </a:rPr>
              <a:t>The UK government has found that </a:t>
            </a:r>
          </a:p>
          <a:p>
            <a:pPr>
              <a:lnSpc>
                <a:spcPct val="90000"/>
              </a:lnSpc>
              <a:spcBef>
                <a:spcPts val="1000"/>
              </a:spcBef>
              <a:buClr>
                <a:schemeClr val="accent1"/>
              </a:buClr>
              <a:buSzPct val="80000"/>
              <a:buFont typeface="Wingdings 3" charset="2"/>
              <a:buChar char=""/>
            </a:pPr>
            <a:endParaRPr lang="en-US" sz="1400" dirty="0">
              <a:solidFill>
                <a:srgbClr val="FFFFFF"/>
              </a:solidFill>
            </a:endParaRPr>
          </a:p>
          <a:p>
            <a:pPr>
              <a:lnSpc>
                <a:spcPct val="90000"/>
              </a:lnSpc>
              <a:spcBef>
                <a:spcPts val="1000"/>
              </a:spcBef>
              <a:buClr>
                <a:schemeClr val="accent1"/>
              </a:buClr>
              <a:buSzPct val="80000"/>
              <a:buFont typeface="Wingdings 3" charset="2"/>
              <a:buChar char=""/>
            </a:pPr>
            <a:r>
              <a:rPr lang="en-US" sz="1400" dirty="0">
                <a:solidFill>
                  <a:srgbClr val="FFFFFF"/>
                </a:solidFill>
              </a:rPr>
              <a:t>more than 1 in 5 children are overweight or obese when they begin school</a:t>
            </a:r>
          </a:p>
          <a:p>
            <a:pPr>
              <a:lnSpc>
                <a:spcPct val="90000"/>
              </a:lnSpc>
              <a:spcBef>
                <a:spcPts val="1000"/>
              </a:spcBef>
              <a:buClr>
                <a:schemeClr val="accent1"/>
              </a:buClr>
              <a:buSzPct val="80000"/>
              <a:buFont typeface="Wingdings 3" charset="2"/>
              <a:buChar char=""/>
            </a:pPr>
            <a:endParaRPr lang="en-US" sz="1400" dirty="0">
              <a:solidFill>
                <a:srgbClr val="FFFFFF"/>
              </a:solidFill>
            </a:endParaRPr>
          </a:p>
          <a:p>
            <a:pPr>
              <a:lnSpc>
                <a:spcPct val="90000"/>
              </a:lnSpc>
              <a:spcBef>
                <a:spcPts val="1000"/>
              </a:spcBef>
              <a:buClr>
                <a:schemeClr val="accent1"/>
              </a:buClr>
              <a:buSzPct val="80000"/>
              <a:buFont typeface="Wingdings 3" charset="2"/>
              <a:buChar char=""/>
            </a:pPr>
            <a:r>
              <a:rPr lang="en-US" sz="1400" dirty="0">
                <a:solidFill>
                  <a:srgbClr val="FFFFFF"/>
                </a:solidFill>
              </a:rPr>
              <a:t>almost 1 in 3 children are overweight or obese by the time they leave primary school</a:t>
            </a:r>
          </a:p>
          <a:p>
            <a:pPr>
              <a:lnSpc>
                <a:spcPct val="90000"/>
              </a:lnSpc>
              <a:spcBef>
                <a:spcPts val="1000"/>
              </a:spcBef>
              <a:buClr>
                <a:schemeClr val="accent1"/>
              </a:buClr>
              <a:buSzPct val="80000"/>
              <a:buFont typeface="Wingdings 3" charset="2"/>
              <a:buChar char=""/>
            </a:pPr>
            <a:endParaRPr lang="en-US" sz="1400" dirty="0">
              <a:solidFill>
                <a:srgbClr val="FFFFFF"/>
              </a:solidFill>
            </a:endParaRPr>
          </a:p>
          <a:p>
            <a:pPr>
              <a:lnSpc>
                <a:spcPct val="90000"/>
              </a:lnSpc>
              <a:spcBef>
                <a:spcPts val="1000"/>
              </a:spcBef>
              <a:buClr>
                <a:schemeClr val="accent1"/>
              </a:buClr>
              <a:buSzPct val="80000"/>
              <a:buFont typeface="Wingdings 3" charset="2"/>
              <a:buChar char=""/>
            </a:pPr>
            <a:r>
              <a:rPr lang="en-US" sz="1400" dirty="0">
                <a:solidFill>
                  <a:srgbClr val="FFFFFF"/>
                </a:solidFill>
              </a:rPr>
              <a:t>obesity rates are highest in the most deprived 10% of the population - approximately twice that of the least deprived 10%</a:t>
            </a:r>
          </a:p>
          <a:p>
            <a:pPr>
              <a:lnSpc>
                <a:spcPct val="90000"/>
              </a:lnSpc>
              <a:spcBef>
                <a:spcPts val="1000"/>
              </a:spcBef>
              <a:buClr>
                <a:schemeClr val="accent1"/>
              </a:buClr>
              <a:buSzPct val="80000"/>
              <a:buFont typeface="Wingdings 3" charset="2"/>
              <a:buChar char=""/>
            </a:pPr>
            <a:endParaRPr lang="en-US" sz="1400" dirty="0">
              <a:solidFill>
                <a:srgbClr val="FFFFFF"/>
              </a:solidFill>
            </a:endParaRPr>
          </a:p>
          <a:p>
            <a:pPr>
              <a:lnSpc>
                <a:spcPct val="90000"/>
              </a:lnSpc>
              <a:spcBef>
                <a:spcPts val="1000"/>
              </a:spcBef>
              <a:buClr>
                <a:schemeClr val="accent1"/>
              </a:buClr>
              <a:buSzPct val="80000"/>
              <a:buFont typeface="Wingdings 3" charset="2"/>
              <a:buChar char=""/>
            </a:pPr>
            <a:r>
              <a:rPr lang="en-US" sz="1400" dirty="0">
                <a:solidFill>
                  <a:srgbClr val="FFFFFF"/>
                </a:solidFill>
              </a:rPr>
              <a:t>obesity rates are higher in some ethnic minority groups of children (particularly Black African and Bangladeshi ethnicities) and for children with disabilities (particularly those with learning difficulties)”  (Gov.uk, 2015)</a:t>
            </a:r>
          </a:p>
        </p:txBody>
      </p:sp>
    </p:spTree>
    <p:extLst>
      <p:ext uri="{BB962C8B-B14F-4D97-AF65-F5344CB8AC3E}">
        <p14:creationId xmlns:p14="http://schemas.microsoft.com/office/powerpoint/2010/main" val="107032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23">
            <a:extLst>
              <a:ext uri="{FF2B5EF4-FFF2-40B4-BE49-F238E27FC236}">
                <a16:creationId xmlns:a16="http://schemas.microsoft.com/office/drawing/2014/main" id="{4091D54B-59AB-4A5E-8E9E-0421BD66D4FB}"/>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547CE62E-FFFD-4A1F-BA78-C3B89C36FCA5}"/>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Freeform 5">
              <a:extLst>
                <a:ext uri="{FF2B5EF4-FFF2-40B4-BE49-F238E27FC236}">
                  <a16:creationId xmlns:a16="http://schemas.microsoft.com/office/drawing/2014/main" id="{AE51FD27-6B6A-4D21-BF22-245DA9BD0B3E}"/>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6" name="Rectangle 27">
            <a:extLst>
              <a:ext uri="{FF2B5EF4-FFF2-40B4-BE49-F238E27FC236}">
                <a16:creationId xmlns:a16="http://schemas.microsoft.com/office/drawing/2014/main" id="{B8144315-1C5A-4185-A952-25D98D303D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Freeform 5">
            <a:extLst>
              <a:ext uri="{FF2B5EF4-FFF2-40B4-BE49-F238E27FC236}">
                <a16:creationId xmlns:a16="http://schemas.microsoft.com/office/drawing/2014/main" id="{11CAC6F2-0806-417B-BF5D-5AEF6195FA4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2" name="Rectangle 31">
            <a:extLst>
              <a:ext uri="{FF2B5EF4-FFF2-40B4-BE49-F238E27FC236}">
                <a16:creationId xmlns:a16="http://schemas.microsoft.com/office/drawing/2014/main" id="{D4723B02-0AAB-4F6E-BA41-8ED99D559D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Content Placeholder 5">
            <a:extLst>
              <a:ext uri="{FF2B5EF4-FFF2-40B4-BE49-F238E27FC236}">
                <a16:creationId xmlns:a16="http://schemas.microsoft.com/office/drawing/2014/main" id="{F8C55D98-814D-4C50-97C4-6D0BEF4F5A93}"/>
              </a:ext>
            </a:extLst>
          </p:cNvPr>
          <p:cNvPicPr>
            <a:picLocks noGrp="1" noChangeAspect="1"/>
          </p:cNvPicPr>
          <p:nvPr>
            <p:ph idx="1"/>
          </p:nvPr>
        </p:nvPicPr>
        <p:blipFill rotWithShape="1">
          <a:blip r:embed="rId4"/>
          <a:srcRect l="19730" t="12208" r="28001" b="19251"/>
          <a:stretch/>
        </p:blipFill>
        <p:spPr>
          <a:xfrm>
            <a:off x="1530550" y="1143000"/>
            <a:ext cx="5994197" cy="4421464"/>
          </a:xfrm>
          <a:prstGeom prst="roundRect">
            <a:avLst>
              <a:gd name="adj" fmla="val 1858"/>
            </a:avLst>
          </a:prstGeom>
          <a:effectLst>
            <a:outerShdw blurRad="50800" dist="50800" dir="5400000" algn="tl" rotWithShape="0">
              <a:srgbClr val="000000">
                <a:alpha val="43000"/>
              </a:srgbClr>
            </a:outerShdw>
          </a:effectLst>
        </p:spPr>
      </p:pic>
      <p:sp>
        <p:nvSpPr>
          <p:cNvPr id="2" name="Title 1">
            <a:extLst>
              <a:ext uri="{FF2B5EF4-FFF2-40B4-BE49-F238E27FC236}">
                <a16:creationId xmlns:a16="http://schemas.microsoft.com/office/drawing/2014/main" id="{D538E601-4C1F-4581-922A-113B2B0C58F4}"/>
              </a:ext>
            </a:extLst>
          </p:cNvPr>
          <p:cNvSpPr>
            <a:spLocks noGrp="1"/>
          </p:cNvSpPr>
          <p:nvPr>
            <p:ph type="title"/>
          </p:nvPr>
        </p:nvSpPr>
        <p:spPr>
          <a:xfrm>
            <a:off x="8004656" y="1536808"/>
            <a:ext cx="3382297" cy="3281957"/>
          </a:xfrm>
        </p:spPr>
        <p:txBody>
          <a:bodyPr vert="horz" lIns="91440" tIns="45720" rIns="91440" bIns="45720" rtlCol="0" anchor="b">
            <a:normAutofit/>
          </a:bodyPr>
          <a:lstStyle/>
          <a:p>
            <a:r>
              <a:rPr lang="en-US" sz="5000" b="0" i="0" kern="1200" dirty="0">
                <a:solidFill>
                  <a:srgbClr val="EBEBEB"/>
                </a:solidFill>
                <a:latin typeface="+mj-lt"/>
                <a:ea typeface="+mj-ea"/>
                <a:cs typeface="+mj-cs"/>
              </a:rPr>
              <a:t>Rising BMI levels in children  since 1975</a:t>
            </a:r>
          </a:p>
        </p:txBody>
      </p:sp>
    </p:spTree>
    <p:extLst>
      <p:ext uri="{BB962C8B-B14F-4D97-AF65-F5344CB8AC3E}">
        <p14:creationId xmlns:p14="http://schemas.microsoft.com/office/powerpoint/2010/main" val="179926537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30A80-89F9-463E-97B6-841AC15312C6}"/>
              </a:ext>
            </a:extLst>
          </p:cNvPr>
          <p:cNvSpPr>
            <a:spLocks noGrp="1"/>
          </p:cNvSpPr>
          <p:nvPr>
            <p:ph type="title"/>
          </p:nvPr>
        </p:nvSpPr>
        <p:spPr>
          <a:xfrm>
            <a:off x="4495053" y="860502"/>
            <a:ext cx="3201893" cy="908920"/>
          </a:xfrm>
        </p:spPr>
        <p:txBody>
          <a:bodyPr/>
          <a:lstStyle/>
          <a:p>
            <a:r>
              <a:rPr lang="en-GB" dirty="0"/>
              <a:t>True or false </a:t>
            </a:r>
          </a:p>
        </p:txBody>
      </p:sp>
      <p:sp>
        <p:nvSpPr>
          <p:cNvPr id="3" name="Content Placeholder 2">
            <a:extLst>
              <a:ext uri="{FF2B5EF4-FFF2-40B4-BE49-F238E27FC236}">
                <a16:creationId xmlns:a16="http://schemas.microsoft.com/office/drawing/2014/main" id="{C29CAA7B-5675-49D8-A487-0FE3A1CDCB77}"/>
              </a:ext>
            </a:extLst>
          </p:cNvPr>
          <p:cNvSpPr>
            <a:spLocks noGrp="1"/>
          </p:cNvSpPr>
          <p:nvPr>
            <p:ph idx="1"/>
          </p:nvPr>
        </p:nvSpPr>
        <p:spPr>
          <a:xfrm>
            <a:off x="1973103" y="3614356"/>
            <a:ext cx="8825659" cy="1455543"/>
          </a:xfrm>
        </p:spPr>
        <p:txBody>
          <a:bodyPr>
            <a:noAutofit/>
          </a:bodyPr>
          <a:lstStyle/>
          <a:p>
            <a:r>
              <a:rPr lang="en-GB" sz="3600" dirty="0"/>
              <a:t>Sort through the cards deciding which statements are True or false.</a:t>
            </a:r>
          </a:p>
          <a:p>
            <a:endParaRPr lang="en-GB" sz="3600" dirty="0"/>
          </a:p>
          <a:p>
            <a:pPr marL="0" indent="0">
              <a:buNone/>
            </a:pPr>
            <a:r>
              <a:rPr lang="en-GB" sz="3600" dirty="0"/>
              <a:t> </a:t>
            </a:r>
          </a:p>
        </p:txBody>
      </p:sp>
    </p:spTree>
    <p:extLst>
      <p:ext uri="{BB962C8B-B14F-4D97-AF65-F5344CB8AC3E}">
        <p14:creationId xmlns:p14="http://schemas.microsoft.com/office/powerpoint/2010/main" val="3542748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8F28-530F-43C3-97B6-F8F580183BE6}"/>
              </a:ext>
            </a:extLst>
          </p:cNvPr>
          <p:cNvSpPr>
            <a:spLocks noGrp="1"/>
          </p:cNvSpPr>
          <p:nvPr>
            <p:ph type="title"/>
          </p:nvPr>
        </p:nvSpPr>
        <p:spPr/>
        <p:txBody>
          <a:bodyPr/>
          <a:lstStyle/>
          <a:p>
            <a:r>
              <a:rPr lang="en-GB" dirty="0"/>
              <a:t>Factors relating to the Causes of Obesity in Children.</a:t>
            </a:r>
          </a:p>
        </p:txBody>
      </p:sp>
      <p:sp>
        <p:nvSpPr>
          <p:cNvPr id="3" name="Content Placeholder 2">
            <a:extLst>
              <a:ext uri="{FF2B5EF4-FFF2-40B4-BE49-F238E27FC236}">
                <a16:creationId xmlns:a16="http://schemas.microsoft.com/office/drawing/2014/main" id="{D2A02968-8E44-4DB2-80C7-4329BF59EEC4}"/>
              </a:ext>
            </a:extLst>
          </p:cNvPr>
          <p:cNvSpPr>
            <a:spLocks noGrp="1"/>
          </p:cNvSpPr>
          <p:nvPr>
            <p:ph idx="1"/>
          </p:nvPr>
        </p:nvSpPr>
        <p:spPr/>
        <p:txBody>
          <a:bodyPr>
            <a:normAutofit lnSpcReduction="10000"/>
          </a:bodyPr>
          <a:lstStyle/>
          <a:p>
            <a:r>
              <a:rPr lang="en-GB" dirty="0"/>
              <a:t>Birth weight</a:t>
            </a:r>
          </a:p>
          <a:p>
            <a:r>
              <a:rPr lang="en-GB" dirty="0"/>
              <a:t>Parental obesity</a:t>
            </a:r>
          </a:p>
          <a:p>
            <a:r>
              <a:rPr lang="en-GB" dirty="0"/>
              <a:t>Over eight hours of TV a week at age three</a:t>
            </a:r>
          </a:p>
          <a:p>
            <a:r>
              <a:rPr lang="en-GB" dirty="0"/>
              <a:t>Short sleep duration - less than 10.5 hours per night at age three</a:t>
            </a:r>
          </a:p>
          <a:p>
            <a:r>
              <a:rPr lang="en-GB" dirty="0"/>
              <a:t>Size in early life - measured at eight and 18 months</a:t>
            </a:r>
          </a:p>
          <a:p>
            <a:r>
              <a:rPr lang="en-GB" dirty="0"/>
              <a:t>Rapid weight gain in the first year of life</a:t>
            </a:r>
          </a:p>
          <a:p>
            <a:r>
              <a:rPr lang="en-GB" dirty="0"/>
              <a:t>Rapid catch-up growth up to two years of age</a:t>
            </a:r>
          </a:p>
          <a:p>
            <a:r>
              <a:rPr lang="en-GB" dirty="0"/>
              <a:t>Early development of body fatness in pre-school years - before the age at which body fat should be increasing.</a:t>
            </a:r>
          </a:p>
        </p:txBody>
      </p:sp>
      <p:sp>
        <p:nvSpPr>
          <p:cNvPr id="4" name="TextBox 3">
            <a:extLst>
              <a:ext uri="{FF2B5EF4-FFF2-40B4-BE49-F238E27FC236}">
                <a16:creationId xmlns:a16="http://schemas.microsoft.com/office/drawing/2014/main" id="{DFF88742-9B51-4523-9D0A-140D0B010408}"/>
              </a:ext>
            </a:extLst>
          </p:cNvPr>
          <p:cNvSpPr txBox="1"/>
          <p:nvPr/>
        </p:nvSpPr>
        <p:spPr>
          <a:xfrm>
            <a:off x="6709945" y="6019800"/>
            <a:ext cx="3003038" cy="369332"/>
          </a:xfrm>
          <a:prstGeom prst="rect">
            <a:avLst/>
          </a:prstGeom>
          <a:noFill/>
        </p:spPr>
        <p:txBody>
          <a:bodyPr wrap="square" rtlCol="0">
            <a:spAutoFit/>
          </a:bodyPr>
          <a:lstStyle/>
          <a:p>
            <a:r>
              <a:rPr lang="en-GB" dirty="0"/>
              <a:t> (News.bbc.co.uk, 2005)</a:t>
            </a:r>
          </a:p>
        </p:txBody>
      </p:sp>
    </p:spTree>
    <p:extLst>
      <p:ext uri="{BB962C8B-B14F-4D97-AF65-F5344CB8AC3E}">
        <p14:creationId xmlns:p14="http://schemas.microsoft.com/office/powerpoint/2010/main" val="2399412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8C07C-A26F-454C-88FA-CCFF110963E3}"/>
              </a:ext>
            </a:extLst>
          </p:cNvPr>
          <p:cNvSpPr>
            <a:spLocks noGrp="1"/>
          </p:cNvSpPr>
          <p:nvPr>
            <p:ph type="title"/>
          </p:nvPr>
        </p:nvSpPr>
        <p:spPr/>
        <p:txBody>
          <a:bodyPr/>
          <a:lstStyle/>
          <a:p>
            <a:r>
              <a:rPr lang="en-GB" dirty="0"/>
              <a:t>                             Technology </a:t>
            </a:r>
          </a:p>
        </p:txBody>
      </p:sp>
      <p:sp>
        <p:nvSpPr>
          <p:cNvPr id="11" name="TextBox 10">
            <a:extLst>
              <a:ext uri="{FF2B5EF4-FFF2-40B4-BE49-F238E27FC236}">
                <a16:creationId xmlns:a16="http://schemas.microsoft.com/office/drawing/2014/main" id="{17C88CD2-E1A0-41F4-8796-F39A98A88D94}"/>
              </a:ext>
            </a:extLst>
          </p:cNvPr>
          <p:cNvSpPr txBox="1"/>
          <p:nvPr/>
        </p:nvSpPr>
        <p:spPr>
          <a:xfrm>
            <a:off x="7245046" y="2005937"/>
            <a:ext cx="3684211"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C19323E0-3730-4830-A623-14B44AB09705}"/>
              </a:ext>
            </a:extLst>
          </p:cNvPr>
          <p:cNvSpPr txBox="1"/>
          <p:nvPr/>
        </p:nvSpPr>
        <p:spPr>
          <a:xfrm>
            <a:off x="735980" y="5508702"/>
            <a:ext cx="4014440" cy="369332"/>
          </a:xfrm>
          <a:prstGeom prst="rect">
            <a:avLst/>
          </a:prstGeom>
          <a:noFill/>
        </p:spPr>
        <p:txBody>
          <a:bodyPr wrap="square" rtlCol="0">
            <a:spAutoFit/>
          </a:bodyPr>
          <a:lstStyle/>
          <a:p>
            <a:r>
              <a:rPr lang="en-GB" dirty="0"/>
              <a:t>Link to video</a:t>
            </a:r>
          </a:p>
        </p:txBody>
      </p:sp>
      <p:sp>
        <p:nvSpPr>
          <p:cNvPr id="5" name="TextBox 4">
            <a:extLst>
              <a:ext uri="{FF2B5EF4-FFF2-40B4-BE49-F238E27FC236}">
                <a16:creationId xmlns:a16="http://schemas.microsoft.com/office/drawing/2014/main" id="{1CB33302-F925-4DC2-AED4-A699619D43A8}"/>
              </a:ext>
            </a:extLst>
          </p:cNvPr>
          <p:cNvSpPr txBox="1"/>
          <p:nvPr/>
        </p:nvSpPr>
        <p:spPr>
          <a:xfrm>
            <a:off x="2886434" y="5736201"/>
            <a:ext cx="7315200" cy="923330"/>
          </a:xfrm>
          <a:prstGeom prst="rect">
            <a:avLst/>
          </a:prstGeom>
          <a:noFill/>
        </p:spPr>
        <p:txBody>
          <a:bodyPr wrap="square" rtlCol="0">
            <a:spAutoFit/>
          </a:bodyPr>
          <a:lstStyle/>
          <a:p>
            <a:r>
              <a:rPr lang="en-GB" dirty="0">
                <a:hlinkClick r:id="rId3"/>
              </a:rPr>
              <a:t>http://news.unchealthcare.org/uncchildrens/news/care-2015/issue-2/games</a:t>
            </a:r>
            <a:endParaRPr lang="en-GB" dirty="0"/>
          </a:p>
          <a:p>
            <a:endParaRPr lang="en-GB" dirty="0"/>
          </a:p>
        </p:txBody>
      </p:sp>
      <p:pic>
        <p:nvPicPr>
          <p:cNvPr id="7" name="Picture 6">
            <a:extLst>
              <a:ext uri="{FF2B5EF4-FFF2-40B4-BE49-F238E27FC236}">
                <a16:creationId xmlns:a16="http://schemas.microsoft.com/office/drawing/2014/main" id="{A2650D50-BC53-430A-A72B-D7BD4F298E2E}"/>
              </a:ext>
            </a:extLst>
          </p:cNvPr>
          <p:cNvPicPr>
            <a:picLocks noChangeAspect="1"/>
          </p:cNvPicPr>
          <p:nvPr/>
        </p:nvPicPr>
        <p:blipFill>
          <a:blip r:embed="rId4"/>
          <a:stretch>
            <a:fillRect/>
          </a:stretch>
        </p:blipFill>
        <p:spPr>
          <a:xfrm>
            <a:off x="3197510" y="2300400"/>
            <a:ext cx="5796979" cy="3322051"/>
          </a:xfrm>
          <a:prstGeom prst="rect">
            <a:avLst/>
          </a:prstGeom>
        </p:spPr>
      </p:pic>
    </p:spTree>
    <p:extLst>
      <p:ext uri="{BB962C8B-B14F-4D97-AF65-F5344CB8AC3E}">
        <p14:creationId xmlns:p14="http://schemas.microsoft.com/office/powerpoint/2010/main" val="2858612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9F89D-23BD-4710-97A6-79951998176A}"/>
              </a:ext>
            </a:extLst>
          </p:cNvPr>
          <p:cNvSpPr>
            <a:spLocks noGrp="1"/>
          </p:cNvSpPr>
          <p:nvPr>
            <p:ph type="title"/>
          </p:nvPr>
        </p:nvSpPr>
        <p:spPr/>
        <p:txBody>
          <a:bodyPr/>
          <a:lstStyle/>
          <a:p>
            <a:r>
              <a:rPr lang="en-GB" dirty="0"/>
              <a:t>Negatives of technology</a:t>
            </a:r>
          </a:p>
        </p:txBody>
      </p:sp>
      <p:pic>
        <p:nvPicPr>
          <p:cNvPr id="1026" name="Picture 2" descr="Image result for link between technology and obesity">
            <a:extLst>
              <a:ext uri="{FF2B5EF4-FFF2-40B4-BE49-F238E27FC236}">
                <a16:creationId xmlns:a16="http://schemas.microsoft.com/office/drawing/2014/main" id="{BA5A445C-DE8D-4EC2-89B4-4AB747E9EB5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429942" y="4129815"/>
            <a:ext cx="3607104" cy="240473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BC6F6A1-3D41-4C24-A538-C23E50E36733}"/>
              </a:ext>
            </a:extLst>
          </p:cNvPr>
          <p:cNvPicPr>
            <a:picLocks noChangeAspect="1"/>
          </p:cNvPicPr>
          <p:nvPr/>
        </p:nvPicPr>
        <p:blipFill>
          <a:blip r:embed="rId4"/>
          <a:stretch>
            <a:fillRect/>
          </a:stretch>
        </p:blipFill>
        <p:spPr>
          <a:xfrm>
            <a:off x="7470532" y="1540536"/>
            <a:ext cx="3566514" cy="2375298"/>
          </a:xfrm>
          <a:prstGeom prst="rect">
            <a:avLst/>
          </a:prstGeom>
        </p:spPr>
      </p:pic>
      <p:sp>
        <p:nvSpPr>
          <p:cNvPr id="3" name="TextBox 2">
            <a:extLst>
              <a:ext uri="{FF2B5EF4-FFF2-40B4-BE49-F238E27FC236}">
                <a16:creationId xmlns:a16="http://schemas.microsoft.com/office/drawing/2014/main" id="{876B5959-C67D-4065-8AEF-0F9B734587C8}"/>
              </a:ext>
            </a:extLst>
          </p:cNvPr>
          <p:cNvSpPr txBox="1"/>
          <p:nvPr/>
        </p:nvSpPr>
        <p:spPr>
          <a:xfrm>
            <a:off x="579863" y="2988527"/>
            <a:ext cx="6244683" cy="2862322"/>
          </a:xfrm>
          <a:prstGeom prst="rect">
            <a:avLst/>
          </a:prstGeom>
          <a:noFill/>
        </p:spPr>
        <p:txBody>
          <a:bodyPr wrap="square" rtlCol="0">
            <a:spAutoFit/>
          </a:bodyPr>
          <a:lstStyle/>
          <a:p>
            <a:r>
              <a:rPr lang="en-GB"/>
              <a:t>The believed causes to the rises in obesity levels in children are believed to come from the consumption of fast foods and foods prepared away from home, increases in sedentary pursuits such as television viewing, the use of computers and other forms of electronic entertainment. (Hardus et al., 2003) Looking at the technology side for the causes of obesity TV viewing is not just a time when children are inactive and sedentary. It can also be a time were children can be sat down in front of the tv eating junk food.</a:t>
            </a:r>
            <a:endParaRPr lang="en-GB" dirty="0"/>
          </a:p>
        </p:txBody>
      </p:sp>
    </p:spTree>
    <p:extLst>
      <p:ext uri="{BB962C8B-B14F-4D97-AF65-F5344CB8AC3E}">
        <p14:creationId xmlns:p14="http://schemas.microsoft.com/office/powerpoint/2010/main" val="941882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F0A8E-BFBD-42C7-849C-342C605DEF6F}"/>
              </a:ext>
            </a:extLst>
          </p:cNvPr>
          <p:cNvSpPr>
            <a:spLocks noGrp="1"/>
          </p:cNvSpPr>
          <p:nvPr>
            <p:ph type="title"/>
          </p:nvPr>
        </p:nvSpPr>
        <p:spPr>
          <a:xfrm>
            <a:off x="1077960" y="554568"/>
            <a:ext cx="10389346" cy="1388532"/>
          </a:xfrm>
        </p:spPr>
        <p:txBody>
          <a:bodyPr/>
          <a:lstStyle/>
          <a:p>
            <a:r>
              <a:rPr lang="en-GB" b="1" dirty="0"/>
              <a:t>Televisions in children's bedrooms are believed to be one of the causes of childhood obesity according to researchers/</a:t>
            </a:r>
          </a:p>
        </p:txBody>
      </p:sp>
      <p:sp>
        <p:nvSpPr>
          <p:cNvPr id="3" name="Content Placeholder 2">
            <a:extLst>
              <a:ext uri="{FF2B5EF4-FFF2-40B4-BE49-F238E27FC236}">
                <a16:creationId xmlns:a16="http://schemas.microsoft.com/office/drawing/2014/main" id="{A6CCAB6F-744C-4B4A-95E8-C4F193C30F71}"/>
              </a:ext>
            </a:extLst>
          </p:cNvPr>
          <p:cNvSpPr>
            <a:spLocks noGrp="1"/>
          </p:cNvSpPr>
          <p:nvPr>
            <p:ph idx="1"/>
          </p:nvPr>
        </p:nvSpPr>
        <p:spPr>
          <a:xfrm>
            <a:off x="1859804" y="2660650"/>
            <a:ext cx="8825659" cy="3416300"/>
          </a:xfrm>
        </p:spPr>
        <p:txBody>
          <a:bodyPr>
            <a:normAutofit fontScale="92500" lnSpcReduction="10000"/>
          </a:bodyPr>
          <a:lstStyle/>
          <a:p>
            <a:pPr marL="0" indent="0">
              <a:buNone/>
            </a:pPr>
            <a:r>
              <a:rPr lang="en-GB" dirty="0">
                <a:solidFill>
                  <a:schemeClr val="tx1"/>
                </a:solidFill>
              </a:rPr>
              <a:t>A study has found that children who have televisions in their room are more likely to .</a:t>
            </a:r>
          </a:p>
          <a:p>
            <a:pPr marL="0" indent="0">
              <a:buNone/>
            </a:pPr>
            <a:endParaRPr lang="en-GB" dirty="0">
              <a:solidFill>
                <a:schemeClr val="tx1"/>
              </a:solidFill>
            </a:endParaRPr>
          </a:p>
          <a:p>
            <a:pPr marL="0" indent="0">
              <a:buNone/>
            </a:pPr>
            <a:r>
              <a:rPr lang="en-GB" dirty="0">
                <a:solidFill>
                  <a:schemeClr val="tx1"/>
                </a:solidFill>
              </a:rPr>
              <a:t>The UK Millennium Cohort Study followed the lives of children born between September 2000 and January 2002 in all four countries of the UK.</a:t>
            </a:r>
          </a:p>
          <a:p>
            <a:pPr marL="0" lvl="0" indent="0" defTabSz="914400">
              <a:spcBef>
                <a:spcPts val="0"/>
              </a:spcBef>
              <a:buClrTx/>
              <a:buSzTx/>
              <a:buNone/>
            </a:pPr>
            <a:r>
              <a:rPr lang="en-GB" dirty="0">
                <a:solidFill>
                  <a:schemeClr val="tx1"/>
                </a:solidFill>
              </a:rPr>
              <a:t> </a:t>
            </a:r>
          </a:p>
          <a:p>
            <a:pPr marL="0" lvl="0" indent="0" defTabSz="914400">
              <a:spcBef>
                <a:spcPts val="0"/>
              </a:spcBef>
              <a:buClrTx/>
              <a:buSzTx/>
              <a:buNone/>
            </a:pPr>
            <a:endParaRPr lang="en-GB" dirty="0">
              <a:solidFill>
                <a:schemeClr val="tx1"/>
              </a:solidFill>
            </a:endParaRPr>
          </a:p>
          <a:p>
            <a:pPr marL="0" lvl="0" indent="0" defTabSz="914400">
              <a:spcBef>
                <a:spcPts val="0"/>
              </a:spcBef>
              <a:buClrTx/>
              <a:buSzTx/>
              <a:buNone/>
            </a:pPr>
            <a:r>
              <a:rPr lang="en-GB" dirty="0">
                <a:solidFill>
                  <a:schemeClr val="tx1"/>
                </a:solidFill>
              </a:rPr>
              <a:t>This analysis specifically looked at the data for 12,556 children (6,353 boys and 6,203 girls) who had been followed from the age of seven until 11 Two outcome variables were assessed: use of screen based media and body fat in children.</a:t>
            </a:r>
          </a:p>
          <a:p>
            <a:pPr marL="0" lvl="0" indent="0" defTabSz="914400">
              <a:spcBef>
                <a:spcPts val="0"/>
              </a:spcBef>
              <a:buClrTx/>
              <a:buSzTx/>
              <a:buNone/>
            </a:pPr>
            <a:endParaRPr lang="en-GB" dirty="0">
              <a:solidFill>
                <a:schemeClr val="tx1"/>
              </a:solidFill>
            </a:endParaRPr>
          </a:p>
          <a:p>
            <a:pPr marL="0" lvl="0" indent="0" defTabSz="914400">
              <a:spcBef>
                <a:spcPts val="0"/>
              </a:spcBef>
              <a:buClrTx/>
              <a:buSzTx/>
              <a:buNone/>
            </a:pPr>
            <a:r>
              <a:rPr lang="en-GB" dirty="0">
                <a:solidFill>
                  <a:schemeClr val="tx1"/>
                </a:solidFill>
              </a:rPr>
              <a:t>(nhs.uk, 2017)</a:t>
            </a:r>
          </a:p>
          <a:p>
            <a:endParaRPr lang="en-GB" dirty="0"/>
          </a:p>
          <a:p>
            <a:endParaRPr lang="en-GB" dirty="0"/>
          </a:p>
        </p:txBody>
      </p:sp>
    </p:spTree>
    <p:extLst>
      <p:ext uri="{BB962C8B-B14F-4D97-AF65-F5344CB8AC3E}">
        <p14:creationId xmlns:p14="http://schemas.microsoft.com/office/powerpoint/2010/main" val="386946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67A85-3799-426D-962A-1DBB0904428A}"/>
              </a:ext>
            </a:extLst>
          </p:cNvPr>
          <p:cNvSpPr>
            <a:spLocks noGrp="1"/>
          </p:cNvSpPr>
          <p:nvPr>
            <p:ph type="title"/>
          </p:nvPr>
        </p:nvSpPr>
        <p:spPr>
          <a:xfrm>
            <a:off x="3362895" y="892097"/>
            <a:ext cx="6064341" cy="855442"/>
          </a:xfrm>
        </p:spPr>
        <p:txBody>
          <a:bodyPr/>
          <a:lstStyle/>
          <a:p>
            <a:r>
              <a:rPr lang="en-GB" dirty="0"/>
              <a:t>Benefits from technology</a:t>
            </a:r>
          </a:p>
        </p:txBody>
      </p:sp>
      <p:pic>
        <p:nvPicPr>
          <p:cNvPr id="2050" name="Picture 2" descr="Image result for pokemon go children">
            <a:extLst>
              <a:ext uri="{FF2B5EF4-FFF2-40B4-BE49-F238E27FC236}">
                <a16:creationId xmlns:a16="http://schemas.microsoft.com/office/drawing/2014/main" id="{48AB7BBA-6843-4635-8DAB-9E56F8A806C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001000" y="4500562"/>
            <a:ext cx="3783537" cy="213142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fitbit running children">
            <a:extLst>
              <a:ext uri="{FF2B5EF4-FFF2-40B4-BE49-F238E27FC236}">
                <a16:creationId xmlns:a16="http://schemas.microsoft.com/office/drawing/2014/main" id="{C747F5FB-875C-4F25-AA1B-2FE80DA0F4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1895" y="2046911"/>
            <a:ext cx="3810000" cy="21431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CEBA6B4-4F88-4D70-8BFD-FB9006118E14}"/>
              </a:ext>
            </a:extLst>
          </p:cNvPr>
          <p:cNvSpPr txBox="1"/>
          <p:nvPr/>
        </p:nvSpPr>
        <p:spPr>
          <a:xfrm>
            <a:off x="901391" y="2515403"/>
            <a:ext cx="6579220" cy="3970318"/>
          </a:xfrm>
          <a:prstGeom prst="rect">
            <a:avLst/>
          </a:prstGeom>
          <a:noFill/>
        </p:spPr>
        <p:txBody>
          <a:bodyPr wrap="square" rtlCol="0">
            <a:spAutoFit/>
          </a:bodyPr>
          <a:lstStyle/>
          <a:p>
            <a:r>
              <a:rPr lang="en-GB" dirty="0"/>
              <a:t>As well as technology having potential negative links to the rise and causes of obesity in children it can also be argued that technology can also help to keep children active. </a:t>
            </a:r>
          </a:p>
          <a:p>
            <a:endParaRPr lang="en-GB" dirty="0"/>
          </a:p>
          <a:p>
            <a:r>
              <a:rPr lang="en-GB" dirty="0"/>
              <a:t>From electronic gym equipment that children can use to Nintendo </a:t>
            </a:r>
            <a:r>
              <a:rPr lang="en-GB" dirty="0" err="1"/>
              <a:t>wiis</a:t>
            </a:r>
            <a:r>
              <a:rPr lang="en-GB" dirty="0"/>
              <a:t> that require children to move and get off the couch. Meaning that children will burn more calories then when they are sitting down on the couch. </a:t>
            </a:r>
          </a:p>
          <a:p>
            <a:endParaRPr lang="en-GB" dirty="0"/>
          </a:p>
          <a:p>
            <a:r>
              <a:rPr lang="en-GB" dirty="0" err="1"/>
              <a:t>Pokemon</a:t>
            </a:r>
            <a:r>
              <a:rPr lang="en-GB" dirty="0"/>
              <a:t> Go is another app that requires children to go outdoors and actively find Pokémon to add to their collection. This can also help children socially interact with their friends by finding </a:t>
            </a:r>
            <a:r>
              <a:rPr lang="en-GB" dirty="0" err="1"/>
              <a:t>Pokemon</a:t>
            </a:r>
            <a:r>
              <a:rPr lang="en-GB" dirty="0"/>
              <a:t> together. </a:t>
            </a:r>
          </a:p>
        </p:txBody>
      </p:sp>
    </p:spTree>
    <p:extLst>
      <p:ext uri="{BB962C8B-B14F-4D97-AF65-F5344CB8AC3E}">
        <p14:creationId xmlns:p14="http://schemas.microsoft.com/office/powerpoint/2010/main" val="3230192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5DECA11-8F23-4BFB-819D-1C5A97840DE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24DBF623-F256-43E8-93AC-B5467A91FD2D}"/>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 name="Freeform 5">
              <a:extLst>
                <a:ext uri="{FF2B5EF4-FFF2-40B4-BE49-F238E27FC236}">
                  <a16:creationId xmlns:a16="http://schemas.microsoft.com/office/drawing/2014/main" id="{B6AB7373-B022-4BA1-B8E7-D2C342475F59}"/>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12" name="Freeform: Shape 11">
            <a:extLst>
              <a:ext uri="{FF2B5EF4-FFF2-40B4-BE49-F238E27FC236}">
                <a16:creationId xmlns:a16="http://schemas.microsoft.com/office/drawing/2014/main" id="{E0BFF7C8-A0F2-492C-AD80-E74CED0D1B8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838669">
            <a:off x="2884218" y="1683278"/>
            <a:ext cx="2934265" cy="437897"/>
          </a:xfrm>
          <a:custGeom>
            <a:avLst/>
            <a:gdLst>
              <a:gd name="connsiteX0" fmla="*/ 2934265 w 2934265"/>
              <a:gd name="connsiteY0" fmla="*/ 0 h 437897"/>
              <a:gd name="connsiteX1" fmla="*/ 2888069 w 2934265"/>
              <a:gd name="connsiteY1" fmla="*/ 437897 h 437897"/>
              <a:gd name="connsiteX2" fmla="*/ 2791337 w 2934265"/>
              <a:gd name="connsiteY2" fmla="*/ 437084 h 437897"/>
              <a:gd name="connsiteX3" fmla="*/ 25070 w 2934265"/>
              <a:gd name="connsiteY3" fmla="*/ 208388 h 437897"/>
              <a:gd name="connsiteX4" fmla="*/ 0 w 2934265"/>
              <a:gd name="connsiteY4" fmla="*/ 141220 h 437897"/>
              <a:gd name="connsiteX5" fmla="*/ 157202 w 2934265"/>
              <a:gd name="connsiteY5" fmla="*/ 150137 h 437897"/>
              <a:gd name="connsiteX6" fmla="*/ 237720 w 2934265"/>
              <a:gd name="connsiteY6" fmla="*/ 153470 h 437897"/>
              <a:gd name="connsiteX7" fmla="*/ 320008 w 2934265"/>
              <a:gd name="connsiteY7" fmla="*/ 156970 h 437897"/>
              <a:gd name="connsiteX8" fmla="*/ 403475 w 2934265"/>
              <a:gd name="connsiteY8" fmla="*/ 160304 h 437897"/>
              <a:gd name="connsiteX9" fmla="*/ 487532 w 2934265"/>
              <a:gd name="connsiteY9" fmla="*/ 162387 h 437897"/>
              <a:gd name="connsiteX10" fmla="*/ 573065 w 2934265"/>
              <a:gd name="connsiteY10" fmla="*/ 164387 h 437897"/>
              <a:gd name="connsiteX11" fmla="*/ 660071 w 2934265"/>
              <a:gd name="connsiteY11" fmla="*/ 166470 h 437897"/>
              <a:gd name="connsiteX12" fmla="*/ 748258 w 2934265"/>
              <a:gd name="connsiteY12" fmla="*/ 167887 h 437897"/>
              <a:gd name="connsiteX13" fmla="*/ 837329 w 2934265"/>
              <a:gd name="connsiteY13" fmla="*/ 167887 h 437897"/>
              <a:gd name="connsiteX14" fmla="*/ 927580 w 2934265"/>
              <a:gd name="connsiteY14" fmla="*/ 168470 h 437897"/>
              <a:gd name="connsiteX15" fmla="*/ 1018716 w 2934265"/>
              <a:gd name="connsiteY15" fmla="*/ 167887 h 437897"/>
              <a:gd name="connsiteX16" fmla="*/ 1110736 w 2934265"/>
              <a:gd name="connsiteY16" fmla="*/ 166470 h 437897"/>
              <a:gd name="connsiteX17" fmla="*/ 1203052 w 2934265"/>
              <a:gd name="connsiteY17" fmla="*/ 165137 h 437897"/>
              <a:gd name="connsiteX18" fmla="*/ 1296547 w 2934265"/>
              <a:gd name="connsiteY18" fmla="*/ 162387 h 437897"/>
              <a:gd name="connsiteX19" fmla="*/ 1391222 w 2934265"/>
              <a:gd name="connsiteY19" fmla="*/ 159720 h 437897"/>
              <a:gd name="connsiteX20" fmla="*/ 1485308 w 2934265"/>
              <a:gd name="connsiteY20" fmla="*/ 156220 h 437897"/>
              <a:gd name="connsiteX21" fmla="*/ 1580573 w 2934265"/>
              <a:gd name="connsiteY21" fmla="*/ 151553 h 437897"/>
              <a:gd name="connsiteX22" fmla="*/ 1677017 w 2934265"/>
              <a:gd name="connsiteY22" fmla="*/ 146053 h 437897"/>
              <a:gd name="connsiteX23" fmla="*/ 1773462 w 2934265"/>
              <a:gd name="connsiteY23" fmla="*/ 140636 h 437897"/>
              <a:gd name="connsiteX24" fmla="*/ 1869907 w 2934265"/>
              <a:gd name="connsiteY24" fmla="*/ 133720 h 437897"/>
              <a:gd name="connsiteX25" fmla="*/ 1968121 w 2934265"/>
              <a:gd name="connsiteY25" fmla="*/ 125553 h 437897"/>
              <a:gd name="connsiteX26" fmla="*/ 2064566 w 2934265"/>
              <a:gd name="connsiteY26" fmla="*/ 117386 h 437897"/>
              <a:gd name="connsiteX27" fmla="*/ 2162780 w 2934265"/>
              <a:gd name="connsiteY27" fmla="*/ 107802 h 437897"/>
              <a:gd name="connsiteX28" fmla="*/ 2261880 w 2934265"/>
              <a:gd name="connsiteY28" fmla="*/ 97552 h 437897"/>
              <a:gd name="connsiteX29" fmla="*/ 2359209 w 2934265"/>
              <a:gd name="connsiteY29" fmla="*/ 86635 h 437897"/>
              <a:gd name="connsiteX30" fmla="*/ 2457718 w 2934265"/>
              <a:gd name="connsiteY30" fmla="*/ 73802 h 437897"/>
              <a:gd name="connsiteX31" fmla="*/ 2556228 w 2934265"/>
              <a:gd name="connsiteY31" fmla="*/ 60135 h 437897"/>
              <a:gd name="connsiteX32" fmla="*/ 2654737 w 2934265"/>
              <a:gd name="connsiteY32" fmla="*/ 46552 h 437897"/>
              <a:gd name="connsiteX33" fmla="*/ 2752951 w 2934265"/>
              <a:gd name="connsiteY33" fmla="*/ 30718 h 437897"/>
              <a:gd name="connsiteX34" fmla="*/ 2851166 w 2934265"/>
              <a:gd name="connsiteY34" fmla="*/ 14384 h 437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934265" h="437897">
                <a:moveTo>
                  <a:pt x="2934265" y="0"/>
                </a:moveTo>
                <a:lnTo>
                  <a:pt x="2888069" y="437897"/>
                </a:lnTo>
                <a:lnTo>
                  <a:pt x="2791337" y="437084"/>
                </a:lnTo>
                <a:cubicBezTo>
                  <a:pt x="2010492" y="424446"/>
                  <a:pt x="481578" y="316124"/>
                  <a:pt x="25070" y="208388"/>
                </a:cubicBezTo>
                <a:cubicBezTo>
                  <a:pt x="16811" y="185970"/>
                  <a:pt x="8258" y="163637"/>
                  <a:pt x="0" y="141220"/>
                </a:cubicBezTo>
                <a:lnTo>
                  <a:pt x="157202" y="150137"/>
                </a:lnTo>
                <a:lnTo>
                  <a:pt x="237720" y="153470"/>
                </a:lnTo>
                <a:lnTo>
                  <a:pt x="320008" y="156970"/>
                </a:lnTo>
                <a:lnTo>
                  <a:pt x="403475" y="160304"/>
                </a:lnTo>
                <a:lnTo>
                  <a:pt x="487532" y="162387"/>
                </a:lnTo>
                <a:lnTo>
                  <a:pt x="573065" y="164387"/>
                </a:lnTo>
                <a:lnTo>
                  <a:pt x="660071" y="166470"/>
                </a:lnTo>
                <a:lnTo>
                  <a:pt x="748258" y="167887"/>
                </a:lnTo>
                <a:lnTo>
                  <a:pt x="837329" y="167887"/>
                </a:lnTo>
                <a:lnTo>
                  <a:pt x="927580" y="168470"/>
                </a:lnTo>
                <a:lnTo>
                  <a:pt x="1018716" y="167887"/>
                </a:lnTo>
                <a:lnTo>
                  <a:pt x="1110736" y="166470"/>
                </a:lnTo>
                <a:lnTo>
                  <a:pt x="1203052" y="165137"/>
                </a:lnTo>
                <a:lnTo>
                  <a:pt x="1296547" y="162387"/>
                </a:lnTo>
                <a:lnTo>
                  <a:pt x="1391222" y="159720"/>
                </a:lnTo>
                <a:lnTo>
                  <a:pt x="1485308" y="156220"/>
                </a:lnTo>
                <a:lnTo>
                  <a:pt x="1580573" y="151553"/>
                </a:lnTo>
                <a:lnTo>
                  <a:pt x="1677017" y="146053"/>
                </a:lnTo>
                <a:lnTo>
                  <a:pt x="1773462" y="140636"/>
                </a:lnTo>
                <a:lnTo>
                  <a:pt x="1869907" y="133720"/>
                </a:lnTo>
                <a:lnTo>
                  <a:pt x="1968121" y="125553"/>
                </a:lnTo>
                <a:lnTo>
                  <a:pt x="2064566" y="117386"/>
                </a:lnTo>
                <a:lnTo>
                  <a:pt x="2162780" y="107802"/>
                </a:lnTo>
                <a:lnTo>
                  <a:pt x="2261880" y="97552"/>
                </a:lnTo>
                <a:lnTo>
                  <a:pt x="2359209" y="86635"/>
                </a:lnTo>
                <a:lnTo>
                  <a:pt x="2457718" y="73802"/>
                </a:lnTo>
                <a:lnTo>
                  <a:pt x="2556228" y="60135"/>
                </a:lnTo>
                <a:lnTo>
                  <a:pt x="2654737" y="46552"/>
                </a:lnTo>
                <a:lnTo>
                  <a:pt x="2752951" y="30718"/>
                </a:lnTo>
                <a:lnTo>
                  <a:pt x="2851166" y="14384"/>
                </a:lnTo>
                <a:close/>
              </a:path>
            </a:pathLst>
          </a:custGeom>
          <a:solidFill>
            <a:schemeClr val="bg1">
              <a:alpha val="20000"/>
            </a:schemeClr>
          </a:solidFill>
          <a:ln>
            <a:noFill/>
          </a:ln>
        </p:spPr>
        <p:txBody>
          <a:bodyPr wrap="square">
            <a:noAutofit/>
          </a:bodyPr>
          <a:lstStyle/>
          <a:p>
            <a:endParaRPr lang="en-US" dirty="0"/>
          </a:p>
        </p:txBody>
      </p:sp>
      <p:sp useBgFill="1">
        <p:nvSpPr>
          <p:cNvPr id="14" name="Freeform: Shape 13">
            <a:extLst>
              <a:ext uri="{FF2B5EF4-FFF2-40B4-BE49-F238E27FC236}">
                <a16:creationId xmlns:a16="http://schemas.microsoft.com/office/drawing/2014/main" id="{F8FA804E-1D25-47B6-B418-617D700B0FE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973494" y="-361419"/>
            <a:ext cx="5982968" cy="7580834"/>
          </a:xfrm>
          <a:custGeom>
            <a:avLst/>
            <a:gdLst>
              <a:gd name="connsiteX0" fmla="*/ 5982968 w 5982968"/>
              <a:gd name="connsiteY0" fmla="*/ 1177 h 7521140"/>
              <a:gd name="connsiteX1" fmla="*/ 5982968 w 5982968"/>
              <a:gd name="connsiteY1" fmla="*/ 1344715 h 7521140"/>
              <a:gd name="connsiteX2" fmla="*/ 5982967 w 5982968"/>
              <a:gd name="connsiteY2" fmla="*/ 1344715 h 7521140"/>
              <a:gd name="connsiteX3" fmla="*/ 5982967 w 5982968"/>
              <a:gd name="connsiteY3" fmla="*/ 6152387 h 7521140"/>
              <a:gd name="connsiteX4" fmla="*/ 5982968 w 5982968"/>
              <a:gd name="connsiteY4" fmla="*/ 6152387 h 7521140"/>
              <a:gd name="connsiteX5" fmla="*/ 5982968 w 5982968"/>
              <a:gd name="connsiteY5" fmla="*/ 7521140 h 7521140"/>
              <a:gd name="connsiteX6" fmla="*/ 0 w 5982968"/>
              <a:gd name="connsiteY6" fmla="*/ 7521140 h 7521140"/>
              <a:gd name="connsiteX7" fmla="*/ 0 w 5982968"/>
              <a:gd name="connsiteY7" fmla="*/ 6152387 h 7521140"/>
              <a:gd name="connsiteX8" fmla="*/ 2 w 5982968"/>
              <a:gd name="connsiteY8" fmla="*/ 6152387 h 7521140"/>
              <a:gd name="connsiteX9" fmla="*/ 2 w 5982968"/>
              <a:gd name="connsiteY9" fmla="*/ 905354 h 7521140"/>
              <a:gd name="connsiteX10" fmla="*/ 3 w 5982968"/>
              <a:gd name="connsiteY10" fmla="*/ 905354 h 7521140"/>
              <a:gd name="connsiteX11" fmla="*/ 3 w 5982968"/>
              <a:gd name="connsiteY11" fmla="*/ 0 h 7521140"/>
              <a:gd name="connsiteX12" fmla="*/ 35302 w 5982968"/>
              <a:gd name="connsiteY12" fmla="*/ 5883 h 7521140"/>
              <a:gd name="connsiteX13" fmla="*/ 138808 w 5982968"/>
              <a:gd name="connsiteY13" fmla="*/ 23197 h 7521140"/>
              <a:gd name="connsiteX14" fmla="*/ 214194 w 5982968"/>
              <a:gd name="connsiteY14" fmla="*/ 35299 h 7521140"/>
              <a:gd name="connsiteX15" fmla="*/ 303938 w 5982968"/>
              <a:gd name="connsiteY15" fmla="*/ 48074 h 7521140"/>
              <a:gd name="connsiteX16" fmla="*/ 410435 w 5982968"/>
              <a:gd name="connsiteY16" fmla="*/ 63370 h 7521140"/>
              <a:gd name="connsiteX17" fmla="*/ 528299 w 5982968"/>
              <a:gd name="connsiteY17" fmla="*/ 79507 h 7521140"/>
              <a:gd name="connsiteX18" fmla="*/ 661121 w 5982968"/>
              <a:gd name="connsiteY18" fmla="*/ 96484 h 7521140"/>
              <a:gd name="connsiteX19" fmla="*/ 805909 w 5982968"/>
              <a:gd name="connsiteY19" fmla="*/ 114469 h 7521140"/>
              <a:gd name="connsiteX20" fmla="*/ 963260 w 5982968"/>
              <a:gd name="connsiteY20" fmla="*/ 132455 h 7521140"/>
              <a:gd name="connsiteX21" fmla="*/ 1130783 w 5982968"/>
              <a:gd name="connsiteY21" fmla="*/ 150776 h 7521140"/>
              <a:gd name="connsiteX22" fmla="*/ 1311469 w 5982968"/>
              <a:gd name="connsiteY22" fmla="*/ 167753 h 7521140"/>
              <a:gd name="connsiteX23" fmla="*/ 1500531 w 5982968"/>
              <a:gd name="connsiteY23" fmla="*/ 184058 h 7521140"/>
              <a:gd name="connsiteX24" fmla="*/ 1700362 w 5982968"/>
              <a:gd name="connsiteY24" fmla="*/ 198850 h 7521140"/>
              <a:gd name="connsiteX25" fmla="*/ 1908569 w 5982968"/>
              <a:gd name="connsiteY25" fmla="*/ 212969 h 7521140"/>
              <a:gd name="connsiteX26" fmla="*/ 2125751 w 5982968"/>
              <a:gd name="connsiteY26" fmla="*/ 226249 h 7521140"/>
              <a:gd name="connsiteX27" fmla="*/ 2237034 w 5982968"/>
              <a:gd name="connsiteY27" fmla="*/ 230955 h 7521140"/>
              <a:gd name="connsiteX28" fmla="*/ 2350710 w 5982968"/>
              <a:gd name="connsiteY28" fmla="*/ 236166 h 7521140"/>
              <a:gd name="connsiteX29" fmla="*/ 2466181 w 5982968"/>
              <a:gd name="connsiteY29" fmla="*/ 241040 h 7521140"/>
              <a:gd name="connsiteX30" fmla="*/ 2582251 w 5982968"/>
              <a:gd name="connsiteY30" fmla="*/ 244234 h 7521140"/>
              <a:gd name="connsiteX31" fmla="*/ 2700713 w 5982968"/>
              <a:gd name="connsiteY31" fmla="*/ 247092 h 7521140"/>
              <a:gd name="connsiteX32" fmla="*/ 2820373 w 5982968"/>
              <a:gd name="connsiteY32" fmla="*/ 250117 h 7521140"/>
              <a:gd name="connsiteX33" fmla="*/ 2942425 w 5982968"/>
              <a:gd name="connsiteY33" fmla="*/ 252134 h 7521140"/>
              <a:gd name="connsiteX34" fmla="*/ 3065674 w 5982968"/>
              <a:gd name="connsiteY34" fmla="*/ 252134 h 7521140"/>
              <a:gd name="connsiteX35" fmla="*/ 3190119 w 5982968"/>
              <a:gd name="connsiteY35" fmla="*/ 253143 h 7521140"/>
              <a:gd name="connsiteX36" fmla="*/ 3315762 w 5982968"/>
              <a:gd name="connsiteY36" fmla="*/ 252134 h 7521140"/>
              <a:gd name="connsiteX37" fmla="*/ 3443199 w 5982968"/>
              <a:gd name="connsiteY37" fmla="*/ 250117 h 7521140"/>
              <a:gd name="connsiteX38" fmla="*/ 3570636 w 5982968"/>
              <a:gd name="connsiteY38" fmla="*/ 248268 h 7521140"/>
              <a:gd name="connsiteX39" fmla="*/ 3699868 w 5982968"/>
              <a:gd name="connsiteY39" fmla="*/ 244234 h 7521140"/>
              <a:gd name="connsiteX40" fmla="*/ 3830297 w 5982968"/>
              <a:gd name="connsiteY40" fmla="*/ 240032 h 7521140"/>
              <a:gd name="connsiteX41" fmla="*/ 3960726 w 5982968"/>
              <a:gd name="connsiteY41" fmla="*/ 235157 h 7521140"/>
              <a:gd name="connsiteX42" fmla="*/ 4092351 w 5982968"/>
              <a:gd name="connsiteY42" fmla="*/ 228266 h 7521140"/>
              <a:gd name="connsiteX43" fmla="*/ 4225173 w 5982968"/>
              <a:gd name="connsiteY43" fmla="*/ 220029 h 7521140"/>
              <a:gd name="connsiteX44" fmla="*/ 4358593 w 5982968"/>
              <a:gd name="connsiteY44" fmla="*/ 212129 h 7521140"/>
              <a:gd name="connsiteX45" fmla="*/ 4492012 w 5982968"/>
              <a:gd name="connsiteY45" fmla="*/ 202044 h 7521140"/>
              <a:gd name="connsiteX46" fmla="*/ 4627228 w 5982968"/>
              <a:gd name="connsiteY46" fmla="*/ 189941 h 7521140"/>
              <a:gd name="connsiteX47" fmla="*/ 4760647 w 5982968"/>
              <a:gd name="connsiteY47" fmla="*/ 177839 h 7521140"/>
              <a:gd name="connsiteX48" fmla="*/ 4896461 w 5982968"/>
              <a:gd name="connsiteY48" fmla="*/ 163887 h 7521140"/>
              <a:gd name="connsiteX49" fmla="*/ 5032872 w 5982968"/>
              <a:gd name="connsiteY49" fmla="*/ 148591 h 7521140"/>
              <a:gd name="connsiteX50" fmla="*/ 5167489 w 5982968"/>
              <a:gd name="connsiteY50" fmla="*/ 132455 h 7521140"/>
              <a:gd name="connsiteX51" fmla="*/ 5303902 w 5982968"/>
              <a:gd name="connsiteY51" fmla="*/ 113629 h 7521140"/>
              <a:gd name="connsiteX52" fmla="*/ 5439714 w 5982968"/>
              <a:gd name="connsiteY52" fmla="*/ 93458 h 7521140"/>
              <a:gd name="connsiteX53" fmla="*/ 5576126 w 5982968"/>
              <a:gd name="connsiteY53" fmla="*/ 73455 h 7521140"/>
              <a:gd name="connsiteX54" fmla="*/ 5711939 w 5982968"/>
              <a:gd name="connsiteY54" fmla="*/ 50091 h 7521140"/>
              <a:gd name="connsiteX55" fmla="*/ 5847154 w 5982968"/>
              <a:gd name="connsiteY55" fmla="*/ 26222 h 7521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5982968" h="7521140">
                <a:moveTo>
                  <a:pt x="5982968" y="1177"/>
                </a:moveTo>
                <a:lnTo>
                  <a:pt x="5982968" y="1344715"/>
                </a:lnTo>
                <a:lnTo>
                  <a:pt x="5982967" y="1344715"/>
                </a:lnTo>
                <a:lnTo>
                  <a:pt x="5982967" y="6152387"/>
                </a:lnTo>
                <a:lnTo>
                  <a:pt x="5982968" y="6152387"/>
                </a:lnTo>
                <a:lnTo>
                  <a:pt x="5982968" y="7521140"/>
                </a:lnTo>
                <a:lnTo>
                  <a:pt x="0" y="7521140"/>
                </a:lnTo>
                <a:lnTo>
                  <a:pt x="0" y="6152387"/>
                </a:lnTo>
                <a:lnTo>
                  <a:pt x="2" y="6152387"/>
                </a:lnTo>
                <a:lnTo>
                  <a:pt x="2" y="905354"/>
                </a:lnTo>
                <a:lnTo>
                  <a:pt x="3" y="905354"/>
                </a:lnTo>
                <a:lnTo>
                  <a:pt x="3" y="0"/>
                </a:lnTo>
                <a:lnTo>
                  <a:pt x="35302" y="5883"/>
                </a:lnTo>
                <a:lnTo>
                  <a:pt x="138808" y="23197"/>
                </a:lnTo>
                <a:lnTo>
                  <a:pt x="214194" y="35299"/>
                </a:lnTo>
                <a:lnTo>
                  <a:pt x="303938" y="48074"/>
                </a:lnTo>
                <a:lnTo>
                  <a:pt x="410435" y="63370"/>
                </a:lnTo>
                <a:lnTo>
                  <a:pt x="528299" y="79507"/>
                </a:lnTo>
                <a:lnTo>
                  <a:pt x="661121" y="96484"/>
                </a:lnTo>
                <a:lnTo>
                  <a:pt x="805909" y="114469"/>
                </a:lnTo>
                <a:lnTo>
                  <a:pt x="963260" y="132455"/>
                </a:lnTo>
                <a:lnTo>
                  <a:pt x="1130783" y="150776"/>
                </a:lnTo>
                <a:lnTo>
                  <a:pt x="1311469" y="167753"/>
                </a:lnTo>
                <a:lnTo>
                  <a:pt x="1500531" y="184058"/>
                </a:lnTo>
                <a:lnTo>
                  <a:pt x="1700362" y="198850"/>
                </a:lnTo>
                <a:lnTo>
                  <a:pt x="1908569" y="212969"/>
                </a:lnTo>
                <a:lnTo>
                  <a:pt x="2125751" y="226249"/>
                </a:lnTo>
                <a:lnTo>
                  <a:pt x="2237034" y="230955"/>
                </a:lnTo>
                <a:lnTo>
                  <a:pt x="2350710" y="236166"/>
                </a:lnTo>
                <a:lnTo>
                  <a:pt x="2466181" y="241040"/>
                </a:lnTo>
                <a:lnTo>
                  <a:pt x="2582251" y="244234"/>
                </a:lnTo>
                <a:lnTo>
                  <a:pt x="2700713" y="247092"/>
                </a:lnTo>
                <a:lnTo>
                  <a:pt x="2820373" y="250117"/>
                </a:lnTo>
                <a:lnTo>
                  <a:pt x="2942425" y="252134"/>
                </a:lnTo>
                <a:lnTo>
                  <a:pt x="3065674" y="252134"/>
                </a:lnTo>
                <a:lnTo>
                  <a:pt x="3190119" y="253143"/>
                </a:lnTo>
                <a:lnTo>
                  <a:pt x="3315762" y="252134"/>
                </a:lnTo>
                <a:lnTo>
                  <a:pt x="3443199" y="250117"/>
                </a:lnTo>
                <a:lnTo>
                  <a:pt x="3570636" y="248268"/>
                </a:lnTo>
                <a:lnTo>
                  <a:pt x="3699868" y="244234"/>
                </a:lnTo>
                <a:lnTo>
                  <a:pt x="3830297" y="240032"/>
                </a:lnTo>
                <a:lnTo>
                  <a:pt x="3960726" y="235157"/>
                </a:lnTo>
                <a:lnTo>
                  <a:pt x="4092351" y="228266"/>
                </a:lnTo>
                <a:lnTo>
                  <a:pt x="4225173" y="220029"/>
                </a:lnTo>
                <a:lnTo>
                  <a:pt x="4358593" y="212129"/>
                </a:lnTo>
                <a:lnTo>
                  <a:pt x="4492012" y="202044"/>
                </a:lnTo>
                <a:lnTo>
                  <a:pt x="4627228" y="189941"/>
                </a:lnTo>
                <a:lnTo>
                  <a:pt x="4760647" y="177839"/>
                </a:lnTo>
                <a:lnTo>
                  <a:pt x="4896461" y="163887"/>
                </a:lnTo>
                <a:lnTo>
                  <a:pt x="5032872" y="148591"/>
                </a:lnTo>
                <a:lnTo>
                  <a:pt x="5167489" y="132455"/>
                </a:lnTo>
                <a:lnTo>
                  <a:pt x="5303902" y="113629"/>
                </a:lnTo>
                <a:lnTo>
                  <a:pt x="5439714" y="93458"/>
                </a:lnTo>
                <a:lnTo>
                  <a:pt x="5576126" y="73455"/>
                </a:lnTo>
                <a:lnTo>
                  <a:pt x="5711939" y="50091"/>
                </a:lnTo>
                <a:lnTo>
                  <a:pt x="5847154" y="26222"/>
                </a:lnTo>
                <a:close/>
              </a:path>
            </a:pathLst>
          </a:custGeom>
          <a:ln>
            <a:noFill/>
          </a:ln>
        </p:spPr>
      </p:sp>
      <p:sp>
        <p:nvSpPr>
          <p:cNvPr id="2" name="Title 1">
            <a:extLst>
              <a:ext uri="{FF2B5EF4-FFF2-40B4-BE49-F238E27FC236}">
                <a16:creationId xmlns:a16="http://schemas.microsoft.com/office/drawing/2014/main" id="{320DE2CB-B378-4910-9261-FA98C104D1A0}"/>
              </a:ext>
            </a:extLst>
          </p:cNvPr>
          <p:cNvSpPr>
            <a:spLocks noGrp="1"/>
          </p:cNvSpPr>
          <p:nvPr>
            <p:ph type="title"/>
          </p:nvPr>
        </p:nvSpPr>
        <p:spPr>
          <a:xfrm>
            <a:off x="994087" y="1130603"/>
            <a:ext cx="2851585" cy="4596794"/>
          </a:xfrm>
        </p:spPr>
        <p:txBody>
          <a:bodyPr anchor="ctr">
            <a:normAutofit/>
          </a:bodyPr>
          <a:lstStyle/>
          <a:p>
            <a:r>
              <a:rPr lang="en-GB" sz="3200">
                <a:solidFill>
                  <a:srgbClr val="EBEBEB"/>
                </a:solidFill>
              </a:rPr>
              <a:t>Bibliography</a:t>
            </a:r>
          </a:p>
        </p:txBody>
      </p:sp>
      <p:sp>
        <p:nvSpPr>
          <p:cNvPr id="3" name="Content Placeholder 2">
            <a:extLst>
              <a:ext uri="{FF2B5EF4-FFF2-40B4-BE49-F238E27FC236}">
                <a16:creationId xmlns:a16="http://schemas.microsoft.com/office/drawing/2014/main" id="{368A81F0-4685-49FB-B419-73CB16E7D394}"/>
              </a:ext>
            </a:extLst>
          </p:cNvPr>
          <p:cNvSpPr>
            <a:spLocks noGrp="1"/>
          </p:cNvSpPr>
          <p:nvPr>
            <p:ph idx="1"/>
          </p:nvPr>
        </p:nvSpPr>
        <p:spPr>
          <a:xfrm>
            <a:off x="4611166" y="266373"/>
            <a:ext cx="7580834" cy="6235721"/>
          </a:xfrm>
        </p:spPr>
        <p:txBody>
          <a:bodyPr anchor="ctr">
            <a:normAutofit lnSpcReduction="10000"/>
          </a:bodyPr>
          <a:lstStyle/>
          <a:p>
            <a:pPr>
              <a:lnSpc>
                <a:spcPct val="90000"/>
              </a:lnSpc>
            </a:pPr>
            <a:r>
              <a:rPr lang="en-GB" sz="1100" dirty="0">
                <a:latin typeface="Times New Roman" panose="02020603050405020304" pitchFamily="18" charset="0"/>
                <a:cs typeface="Times New Roman" panose="02020603050405020304" pitchFamily="18" charset="0"/>
              </a:rPr>
              <a:t> </a:t>
            </a:r>
            <a:r>
              <a:rPr lang="en-GB" sz="1100" dirty="0" err="1">
                <a:latin typeface="Times New Roman" panose="02020603050405020304" pitchFamily="18" charset="0"/>
                <a:cs typeface="Times New Roman" panose="02020603050405020304" pitchFamily="18" charset="0"/>
              </a:rPr>
              <a:t>Boseley</a:t>
            </a:r>
            <a:r>
              <a:rPr lang="en-GB" sz="1100" dirty="0">
                <a:latin typeface="Times New Roman" panose="02020603050405020304" pitchFamily="18" charset="0"/>
                <a:cs typeface="Times New Roman" panose="02020603050405020304" pitchFamily="18" charset="0"/>
              </a:rPr>
              <a:t>, S. (2017). Shocking figures show there are now 124 million obese children worldwide. [online] the Guardian. Available at: https://www.theguardian.com/society/2017/oct/10/shocking-figures-show-there-are-now-124-million-obese-children-worldwide [Accessed 15 Jan. 2018].</a:t>
            </a:r>
          </a:p>
          <a:p>
            <a:pPr>
              <a:lnSpc>
                <a:spcPct val="90000"/>
              </a:lnSpc>
            </a:pPr>
            <a:r>
              <a:rPr lang="en-GB" sz="1100" dirty="0">
                <a:latin typeface="Times New Roman" panose="02020603050405020304" pitchFamily="18" charset="0"/>
                <a:cs typeface="Times New Roman" panose="02020603050405020304" pitchFamily="18" charset="0"/>
              </a:rPr>
              <a:t>Chandler, N. (2018). How </a:t>
            </a:r>
            <a:r>
              <a:rPr lang="en-GB" sz="1100" dirty="0" err="1">
                <a:latin typeface="Times New Roman" panose="02020603050405020304" pitchFamily="18" charset="0"/>
                <a:cs typeface="Times New Roman" panose="02020603050405020304" pitchFamily="18" charset="0"/>
              </a:rPr>
              <a:t>FitBit</a:t>
            </a:r>
            <a:r>
              <a:rPr lang="en-GB" sz="1100" dirty="0">
                <a:latin typeface="Times New Roman" panose="02020603050405020304" pitchFamily="18" charset="0"/>
                <a:cs typeface="Times New Roman" panose="02020603050405020304" pitchFamily="18" charset="0"/>
              </a:rPr>
              <a:t> Works. [online] HowStuffWorks. Available at: https://electronics.howstuffworks.com/gadgets/fitness/fitbit.htm [Accessed 13 Jan. 2018].</a:t>
            </a:r>
          </a:p>
          <a:p>
            <a:pPr>
              <a:lnSpc>
                <a:spcPct val="90000"/>
              </a:lnSpc>
            </a:pPr>
            <a:r>
              <a:rPr lang="en-GB" sz="1100" dirty="0">
                <a:latin typeface="Times New Roman" panose="02020603050405020304" pitchFamily="18" charset="0"/>
                <a:cs typeface="Times New Roman" panose="02020603050405020304" pitchFamily="18" charset="0"/>
              </a:rPr>
              <a:t>Childhood Obesity. (2014). [</a:t>
            </a:r>
            <a:r>
              <a:rPr lang="en-GB" sz="1100" dirty="0" err="1">
                <a:latin typeface="Times New Roman" panose="02020603050405020304" pitchFamily="18" charset="0"/>
                <a:cs typeface="Times New Roman" panose="02020603050405020304" pitchFamily="18" charset="0"/>
              </a:rPr>
              <a:t>ebook</a:t>
            </a:r>
            <a:r>
              <a:rPr lang="en-GB" sz="1100" dirty="0">
                <a:latin typeface="Times New Roman" panose="02020603050405020304" pitchFamily="18" charset="0"/>
                <a:cs typeface="Times New Roman" panose="02020603050405020304" pitchFamily="18" charset="0"/>
              </a:rPr>
              <a:t>] Wales: WAG. Available at: http://www.assembly.wales/NAfW%20Documents/child_obesity_booklet.pdf%20-%2026022014/child_obesity_booklet-English.pdf [Accessed 15 Jan. 2018].</a:t>
            </a:r>
          </a:p>
          <a:p>
            <a:pPr>
              <a:lnSpc>
                <a:spcPct val="90000"/>
              </a:lnSpc>
            </a:pPr>
            <a:endParaRPr lang="en-GB" sz="1100" dirty="0">
              <a:latin typeface="Times New Roman" panose="02020603050405020304" pitchFamily="18" charset="0"/>
              <a:cs typeface="Times New Roman" panose="02020603050405020304" pitchFamily="18" charset="0"/>
            </a:endParaRPr>
          </a:p>
          <a:p>
            <a:pPr>
              <a:lnSpc>
                <a:spcPct val="90000"/>
              </a:lnSpc>
            </a:pPr>
            <a:r>
              <a:rPr lang="en-GB" sz="1100" dirty="0">
                <a:latin typeface="Times New Roman" panose="02020603050405020304" pitchFamily="18" charset="0"/>
                <a:cs typeface="Times New Roman" panose="02020603050405020304" pitchFamily="18" charset="0"/>
              </a:rPr>
              <a:t>Gov.uk. (2015). Childhood obesity: applying All Our Health - GOV.UK. [online] Available at: https://www.gov.uk/government/publications/childhood-obesity-applying-all-our-health/childhood-obesity-applying-all-our-health [Accessed 10 Jan. 2018].</a:t>
            </a:r>
          </a:p>
          <a:p>
            <a:pPr>
              <a:lnSpc>
                <a:spcPct val="90000"/>
              </a:lnSpc>
            </a:pPr>
            <a:r>
              <a:rPr lang="en-GB" sz="1100" dirty="0" err="1">
                <a:latin typeface="Times New Roman" panose="02020603050405020304" pitchFamily="18" charset="0"/>
                <a:cs typeface="Times New Roman" panose="02020603050405020304" pitchFamily="18" charset="0"/>
              </a:rPr>
              <a:t>Hardus</a:t>
            </a:r>
            <a:r>
              <a:rPr lang="en-GB" sz="1100" dirty="0">
                <a:latin typeface="Times New Roman" panose="02020603050405020304" pitchFamily="18" charset="0"/>
                <a:cs typeface="Times New Roman" panose="02020603050405020304" pitchFamily="18" charset="0"/>
              </a:rPr>
              <a:t>, P., van </a:t>
            </a:r>
            <a:r>
              <a:rPr lang="en-GB" sz="1100" dirty="0" err="1">
                <a:latin typeface="Times New Roman" panose="02020603050405020304" pitchFamily="18" charset="0"/>
                <a:cs typeface="Times New Roman" panose="02020603050405020304" pitchFamily="18" charset="0"/>
              </a:rPr>
              <a:t>Vuuren</a:t>
            </a:r>
            <a:r>
              <a:rPr lang="en-GB" sz="1100" dirty="0">
                <a:latin typeface="Times New Roman" panose="02020603050405020304" pitchFamily="18" charset="0"/>
                <a:cs typeface="Times New Roman" panose="02020603050405020304" pitchFamily="18" charset="0"/>
              </a:rPr>
              <a:t>, C., Crawford, D. and Worsley, A. (2003). Public perceptions of the causes and prevention of obesity among primary school children. International Journal of Obesity, 27(12), pp.1465-1471.</a:t>
            </a:r>
          </a:p>
          <a:p>
            <a:pPr>
              <a:lnSpc>
                <a:spcPct val="90000"/>
              </a:lnSpc>
            </a:pPr>
            <a:r>
              <a:rPr lang="en-GB" sz="1100" dirty="0">
                <a:latin typeface="Times New Roman" panose="02020603050405020304" pitchFamily="18" charset="0"/>
                <a:cs typeface="Times New Roman" panose="02020603050405020304" pitchFamily="18" charset="0"/>
              </a:rPr>
              <a:t>Rosen, L., Lim, A., Felt, J., Carrier, L., Cheever, N., Lara-Ruiz, J., Mendoza, J. and </a:t>
            </a:r>
            <a:r>
              <a:rPr lang="en-GB" sz="1100" dirty="0" err="1">
                <a:latin typeface="Times New Roman" panose="02020603050405020304" pitchFamily="18" charset="0"/>
                <a:cs typeface="Times New Roman" panose="02020603050405020304" pitchFamily="18" charset="0"/>
              </a:rPr>
              <a:t>Rokkum</a:t>
            </a:r>
            <a:r>
              <a:rPr lang="en-GB" sz="1100" dirty="0">
                <a:latin typeface="Times New Roman" panose="02020603050405020304" pitchFamily="18" charset="0"/>
                <a:cs typeface="Times New Roman" panose="02020603050405020304" pitchFamily="18" charset="0"/>
              </a:rPr>
              <a:t>, J. (2014). Media and technology use predicts ill-being among children, preteens and teenagers independent of the negative health impacts of exercise and eating habits. Computers in Human </a:t>
            </a:r>
            <a:r>
              <a:rPr lang="en-GB" sz="1100" dirty="0" err="1">
                <a:latin typeface="Times New Roman" panose="02020603050405020304" pitchFamily="18" charset="0"/>
                <a:cs typeface="Times New Roman" panose="02020603050405020304" pitchFamily="18" charset="0"/>
              </a:rPr>
              <a:t>Behavior</a:t>
            </a:r>
            <a:r>
              <a:rPr lang="en-GB" sz="1100" dirty="0">
                <a:latin typeface="Times New Roman" panose="02020603050405020304" pitchFamily="18" charset="0"/>
                <a:cs typeface="Times New Roman" panose="02020603050405020304" pitchFamily="18" charset="0"/>
              </a:rPr>
              <a:t>, 35, pp.364-375.</a:t>
            </a:r>
          </a:p>
          <a:p>
            <a:pPr>
              <a:lnSpc>
                <a:spcPct val="90000"/>
              </a:lnSpc>
            </a:pPr>
            <a:r>
              <a:rPr lang="en-GB" sz="1100" dirty="0">
                <a:latin typeface="Times New Roman" panose="02020603050405020304" pitchFamily="18" charset="0"/>
                <a:cs typeface="Times New Roman" panose="02020603050405020304" pitchFamily="18" charset="0"/>
              </a:rPr>
              <a:t>Morris, S. (2017). School clamps down on phones and Fitbits to ease body image worries. [online] the Guardian. Available at: https://www.theguardian.com/society/2017/jul/12/gloucestershire-school-clamps-down-smartphones-activity-trackers-pupils [Accessed 13 Jan. 2018].</a:t>
            </a:r>
          </a:p>
          <a:p>
            <a:pPr>
              <a:lnSpc>
                <a:spcPct val="90000"/>
              </a:lnSpc>
            </a:pPr>
            <a:r>
              <a:rPr lang="en-GB" sz="1100" dirty="0">
                <a:latin typeface="Times New Roman" panose="02020603050405020304" pitchFamily="18" charset="0"/>
                <a:cs typeface="Times New Roman" panose="02020603050405020304" pitchFamily="18" charset="0"/>
              </a:rPr>
              <a:t>http://www2.nphs.wales.nhs.uk:8080/ChildMeasurementDocs.nsf/85c50756737f79ac80256f2700534ea3/692fe9649b4fc8be80257e49002a4bcb/$FILE/ATT0SH7G.pdf [Accessed 14 Jan. 2018].</a:t>
            </a:r>
          </a:p>
          <a:p>
            <a:pPr>
              <a:lnSpc>
                <a:spcPct val="90000"/>
              </a:lnSpc>
            </a:pPr>
            <a:r>
              <a:rPr lang="en-GB" sz="1100" dirty="0">
                <a:latin typeface="Times New Roman" panose="02020603050405020304" pitchFamily="18" charset="0"/>
                <a:cs typeface="Times New Roman" panose="02020603050405020304" pitchFamily="18" charset="0"/>
              </a:rPr>
              <a:t>News.bbc.co.uk. (2005). BBC NEWS | Health | TV watching link to child obesity. [online] Available at: http://news.bbc.co.uk/1/hi/health/4562879.stm [Accessed 10 Jan. 2018].    </a:t>
            </a:r>
          </a:p>
          <a:p>
            <a:pPr>
              <a:lnSpc>
                <a:spcPct val="90000"/>
              </a:lnSpc>
            </a:pPr>
            <a:r>
              <a:rPr lang="en-GB" sz="1100" dirty="0">
                <a:latin typeface="Times New Roman" panose="02020603050405020304" pitchFamily="18" charset="0"/>
                <a:cs typeface="Times New Roman" panose="02020603050405020304" pitchFamily="18" charset="0"/>
              </a:rPr>
              <a:t> N</a:t>
            </a:r>
            <a:r>
              <a:rPr lang="en-GB" sz="1100" dirty="0">
                <a:solidFill>
                  <a:srgbClr val="666666"/>
                </a:solidFill>
                <a:latin typeface="Times New Roman" panose="02020603050405020304" pitchFamily="18" charset="0"/>
                <a:cs typeface="Times New Roman" panose="02020603050405020304" pitchFamily="18" charset="0"/>
              </a:rPr>
              <a:t>hs.uk. (2017). </a:t>
            </a:r>
            <a:r>
              <a:rPr lang="en-GB" sz="1100" i="1" dirty="0">
                <a:solidFill>
                  <a:srgbClr val="666666"/>
                </a:solidFill>
                <a:latin typeface="Times New Roman" panose="02020603050405020304" pitchFamily="18" charset="0"/>
                <a:cs typeface="Times New Roman" panose="02020603050405020304" pitchFamily="18" charset="0"/>
              </a:rPr>
              <a:t>TV in bedroom 'risk factor' for child obesity</a:t>
            </a:r>
            <a:r>
              <a:rPr lang="en-GB" sz="1100" dirty="0">
                <a:solidFill>
                  <a:srgbClr val="666666"/>
                </a:solidFill>
                <a:latin typeface="Times New Roman" panose="02020603050405020304" pitchFamily="18" charset="0"/>
                <a:cs typeface="Times New Roman" panose="02020603050405020304" pitchFamily="18" charset="0"/>
              </a:rPr>
              <a:t>. [online] Available at: https://www.nhs.uk/news/obesity/tv-in-bedroom-risk-factor-for-child-obesity/ [Accessed 15 Jan. 2018].</a:t>
            </a:r>
            <a:endParaRPr lang="en-GB" sz="1100" dirty="0">
              <a:latin typeface="Times New Roman" panose="02020603050405020304" pitchFamily="18" charset="0"/>
              <a:cs typeface="Times New Roman" panose="02020603050405020304" pitchFamily="18" charset="0"/>
            </a:endParaRPr>
          </a:p>
          <a:p>
            <a:pPr>
              <a:lnSpc>
                <a:spcPct val="90000"/>
              </a:lnSpc>
            </a:pPr>
            <a:r>
              <a:rPr lang="en-GB" sz="1100" dirty="0">
                <a:latin typeface="Times New Roman" panose="02020603050405020304" pitchFamily="18" charset="0"/>
                <a:cs typeface="Times New Roman" panose="02020603050405020304" pitchFamily="18" charset="0"/>
              </a:rPr>
              <a:t>Reilly, J. (2005). Early life risk factors for obesity in childhood: cohort study. BMJ, 330(7504), pp.1357-0.    </a:t>
            </a:r>
          </a:p>
          <a:p>
            <a:pPr>
              <a:lnSpc>
                <a:spcPct val="90000"/>
              </a:lnSpc>
            </a:pPr>
            <a:r>
              <a:rPr lang="en-GB" sz="1100" dirty="0">
                <a:latin typeface="Times New Roman" panose="02020603050405020304" pitchFamily="18" charset="0"/>
                <a:cs typeface="Times New Roman" panose="02020603050405020304" pitchFamily="18" charset="0"/>
              </a:rPr>
              <a:t>Topics. (2016). Is the Fitbit kids a step too far?. [online] Available at: https://www.sbs.com.au/topics/life/health/article/2016/08/31/fitbit-kids-step-too-far [Accessed 13 Jan. 2018].</a:t>
            </a:r>
          </a:p>
          <a:p>
            <a:pPr>
              <a:lnSpc>
                <a:spcPct val="90000"/>
              </a:lnSpc>
            </a:pPr>
            <a:r>
              <a:rPr lang="en-GB" sz="1100" dirty="0">
                <a:latin typeface="Times New Roman" panose="02020603050405020304" pitchFamily="18" charset="0"/>
                <a:cs typeface="Times New Roman" panose="02020603050405020304" pitchFamily="18" charset="0"/>
              </a:rPr>
              <a:t>Wales.nhs.uk. (2016). Public Health Wales | Obesity. [online] Available at: http://www.wales.nhs.uk/sitesplus/888/page/52135 [Accessed 14 Jan. 2018].</a:t>
            </a:r>
          </a:p>
        </p:txBody>
      </p:sp>
    </p:spTree>
    <p:extLst>
      <p:ext uri="{BB962C8B-B14F-4D97-AF65-F5344CB8AC3E}">
        <p14:creationId xmlns:p14="http://schemas.microsoft.com/office/powerpoint/2010/main" val="24457437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TM02900722[[fn=Ion Boardroom]]</Template>
  <TotalTime>1971</TotalTime>
  <Words>3202</Words>
  <Application>Microsoft Office PowerPoint</Application>
  <PresentationFormat>Widescreen</PresentationFormat>
  <Paragraphs>173</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Times New Roman</vt:lpstr>
      <vt:lpstr>Wingdings 3</vt:lpstr>
      <vt:lpstr>Ion Boardroom</vt:lpstr>
      <vt:lpstr>Obesity in children </vt:lpstr>
      <vt:lpstr>Topics</vt:lpstr>
      <vt:lpstr>Facts and stats</vt:lpstr>
      <vt:lpstr>Facts on childhood Obesity in the UK</vt:lpstr>
      <vt:lpstr>Rising BMI levels in children  since 1975</vt:lpstr>
      <vt:lpstr>True or false </vt:lpstr>
      <vt:lpstr>Factors relating to the Causes of Obesity in Children.</vt:lpstr>
      <vt:lpstr>                             Technology </vt:lpstr>
      <vt:lpstr>Negatives of technology</vt:lpstr>
      <vt:lpstr>Televisions in children's bedrooms are believed to be one of the causes of childhood obesity according to researchers/</vt:lpstr>
      <vt:lpstr>Benefits from technology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Obesity in young children </dc:title>
  <dc:creator>Callum Mcgartland (1403199)</dc:creator>
  <cp:lastModifiedBy>Callum Mcgartland (1403199)</cp:lastModifiedBy>
  <cp:revision>120</cp:revision>
  <dcterms:created xsi:type="dcterms:W3CDTF">2017-11-21T14:02:23Z</dcterms:created>
  <dcterms:modified xsi:type="dcterms:W3CDTF">2018-01-15T23:15:30Z</dcterms:modified>
</cp:coreProperties>
</file>