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18"/>
  </p:notesMasterIdLst>
  <p:handoutMasterIdLst>
    <p:handoutMasterId r:id="rId19"/>
  </p:handoutMasterIdLst>
  <p:sldIdLst>
    <p:sldId id="344" r:id="rId2"/>
    <p:sldId id="368" r:id="rId3"/>
    <p:sldId id="349" r:id="rId4"/>
    <p:sldId id="350" r:id="rId5"/>
    <p:sldId id="351" r:id="rId6"/>
    <p:sldId id="353" r:id="rId7"/>
    <p:sldId id="371" r:id="rId8"/>
    <p:sldId id="355" r:id="rId9"/>
    <p:sldId id="357" r:id="rId10"/>
    <p:sldId id="358" r:id="rId11"/>
    <p:sldId id="359" r:id="rId12"/>
    <p:sldId id="361" r:id="rId13"/>
    <p:sldId id="362" r:id="rId14"/>
    <p:sldId id="369" r:id="rId15"/>
    <p:sldId id="366" r:id="rId16"/>
    <p:sldId id="367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167" autoAdjust="0"/>
  </p:normalViewPr>
  <p:slideViewPr>
    <p:cSldViewPr>
      <p:cViewPr varScale="1">
        <p:scale>
          <a:sx n="65" d="100"/>
          <a:sy n="65" d="100"/>
        </p:scale>
        <p:origin x="387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82445857-3C01-455D-886E-83BE8DB218F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80299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598" y="4632687"/>
            <a:ext cx="5335893" cy="4389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A2F24174-6A53-4BC5-82AB-5BF5B24EEEAF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55172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5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 the students finish where to </a:t>
            </a:r>
            <a:r>
              <a:rPr lang="en-GB" smtClean="0"/>
              <a:t>put the year.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9073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020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720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91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2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9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0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123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10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7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45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57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203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1874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1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070C0"/>
                </a:solidFill>
              </a:rPr>
              <a:t>Session 3 Paraphrasing and quotations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600200"/>
            <a:ext cx="3886200" cy="4576763"/>
          </a:xfrm>
        </p:spPr>
        <p:txBody>
          <a:bodyPr/>
          <a:lstStyle/>
          <a:p>
            <a:pPr marL="0" indent="0">
              <a:buNone/>
            </a:pP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3886200" cy="45767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2186980"/>
            <a:ext cx="4183732" cy="32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772816"/>
            <a:ext cx="4038600" cy="435334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827584" y="1600200"/>
            <a:ext cx="7859216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1600200"/>
            <a:ext cx="805815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Putting others’ ideas/comments/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   information in your </a:t>
            </a: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own words.</a:t>
            </a:r>
            <a:endParaRPr lang="en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Keeping to the original meaning.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Presenting information in a different way.</a:t>
            </a:r>
            <a:endParaRPr lang="cy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paraphrase?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show your 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Keep a record of where you found information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Include references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5" name="Pentagon 4"/>
          <p:cNvSpPr/>
          <p:nvPr/>
        </p:nvSpPr>
        <p:spPr>
          <a:xfrm>
            <a:off x="971600" y="2924944"/>
            <a:ext cx="3456384" cy="180020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GB" kern="0" dirty="0">
                <a:solidFill>
                  <a:schemeClr val="bg1"/>
                </a:solidFill>
                <a:latin typeface="Lucida Sans" panose="020B0602040502020204" pitchFamily="34" charset="0"/>
                <a:ea typeface="ＭＳ Ｐゴシック" charset="-128"/>
              </a:rPr>
              <a:t>Using your own words is better than copying.</a:t>
            </a:r>
            <a:endParaRPr lang="cy-GB" kern="0" dirty="0">
              <a:solidFill>
                <a:schemeClr val="bg1"/>
              </a:solidFill>
              <a:latin typeface="Lucida Sans" panose="020B06020405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sources and references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816224"/>
            <a:ext cx="4038600" cy="3412976"/>
          </a:xfrm>
        </p:spPr>
        <p:txBody>
          <a:bodyPr/>
          <a:lstStyle/>
          <a:p>
            <a:pPr>
              <a:buFontTx/>
              <a:buChar char="•"/>
              <a:defRPr/>
            </a:pPr>
            <a:endParaRPr lang="cy-GB" sz="20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755576" y="2564903"/>
            <a:ext cx="7931224" cy="280831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 smtClean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 smtClean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X </a:t>
            </a:r>
            <a:r>
              <a:rPr lang="en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= Surname/s or Organisation</a:t>
            </a:r>
            <a:endParaRPr lang="cy-GB" sz="20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8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8650" y="2276871"/>
            <a:ext cx="7886700" cy="3240361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</a:t>
            </a:r>
            <a:r>
              <a:rPr lang="en-GB" altLang="en-US" dirty="0" smtClean="0"/>
              <a:t>(</a:t>
            </a:r>
            <a:r>
              <a:rPr lang="en-GB" altLang="en-US" dirty="0" smtClean="0"/>
              <a:t>2018</a:t>
            </a:r>
            <a:r>
              <a:rPr lang="en-GB" altLang="en-US" dirty="0" smtClean="0"/>
              <a:t>) </a:t>
            </a:r>
            <a:r>
              <a:rPr lang="en-GB" altLang="en-US" dirty="0" smtClean="0"/>
              <a:t>has </a:t>
            </a:r>
            <a:r>
              <a:rPr lang="en-GB" altLang="en-US" dirty="0"/>
              <a:t>indicated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study </a:t>
            </a:r>
            <a:r>
              <a:rPr lang="en-GB" altLang="en-US" dirty="0" smtClean="0"/>
              <a:t>(</a:t>
            </a:r>
            <a:r>
              <a:rPr lang="en-GB" altLang="en-US" dirty="0" smtClean="0"/>
              <a:t>2019</a:t>
            </a:r>
            <a:r>
              <a:rPr lang="en-GB" altLang="en-US" dirty="0" smtClean="0"/>
              <a:t>) </a:t>
            </a:r>
            <a:r>
              <a:rPr lang="en-GB" altLang="en-US" dirty="0" smtClean="0"/>
              <a:t>has </a:t>
            </a:r>
            <a:r>
              <a:rPr lang="en-GB" altLang="en-US" dirty="0"/>
              <a:t>shown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work </a:t>
            </a:r>
            <a:r>
              <a:rPr lang="en-GB" altLang="en-US" dirty="0" smtClean="0"/>
              <a:t>(</a:t>
            </a:r>
            <a:r>
              <a:rPr lang="en-GB" altLang="en-US" dirty="0" smtClean="0"/>
              <a:t>2017</a:t>
            </a:r>
            <a:r>
              <a:rPr lang="en-GB" altLang="en-US" dirty="0" smtClean="0"/>
              <a:t>) </a:t>
            </a:r>
            <a:r>
              <a:rPr lang="en-GB" altLang="en-US" dirty="0" smtClean="0"/>
              <a:t>indicates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work </a:t>
            </a:r>
            <a:r>
              <a:rPr lang="en-GB" altLang="en-US" dirty="0" smtClean="0"/>
              <a:t>(2020) shows </a:t>
            </a:r>
            <a:r>
              <a:rPr lang="en-GB" altLang="en-US" dirty="0"/>
              <a:t>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</a:t>
            </a:r>
            <a:r>
              <a:rPr lang="en-GB" altLang="en-US" dirty="0" smtClean="0"/>
              <a:t>(2020) has argued……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</a:t>
            </a:r>
            <a:r>
              <a:rPr lang="en-GB" altLang="en-US" dirty="0" smtClean="0"/>
              <a:t>(2020)experience </a:t>
            </a:r>
            <a:r>
              <a:rPr lang="en-GB" altLang="en-US" dirty="0"/>
              <a:t>is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asserts 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claims that 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suggests 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01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(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Directly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text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2018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)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suggests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that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the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global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economic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crash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2008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started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an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era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of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austerity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many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countries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</a:t>
            </a:r>
            <a:endParaRPr lang="cy-GB" alt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The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global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economic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crash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2008 was the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beginning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of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austerity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for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many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countries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This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view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is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supported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by Jones (</a:t>
            </a:r>
            <a:r>
              <a:rPr lang="cy-GB" altLang="cy-GB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2018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).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Paraphrasing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(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Indirectly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in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text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Outdoor play provides children with several important social skills (Jones, 2008). 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5719" cy="4525963"/>
          </a:xfrm>
        </p:spPr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‘word for word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’, exactly</a:t>
            </a:r>
            <a:endParaRPr lang="en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 more than 2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long ones per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page</a:t>
            </a:r>
          </a:p>
          <a:p>
            <a:pPr>
              <a:buFontTx/>
              <a:buChar char="•"/>
              <a:defRPr/>
            </a:pPr>
            <a:r>
              <a:rPr lang="en-GB" altLang="cy-GB" b="1" u="sng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Must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Long </a:t>
            </a: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enter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as a separate paragraph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indent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the paragraph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quotation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marks are not required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follow with </a:t>
            </a: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reference</a:t>
            </a:r>
          </a:p>
          <a:p>
            <a:pPr>
              <a:defRPr/>
            </a:pP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4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Long quotation</a:t>
            </a:r>
          </a:p>
        </p:txBody>
      </p:sp>
      <p:graphicFrame>
        <p:nvGraphicFramePr>
          <p:cNvPr id="46083" name="Content Placeholder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085921"/>
              </p:ext>
            </p:extLst>
          </p:nvPr>
        </p:nvGraphicFramePr>
        <p:xfrm>
          <a:off x="684213" y="1111250"/>
          <a:ext cx="7745412" cy="468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8" name="Document" r:id="rId4" imgW="8039793" imgH="4863463" progId="Word.Document.8">
                  <p:embed/>
                </p:oleObj>
              </mc:Choice>
              <mc:Fallback>
                <p:oleObj name="Document" r:id="rId4" imgW="8039793" imgH="4863463" progId="Word.Document.8">
                  <p:embed/>
                  <p:pic>
                    <p:nvPicPr>
                      <p:cNvPr id="46083" name="Content Placeholder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1111250"/>
                        <a:ext cx="7745412" cy="4686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Short </a:t>
            </a: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endParaRPr lang="en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8784976" cy="4929411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enclose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 double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quotation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marks; “example”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needs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author’s surname, year of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publication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and page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number enclosed (in round brackets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)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Example:</a:t>
            </a:r>
            <a:endParaRPr lang="en-US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(2008, p. 57)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suggests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that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a “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child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responds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positively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to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experience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”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and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therefore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should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be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encouraged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to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engage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sz="2400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activity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</a:t>
            </a:r>
          </a:p>
          <a:p>
            <a:pPr>
              <a:defRPr/>
            </a:pP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51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4929411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323528" y="1196752"/>
            <a:ext cx="8640960" cy="492941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Follow guidance in Harvard referencing handbook (Moodle)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Individual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Paraphrasing and referencing task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16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Lindon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(2012)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16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ed.)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Siencyn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S. W. (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gol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.) (2008)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bach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astudiaethau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plentyndod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cynnar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Caerfyrddin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Cyhoeddiadau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Coleg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y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Drindod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Tassoni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P. a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Hucker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K. (2000)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Webster-Stratton, C. (2008)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blynyddoedd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rhyfeddol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Arweinlyfr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datrys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problemau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rieni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2-8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oed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Llandysul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Gwasg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Gomer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2641</TotalTime>
  <Words>552</Words>
  <Application>Microsoft Office PowerPoint</Application>
  <PresentationFormat>On-screen Show (4:3)</PresentationFormat>
  <Paragraphs>93</Paragraphs>
  <Slides>16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ＭＳ Ｐゴシック</vt:lpstr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Wingdings</vt:lpstr>
      <vt:lpstr>Office Theme</vt:lpstr>
      <vt:lpstr>Microsoft Word 97 - 2003 Document</vt:lpstr>
      <vt:lpstr>Session 3 Paraphrasing and quotations</vt:lpstr>
      <vt:lpstr> Contents</vt:lpstr>
      <vt:lpstr> What is ‘paraphrasing?’</vt:lpstr>
      <vt:lpstr> Why paraphrase?</vt:lpstr>
      <vt:lpstr> How?</vt:lpstr>
      <vt:lpstr> Introducing sources and references</vt:lpstr>
      <vt:lpstr>Examples</vt:lpstr>
      <vt:lpstr>Paraphrasing (Directly in text)</vt:lpstr>
      <vt:lpstr>Paraphrasing (Indirectly in text)</vt:lpstr>
      <vt:lpstr> Quotations</vt:lpstr>
      <vt:lpstr> Long Quotations</vt:lpstr>
      <vt:lpstr>Long quotation</vt:lpstr>
      <vt:lpstr> Short Quotations</vt:lpstr>
      <vt:lpstr> Reference list</vt:lpstr>
      <vt:lpstr> Individual task</vt:lpstr>
      <vt:lpstr>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112</cp:revision>
  <cp:lastPrinted>2018-09-10T15:05:58Z</cp:lastPrinted>
  <dcterms:created xsi:type="dcterms:W3CDTF">2004-04-06T15:50:52Z</dcterms:created>
  <dcterms:modified xsi:type="dcterms:W3CDTF">2020-10-19T14:56:01Z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