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
  </p:notesMasterIdLst>
  <p:sldIdLst>
    <p:sldId id="364" r:id="rId2"/>
    <p:sldId id="387" r:id="rId3"/>
    <p:sldId id="394" r:id="rId4"/>
    <p:sldId id="395" r:id="rId5"/>
    <p:sldId id="403" r:id="rId6"/>
    <p:sldId id="402" r:id="rId7"/>
    <p:sldId id="398" r:id="rId8"/>
    <p:sldId id="399" r:id="rId9"/>
    <p:sldId id="40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79FD95-ED94-4569-84AF-6C51D021EEBC}" v="17" dt="2026-07-18T13:37:34.4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3447" autoAdjust="0"/>
  </p:normalViewPr>
  <p:slideViewPr>
    <p:cSldViewPr snapToGrid="0" showGuides="1">
      <p:cViewPr varScale="1">
        <p:scale>
          <a:sx n="63" d="100"/>
          <a:sy n="63" d="100"/>
        </p:scale>
        <p:origin x="780" y="5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lbossgamer1246 Progamernub1" userId="44e96e2661eb1712" providerId="LiveId" clId="{DDE363C5-FF5F-4015-AADB-3B3CD6E8E931}"/>
    <pc:docChg chg="custSel addSld delSld modSld">
      <pc:chgData name="Jlbossgamer1246 Progamernub1" userId="44e96e2661eb1712" providerId="LiveId" clId="{DDE363C5-FF5F-4015-AADB-3B3CD6E8E931}" dt="2026-07-18T13:39:13.811" v="230" actId="20577"/>
      <pc:docMkLst>
        <pc:docMk/>
      </pc:docMkLst>
      <pc:sldChg chg="modSp mod">
        <pc:chgData name="Jlbossgamer1246 Progamernub1" userId="44e96e2661eb1712" providerId="LiveId" clId="{DDE363C5-FF5F-4015-AADB-3B3CD6E8E931}" dt="2026-07-18T13:39:13.811" v="230" actId="20577"/>
        <pc:sldMkLst>
          <pc:docMk/>
          <pc:sldMk cId="0" sldId="394"/>
        </pc:sldMkLst>
        <pc:spChg chg="mod">
          <ac:chgData name="Jlbossgamer1246 Progamernub1" userId="44e96e2661eb1712" providerId="LiveId" clId="{DDE363C5-FF5F-4015-AADB-3B3CD6E8E931}" dt="2026-07-18T13:38:00.788" v="217" actId="20577"/>
          <ac:spMkLst>
            <pc:docMk/>
            <pc:sldMk cId="0" sldId="394"/>
            <ac:spMk id="5" creationId="{028FA0CD-6774-EDEB-7901-7CC84D67FB82}"/>
          </ac:spMkLst>
        </pc:spChg>
        <pc:spChg chg="mod">
          <ac:chgData name="Jlbossgamer1246 Progamernub1" userId="44e96e2661eb1712" providerId="LiveId" clId="{DDE363C5-FF5F-4015-AADB-3B3CD6E8E931}" dt="2026-07-18T13:39:13.811" v="230" actId="20577"/>
          <ac:spMkLst>
            <pc:docMk/>
            <pc:sldMk cId="0" sldId="394"/>
            <ac:spMk id="9218" creationId="{1C5FB738-49DC-34AE-A0B2-E0926CAB7A9B}"/>
          </ac:spMkLst>
        </pc:spChg>
      </pc:sldChg>
      <pc:sldChg chg="modSp mod">
        <pc:chgData name="Jlbossgamer1246 Progamernub1" userId="44e96e2661eb1712" providerId="LiveId" clId="{DDE363C5-FF5F-4015-AADB-3B3CD6E8E931}" dt="2026-07-18T13:36:01.042" v="161" actId="20577"/>
        <pc:sldMkLst>
          <pc:docMk/>
          <pc:sldMk cId="0" sldId="395"/>
        </pc:sldMkLst>
        <pc:spChg chg="mod">
          <ac:chgData name="Jlbossgamer1246 Progamernub1" userId="44e96e2661eb1712" providerId="LiveId" clId="{DDE363C5-FF5F-4015-AADB-3B3CD6E8E931}" dt="2026-07-18T13:34:52.005" v="117" actId="20577"/>
          <ac:spMkLst>
            <pc:docMk/>
            <pc:sldMk cId="0" sldId="395"/>
            <ac:spMk id="2" creationId="{1FE8F138-5F23-B989-7BFD-71F5C33065F6}"/>
          </ac:spMkLst>
        </pc:spChg>
        <pc:spChg chg="mod">
          <ac:chgData name="Jlbossgamer1246 Progamernub1" userId="44e96e2661eb1712" providerId="LiveId" clId="{DDE363C5-FF5F-4015-AADB-3B3CD6E8E931}" dt="2026-07-18T13:36:01.042" v="161" actId="20577"/>
          <ac:spMkLst>
            <pc:docMk/>
            <pc:sldMk cId="0" sldId="395"/>
            <ac:spMk id="10" creationId="{E32E3400-4CF7-D76F-91E6-1E97593C4D9A}"/>
          </ac:spMkLst>
        </pc:spChg>
      </pc:sldChg>
      <pc:sldChg chg="modSp">
        <pc:chgData name="Jlbossgamer1246 Progamernub1" userId="44e96e2661eb1712" providerId="LiveId" clId="{DDE363C5-FF5F-4015-AADB-3B3CD6E8E931}" dt="2026-07-18T13:15:05.385" v="4" actId="20577"/>
        <pc:sldMkLst>
          <pc:docMk/>
          <pc:sldMk cId="0" sldId="398"/>
        </pc:sldMkLst>
        <pc:spChg chg="mod">
          <ac:chgData name="Jlbossgamer1246 Progamernub1" userId="44e96e2661eb1712" providerId="LiveId" clId="{DDE363C5-FF5F-4015-AADB-3B3CD6E8E931}" dt="2026-07-18T13:15:05.385" v="4" actId="20577"/>
          <ac:spMkLst>
            <pc:docMk/>
            <pc:sldMk cId="0" sldId="398"/>
            <ac:spMk id="12291" creationId="{DA8DF68F-34C4-285F-B4A1-B6E08AE08A8B}"/>
          </ac:spMkLst>
        </pc:spChg>
      </pc:sldChg>
      <pc:sldChg chg="del">
        <pc:chgData name="Jlbossgamer1246 Progamernub1" userId="44e96e2661eb1712" providerId="LiveId" clId="{DDE363C5-FF5F-4015-AADB-3B3CD6E8E931}" dt="2026-07-18T13:14:06.786" v="1" actId="2696"/>
        <pc:sldMkLst>
          <pc:docMk/>
          <pc:sldMk cId="0" sldId="401"/>
        </pc:sldMkLst>
      </pc:sldChg>
      <pc:sldChg chg="modSp">
        <pc:chgData name="Jlbossgamer1246 Progamernub1" userId="44e96e2661eb1712" providerId="LiveId" clId="{DDE363C5-FF5F-4015-AADB-3B3CD6E8E931}" dt="2026-07-18T13:37:34.475" v="176" actId="20577"/>
        <pc:sldMkLst>
          <pc:docMk/>
          <pc:sldMk cId="1488450619" sldId="403"/>
        </pc:sldMkLst>
        <pc:spChg chg="mod">
          <ac:chgData name="Jlbossgamer1246 Progamernub1" userId="44e96e2661eb1712" providerId="LiveId" clId="{DDE363C5-FF5F-4015-AADB-3B3CD6E8E931}" dt="2026-07-18T13:37:34.475" v="176" actId="20577"/>
          <ac:spMkLst>
            <pc:docMk/>
            <pc:sldMk cId="1488450619" sldId="403"/>
            <ac:spMk id="4" creationId="{F79CD425-82BE-392A-9E91-4FA88724A016}"/>
          </ac:spMkLst>
        </pc:spChg>
      </pc:sldChg>
      <pc:sldChg chg="add del">
        <pc:chgData name="Jlbossgamer1246 Progamernub1" userId="44e96e2661eb1712" providerId="LiveId" clId="{DDE363C5-FF5F-4015-AADB-3B3CD6E8E931}" dt="2026-07-18T13:14:12.241" v="2" actId="2696"/>
        <pc:sldMkLst>
          <pc:docMk/>
          <pc:sldMk cId="2769831437" sldId="40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3C6DE3-8BC8-4042-BB8D-A93D9A892BA7}"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76ADA0-7F1C-47BE-8655-1B3B17A7D59A}" type="slidenum">
              <a:rPr lang="en-GB" smtClean="0"/>
              <a:t>‹#›</a:t>
            </a:fld>
            <a:endParaRPr lang="en-GB"/>
          </a:p>
        </p:txBody>
      </p:sp>
    </p:spTree>
    <p:extLst>
      <p:ext uri="{BB962C8B-B14F-4D97-AF65-F5344CB8AC3E}">
        <p14:creationId xmlns:p14="http://schemas.microsoft.com/office/powerpoint/2010/main" val="2045460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76ADA0-7F1C-47BE-8655-1B3B17A7D59A}" type="slidenum">
              <a:rPr lang="en-GB" smtClean="0"/>
              <a:t>8</a:t>
            </a:fld>
            <a:endParaRPr lang="en-GB"/>
          </a:p>
        </p:txBody>
      </p:sp>
    </p:spTree>
    <p:extLst>
      <p:ext uri="{BB962C8B-B14F-4D97-AF65-F5344CB8AC3E}">
        <p14:creationId xmlns:p14="http://schemas.microsoft.com/office/powerpoint/2010/main" val="28208886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18/07/2026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18/07/2026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18/07/2026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england.nhs.uk/?utm_source=copilot.com" TargetMode="External"/><Relationship Id="rId2" Type="http://schemas.openxmlformats.org/officeDocument/2006/relationships/hyperlink" Target="https://www.skillsforcare.org.uk/?utm_source=copilo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JOY OBASOGIE</a:t>
            </a:r>
          </a:p>
          <a:p>
            <a:r>
              <a:rPr lang="en-GB" altLang="en-US" u="sng" dirty="0"/>
              <a:t>Student ID: 2516286</a:t>
            </a:r>
            <a:endParaRPr lang="en-GB" altLang="en-US" b="1" i="1" dirty="0"/>
          </a:p>
          <a:p>
            <a:r>
              <a:rPr lang="en-GB" altLang="en-US" u="sng" dirty="0"/>
              <a:t>Lecturer’s Name</a:t>
            </a:r>
            <a:r>
              <a:rPr lang="en-GB" altLang="en-US" b="1" i="1" dirty="0"/>
              <a:t>: SOBAN SADIQ</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18/07/2026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2</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334432" y="1251858"/>
            <a:ext cx="11247967" cy="3916363"/>
          </a:xfrm>
        </p:spPr>
        <p:txBody>
          <a:bodyPr/>
          <a:lstStyle/>
          <a:p>
            <a:pPr marL="0" indent="0">
              <a:buNone/>
              <a:defRPr/>
            </a:pPr>
            <a:r>
              <a:rPr lang="en-GB" sz="2800" b="1" i="1" dirty="0"/>
              <a:t>Briefly</a:t>
            </a:r>
          </a:p>
          <a:p>
            <a:pPr>
              <a:lnSpc>
                <a:spcPct val="150000"/>
              </a:lnSpc>
              <a:defRPr/>
            </a:pPr>
            <a:r>
              <a:rPr lang="en-GB" sz="1800" dirty="0"/>
              <a:t>My name is Joy </a:t>
            </a:r>
            <a:r>
              <a:rPr lang="en-GB" sz="1800" dirty="0" err="1"/>
              <a:t>Obasogie</a:t>
            </a:r>
            <a:r>
              <a:rPr lang="en-GB" sz="1800" dirty="0"/>
              <a:t> I am a student of university of </a:t>
            </a:r>
            <a:r>
              <a:rPr lang="en-GB" sz="1800" dirty="0" err="1"/>
              <a:t>wales</a:t>
            </a:r>
            <a:r>
              <a:rPr lang="en-GB" sz="1800" dirty="0"/>
              <a:t>. </a:t>
            </a:r>
          </a:p>
          <a:p>
            <a:pPr>
              <a:lnSpc>
                <a:spcPct val="150000"/>
              </a:lnSpc>
              <a:defRPr/>
            </a:pPr>
            <a:r>
              <a:rPr lang="en-GB" altLang="en-US" sz="1800" dirty="0"/>
              <a:t>Today I will be presenting communication .</a:t>
            </a:r>
          </a:p>
          <a:p>
            <a:pPr marL="0" indent="0">
              <a:buNone/>
              <a:defRPr/>
            </a:pPr>
            <a:endParaRPr lang="en-GB" sz="1800" b="1" dirty="0"/>
          </a:p>
          <a:p>
            <a:pPr>
              <a:defRPr/>
            </a:pPr>
            <a:endParaRPr lang="en-GB"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547285"/>
          </a:xfrm>
        </p:spPr>
        <p:txBody>
          <a:bodyPr/>
          <a:lstStyle/>
          <a:p>
            <a:r>
              <a:rPr lang="en-GB" sz="2800" b="1" dirty="0"/>
              <a:t>Communication</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3</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447964"/>
            <a:ext cx="11628967" cy="4196020"/>
          </a:xfrm>
          <a:prstGeom prst="rect">
            <a:avLst/>
          </a:prstGeom>
          <a:noFill/>
        </p:spPr>
        <p:txBody>
          <a:bodyPr wrap="square">
            <a:spAutoFit/>
          </a:bodyPr>
          <a:lstStyle/>
          <a:p>
            <a:pPr>
              <a:lnSpc>
                <a:spcPct val="150000"/>
              </a:lnSpc>
            </a:pPr>
            <a:r>
              <a:rPr lang="en-GB" dirty="0">
                <a:latin typeface="Arial" panose="020B0604020202020204" pitchFamily="34" charset="0"/>
                <a:cs typeface="Arial" panose="020B0604020202020204" pitchFamily="34" charset="0"/>
              </a:rPr>
              <a:t>State which skill you have chosen:</a:t>
            </a:r>
          </a:p>
          <a:p>
            <a:pPr marL="742950" lvl="1" indent="-285750">
              <a:lnSpc>
                <a:spcPct val="150000"/>
              </a:lnSpc>
              <a:buFont typeface="Arial" panose="020B0604020202020204" pitchFamily="34" charset="0"/>
              <a:buChar char="•"/>
            </a:pPr>
            <a:r>
              <a:rPr lang="en-GB" b="1" dirty="0">
                <a:latin typeface="Arial" panose="020B0604020202020204" pitchFamily="34" charset="0"/>
                <a:cs typeface="Arial" panose="020B0604020202020204" pitchFamily="34" charset="0"/>
              </a:rPr>
              <a:t>communication</a:t>
            </a:r>
          </a:p>
          <a:p>
            <a:pPr lvl="1">
              <a:lnSpc>
                <a:spcPct val="150000"/>
              </a:lnSpc>
            </a:pPr>
            <a:r>
              <a:rPr lang="en-GB" dirty="0">
                <a:latin typeface="Arial" panose="020B0604020202020204" pitchFamily="34" charset="0"/>
                <a:cs typeface="Arial" panose="020B0604020202020204" pitchFamily="34" charset="0"/>
              </a:rPr>
              <a:t>The process of sharing information idea ,thoughts and feeling with others in a clear and effective way.</a:t>
            </a:r>
          </a:p>
          <a:p>
            <a:pPr marL="742950" lvl="1" indent="-285750">
              <a:lnSpc>
                <a:spcPct val="150000"/>
              </a:lnSpc>
              <a:buFont typeface="Arial" panose="020B0604020202020204" pitchFamily="34" charset="0"/>
              <a:buChar char="•"/>
            </a:pPr>
            <a:r>
              <a:rPr lang="en-GB" b="1" dirty="0">
                <a:latin typeface="Arial" panose="020B0604020202020204" pitchFamily="34" charset="0"/>
                <a:cs typeface="Arial" panose="020B0604020202020204" pitchFamily="34" charset="0"/>
              </a:rPr>
              <a:t>What does it involve in everyday practice.</a:t>
            </a:r>
          </a:p>
          <a:p>
            <a:pPr marL="742950" lvl="1"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Active listening</a:t>
            </a:r>
          </a:p>
          <a:p>
            <a:pPr lvl="1">
              <a:lnSpc>
                <a:spcPct val="150000"/>
              </a:lnSpc>
            </a:pPr>
            <a:r>
              <a:rPr lang="en-GB" dirty="0">
                <a:latin typeface="Arial" panose="020B0604020202020204" pitchFamily="34" charset="0"/>
                <a:cs typeface="Arial" panose="020B0604020202020204" pitchFamily="34" charset="0"/>
              </a:rPr>
              <a:t>.speaking clearly and respectfully, using appropriate body language and asking questions and giving feedback.</a:t>
            </a:r>
          </a:p>
          <a:p>
            <a:pPr>
              <a:lnSpc>
                <a:spcPct val="150000"/>
              </a:lnSpc>
            </a:pPr>
            <a:r>
              <a:rPr lang="en-GB" b="1" i="1" dirty="0">
                <a:latin typeface="Arial" panose="020B0604020202020204" pitchFamily="34" charset="0"/>
                <a:cs typeface="Arial" panose="020B0604020202020204" pitchFamily="34" charset="0"/>
              </a:rPr>
              <a:t>Where and how have I developed this skill.</a:t>
            </a:r>
          </a:p>
          <a:p>
            <a:pPr>
              <a:lnSpc>
                <a:spcPct val="150000"/>
              </a:lnSpc>
              <a:buNone/>
            </a:pPr>
            <a:r>
              <a:rPr lang="en-GB" i="1" dirty="0">
                <a:latin typeface="Arial" panose="020B0604020202020204" pitchFamily="34" charset="0"/>
                <a:cs typeface="Arial" panose="020B0604020202020204" pitchFamily="34" charset="0"/>
              </a:rPr>
              <a:t>Through working and studying with others ,participating in group discussion and presentation ,through feedback from colleagues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860300"/>
          </a:xfrm>
        </p:spPr>
        <p:txBody>
          <a:bodyPr/>
          <a:lstStyle/>
          <a:p>
            <a:r>
              <a:rPr lang="en-GB" sz="2800" b="1" dirty="0"/>
              <a:t>Importance of Communication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530341" y="666967"/>
            <a:ext cx="11462658" cy="5324535"/>
          </a:xfrm>
          <a:prstGeom prst="rect">
            <a:avLst/>
          </a:prstGeom>
          <a:noFill/>
        </p:spPr>
        <p:txBody>
          <a:bodyPr wrap="square">
            <a:spAutoFit/>
          </a:bodyPr>
          <a:lstStyle/>
          <a:p>
            <a:endParaRPr lang="en-GB" b="1" dirty="0"/>
          </a:p>
          <a:p>
            <a:r>
              <a:rPr lang="en-GB" dirty="0">
                <a:latin typeface="Arial" panose="020B0604020202020204" pitchFamily="34" charset="0"/>
                <a:cs typeface="Arial" panose="020B0604020202020204" pitchFamily="34" charset="0"/>
              </a:rPr>
              <a:t>Ensure safe and effective care help professionals ,reduces misunderstandings and errors and promotes person centred care and positive outcomes.</a:t>
            </a:r>
          </a:p>
          <a:p>
            <a:r>
              <a:rPr lang="en-GB" b="1" dirty="0"/>
              <a:t> Support:</a:t>
            </a:r>
          </a:p>
          <a:p>
            <a:pPr marL="800100" lvl="1" indent="-342900">
              <a:buFont typeface="Arial" panose="020B0604020202020204" pitchFamily="34" charset="0"/>
              <a:buChar char="•"/>
            </a:pPr>
            <a:r>
              <a:rPr lang="en-GB" dirty="0"/>
              <a:t>Safe and effective care</a:t>
            </a:r>
          </a:p>
          <a:p>
            <a:pPr marL="800100" lvl="1" indent="-342900">
              <a:buFont typeface="Arial" panose="020B0604020202020204" pitchFamily="34" charset="0"/>
              <a:buChar char="•"/>
            </a:pPr>
            <a:r>
              <a:rPr lang="en-GB" dirty="0"/>
              <a:t>Good quality outcomes for service users</a:t>
            </a:r>
          </a:p>
          <a:p>
            <a:endParaRPr lang="en-GB" i="1" dirty="0"/>
          </a:p>
          <a:p>
            <a:r>
              <a:rPr lang="en-GB" b="1" dirty="0"/>
              <a:t> Benefits:</a:t>
            </a:r>
          </a:p>
          <a:p>
            <a:pPr marL="342900" indent="-342900">
              <a:buFont typeface="Arial" panose="020B0604020202020204" pitchFamily="34" charset="0"/>
              <a:buChar char="•"/>
            </a:pPr>
            <a:r>
              <a:rPr lang="en-GB" dirty="0"/>
              <a:t>Service users / patients. feel listened to, respected and involved in decision, build trust and confidence in professionals</a:t>
            </a:r>
          </a:p>
          <a:p>
            <a:pPr marL="342900" indent="-342900">
              <a:buFont typeface="Arial" panose="020B0604020202020204" pitchFamily="34" charset="0"/>
              <a:buChar char="•"/>
            </a:pPr>
            <a:r>
              <a:rPr lang="en-GB" dirty="0"/>
              <a:t>Staff and colleagues: improved teamwork and collaboration ,supports effective problem solving</a:t>
            </a:r>
          </a:p>
          <a:p>
            <a:pPr marL="342900" indent="-342900">
              <a:buFont typeface="Arial" panose="020B0604020202020204" pitchFamily="34" charset="0"/>
              <a:buChar char="•"/>
            </a:pPr>
            <a:r>
              <a:rPr lang="en-GB" dirty="0"/>
              <a:t>The organisation ;improves quality of care and patient satisfaction and reduces complaints and clinical errors .</a:t>
            </a:r>
          </a:p>
          <a:p>
            <a:endParaRPr lang="en-GB" dirty="0"/>
          </a:p>
          <a:p>
            <a:r>
              <a:rPr lang="en-GB" b="1" dirty="0"/>
              <a:t>What problems could occur if this skill is not used effectively?</a:t>
            </a:r>
            <a:r>
              <a:rPr lang="en-GB" dirty="0"/>
              <a:t> </a:t>
            </a:r>
          </a:p>
          <a:p>
            <a:r>
              <a:rPr lang="en-GB" dirty="0"/>
              <a:t>Medication or treatment errors ,misunderstanding between staff and patents.</a:t>
            </a:r>
          </a:p>
          <a:p>
            <a:endParaRPr lang="en-GB" dirty="0"/>
          </a:p>
          <a:p>
            <a:r>
              <a:rPr lang="en-GB" b="1" i="1" dirty="0"/>
              <a:t>Example focus:</a:t>
            </a:r>
            <a:r>
              <a:rPr lang="en-GB" b="1" dirty="0"/>
              <a:t> </a:t>
            </a:r>
            <a:r>
              <a:rPr lang="en-GB" dirty="0"/>
              <a:t>Patient safety, teamwork, communication errors, quality of care.</a:t>
            </a:r>
          </a:p>
          <a:p>
            <a:pPr lvl="1"/>
            <a:endParaRPr lang="en-GB"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00ABE-3104-D13E-5479-5AA4F637E5E4}"/>
              </a:ext>
            </a:extLst>
          </p:cNvPr>
          <p:cNvSpPr>
            <a:spLocks noGrp="1"/>
          </p:cNvSpPr>
          <p:nvPr>
            <p:ph type="title"/>
          </p:nvPr>
        </p:nvSpPr>
        <p:spPr>
          <a:xfrm>
            <a:off x="609600" y="28228"/>
            <a:ext cx="10972800" cy="571500"/>
          </a:xfrm>
        </p:spPr>
        <p:txBody>
          <a:bodyPr/>
          <a:lstStyle/>
          <a:p>
            <a:r>
              <a:rPr lang="en-GB" sz="2800" b="1" dirty="0"/>
              <a:t>Model or framework linked - SBAR</a:t>
            </a:r>
            <a:endParaRPr lang="en-GB" sz="2800" dirty="0"/>
          </a:p>
        </p:txBody>
      </p:sp>
      <p:sp>
        <p:nvSpPr>
          <p:cNvPr id="3" name="Text Placeholder 2">
            <a:extLst>
              <a:ext uri="{FF2B5EF4-FFF2-40B4-BE49-F238E27FC236}">
                <a16:creationId xmlns:a16="http://schemas.microsoft.com/office/drawing/2014/main" id="{74DEA9F6-B5AC-2AEE-F13D-BB2F6B1AF88B}"/>
              </a:ext>
            </a:extLst>
          </p:cNvPr>
          <p:cNvSpPr>
            <a:spLocks noGrp="1"/>
          </p:cNvSpPr>
          <p:nvPr>
            <p:ph type="body" idx="1"/>
          </p:nvPr>
        </p:nvSpPr>
        <p:spPr>
          <a:xfrm>
            <a:off x="334433" y="628997"/>
            <a:ext cx="5386917" cy="639762"/>
          </a:xfrm>
        </p:spPr>
        <p:txBody>
          <a:bodyPr/>
          <a:lstStyle/>
          <a:p>
            <a:r>
              <a:rPr lang="en-GB" dirty="0"/>
              <a:t>What is this model?</a:t>
            </a:r>
          </a:p>
        </p:txBody>
      </p:sp>
      <p:sp>
        <p:nvSpPr>
          <p:cNvPr id="4" name="Content Placeholder 3">
            <a:extLst>
              <a:ext uri="{FF2B5EF4-FFF2-40B4-BE49-F238E27FC236}">
                <a16:creationId xmlns:a16="http://schemas.microsoft.com/office/drawing/2014/main" id="{F79CD425-82BE-392A-9E91-4FA88724A016}"/>
              </a:ext>
            </a:extLst>
          </p:cNvPr>
          <p:cNvSpPr>
            <a:spLocks noGrp="1"/>
          </p:cNvSpPr>
          <p:nvPr>
            <p:ph sz="half" idx="2"/>
          </p:nvPr>
        </p:nvSpPr>
        <p:spPr>
          <a:xfrm>
            <a:off x="521758" y="1298028"/>
            <a:ext cx="5386917" cy="4557567"/>
          </a:xfrm>
        </p:spPr>
        <p:txBody>
          <a:bodyPr/>
          <a:lstStyle/>
          <a:p>
            <a:pPr>
              <a:lnSpc>
                <a:spcPct val="150000"/>
              </a:lnSpc>
              <a:buFont typeface="Wingdings" panose="05000000000000000000" pitchFamily="2" charset="2"/>
              <a:buChar char="q"/>
            </a:pPr>
            <a:r>
              <a:rPr lang="en-GB" sz="1600" dirty="0">
                <a:latin typeface="Arial" panose="020B0604020202020204" pitchFamily="34" charset="0"/>
                <a:cs typeface="Arial" panose="020B0604020202020204" pitchFamily="34" charset="0"/>
              </a:rPr>
              <a:t>SBAR is a structured communication tool used in health and social care to help professionals share information clearly, quickly, and safely. It provides a standard format so everyone communicates in the same organised way.</a:t>
            </a:r>
          </a:p>
          <a:p>
            <a:pPr marL="0" indent="0">
              <a:lnSpc>
                <a:spcPct val="150000"/>
              </a:lnSpc>
              <a:buNone/>
            </a:pPr>
            <a:r>
              <a:rPr lang="en-GB" sz="1600" b="1" dirty="0"/>
              <a:t>key stages or components</a:t>
            </a:r>
          </a:p>
          <a:p>
            <a:pPr>
              <a:lnSpc>
                <a:spcPct val="150000"/>
              </a:lnSpc>
            </a:pPr>
            <a:r>
              <a:rPr lang="en-GB" sz="1600" b="1" dirty="0"/>
              <a:t>S- Situation: </a:t>
            </a:r>
            <a:r>
              <a:rPr lang="en-GB" sz="1600" dirty="0"/>
              <a:t>What is happening right now?</a:t>
            </a:r>
          </a:p>
          <a:p>
            <a:pPr>
              <a:lnSpc>
                <a:spcPct val="150000"/>
              </a:lnSpc>
            </a:pPr>
            <a:r>
              <a:rPr lang="en-GB" sz="1600" b="1" dirty="0"/>
              <a:t>B- Background: </a:t>
            </a:r>
            <a:r>
              <a:rPr lang="en-GB" sz="1600" dirty="0"/>
              <a:t>Relevant history or context .</a:t>
            </a:r>
          </a:p>
          <a:p>
            <a:pPr>
              <a:lnSpc>
                <a:spcPct val="150000"/>
              </a:lnSpc>
            </a:pPr>
            <a:r>
              <a:rPr lang="en-GB" sz="1600" b="1" dirty="0"/>
              <a:t>A- Assessment: </a:t>
            </a:r>
            <a:r>
              <a:rPr lang="en-GB" sz="1600" dirty="0"/>
              <a:t>What you think the issue is.</a:t>
            </a:r>
          </a:p>
          <a:p>
            <a:pPr>
              <a:lnSpc>
                <a:spcPct val="150000"/>
              </a:lnSpc>
            </a:pPr>
            <a:r>
              <a:rPr lang="en-GB" sz="1600" b="1" dirty="0"/>
              <a:t>R- Recommendation: </a:t>
            </a:r>
            <a:r>
              <a:rPr lang="en-GB" sz="1600" dirty="0"/>
              <a:t>What action you need or suggest.</a:t>
            </a:r>
          </a:p>
          <a:p>
            <a:pPr>
              <a:lnSpc>
                <a:spcPct val="150000"/>
              </a:lnSpc>
            </a:pPr>
            <a:endParaRPr lang="en-GB" sz="1600" b="1" dirty="0"/>
          </a:p>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endParaRPr lang="en-GB" sz="16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FDC61B2F-E74A-C901-6A9F-AC6833E674F7}"/>
              </a:ext>
            </a:extLst>
          </p:cNvPr>
          <p:cNvSpPr>
            <a:spLocks noGrp="1"/>
          </p:cNvSpPr>
          <p:nvPr>
            <p:ph type="body" sz="quarter" idx="3"/>
          </p:nvPr>
        </p:nvSpPr>
        <p:spPr>
          <a:xfrm>
            <a:off x="6193367" y="823914"/>
            <a:ext cx="5389033" cy="639762"/>
          </a:xfrm>
        </p:spPr>
        <p:txBody>
          <a:bodyPr/>
          <a:lstStyle/>
          <a:p>
            <a:r>
              <a:rPr lang="en-GB" dirty="0"/>
              <a:t>How does SBAR help Professionals effectively?</a:t>
            </a:r>
          </a:p>
        </p:txBody>
      </p:sp>
      <p:sp>
        <p:nvSpPr>
          <p:cNvPr id="6" name="Content Placeholder 5">
            <a:extLst>
              <a:ext uri="{FF2B5EF4-FFF2-40B4-BE49-F238E27FC236}">
                <a16:creationId xmlns:a16="http://schemas.microsoft.com/office/drawing/2014/main" id="{8ED6605D-3EB1-7BE1-8C8D-8DF3C9F47FCC}"/>
              </a:ext>
            </a:extLst>
          </p:cNvPr>
          <p:cNvSpPr>
            <a:spLocks noGrp="1"/>
          </p:cNvSpPr>
          <p:nvPr>
            <p:ph sz="quarter" idx="4"/>
          </p:nvPr>
        </p:nvSpPr>
        <p:spPr>
          <a:xfrm>
            <a:off x="6193367" y="1463676"/>
            <a:ext cx="5389033" cy="3414365"/>
          </a:xfrm>
        </p:spPr>
        <p:txBody>
          <a:bodyPr/>
          <a:lstStyle/>
          <a:p>
            <a:pPr>
              <a:lnSpc>
                <a:spcPct val="150000"/>
              </a:lnSpc>
              <a:buFont typeface="Wingdings" panose="05000000000000000000" pitchFamily="2" charset="2"/>
              <a:buChar char="q"/>
            </a:pPr>
            <a:r>
              <a:rPr lang="en-GB" sz="1800" b="1" dirty="0"/>
              <a:t>SBAR improves communication by:</a:t>
            </a:r>
          </a:p>
          <a:p>
            <a:pPr>
              <a:lnSpc>
                <a:spcPct val="150000"/>
              </a:lnSpc>
            </a:pPr>
            <a:r>
              <a:rPr lang="en-GB" sz="1800" dirty="0"/>
              <a:t>Reducing misunderstandings during handovers or emergencies ;</a:t>
            </a:r>
          </a:p>
          <a:p>
            <a:pPr>
              <a:lnSpc>
                <a:spcPct val="150000"/>
              </a:lnSpc>
            </a:pPr>
            <a:r>
              <a:rPr lang="en-GB" sz="1800" dirty="0"/>
              <a:t>Helping staff before they speak, improving accuracy;</a:t>
            </a:r>
          </a:p>
          <a:p>
            <a:pPr>
              <a:lnSpc>
                <a:spcPct val="150000"/>
              </a:lnSpc>
            </a:pPr>
            <a:r>
              <a:rPr lang="en-GB" sz="1800" dirty="0"/>
              <a:t>Ensuring important details are not missed.</a:t>
            </a:r>
          </a:p>
        </p:txBody>
      </p:sp>
      <p:sp>
        <p:nvSpPr>
          <p:cNvPr id="7" name="Date Placeholder 6">
            <a:extLst>
              <a:ext uri="{FF2B5EF4-FFF2-40B4-BE49-F238E27FC236}">
                <a16:creationId xmlns:a16="http://schemas.microsoft.com/office/drawing/2014/main" id="{6C377B7D-E4CB-759C-92E6-56632F482359}"/>
              </a:ext>
            </a:extLst>
          </p:cNvPr>
          <p:cNvSpPr>
            <a:spLocks noGrp="1"/>
          </p:cNvSpPr>
          <p:nvPr>
            <p:ph type="dt" sz="half" idx="10"/>
          </p:nvPr>
        </p:nvSpPr>
        <p:spPr/>
        <p:txBody>
          <a:bodyPr/>
          <a:lstStyle/>
          <a:p>
            <a:pPr>
              <a:defRPr/>
            </a:pPr>
            <a:fld id="{192482D0-6B59-43EB-A2E6-BEADFA88CF98}" type="datetime1">
              <a:rPr lang="en-GB" altLang="en-US" smtClean="0"/>
              <a:pPr>
                <a:defRPr/>
              </a:pPr>
              <a:t>18/07/2026</a:t>
            </a:fld>
            <a:endParaRPr lang="en-GB" altLang="en-US"/>
          </a:p>
        </p:txBody>
      </p:sp>
      <p:sp>
        <p:nvSpPr>
          <p:cNvPr id="8" name="Slide Number Placeholder 7">
            <a:extLst>
              <a:ext uri="{FF2B5EF4-FFF2-40B4-BE49-F238E27FC236}">
                <a16:creationId xmlns:a16="http://schemas.microsoft.com/office/drawing/2014/main" id="{E9CD23DB-14E1-3B93-950D-8C554B1E3B12}"/>
              </a:ext>
            </a:extLst>
          </p:cNvPr>
          <p:cNvSpPr>
            <a:spLocks noGrp="1"/>
          </p:cNvSpPr>
          <p:nvPr>
            <p:ph type="sldNum" sz="quarter" idx="11"/>
          </p:nvPr>
        </p:nvSpPr>
        <p:spPr/>
        <p:txBody>
          <a:bodyPr/>
          <a:lstStyle/>
          <a:p>
            <a:pPr>
              <a:defRPr/>
            </a:pPr>
            <a:fld id="{92F3B91C-6529-43C7-B4BA-62549480CC9D}" type="slidenum">
              <a:rPr lang="en-GB" altLang="en-US" smtClean="0"/>
              <a:pPr>
                <a:defRPr/>
              </a:pPr>
              <a:t>5</a:t>
            </a:fld>
            <a:endParaRPr lang="en-GB" altLang="en-US"/>
          </a:p>
        </p:txBody>
      </p:sp>
      <p:graphicFrame>
        <p:nvGraphicFramePr>
          <p:cNvPr id="9" name="Table 8">
            <a:extLst>
              <a:ext uri="{FF2B5EF4-FFF2-40B4-BE49-F238E27FC236}">
                <a16:creationId xmlns:a16="http://schemas.microsoft.com/office/drawing/2014/main" id="{81B97859-2888-6CFD-33D5-2B98B161DAE4}"/>
              </a:ext>
            </a:extLst>
          </p:cNvPr>
          <p:cNvGraphicFramePr>
            <a:graphicFrameLocks noGrp="1"/>
          </p:cNvGraphicFramePr>
          <p:nvPr>
            <p:extLst>
              <p:ext uri="{D42A27DB-BD31-4B8C-83A1-F6EECF244321}">
                <p14:modId xmlns:p14="http://schemas.microsoft.com/office/powerpoint/2010/main" val="982226299"/>
              </p:ext>
            </p:extLst>
          </p:nvPr>
        </p:nvGraphicFramePr>
        <p:xfrm>
          <a:off x="6193367" y="4441176"/>
          <a:ext cx="5556182" cy="1188720"/>
        </p:xfrm>
        <a:graphic>
          <a:graphicData uri="http://schemas.openxmlformats.org/drawingml/2006/table">
            <a:tbl>
              <a:tblPr firstRow="1" bandRow="1">
                <a:tableStyleId>{5C22544A-7EE6-4342-B048-85BDC9FD1C3A}</a:tableStyleId>
              </a:tblPr>
              <a:tblGrid>
                <a:gridCol w="5556182">
                  <a:extLst>
                    <a:ext uri="{9D8B030D-6E8A-4147-A177-3AD203B41FA5}">
                      <a16:colId xmlns:a16="http://schemas.microsoft.com/office/drawing/2014/main" val="2593001414"/>
                    </a:ext>
                  </a:extLst>
                </a:gridCol>
              </a:tblGrid>
              <a:tr h="1180824">
                <a:tc>
                  <a:txBody>
                    <a:bodyPr/>
                    <a:lstStyle/>
                    <a:p>
                      <a:r>
                        <a:rPr lang="en-GB" dirty="0"/>
                        <a:t>SBAR strengthens communication by guiding professionals to deliver the right information at the right time, improving patient safety and teamwork.</a:t>
                      </a:r>
                    </a:p>
                  </a:txBody>
                  <a:tcPr/>
                </a:tc>
                <a:extLst>
                  <a:ext uri="{0D108BD9-81ED-4DB2-BD59-A6C34878D82A}">
                    <a16:rowId xmlns:a16="http://schemas.microsoft.com/office/drawing/2014/main" val="2191572400"/>
                  </a:ext>
                </a:extLst>
              </a:tr>
            </a:tbl>
          </a:graphicData>
        </a:graphic>
      </p:graphicFrame>
    </p:spTree>
    <p:extLst>
      <p:ext uri="{BB962C8B-B14F-4D97-AF65-F5344CB8AC3E}">
        <p14:creationId xmlns:p14="http://schemas.microsoft.com/office/powerpoint/2010/main" val="1488450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67216" y="718457"/>
            <a:ext cx="11857567" cy="5014800"/>
          </a:xfrm>
        </p:spPr>
        <p:txBody>
          <a:bodyPr/>
          <a:lstStyle/>
          <a:p>
            <a:pPr marL="0" indent="0">
              <a:buNone/>
            </a:pPr>
            <a:r>
              <a:rPr lang="en-GB" sz="2000" dirty="0"/>
              <a:t>Provide </a:t>
            </a:r>
            <a:r>
              <a:rPr lang="en-GB" sz="2000" b="1" dirty="0"/>
              <a:t>one clear practical example</a:t>
            </a:r>
            <a:r>
              <a:rPr lang="en-GB" sz="2000" dirty="0"/>
              <a:t>: Handovers/calling a doctor </a:t>
            </a:r>
          </a:p>
          <a:p>
            <a:pPr marL="0" indent="0">
              <a:buNone/>
            </a:pPr>
            <a:r>
              <a:rPr lang="en-GB" sz="2000" b="1" dirty="0"/>
              <a:t>Where would you use this skill? Care home </a:t>
            </a:r>
            <a:br>
              <a:rPr lang="en-GB" sz="2000" dirty="0"/>
            </a:br>
            <a:endParaRPr lang="en-GB" sz="2000" dirty="0"/>
          </a:p>
          <a:p>
            <a:pPr marL="0" indent="0">
              <a:buNone/>
            </a:pPr>
            <a:r>
              <a:rPr lang="en-GB" sz="2000" b="1" dirty="0"/>
              <a:t>What might be the situation? Resident medication is finish </a:t>
            </a:r>
          </a:p>
          <a:p>
            <a:pPr lvl="1"/>
            <a:r>
              <a:rPr lang="en-GB" sz="2000" b="1" dirty="0"/>
              <a:t>How would you use the skill?</a:t>
            </a:r>
            <a:r>
              <a:rPr lang="en-GB" sz="2000" dirty="0"/>
              <a:t> I will use the SBAR to give a clear information </a:t>
            </a:r>
          </a:p>
          <a:p>
            <a:pPr lvl="1"/>
            <a:r>
              <a:rPr lang="en-GB" sz="2000" b="1" dirty="0"/>
              <a:t>How does the skill guide your actions? </a:t>
            </a:r>
            <a:r>
              <a:rPr lang="en-GB" sz="2000" dirty="0"/>
              <a:t>SBAR help me communicate and organised ensuring the important information is not missed .</a:t>
            </a:r>
          </a:p>
          <a:p>
            <a:pPr marL="0" indent="0">
              <a:buNone/>
            </a:pPr>
            <a:r>
              <a:rPr lang="en-GB" sz="2000" b="1" dirty="0"/>
              <a:t>What is the impact on care?</a:t>
            </a:r>
            <a:endParaRPr lang="en-GB" sz="2000" dirty="0"/>
          </a:p>
          <a:p>
            <a:pPr lvl="1"/>
            <a:r>
              <a:rPr lang="en-GB" sz="2000" dirty="0"/>
              <a:t>Patient/service user experience: determining whether treatment is perceived as empowering and compassionate or confusing and isolating .</a:t>
            </a:r>
          </a:p>
          <a:p>
            <a:pPr lvl="1"/>
            <a:r>
              <a:rPr lang="en-GB" sz="2000" dirty="0"/>
              <a:t>Safety, quality of care, or outcomes ;supports effective teamwork and continuity of care .improves the patient experience by ensuring prompt coordinated care. (</a:t>
            </a:r>
            <a:r>
              <a:rPr lang="en-GB" sz="2000" dirty="0" err="1"/>
              <a:t>nmc</a:t>
            </a:r>
            <a:r>
              <a:rPr lang="en-GB" sz="2000" dirty="0"/>
              <a:t>)2018</a:t>
            </a:r>
          </a:p>
          <a:p>
            <a:pPr marL="0" indent="0">
              <a:buNone/>
            </a:pPr>
            <a:endParaRPr lang="en-GB" sz="2000" i="1" dirty="0"/>
          </a:p>
          <a:p>
            <a:pPr marL="0" indent="0">
              <a:buNone/>
            </a:pPr>
            <a:r>
              <a:rPr lang="en-GB" sz="2000" i="1" dirty="0"/>
              <a:t>Key reminder:</a:t>
            </a:r>
            <a:r>
              <a:rPr lang="en-GB" sz="2000" dirty="0"/>
              <a:t> Make sure the link between the </a:t>
            </a:r>
            <a:r>
              <a:rPr lang="en-GB" sz="2000" b="1" dirty="0"/>
              <a:t>skill</a:t>
            </a:r>
            <a:r>
              <a:rPr lang="en-GB" sz="2000" dirty="0"/>
              <a:t>, the </a:t>
            </a:r>
            <a:r>
              <a:rPr lang="en-GB" sz="2000" b="1" dirty="0"/>
              <a:t>job role</a:t>
            </a:r>
            <a:r>
              <a:rPr lang="en-GB" sz="2000" dirty="0"/>
              <a:t>, and </a:t>
            </a:r>
            <a:r>
              <a:rPr lang="en-GB" sz="2000" b="1" dirty="0"/>
              <a:t>patient care</a:t>
            </a:r>
            <a:r>
              <a:rPr lang="en-GB" sz="2000" dirty="0"/>
              <a:t> is clear.</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289292" y="45811"/>
            <a:ext cx="8964488" cy="639988"/>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12683" y="383010"/>
            <a:ext cx="11310257" cy="5105401"/>
          </a:xfrm>
        </p:spPr>
        <p:txBody>
          <a:bodyPr/>
          <a:lstStyle/>
          <a:p>
            <a:pPr marL="0" indent="0">
              <a:lnSpc>
                <a:spcPct val="150000"/>
              </a:lnSpc>
              <a:buNone/>
            </a:pPr>
            <a:r>
              <a:rPr lang="en-GB" sz="1800" b="1" dirty="0">
                <a:latin typeface="Arial" panose="020B0604020202020204" pitchFamily="34" charset="0"/>
                <a:cs typeface="Arial" panose="020B0604020202020204" pitchFamily="34" charset="0"/>
              </a:rPr>
              <a:t>Why is this skill important for:</a:t>
            </a:r>
          </a:p>
          <a:p>
            <a:pPr lvl="1">
              <a:lnSpc>
                <a:spcPct val="150000"/>
              </a:lnSpc>
            </a:pPr>
            <a:r>
              <a:rPr lang="en-GB" sz="1800" dirty="0">
                <a:latin typeface="Arial" panose="020B0604020202020204" pitchFamily="34" charset="0"/>
                <a:cs typeface="Arial" panose="020B0604020202020204" pitchFamily="34" charset="0"/>
              </a:rPr>
              <a:t>Your employability: Because employer want staff who can communicate clearly ,listen carefully, and work well good communication help build positive relationships  with patients. </a:t>
            </a:r>
          </a:p>
          <a:p>
            <a:pPr lvl="1">
              <a:lnSpc>
                <a:spcPct val="150000"/>
              </a:lnSpc>
            </a:pPr>
            <a:r>
              <a:rPr lang="en-GB" sz="1800" dirty="0">
                <a:latin typeface="Arial" panose="020B0604020202020204" pitchFamily="34" charset="0"/>
                <a:cs typeface="Arial" panose="020B0604020202020204" pitchFamily="34" charset="0"/>
              </a:rPr>
              <a:t>Your future role in health and social care</a:t>
            </a:r>
          </a:p>
          <a:p>
            <a:pPr>
              <a:lnSpc>
                <a:spcPct val="150000"/>
              </a:lnSpc>
            </a:pPr>
            <a:r>
              <a:rPr lang="en-GB" sz="1800" dirty="0">
                <a:latin typeface="Arial" panose="020B0604020202020204" pitchFamily="34" charset="0"/>
                <a:cs typeface="Arial" panose="020B0604020202020204" pitchFamily="34" charset="0"/>
              </a:rPr>
              <a:t>Reflect briefly on:</a:t>
            </a:r>
          </a:p>
          <a:p>
            <a:pPr lvl="1">
              <a:lnSpc>
                <a:spcPct val="150000"/>
              </a:lnSpc>
            </a:pPr>
            <a:r>
              <a:rPr lang="en-GB" sz="1800" b="1" dirty="0">
                <a:latin typeface="Arial" panose="020B0604020202020204" pitchFamily="34" charset="0"/>
                <a:cs typeface="Arial" panose="020B0604020202020204" pitchFamily="34" charset="0"/>
              </a:rPr>
              <a:t>Is this a strength for you?</a:t>
            </a:r>
          </a:p>
          <a:p>
            <a:pPr marL="457200" lvl="1" indent="0">
              <a:lnSpc>
                <a:spcPct val="150000"/>
              </a:lnSpc>
              <a:buNone/>
            </a:pPr>
            <a:r>
              <a:rPr lang="en-GB" sz="1800" dirty="0">
                <a:latin typeface="Arial" panose="020B0604020202020204" pitchFamily="34" charset="0"/>
                <a:cs typeface="Arial" panose="020B0604020202020204" pitchFamily="34" charset="0"/>
              </a:rPr>
              <a:t> One key strength is empathy because understanding and responding  to people feeling is essential when supporting individuals who may be vulnerable or unwell communication in another important strength as it helps build trust. </a:t>
            </a:r>
          </a:p>
          <a:p>
            <a:pPr lvl="1">
              <a:lnSpc>
                <a:spcPct val="150000"/>
              </a:lnSpc>
            </a:pPr>
            <a:r>
              <a:rPr lang="en-GB" sz="1800" b="1" dirty="0">
                <a:latin typeface="Arial" panose="020B0604020202020204" pitchFamily="34" charset="0"/>
                <a:cs typeface="Arial" panose="020B0604020202020204" pitchFamily="34" charset="0"/>
              </a:rPr>
              <a:t>Is this an area you want to develop further? </a:t>
            </a:r>
            <a:r>
              <a:rPr lang="en-GB" sz="1800" dirty="0">
                <a:latin typeface="Arial" panose="020B0604020202020204" pitchFamily="34" charset="0"/>
                <a:cs typeface="Arial" panose="020B0604020202020204" pitchFamily="34" charset="0"/>
              </a:rPr>
              <a:t>Teamwork , time management health and safety procedures.</a:t>
            </a:r>
            <a:endParaRPr lang="en-GB" sz="1800" i="1" dirty="0">
              <a:latin typeface="Arial" panose="020B0604020202020204" pitchFamily="34" charset="0"/>
              <a:cs typeface="Arial" panose="020B0604020202020204" pitchFamily="34" charset="0"/>
            </a:endParaRPr>
          </a:p>
          <a:p>
            <a:pPr marL="0" indent="0">
              <a:lnSpc>
                <a:spcPct val="150000"/>
              </a:lnSpc>
              <a:buNone/>
            </a:pPr>
            <a:r>
              <a:rPr lang="en-GB" sz="1800" i="1" dirty="0">
                <a:latin typeface="Arial" panose="020B0604020202020204" pitchFamily="34" charset="0"/>
                <a:cs typeface="Arial" panose="020B0604020202020204" pitchFamily="34" charset="0"/>
              </a:rPr>
              <a:t>Link to learning outcomes:</a:t>
            </a:r>
            <a:r>
              <a:rPr lang="en-GB" sz="1800" dirty="0">
                <a:latin typeface="Arial" panose="020B0604020202020204" pitchFamily="34" charset="0"/>
                <a:cs typeface="Arial" panose="020B0604020202020204" pitchFamily="34" charset="0"/>
              </a:rPr>
              <a:t> Readiness for practice, personal development, and career planning.</a:t>
            </a:r>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7</a:t>
            </a:fld>
            <a:endParaRPr lang="en-GB" altLang="en-US" sz="9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307058"/>
            <a:ext cx="6172200" cy="857250"/>
          </a:xfrm>
        </p:spPr>
        <p:txBody>
          <a:bodyPr/>
          <a:lstStyle/>
          <a:p>
            <a:r>
              <a:rPr lang="en-GB" altLang="en-US" b="1" dirty="0"/>
              <a:t>Conclusion</a:t>
            </a:r>
            <a:endParaRPr lang="en-GB" altLang="en-US" b="1" i="1" dirty="0">
              <a:solidFill>
                <a:srgbClr val="FF0000"/>
              </a:solidFill>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
        <p:nvSpPr>
          <p:cNvPr id="2" name="Content Placeholder 1">
            <a:extLst>
              <a:ext uri="{FF2B5EF4-FFF2-40B4-BE49-F238E27FC236}">
                <a16:creationId xmlns:a16="http://schemas.microsoft.com/office/drawing/2014/main" id="{50152DE3-E9A6-0D64-36D7-90FC7806F0D8}"/>
              </a:ext>
            </a:extLst>
          </p:cNvPr>
          <p:cNvSpPr>
            <a:spLocks noGrp="1"/>
          </p:cNvSpPr>
          <p:nvPr>
            <p:ph idx="1"/>
          </p:nvPr>
        </p:nvSpPr>
        <p:spPr/>
        <p:txBody>
          <a:bodyPr/>
          <a:lstStyle/>
          <a:p>
            <a:pPr marL="0" indent="0">
              <a:lnSpc>
                <a:spcPct val="150000"/>
              </a:lnSpc>
              <a:buNone/>
            </a:pPr>
            <a:r>
              <a:rPr lang="en-GB" sz="1800" dirty="0"/>
              <a:t>In conclusion, communication is a vital skill in health and social care .it helps build trust , improved teamwork and ensures patients receive safe and  effective care .developing strong communication skills will increase my employability and prepare me for future career this skills is essential for providing high quality care and working effectively in health and social care .it supports my professional development ,improved my employability and helps me meet the needs of patient and colleagues I will continues to develop this skill through training and practical reflection experience so I can become a confident and competent heath care professional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629833" y="2057402"/>
            <a:ext cx="9244995" cy="4467224"/>
          </a:xfrm>
        </p:spPr>
        <p:txBody>
          <a:bodyPr/>
          <a:lstStyle/>
          <a:p>
            <a:r>
              <a:rPr lang="en-GB" sz="1600" b="1" dirty="0"/>
              <a:t>Skills for Care (2023)</a:t>
            </a:r>
            <a:r>
              <a:rPr lang="en-GB" sz="1600" dirty="0"/>
              <a:t> </a:t>
            </a:r>
            <a:r>
              <a:rPr lang="en-GB" sz="1600" i="1" dirty="0"/>
              <a:t>Communication</a:t>
            </a:r>
            <a:r>
              <a:rPr lang="en-GB" sz="1600" dirty="0"/>
              <a:t>. Available at: </a:t>
            </a:r>
            <a:r>
              <a:rPr lang="en-GB" sz="1600" dirty="0">
                <a:hlinkClick r:id="rId2" tooltip="www.skillsforcare.org.uk"/>
              </a:rPr>
              <a:t>https://www.skillsforcare.org.uk</a:t>
            </a:r>
            <a:r>
              <a:rPr lang="en-GB" sz="1600" dirty="0"/>
              <a:t> (Accessed: 4 July 2026).</a:t>
            </a:r>
          </a:p>
          <a:p>
            <a:r>
              <a:rPr lang="en-GB" sz="1600" b="1" dirty="0"/>
              <a:t>NHS England (2023)</a:t>
            </a:r>
            <a:r>
              <a:rPr lang="en-GB" sz="1600" dirty="0"/>
              <a:t> </a:t>
            </a:r>
            <a:r>
              <a:rPr lang="en-GB" sz="1600" i="1" dirty="0"/>
              <a:t>Communication and patient care</a:t>
            </a:r>
            <a:r>
              <a:rPr lang="en-GB" sz="1600" dirty="0"/>
              <a:t>. Available at: </a:t>
            </a:r>
            <a:r>
              <a:rPr lang="en-GB" sz="1600" dirty="0">
                <a:hlinkClick r:id="rId3" tooltip="www.england.nhs.uk"/>
              </a:rPr>
              <a:t>https://www.england.nhs.uk</a:t>
            </a:r>
            <a:r>
              <a:rPr lang="en-GB" sz="1600" dirty="0"/>
              <a:t> (Accessed: 4 July 2026).</a:t>
            </a:r>
          </a:p>
          <a:p>
            <a:pPr marL="0" indent="0">
              <a:buNone/>
            </a:pPr>
            <a:endParaRPr lang="en-GB" altLang="en-US" sz="16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533</TotalTime>
  <Words>894</Words>
  <Application>Microsoft Office PowerPoint</Application>
  <PresentationFormat>Widescreen</PresentationFormat>
  <Paragraphs>94</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Myriad Pro</vt:lpstr>
      <vt:lpstr>Wingdings</vt:lpstr>
      <vt:lpstr>20140311PresentationUWTSDTemplate</vt:lpstr>
      <vt:lpstr>PowerPoint Presentation</vt:lpstr>
      <vt:lpstr>Introduction</vt:lpstr>
      <vt:lpstr>Communication</vt:lpstr>
      <vt:lpstr>Importance of Communication in professional practice</vt:lpstr>
      <vt:lpstr>Model or framework linked - SBAR</vt:lpstr>
      <vt:lpstr>Applying this skill in practice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Jlbossgamer1246 Progamernub1</cp:lastModifiedBy>
  <cp:revision>29</cp:revision>
  <dcterms:created xsi:type="dcterms:W3CDTF">2025-02-21T18:28:54Z</dcterms:created>
  <dcterms:modified xsi:type="dcterms:W3CDTF">2026-07-18T13:39:19Z</dcterms:modified>
</cp:coreProperties>
</file>