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handoutMasterIdLst>
    <p:handoutMasterId r:id="rId21"/>
  </p:handoutMasterIdLst>
  <p:sldIdLst>
    <p:sldId id="321" r:id="rId3"/>
    <p:sldId id="355" r:id="rId4"/>
    <p:sldId id="354" r:id="rId5"/>
    <p:sldId id="338" r:id="rId6"/>
    <p:sldId id="353" r:id="rId7"/>
    <p:sldId id="322" r:id="rId8"/>
    <p:sldId id="332" r:id="rId9"/>
    <p:sldId id="358" r:id="rId10"/>
    <p:sldId id="356" r:id="rId11"/>
    <p:sldId id="323" r:id="rId12"/>
    <p:sldId id="324" r:id="rId13"/>
    <p:sldId id="327" r:id="rId14"/>
    <p:sldId id="330" r:id="rId15"/>
    <p:sldId id="328" r:id="rId16"/>
    <p:sldId id="331" r:id="rId17"/>
    <p:sldId id="359" r:id="rId18"/>
    <p:sldId id="360" r:id="rId19"/>
    <p:sldId id="361" r:id="rId2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0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40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FA0DF-49F7-44B6-A19F-638A306CBD3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A38DD9-E18E-49F9-B39E-0EECBFF426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015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 xmlns="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 xmlns="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 xmlns="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639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498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9290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9602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260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734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9918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9364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0479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8176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353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09/12/2019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93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p2VzkBltD8" TargetMode="External"/><Relationship Id="rId2" Type="http://schemas.openxmlformats.org/officeDocument/2006/relationships/hyperlink" Target="https://www.youtube.com/watch?v=AI2jL8JxNb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ga.co.uk/magazine/travel/cruises/new-to-cruising/who-goes-on-a-cruise" TargetMode="External"/><Relationship Id="rId2" Type="http://schemas.openxmlformats.org/officeDocument/2006/relationships/hyperlink" Target="https://www.bbc.co.uk/news/uk-england-40030147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tjjyqcBjdg&amp;feature=youtu.b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pendent.co.uk/environment/cruise-ships-air-pollution-dirty-fuel-heavy-oil-europe-ports-nabu-a8502771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ponsibletravel.com/copy/blog-post-thirty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99HANPY2TSU" TargetMode="External"/><Relationship Id="rId2" Type="http://schemas.openxmlformats.org/officeDocument/2006/relationships/hyperlink" Target="https://youtu.be/gMGEwG3y45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nWiTq2z9YoM" TargetMode="External"/><Relationship Id="rId4" Type="http://schemas.openxmlformats.org/officeDocument/2006/relationships/hyperlink" Target="https://youtu.be/2btWdAzjxPE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iaato.org/home" TargetMode="External"/><Relationship Id="rId2" Type="http://schemas.openxmlformats.org/officeDocument/2006/relationships/hyperlink" Target="https://youtu.be/Cng8BKmnAu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Cruise tourism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issues of cruise tourism 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79239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Cruise Destinations &amp; Ports - Carnival Cruise 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it-IT" dirty="0" smtClean="0">
                <a:hlinkClick r:id="rId2"/>
              </a:rPr>
              <a:t>Rob Brydon PO Cruise advert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Carnival Cruise Line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Exam Research:</a:t>
            </a:r>
          </a:p>
          <a:p>
            <a:r>
              <a:rPr lang="en-GB" dirty="0" smtClean="0"/>
              <a:t>Specific cruise line</a:t>
            </a:r>
          </a:p>
          <a:p>
            <a:r>
              <a:rPr lang="en-GB" dirty="0" smtClean="0"/>
              <a:t>Antarctica 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Consider impacts of cruise lines/passengers</a:t>
            </a:r>
            <a:endParaRPr lang="en-GB" dirty="0"/>
          </a:p>
        </p:txBody>
      </p:sp>
      <p:pic>
        <p:nvPicPr>
          <p:cNvPr id="1027" name="Picture 3" descr="C:\Users\Mike4\AppData\Local\Microsoft\Windows\Temporary Internet Files\Content.IE5\INU8K8IQ\antarctica_with_agaps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480" y="3923666"/>
            <a:ext cx="3141492" cy="279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ke4\AppData\Local\Microsoft\Windows\Temporary Internet Files\Content.IE5\INU8K8IQ\Adelie_Penguins_in_Hope_Bay_Antarctica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782" y="1236738"/>
            <a:ext cx="3226190" cy="241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889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0" y="693644"/>
            <a:ext cx="6731754" cy="556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98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pillars of sustainability and cruise ships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Economic Impact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Environment Impact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Socio-Cultural Impact</a:t>
            </a:r>
          </a:p>
        </p:txBody>
      </p:sp>
    </p:spTree>
    <p:extLst>
      <p:ext uri="{BB962C8B-B14F-4D97-AF65-F5344CB8AC3E}">
        <p14:creationId xmlns:p14="http://schemas.microsoft.com/office/powerpoint/2010/main" val="321634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5464" y="2302933"/>
            <a:ext cx="9144000" cy="2624667"/>
          </a:xfrm>
        </p:spPr>
        <p:txBody>
          <a:bodyPr/>
          <a:lstStyle/>
          <a:p>
            <a:pPr algn="l"/>
            <a:r>
              <a:rPr lang="en-GB" dirty="0" smtClean="0">
                <a:hlinkClick r:id="rId2"/>
              </a:rPr>
              <a:t>Why are more under 45s choosing cruise holidays? - BBC News</a:t>
            </a:r>
            <a:endParaRPr lang="en-GB" dirty="0" smtClean="0"/>
          </a:p>
          <a:p>
            <a:pPr algn="l"/>
            <a:endParaRPr lang="en-GB" dirty="0" smtClean="0"/>
          </a:p>
          <a:p>
            <a:pPr algn="l"/>
            <a:r>
              <a:rPr lang="en-GB" dirty="0" smtClean="0">
                <a:hlinkClick r:id="rId3"/>
              </a:rPr>
              <a:t>Who goes on a cruise? – Saga</a:t>
            </a:r>
            <a:endParaRPr lang="en-GB" dirty="0" smtClean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405464" y="1059966"/>
            <a:ext cx="5588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3600" dirty="0" smtClean="0">
                <a:solidFill>
                  <a:prstClr val="black"/>
                </a:solidFill>
              </a:rPr>
              <a:t>Some interesting links….</a:t>
            </a:r>
            <a:endParaRPr lang="en-GB" sz="3600" dirty="0">
              <a:solidFill>
                <a:prstClr val="black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b="9752"/>
          <a:stretch/>
        </p:blipFill>
        <p:spPr>
          <a:xfrm>
            <a:off x="7131580" y="3265838"/>
            <a:ext cx="3096154" cy="203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74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costs of your cruise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075935"/>
            <a:ext cx="10178322" cy="4720281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Cruise tourism is the fastest growing segment of leisure tourism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With its growth has come concern about the impact of cruise tourism on coastal and marine environments, local economies, and on the sociocultural nature of port communities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trategies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ensure the sustainable development of cruise tourism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Building bigger and better ships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New ports have been established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Existing ports have found ever-growing numbers of day-visitors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Carnival Cruise Lines' and Royal Caribbean's first ships carried 1,024 and 724 passengers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Their newest ships carry 4,000 and 6,000 passengers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Cruise Vacations C</a:t>
            </a:r>
            <a:r>
              <a:rPr lang="en-GB" b="1" dirty="0"/>
              <a:t>ost has become increasingly accessible to the masses!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09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ruise ships impa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81" y="0"/>
            <a:ext cx="1120429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52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cruise visitors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0"/>
            <a:ext cx="10178322" cy="487679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Tourist behaviour is a concern for all destinations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Because cruise tourism is in many ways day tourism, the impacts of large numbers of tourists can be concentrated in a few places in a short time period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study of tourist behaviour in Dominica (Christian 2001) concluded that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“cruise ship excursionists are less likely than stay over ecotourists to be sensitive to the environmental consequences of their actions”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Visitor numbers; Clustering and Crowding, Litter, and Loss of ground vegetation, Soil Erosion and Damage to Trees in sites targeted by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tours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has Venice announced to combat this?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73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798" y="829299"/>
            <a:ext cx="3605980" cy="25499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7648" y="829299"/>
            <a:ext cx="4091434" cy="25499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b="9625"/>
          <a:stretch/>
        </p:blipFill>
        <p:spPr>
          <a:xfrm>
            <a:off x="5726530" y="3946357"/>
            <a:ext cx="3742323" cy="247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0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costs of your cruise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084173"/>
            <a:ext cx="10178322" cy="3795419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Footprint 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Responsible Tourism has three broad areas of concern: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(a)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Impacts on the Environment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(b) Equal distribution of Economic Benefits to all segments of a Tourist Destination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(c) Minimising Negative Sociocultural Impacts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Cruise Ship Tourism is no different in conforming to the 3 pillars of sustainability we have seen with Land Based Tourism</a:t>
            </a:r>
          </a:p>
        </p:txBody>
      </p:sp>
    </p:spTree>
    <p:extLst>
      <p:ext uri="{BB962C8B-B14F-4D97-AF65-F5344CB8AC3E}">
        <p14:creationId xmlns:p14="http://schemas.microsoft.com/office/powerpoint/2010/main" val="170151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425" y="1371601"/>
            <a:ext cx="10178322" cy="269507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cap="none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What goes in must come out…cruise ships polluted oceans with one billion gallons of sewage in 2014</a:t>
            </a:r>
            <a:endParaRPr lang="en-GB" sz="32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6531" y="4162926"/>
            <a:ext cx="10178322" cy="62564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Cruise ships pollution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12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Cruise sewage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88655"/>
            <a:ext cx="10178322" cy="503381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enormous amounts of food and drink consumed on cruise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ships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Water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laundry, pool, medical facilities, photo labs, spas, and dry cleaning stations - has to go somewhere!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3 Nautical Miles from Shore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umped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untreated into the ocean to contaminate fish and other marine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life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sewage contains pollutants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which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be harmful to human health and aquatic life</a:t>
            </a:r>
          </a:p>
        </p:txBody>
      </p:sp>
    </p:spTree>
    <p:extLst>
      <p:ext uri="{BB962C8B-B14F-4D97-AF65-F5344CB8AC3E}">
        <p14:creationId xmlns:p14="http://schemas.microsoft.com/office/powerpoint/2010/main" val="4055725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Cruise Sewage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82619"/>
            <a:ext cx="10178322" cy="4096974"/>
          </a:xfrm>
        </p:spPr>
        <p:txBody>
          <a:bodyPr>
            <a:normAutofit/>
          </a:bodyPr>
          <a:lstStyle/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The U.S. EPA estimates that a 3,000-person cruise ship generates 210,000 gallons of sewage weekly — enough to fill 10 backyard swimming pools, and 1 million gallons of greywater — another 40 swimming pools full of waste 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One cruise ship equals 50 swimming pools full of highly polluted waste which can be dumped into our oceans each week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48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548" y="2720389"/>
            <a:ext cx="5848852" cy="364799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6646" y="1111211"/>
            <a:ext cx="3364174" cy="223662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3800" y="326104"/>
            <a:ext cx="4072817" cy="172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96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437803"/>
            <a:ext cx="10178322" cy="693165"/>
          </a:xfrm>
        </p:spPr>
        <p:txBody>
          <a:bodyPr>
            <a:normAutofit/>
          </a:bodyPr>
          <a:lstStyle/>
          <a:p>
            <a:r>
              <a:rPr lang="en-GB" sz="4000" b="1" dirty="0"/>
              <a:t>Cruise ships pollute the air we breathe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63317"/>
            <a:ext cx="10178322" cy="3092115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Cruise ships are also responsible for significant air pollution from the dirty fuel they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burn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The Independent August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2018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Could cause serious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human health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ruise ship pollution while docked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Emissions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cruise ship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engines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2542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98032"/>
            <a:ext cx="3320322" cy="19852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Sustainable cruise tourism?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Economic impacts</a:t>
            </a:r>
          </a:p>
          <a:p>
            <a:pPr marL="0" indent="0">
              <a:buNone/>
            </a:pPr>
            <a:r>
              <a:rPr lang="en-GB" dirty="0" smtClean="0"/>
              <a:t>Cultural impacts</a:t>
            </a:r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1678" y="1140374"/>
            <a:ext cx="10178322" cy="929057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So, what is the solution?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1214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CRUISING Antarctica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08295"/>
            <a:ext cx="10178322" cy="5317588"/>
          </a:xfrm>
        </p:spPr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Tourism impacts   </a:t>
            </a:r>
            <a:r>
              <a:rPr lang="en-GB" dirty="0" smtClean="0"/>
              <a:t> </a:t>
            </a: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youtu.be/gMGEwG3y45I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Good </a:t>
            </a:r>
            <a:r>
              <a:rPr lang="en-GB" dirty="0" smtClean="0"/>
              <a:t> 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youtu.be/99HANPY2TSU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Bad  </a:t>
            </a: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youtu.be/2btWdAzjxPE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Plain sailing</a:t>
            </a:r>
            <a:r>
              <a:rPr lang="en-GB" dirty="0" smtClean="0"/>
              <a:t>?  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youtu.be/nWiTq2z9YoM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666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Give A </a:t>
            </a:r>
            <a:r>
              <a:rPr lang="en-GB" u="sng" dirty="0" smtClean="0"/>
              <a:t>BALANCED</a:t>
            </a:r>
            <a:r>
              <a:rPr lang="en-GB" dirty="0" smtClean="0"/>
              <a:t> ARGUMENT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youtu.be/Cng8BKmnAuE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TED Talk – advantages/disadvantages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Wider sources:</a:t>
            </a:r>
          </a:p>
          <a:p>
            <a:pPr marL="0" indent="0">
              <a:buNone/>
            </a:pPr>
            <a:r>
              <a:rPr lang="en-GB" dirty="0" smtClean="0"/>
              <a:t>IAATO website    </a:t>
            </a:r>
            <a:r>
              <a:rPr lang="en-GB" dirty="0">
                <a:hlinkClick r:id="rId3"/>
              </a:rPr>
              <a:t>https://iaato.org/home</a:t>
            </a:r>
            <a:endParaRPr lang="en-GB" dirty="0" smtClean="0"/>
          </a:p>
          <a:p>
            <a:r>
              <a:rPr lang="en-GB" dirty="0" smtClean="0"/>
              <a:t>Academic journals</a:t>
            </a:r>
          </a:p>
          <a:p>
            <a:r>
              <a:rPr lang="en-GB" dirty="0" smtClean="0"/>
              <a:t>Newspaper articles</a:t>
            </a:r>
          </a:p>
          <a:p>
            <a:r>
              <a:rPr lang="en-GB" dirty="0" smtClean="0"/>
              <a:t>Cruise company material (partial)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652970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1001</TotalTime>
  <Words>602</Words>
  <Application>Microsoft Office PowerPoint</Application>
  <PresentationFormat>Custom</PresentationFormat>
  <Paragraphs>86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Badge</vt:lpstr>
      <vt:lpstr>Office Theme</vt:lpstr>
      <vt:lpstr>Cruise tourism</vt:lpstr>
      <vt:lpstr>Cruise Destinations &amp; Ports - Carnival Cruise Line</vt:lpstr>
      <vt:lpstr>PowerPoint Presentation</vt:lpstr>
      <vt:lpstr>3 pillars of sustainability and cruise ships </vt:lpstr>
      <vt:lpstr>PowerPoint Presentation</vt:lpstr>
      <vt:lpstr>the environmental costs of your cruise</vt:lpstr>
      <vt:lpstr>PowerPoint Presentation</vt:lpstr>
      <vt:lpstr>Managing cruise visitors</vt:lpstr>
      <vt:lpstr>PowerPoint Presentation</vt:lpstr>
      <vt:lpstr>the environmental costs of your cruise</vt:lpstr>
      <vt:lpstr>  What goes in must come out…cruise ships polluted oceans with one billion gallons of sewage in 2014</vt:lpstr>
      <vt:lpstr>Cruise sewage </vt:lpstr>
      <vt:lpstr>Cruise Sewage </vt:lpstr>
      <vt:lpstr>PowerPoint Presentation</vt:lpstr>
      <vt:lpstr>Cruise ships pollute the air we breathe</vt:lpstr>
      <vt:lpstr>So, what is the solution?</vt:lpstr>
      <vt:lpstr>CRUISING Antarctica</vt:lpstr>
      <vt:lpstr>Give A BALANCED ARGUMENT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 transportation</dc:title>
  <dc:creator>Samantha Birdsell</dc:creator>
  <cp:lastModifiedBy>Mike4</cp:lastModifiedBy>
  <cp:revision>58</cp:revision>
  <cp:lastPrinted>2017-11-02T11:31:05Z</cp:lastPrinted>
  <dcterms:created xsi:type="dcterms:W3CDTF">2017-03-07T14:48:00Z</dcterms:created>
  <dcterms:modified xsi:type="dcterms:W3CDTF">2019-12-09T07:54:16Z</dcterms:modified>
</cp:coreProperties>
</file>