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1"/>
  </p:notesMasterIdLst>
  <p:sldIdLst>
    <p:sldId id="287" r:id="rId2"/>
    <p:sldId id="263" r:id="rId3"/>
    <p:sldId id="265" r:id="rId4"/>
    <p:sldId id="266" r:id="rId5"/>
    <p:sldId id="288" r:id="rId6"/>
    <p:sldId id="267" r:id="rId7"/>
    <p:sldId id="281" r:id="rId8"/>
    <p:sldId id="268" r:id="rId9"/>
    <p:sldId id="269" r:id="rId10"/>
    <p:sldId id="270" r:id="rId11"/>
    <p:sldId id="271" r:id="rId12"/>
    <p:sldId id="272" r:id="rId13"/>
    <p:sldId id="275" r:id="rId14"/>
    <p:sldId id="276" r:id="rId15"/>
    <p:sldId id="280" r:id="rId16"/>
    <p:sldId id="289" r:id="rId17"/>
    <p:sldId id="284" r:id="rId18"/>
    <p:sldId id="282" r:id="rId19"/>
    <p:sldId id="285" r:id="rId2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FF7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214" autoAdjust="0"/>
  </p:normalViewPr>
  <p:slideViewPr>
    <p:cSldViewPr>
      <p:cViewPr varScale="1">
        <p:scale>
          <a:sx n="105" d="100"/>
          <a:sy n="105" d="100"/>
        </p:scale>
        <p:origin x="660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EB83B5F8-64B6-4515-BF6E-0F2DAF4A485F}"/>
    <pc:docChg chg="custSel modSld">
      <pc:chgData name="Ewa Kazimierska" userId="8edb7084-dccb-4d8f-9cfb-38098ea1d667" providerId="ADAL" clId="{EB83B5F8-64B6-4515-BF6E-0F2DAF4A485F}" dt="2025-09-29T20:57:38.850" v="0" actId="478"/>
      <pc:docMkLst>
        <pc:docMk/>
      </pc:docMkLst>
      <pc:sldChg chg="delSp mod">
        <pc:chgData name="Ewa Kazimierska" userId="8edb7084-dccb-4d8f-9cfb-38098ea1d667" providerId="ADAL" clId="{EB83B5F8-64B6-4515-BF6E-0F2DAF4A485F}" dt="2025-09-29T20:57:38.850" v="0" actId="478"/>
        <pc:sldMkLst>
          <pc:docMk/>
          <pc:sldMk cId="0" sldId="287"/>
        </pc:sldMkLst>
        <pc:spChg chg="del">
          <ac:chgData name="Ewa Kazimierska" userId="8edb7084-dccb-4d8f-9cfb-38098ea1d667" providerId="ADAL" clId="{EB83B5F8-64B6-4515-BF6E-0F2DAF4A485F}" dt="2025-09-29T20:57:38.850" v="0" actId="478"/>
          <ac:spMkLst>
            <pc:docMk/>
            <pc:sldMk cId="0" sldId="287"/>
            <ac:spMk id="5" creationId="{6345A19B-72E4-4244-82EB-5DAE592798C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29/09/2025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openlearn.open.ac.uk/mod/oucontent/view.php?id=398876&amp;section=1.3.2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Try to choose a purpose from those shown in </a:t>
            </a:r>
            <a:r>
              <a:rPr lang="en-GB" dirty="0">
                <a:hlinkClick r:id="rId3"/>
              </a:rPr>
              <a:t>Figure 2</a:t>
            </a:r>
            <a:r>
              <a:rPr lang="en-GB" dirty="0"/>
              <a:t> for each of the types of presentation listed below. You will probably be able to think of several, as some types of presentations have multiple motives:</a:t>
            </a:r>
          </a:p>
          <a:p>
            <a:r>
              <a:rPr lang="en-GB" dirty="0"/>
              <a:t>- a sales presentation at a conference</a:t>
            </a:r>
          </a:p>
          <a:p>
            <a:r>
              <a:rPr lang="en-GB" dirty="0"/>
              <a:t>- a training session at your workplace on a new computer system</a:t>
            </a:r>
          </a:p>
          <a:p>
            <a:r>
              <a:rPr lang="en-GB" dirty="0"/>
              <a:t>- an after-dinner speech at a retirement party</a:t>
            </a:r>
          </a:p>
          <a:p>
            <a:r>
              <a:rPr lang="en-GB" dirty="0"/>
              <a:t>- a formal presentation about your specialist project/subject/hobby</a:t>
            </a:r>
          </a:p>
          <a:p>
            <a:r>
              <a:rPr lang="en-GB" dirty="0"/>
              <a:t>- an interview for a new job</a:t>
            </a:r>
          </a:p>
          <a:p>
            <a:r>
              <a:rPr lang="en-GB" dirty="0"/>
              <a:t>- to summarise an activity at a tutorial or a day school.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699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Students are sometimes required to have a Viva or to present the findings of their research thesis</a:t>
            </a:r>
          </a:p>
          <a:p>
            <a:r>
              <a:rPr lang="en-GB" altLang="zh-CN" dirty="0"/>
              <a:t>Some courses have seminars built into the structure</a:t>
            </a:r>
          </a:p>
          <a:p>
            <a:r>
              <a:rPr lang="en-GB" altLang="zh-CN" dirty="0"/>
              <a:t>Some students present themselves better verbally than on paper</a:t>
            </a:r>
          </a:p>
          <a:p>
            <a:r>
              <a:rPr lang="en-GB" altLang="zh-CN" dirty="0"/>
              <a:t>The ability to give presentations is a skill required in many occupations.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Only prepare what can be delivered at a reasonably slow pace</a:t>
            </a:r>
          </a:p>
          <a:p>
            <a:r>
              <a:rPr lang="en-GB" altLang="zh-CN" dirty="0"/>
              <a:t>Divide material into the essential points that definitely must be made, and extra material which can be used if time permits</a:t>
            </a:r>
          </a:p>
          <a:p>
            <a:r>
              <a:rPr lang="en-GB" altLang="zh-CN" dirty="0"/>
              <a:t>Prepare a summary to close the presentation</a:t>
            </a:r>
          </a:p>
          <a:p>
            <a:r>
              <a:rPr lang="en-GB" altLang="zh-CN" dirty="0"/>
              <a:t>Practice the presentation several times, going slowly and timing yourself</a:t>
            </a:r>
          </a:p>
          <a:p>
            <a:r>
              <a:rPr lang="en-GB" altLang="zh-CN" dirty="0"/>
              <a:t>Edit the presentation if it is too long</a:t>
            </a:r>
          </a:p>
          <a:p>
            <a:r>
              <a:rPr lang="en-GB" altLang="zh-CN" dirty="0"/>
              <a:t>Use Postcards as a prompt.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Wait until the audience is settled before beginning to speak</a:t>
            </a:r>
          </a:p>
          <a:p>
            <a:r>
              <a:rPr lang="en-GB" altLang="zh-CN" dirty="0"/>
              <a:t>Tell the audience if you would prefer questions at the end or during the presentation</a:t>
            </a:r>
          </a:p>
          <a:p>
            <a:r>
              <a:rPr lang="en-GB" altLang="zh-CN" dirty="0"/>
              <a:t>Introduce the topic of the presentation </a:t>
            </a:r>
          </a:p>
          <a:p>
            <a:r>
              <a:rPr lang="en-GB" altLang="zh-CN" dirty="0"/>
              <a:t>Structure what is said so that it progresses logically </a:t>
            </a:r>
          </a:p>
          <a:p>
            <a:r>
              <a:rPr lang="en-GB" altLang="zh-CN" dirty="0"/>
              <a:t>Limit the content of the visual aids used to a few main points – KISS.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Speak clearly and adapt the style of presentation to suit the purpose, subject and audience</a:t>
            </a:r>
          </a:p>
          <a:p>
            <a:r>
              <a:rPr lang="en-GB" altLang="zh-CN" dirty="0"/>
              <a:t>Pause and take a breath after each point</a:t>
            </a:r>
          </a:p>
          <a:p>
            <a:r>
              <a:rPr lang="en-GB" altLang="zh-CN" dirty="0"/>
              <a:t>DO NOT READ THE PRESENTATION</a:t>
            </a:r>
          </a:p>
          <a:p>
            <a:r>
              <a:rPr lang="en-GB" altLang="zh-CN" dirty="0"/>
              <a:t>Select a few concrete examples, which are easy for the audience to visualise</a:t>
            </a:r>
          </a:p>
          <a:p>
            <a:r>
              <a:rPr lang="en-GB" altLang="zh-CN" dirty="0"/>
              <a:t>Summarise during the presentation</a:t>
            </a:r>
          </a:p>
          <a:p>
            <a:r>
              <a:rPr lang="en-GB" altLang="zh-CN" dirty="0"/>
              <a:t>Use an image or other support material to enhance the content of the presentation.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question and answer session</a:t>
            </a:r>
          </a:p>
          <a:p>
            <a:r>
              <a:rPr lang="en-GB" altLang="zh-CN" dirty="0"/>
              <a:t>React to verbal or non-verbal feedback in a suitable manner</a:t>
            </a:r>
          </a:p>
          <a:p>
            <a:r>
              <a:rPr lang="en-GB" altLang="zh-CN" dirty="0"/>
              <a:t>Make eye contact</a:t>
            </a:r>
          </a:p>
          <a:p>
            <a:r>
              <a:rPr lang="en-GB" altLang="zh-CN" dirty="0"/>
              <a:t>Keep to within the set time frame</a:t>
            </a:r>
          </a:p>
          <a:p>
            <a:r>
              <a:rPr lang="en-GB" altLang="zh-CN" dirty="0"/>
              <a:t>Recap on main points to conclude</a:t>
            </a:r>
          </a:p>
          <a:p>
            <a:endParaRPr lang="en-GB" altLang="zh-CN" dirty="0"/>
          </a:p>
          <a:p>
            <a:r>
              <a:rPr lang="en-GB" altLang="zh-CN" dirty="0"/>
              <a:t>Tell them what you’re going to tell them, Tell them, Tell them what you told them.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85% of the message is conveyed by non-verbal cues – e.g. body language, tone of voice, gestures, etc.</a:t>
            </a:r>
          </a:p>
          <a:p>
            <a:r>
              <a:rPr lang="en-GB" altLang="zh-CN" dirty="0"/>
              <a:t>EYES: Use them positively</a:t>
            </a:r>
          </a:p>
          <a:p>
            <a:r>
              <a:rPr lang="en-GB" altLang="zh-CN" dirty="0"/>
              <a:t>BODY SPACE: Do not invade</a:t>
            </a:r>
          </a:p>
          <a:p>
            <a:r>
              <a:rPr lang="en-GB" altLang="zh-CN" dirty="0"/>
              <a:t>TOUCH: Don’t!</a:t>
            </a:r>
          </a:p>
          <a:p>
            <a:r>
              <a:rPr lang="en-GB" altLang="zh-CN" dirty="0"/>
              <a:t>EXASPERATION: Keep your cool!</a:t>
            </a:r>
          </a:p>
          <a:p>
            <a:r>
              <a:rPr lang="en-GB" altLang="zh-CN" dirty="0"/>
              <a:t>MOUTH: Do not hide it when you speak</a:t>
            </a:r>
          </a:p>
          <a:p>
            <a:r>
              <a:rPr lang="en-GB" altLang="zh-CN" dirty="0"/>
              <a:t>POSTURE AND BODY MOVEMENT: Upright but relaxed - less-threatening; well balanced</a:t>
            </a:r>
          </a:p>
          <a:p>
            <a:r>
              <a:rPr lang="en-GB" altLang="zh-CN" dirty="0"/>
              <a:t>SMILES: Use them!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80927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29/09/2025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13" name="Picture 2" descr="logoSMU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29/09/2025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29/09/2025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29/09/2025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29/09/2025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29/09/2025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29/09/2025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29/09/2025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29/09/2025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980728"/>
            <a:ext cx="8229600" cy="1143000"/>
          </a:xfrm>
        </p:spPr>
        <p:txBody>
          <a:bodyPr>
            <a:normAutofit/>
          </a:bodyPr>
          <a:lstStyle/>
          <a:p>
            <a:r>
              <a:rPr lang="en-US" sz="6000" dirty="0"/>
              <a:t>Presenting</a:t>
            </a:r>
            <a:endParaRPr lang="en-GB" sz="6000" dirty="0"/>
          </a:p>
        </p:txBody>
      </p:sp>
      <p:pic>
        <p:nvPicPr>
          <p:cNvPr id="2050" name="Picture 2" descr="Comment ajouter votre logo à une présentation (PowerPoint, KeyNote, etc.) |  Turbologo">
            <a:extLst>
              <a:ext uri="{FF2B5EF4-FFF2-40B4-BE49-F238E27FC236}">
                <a16:creationId xmlns:a16="http://schemas.microsoft.com/office/drawing/2014/main" id="{6882F448-1FB9-4705-B9E8-E5D37E902B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82" r="9250"/>
          <a:stretch/>
        </p:blipFill>
        <p:spPr bwMode="auto">
          <a:xfrm flipH="1">
            <a:off x="4464603" y="955576"/>
            <a:ext cx="4652258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00C0F35-ADFC-4485-9979-04B0DFBE6027}"/>
              </a:ext>
            </a:extLst>
          </p:cNvPr>
          <p:cNvSpPr txBox="1"/>
          <p:nvPr/>
        </p:nvSpPr>
        <p:spPr>
          <a:xfrm>
            <a:off x="27139" y="2852936"/>
            <a:ext cx="43332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Ewa Kazimierska</a:t>
            </a:r>
          </a:p>
        </p:txBody>
      </p:sp>
      <p:pic>
        <p:nvPicPr>
          <p:cNvPr id="7" name="Picture 2" descr="Comment ajouter votre logo à une présentation (PowerPoint, KeyNote, etc.) |  Turbologo">
            <a:extLst>
              <a:ext uri="{FF2B5EF4-FFF2-40B4-BE49-F238E27FC236}">
                <a16:creationId xmlns:a16="http://schemas.microsoft.com/office/drawing/2014/main" id="{38EE54FE-5A14-41DF-B9E3-62301E6E17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85" t="17100" r="37322" b="58827"/>
          <a:stretch/>
        </p:blipFill>
        <p:spPr bwMode="auto">
          <a:xfrm>
            <a:off x="6142660" y="1655676"/>
            <a:ext cx="648072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act of </a:t>
            </a:r>
            <a:r>
              <a:rPr lang="en-GB" b="1" dirty="0">
                <a:solidFill>
                  <a:srgbClr val="0070C0"/>
                </a:solidFill>
              </a:rPr>
              <a:t>Presenting</a:t>
            </a:r>
            <a:r>
              <a:rPr lang="en-GB" dirty="0"/>
              <a:t> or </a:t>
            </a:r>
            <a:r>
              <a:rPr lang="en-GB" b="1" dirty="0">
                <a:solidFill>
                  <a:srgbClr val="0070C0"/>
                </a:solidFill>
              </a:rPr>
              <a:t>Communicating a message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the manner in which something is </a:t>
            </a:r>
            <a:r>
              <a:rPr lang="en-GB" b="1" dirty="0">
                <a:solidFill>
                  <a:srgbClr val="0070C0"/>
                </a:solidFill>
              </a:rPr>
              <a:t>structured and explained</a:t>
            </a:r>
          </a:p>
          <a:p>
            <a:endParaRPr lang="en-GB" dirty="0"/>
          </a:p>
          <a:p>
            <a:r>
              <a:rPr lang="en-GB" dirty="0"/>
              <a:t>a </a:t>
            </a:r>
            <a:r>
              <a:rPr lang="en-GB" b="1" dirty="0">
                <a:solidFill>
                  <a:srgbClr val="0070C0"/>
                </a:solidFill>
              </a:rPr>
              <a:t>formal report </a:t>
            </a:r>
            <a:r>
              <a:rPr lang="en-GB" dirty="0"/>
              <a:t>delivered </a:t>
            </a:r>
            <a:r>
              <a:rPr lang="en-GB" b="1" dirty="0">
                <a:solidFill>
                  <a:srgbClr val="0070C0"/>
                </a:solidFill>
              </a:rPr>
              <a:t>verbally</a:t>
            </a:r>
            <a:r>
              <a:rPr lang="en-GB" dirty="0"/>
              <a:t> with accompanying </a:t>
            </a:r>
            <a:r>
              <a:rPr lang="en-GB" b="1" dirty="0">
                <a:solidFill>
                  <a:srgbClr val="0070C0"/>
                </a:solidFill>
              </a:rPr>
              <a:t>media</a:t>
            </a:r>
            <a:r>
              <a:rPr lang="en-GB" dirty="0"/>
              <a:t> (text, images, illustrations, audio, video etc...)</a:t>
            </a:r>
            <a:endParaRPr lang="en-GB" sz="1600" dirty="0"/>
          </a:p>
          <a:p>
            <a:pPr marL="514350" indent="-514350">
              <a:buNone/>
            </a:pPr>
            <a:endParaRPr lang="en-GB" sz="1600" dirty="0"/>
          </a:p>
          <a:p>
            <a:pPr marL="514350" indent="-514350">
              <a:buNone/>
            </a:pPr>
            <a:r>
              <a:rPr lang="en-GB" sz="1600" dirty="0"/>
              <a:t>Based on Chambers English Dictionary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Presentation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A078BA-7D2B-4685-9252-17062A8D5B82}"/>
              </a:ext>
            </a:extLst>
          </p:cNvPr>
          <p:cNvSpPr txBox="1"/>
          <p:nvPr/>
        </p:nvSpPr>
        <p:spPr>
          <a:xfrm>
            <a:off x="3707904" y="6398696"/>
            <a:ext cx="5508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>
                <a:solidFill>
                  <a:srgbClr val="00B0F0"/>
                </a:solidFill>
              </a:rPr>
              <a:t>Performance for which you write the screenplay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loud Callout 9"/>
          <p:cNvSpPr/>
          <p:nvPr/>
        </p:nvSpPr>
        <p:spPr>
          <a:xfrm>
            <a:off x="6779558" y="0"/>
            <a:ext cx="2364442" cy="1584176"/>
          </a:xfrm>
          <a:prstGeom prst="cloudCallout">
            <a:avLst>
              <a:gd name="adj1" fmla="val -52474"/>
              <a:gd name="adj2" fmla="val 133864"/>
            </a:avLst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>
                <a:solidFill>
                  <a:schemeClr val="tx1"/>
                </a:solidFill>
              </a:rPr>
              <a:t>Instruct or</a:t>
            </a:r>
          </a:p>
          <a:p>
            <a:pPr algn="ctr"/>
            <a:r>
              <a:rPr lang="en-GB" sz="2200" dirty="0">
                <a:solidFill>
                  <a:schemeClr val="tx1"/>
                </a:solidFill>
              </a:rPr>
              <a:t>Explain</a:t>
            </a:r>
          </a:p>
        </p:txBody>
      </p:sp>
      <p:sp>
        <p:nvSpPr>
          <p:cNvPr id="11" name="Cloud Callout 10"/>
          <p:cNvSpPr/>
          <p:nvPr/>
        </p:nvSpPr>
        <p:spPr>
          <a:xfrm>
            <a:off x="0" y="0"/>
            <a:ext cx="2364442" cy="1584176"/>
          </a:xfrm>
          <a:prstGeom prst="cloudCallout">
            <a:avLst>
              <a:gd name="adj1" fmla="val 51591"/>
              <a:gd name="adj2" fmla="val 133864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>
                <a:solidFill>
                  <a:schemeClr val="tx1"/>
                </a:solidFill>
              </a:rPr>
              <a:t>Inform</a:t>
            </a:r>
          </a:p>
        </p:txBody>
      </p:sp>
      <p:sp>
        <p:nvSpPr>
          <p:cNvPr id="12" name="Cloud Callout 11"/>
          <p:cNvSpPr/>
          <p:nvPr/>
        </p:nvSpPr>
        <p:spPr>
          <a:xfrm>
            <a:off x="6732240" y="5193196"/>
            <a:ext cx="2364442" cy="1584176"/>
          </a:xfrm>
          <a:prstGeom prst="cloudCallout">
            <a:avLst>
              <a:gd name="adj1" fmla="val -52474"/>
              <a:gd name="adj2" fmla="val -129553"/>
            </a:avLst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>
                <a:solidFill>
                  <a:schemeClr val="tx1"/>
                </a:solidFill>
              </a:rPr>
              <a:t>Amuse or Entertain</a:t>
            </a:r>
          </a:p>
        </p:txBody>
      </p:sp>
      <p:sp>
        <p:nvSpPr>
          <p:cNvPr id="14" name="Cloud Callout 13"/>
          <p:cNvSpPr/>
          <p:nvPr/>
        </p:nvSpPr>
        <p:spPr>
          <a:xfrm>
            <a:off x="3376311" y="0"/>
            <a:ext cx="2364442" cy="1584176"/>
          </a:xfrm>
          <a:prstGeom prst="cloudCallout">
            <a:avLst>
              <a:gd name="adj1" fmla="val 262"/>
              <a:gd name="adj2" fmla="val 131765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>
                <a:solidFill>
                  <a:schemeClr val="tx1"/>
                </a:solidFill>
              </a:rPr>
              <a:t>Inspire or</a:t>
            </a:r>
          </a:p>
          <a:p>
            <a:pPr algn="ctr"/>
            <a:r>
              <a:rPr lang="en-GB" sz="2200" dirty="0">
                <a:solidFill>
                  <a:schemeClr val="tx1"/>
                </a:solidFill>
              </a:rPr>
              <a:t>Stimulate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7584" y="3177030"/>
            <a:ext cx="7488832" cy="7848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</a:pPr>
            <a:r>
              <a:rPr lang="en-GB" sz="4500" b="1" dirty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What are you trying to do?</a:t>
            </a:r>
          </a:p>
        </p:txBody>
      </p:sp>
      <p:sp>
        <p:nvSpPr>
          <p:cNvPr id="24" name="Cloud 23"/>
          <p:cNvSpPr/>
          <p:nvPr/>
        </p:nvSpPr>
        <p:spPr>
          <a:xfrm>
            <a:off x="2915817" y="4061012"/>
            <a:ext cx="3456384" cy="252028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Some or all of these?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D3DE3BD-A316-46DE-BA96-40A6F0A48EED}"/>
              </a:ext>
            </a:extLst>
          </p:cNvPr>
          <p:cNvSpPr txBox="1"/>
          <p:nvPr/>
        </p:nvSpPr>
        <p:spPr>
          <a:xfrm>
            <a:off x="107504" y="4149080"/>
            <a:ext cx="300144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>
                    <a:lumMod val="8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sales presentation at a conference</a:t>
            </a:r>
          </a:p>
          <a:p>
            <a:r>
              <a:rPr lang="en-GB" sz="1200" dirty="0">
                <a:solidFill>
                  <a:schemeClr val="bg1">
                    <a:lumMod val="8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a training session at your workplace on a new computer system</a:t>
            </a:r>
          </a:p>
          <a:p>
            <a:r>
              <a:rPr lang="en-GB" sz="1200" dirty="0">
                <a:solidFill>
                  <a:schemeClr val="bg1">
                    <a:lumMod val="8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an after-dinner speech at a retirement party</a:t>
            </a:r>
          </a:p>
          <a:p>
            <a:r>
              <a:rPr lang="en-GB" sz="1200" dirty="0">
                <a:solidFill>
                  <a:schemeClr val="bg1">
                    <a:lumMod val="8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an interview for a new job</a:t>
            </a:r>
          </a:p>
          <a:p>
            <a:r>
              <a:rPr lang="en-GB" sz="1200" dirty="0">
                <a:solidFill>
                  <a:schemeClr val="bg1">
                    <a:lumMod val="8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to summarise an activity at a tutorial or a day school.</a:t>
            </a:r>
          </a:p>
          <a:p>
            <a:r>
              <a:rPr lang="en-GB" sz="1200" dirty="0">
                <a:solidFill>
                  <a:schemeClr val="bg1">
                    <a:lumMod val="8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formal presentation about your specialist project/subject/hobby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4FA5E0-AE07-4B66-A5BD-3851BBDA315D}"/>
              </a:ext>
            </a:extLst>
          </p:cNvPr>
          <p:cNvSpPr txBox="1"/>
          <p:nvPr/>
        </p:nvSpPr>
        <p:spPr>
          <a:xfrm>
            <a:off x="2496113" y="2431547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Sale presentation at a conference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26C934-4FD8-46D2-9178-4B814CDFDC8A}"/>
              </a:ext>
            </a:extLst>
          </p:cNvPr>
          <p:cNvSpPr txBox="1"/>
          <p:nvPr/>
        </p:nvSpPr>
        <p:spPr>
          <a:xfrm>
            <a:off x="5480640" y="2609127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Training session at workplace on a new computer system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28DBBE-692C-4620-9C7E-06AF469E6DEC}"/>
              </a:ext>
            </a:extLst>
          </p:cNvPr>
          <p:cNvSpPr txBox="1"/>
          <p:nvPr/>
        </p:nvSpPr>
        <p:spPr>
          <a:xfrm>
            <a:off x="7164288" y="3706580"/>
            <a:ext cx="23644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After-dinner speech at a retirement party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F8067A-013E-43C5-A2F5-C1817E36A0A5}"/>
              </a:ext>
            </a:extLst>
          </p:cNvPr>
          <p:cNvSpPr txBox="1"/>
          <p:nvPr/>
        </p:nvSpPr>
        <p:spPr>
          <a:xfrm>
            <a:off x="126814" y="1759361"/>
            <a:ext cx="17621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Interview for a new job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64A7F2-8299-44C7-82D0-2488E87F1ED4}"/>
              </a:ext>
            </a:extLst>
          </p:cNvPr>
          <p:cNvSpPr txBox="1"/>
          <p:nvPr/>
        </p:nvSpPr>
        <p:spPr>
          <a:xfrm>
            <a:off x="4860032" y="1511428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Formal presentation on the specialist project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7EB0EA-E7D5-46AB-8E24-B8A8E18796F4}"/>
              </a:ext>
            </a:extLst>
          </p:cNvPr>
          <p:cNvSpPr txBox="1"/>
          <p:nvPr/>
        </p:nvSpPr>
        <p:spPr>
          <a:xfrm>
            <a:off x="438041" y="2659529"/>
            <a:ext cx="23403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Summary of activity at a tutorial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3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/>
              <a:t>Reflect on the presentations that you have attended in the past.</a:t>
            </a:r>
          </a:p>
          <a:p>
            <a:endParaRPr lang="en-GB" altLang="zh-CN" dirty="0"/>
          </a:p>
          <a:p>
            <a:r>
              <a:rPr lang="en-GB" altLang="zh-CN" dirty="0"/>
              <a:t>Write down and list some of the good and bad points in those presentations?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Activity	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7BA86C8-4ACA-4EAD-911C-AC7FDBD73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your answers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5133C7-3839-49BD-A574-D00CF5B9DAA3}"/>
              </a:ext>
            </a:extLst>
          </p:cNvPr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GB" dirty="0"/>
              <a:t>GOOD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8C8ED37-43EC-40E9-B7F9-E163302ACAA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BAD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73F5928-2A0D-4044-8330-24FB1F391628}"/>
              </a:ext>
            </a:extLst>
          </p:cNvPr>
          <p:cNvSpPr txBox="1"/>
          <p:nvPr/>
        </p:nvSpPr>
        <p:spPr>
          <a:xfrm>
            <a:off x="191294" y="2035105"/>
            <a:ext cx="4380706" cy="41370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PRESENTATION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Informal, Engaging, Funny, Humorous, Easy to follow, Informative, Interactive, Coherent, Interesting, Casual, Using relevant visuals, Pictures, Diagrams, Images, Clear, Concise information on screen which can be expanded on during the talk, Relevant, Short (</a:t>
            </a:r>
            <a:r>
              <a:rPr lang="en-GB" sz="1800" dirty="0">
                <a:effectLst/>
                <a:latin typeface="Segoe UI Emoji" panose="020B0502040204020203" pitchFamily="34" charset="0"/>
                <a:ea typeface="DengXian" panose="02010600030101010101" pitchFamily="2" charset="-122"/>
                <a:cs typeface="Times New Roman" panose="02020603050405020304" pitchFamily="18" charset="0"/>
                <a:sym typeface="Segoe UI Emoji" panose="020B0502040204020203" pitchFamily="34" charset="0"/>
              </a:rPr>
              <a:t>😊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PRESENTER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Keep the eye contact, Ask questions, Make it interactive, Review topics covered, Good understanding of time management, Vocal projection, Knowledge of topic, Confident presenter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A6FE68A-6885-4D7F-823A-B70AE6B4FA3D}"/>
              </a:ext>
            </a:extLst>
          </p:cNvPr>
          <p:cNvSpPr txBox="1"/>
          <p:nvPr/>
        </p:nvSpPr>
        <p:spPr>
          <a:xfrm>
            <a:off x="4662537" y="2028209"/>
            <a:ext cx="4572000" cy="41370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PRESENTATION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Short (</a:t>
            </a:r>
            <a:r>
              <a:rPr lang="en-GB" sz="1800" dirty="0">
                <a:effectLst/>
                <a:latin typeface="Segoe UI Emoji" panose="020B0502040204020203" pitchFamily="34" charset="0"/>
                <a:ea typeface="DengXian" panose="02010600030101010101" pitchFamily="2" charset="-122"/>
                <a:cs typeface="Times New Roman" panose="02020603050405020304" pitchFamily="18" charset="0"/>
                <a:sym typeface="Segoe UI Emoji" panose="020B0502040204020203" pitchFamily="34" charset="0"/>
              </a:rPr>
              <a:t>😊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), Boring, No visual representation of ideas, Text heavy, Bad/jumbled layout, Needlessly long, Not engaging, Repetitive, Too technical, Too much jargon, Excessive transections, Dragged on, Overload of info, Not enough images, PowerPoint that could be an email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PRESENTER: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Rushed, Lack of confidence, Reading from slides, Quiet voice, Unable to hear, Timid attitude, Stutter/ergh, Speaks too quickly, Reads word for word, Looking at feet, Mumbling, Speaking like robot </a:t>
            </a:r>
          </a:p>
        </p:txBody>
      </p:sp>
    </p:spTree>
    <p:extLst>
      <p:ext uri="{BB962C8B-B14F-4D97-AF65-F5344CB8AC3E}">
        <p14:creationId xmlns:p14="http://schemas.microsoft.com/office/powerpoint/2010/main" val="214670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259632"/>
            <a:ext cx="8229600" cy="5265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altLang="zh-CN" sz="2400" dirty="0"/>
              <a:t>At University students are often required to:</a:t>
            </a:r>
          </a:p>
          <a:p>
            <a:r>
              <a:rPr lang="en-GB" altLang="zh-CN" sz="2400" dirty="0"/>
              <a:t>Deliver small presentations</a:t>
            </a:r>
          </a:p>
          <a:p>
            <a:r>
              <a:rPr lang="en-GB" altLang="zh-CN" sz="2400" dirty="0"/>
              <a:t>To have a Viva and present the findings of their research Project/Dissertation</a:t>
            </a:r>
          </a:p>
          <a:p>
            <a:pPr marL="109728" indent="0">
              <a:buNone/>
            </a:pPr>
            <a:endParaRPr lang="en-GB" altLang="zh-CN" sz="2400" dirty="0"/>
          </a:p>
          <a:p>
            <a:r>
              <a:rPr lang="en-GB" altLang="zh-CN" sz="2400" dirty="0"/>
              <a:t>Some students present themselves better verbally than on paper</a:t>
            </a:r>
          </a:p>
          <a:p>
            <a:r>
              <a:rPr lang="en-GB" altLang="zh-CN" sz="2400" dirty="0"/>
              <a:t>The ability to give presentations is a skill that can be learned and developed and is often very useful in many occupations</a:t>
            </a:r>
          </a:p>
          <a:p>
            <a:r>
              <a:rPr lang="en-GB" altLang="zh-CN" sz="2400" dirty="0"/>
              <a:t>Confidence and ease naturally come with practice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5496" y="116632"/>
            <a:ext cx="8229600" cy="1143000"/>
          </a:xfrm>
        </p:spPr>
        <p:txBody>
          <a:bodyPr/>
          <a:lstStyle/>
          <a:p>
            <a:r>
              <a:rPr lang="en-GB" altLang="zh-CN" dirty="0"/>
              <a:t>Presenting at University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9610" y="1429544"/>
            <a:ext cx="8229600" cy="4525963"/>
          </a:xfrm>
        </p:spPr>
        <p:txBody>
          <a:bodyPr>
            <a:normAutofit/>
          </a:bodyPr>
          <a:lstStyle/>
          <a:p>
            <a:r>
              <a:rPr lang="en-GB" altLang="zh-CN" b="1" dirty="0">
                <a:solidFill>
                  <a:srgbClr val="0070C0"/>
                </a:solidFill>
              </a:rPr>
              <a:t>You can learn to give presentations !!!</a:t>
            </a:r>
          </a:p>
          <a:p>
            <a:endParaRPr lang="en-GB" altLang="zh-CN" dirty="0"/>
          </a:p>
          <a:p>
            <a:r>
              <a:rPr lang="en-GB" altLang="zh-CN" dirty="0"/>
              <a:t>The ability to give presentations is a </a:t>
            </a:r>
            <a:r>
              <a:rPr lang="en-GB" altLang="zh-CN" b="1" dirty="0"/>
              <a:t>skill that is learned through practice, trial and error</a:t>
            </a:r>
            <a:r>
              <a:rPr lang="en-GB" altLang="zh-CN" dirty="0"/>
              <a:t>.</a:t>
            </a:r>
          </a:p>
          <a:p>
            <a:endParaRPr lang="en-GB" dirty="0"/>
          </a:p>
          <a:p>
            <a:r>
              <a:rPr lang="en-GB" dirty="0"/>
              <a:t>It is </a:t>
            </a:r>
            <a:r>
              <a:rPr lang="en-GB" b="1" dirty="0"/>
              <a:t>natural to be nervous </a:t>
            </a:r>
            <a:r>
              <a:rPr lang="en-GB" dirty="0"/>
              <a:t>even if you have presented before.</a:t>
            </a:r>
          </a:p>
          <a:p>
            <a:endParaRPr lang="en-GB" dirty="0"/>
          </a:p>
          <a:p>
            <a:r>
              <a:rPr lang="en-GB" dirty="0"/>
              <a:t>The more you do it the </a:t>
            </a:r>
            <a:r>
              <a:rPr lang="en-GB" b="1" dirty="0"/>
              <a:t>easier</a:t>
            </a:r>
            <a:r>
              <a:rPr lang="en-GB" dirty="0"/>
              <a:t> it gets and the more </a:t>
            </a:r>
            <a:r>
              <a:rPr lang="en-GB" b="1" dirty="0"/>
              <a:t>confident</a:t>
            </a:r>
            <a:r>
              <a:rPr lang="en-GB" dirty="0"/>
              <a:t> you will become.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Giving Presentations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By failing to prepare, you are preparing to fail. </a:t>
            </a:r>
          </a:p>
          <a:p>
            <a:pPr algn="r">
              <a:buNone/>
            </a:pPr>
            <a:endParaRPr lang="en-GB" dirty="0"/>
          </a:p>
          <a:p>
            <a:pPr algn="r">
              <a:buNone/>
            </a:pPr>
            <a:r>
              <a:rPr lang="en-GB" dirty="0"/>
              <a:t>Benjamin Franklin </a:t>
            </a:r>
            <a:endParaRPr lang="en-GB" altLang="zh-CN" dirty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Preparation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908720"/>
            <a:ext cx="8964488" cy="4525963"/>
          </a:xfrm>
        </p:spPr>
        <p:txBody>
          <a:bodyPr>
            <a:noAutofit/>
          </a:bodyPr>
          <a:lstStyle/>
          <a:p>
            <a:r>
              <a:rPr lang="en-GB" altLang="zh-CN" sz="2200" b="1" dirty="0">
                <a:solidFill>
                  <a:srgbClr val="FF0000"/>
                </a:solidFill>
              </a:rPr>
              <a:t>Plan</a:t>
            </a:r>
            <a:r>
              <a:rPr lang="en-GB" altLang="zh-CN" sz="2200" dirty="0">
                <a:solidFill>
                  <a:srgbClr val="00B050"/>
                </a:solidFill>
              </a:rPr>
              <a:t> </a:t>
            </a:r>
            <a:r>
              <a:rPr lang="en-GB" altLang="zh-CN" sz="2200" dirty="0"/>
              <a:t>the content of your presentation</a:t>
            </a:r>
            <a:endParaRPr lang="en-GB" altLang="zh-CN" sz="2200" dirty="0">
              <a:solidFill>
                <a:srgbClr val="00B050"/>
              </a:solidFill>
            </a:endParaRPr>
          </a:p>
          <a:p>
            <a:r>
              <a:rPr lang="en-GB" altLang="zh-CN" sz="2200" dirty="0"/>
              <a:t>Only include what can be delivered at a </a:t>
            </a:r>
            <a:r>
              <a:rPr lang="en-GB" altLang="zh-CN" sz="2200" b="1" dirty="0">
                <a:solidFill>
                  <a:srgbClr val="00B050"/>
                </a:solidFill>
              </a:rPr>
              <a:t>reasonably slow pace</a:t>
            </a:r>
            <a:r>
              <a:rPr lang="en-GB" altLang="zh-CN" sz="2200" dirty="0">
                <a:solidFill>
                  <a:srgbClr val="00B050"/>
                </a:solidFill>
              </a:rPr>
              <a:t>.</a:t>
            </a:r>
          </a:p>
          <a:p>
            <a:pPr marL="895350" indent="0">
              <a:buNone/>
            </a:pPr>
            <a:r>
              <a:rPr lang="en-GB" altLang="zh-CN" sz="2200" dirty="0"/>
              <a:t>	</a:t>
            </a:r>
            <a:r>
              <a:rPr lang="en-GB" altLang="zh-CN" sz="2200" i="1" dirty="0"/>
              <a:t>This allows your audience to listen, absorb and consider the information you are expressing</a:t>
            </a:r>
            <a:r>
              <a:rPr lang="en-GB" altLang="zh-CN" sz="2200" dirty="0"/>
              <a:t>.</a:t>
            </a:r>
          </a:p>
          <a:p>
            <a:r>
              <a:rPr lang="en-GB" altLang="zh-CN" sz="2200" b="1" dirty="0">
                <a:solidFill>
                  <a:srgbClr val="00B050"/>
                </a:solidFill>
              </a:rPr>
              <a:t>Divide the material into essential points </a:t>
            </a:r>
            <a:r>
              <a:rPr lang="en-GB" altLang="zh-CN" sz="2200" dirty="0"/>
              <a:t>that must be made, and extra material at the end which can be used if time permits (</a:t>
            </a:r>
            <a:r>
              <a:rPr lang="en-GB" altLang="zh-CN" sz="2200" b="1" dirty="0">
                <a:solidFill>
                  <a:srgbClr val="0070C0"/>
                </a:solidFill>
              </a:rPr>
              <a:t>good practice is: 1 slide/min and 120 words/min</a:t>
            </a:r>
            <a:r>
              <a:rPr lang="en-GB" altLang="zh-CN" sz="2200" dirty="0"/>
              <a:t>).</a:t>
            </a:r>
          </a:p>
          <a:p>
            <a:r>
              <a:rPr lang="en-GB" altLang="zh-CN" sz="2200" dirty="0"/>
              <a:t>Prepare a </a:t>
            </a:r>
            <a:r>
              <a:rPr lang="en-GB" altLang="zh-CN" sz="2200" b="1" dirty="0">
                <a:solidFill>
                  <a:srgbClr val="00B050"/>
                </a:solidFill>
              </a:rPr>
              <a:t>summary of key points </a:t>
            </a:r>
            <a:r>
              <a:rPr lang="en-GB" altLang="zh-CN" sz="2200" dirty="0"/>
              <a:t>at the start and to close the presentation.</a:t>
            </a:r>
          </a:p>
          <a:p>
            <a:r>
              <a:rPr lang="en-GB" altLang="zh-CN" sz="2200" b="1" dirty="0">
                <a:solidFill>
                  <a:srgbClr val="FF0000"/>
                </a:solidFill>
              </a:rPr>
              <a:t>Practice</a:t>
            </a:r>
            <a:r>
              <a:rPr lang="en-GB" altLang="zh-CN" sz="2200" b="1" dirty="0">
                <a:solidFill>
                  <a:srgbClr val="00B050"/>
                </a:solidFill>
              </a:rPr>
              <a:t> the presentation several times</a:t>
            </a:r>
            <a:r>
              <a:rPr lang="en-GB" altLang="zh-CN" sz="2200" dirty="0"/>
              <a:t>, going slowly and timing yourself.</a:t>
            </a:r>
          </a:p>
          <a:p>
            <a:r>
              <a:rPr lang="en-GB" altLang="zh-CN" sz="2200" b="1" dirty="0">
                <a:solidFill>
                  <a:srgbClr val="00B050"/>
                </a:solidFill>
              </a:rPr>
              <a:t>Edit the presentation </a:t>
            </a:r>
            <a:r>
              <a:rPr lang="en-GB" altLang="zh-CN" sz="2200" dirty="0"/>
              <a:t>if it is too long.</a:t>
            </a:r>
          </a:p>
          <a:p>
            <a:r>
              <a:rPr lang="en-GB" altLang="zh-CN" sz="2200" dirty="0"/>
              <a:t>If you are relatively new to a topic (most students are) or have statistics/important key information to express use </a:t>
            </a:r>
            <a:r>
              <a:rPr lang="en-GB" altLang="zh-CN" sz="2200" b="1" dirty="0">
                <a:solidFill>
                  <a:srgbClr val="00B050"/>
                </a:solidFill>
              </a:rPr>
              <a:t>Postcards</a:t>
            </a:r>
            <a:r>
              <a:rPr lang="en-GB" altLang="zh-CN" sz="2200" dirty="0">
                <a:solidFill>
                  <a:srgbClr val="00B050"/>
                </a:solidFill>
              </a:rPr>
              <a:t> </a:t>
            </a:r>
            <a:r>
              <a:rPr lang="en-GB" altLang="zh-CN" sz="2200" dirty="0"/>
              <a:t>as an aid-memoire during your delivery.</a:t>
            </a:r>
          </a:p>
          <a:p>
            <a:endParaRPr lang="en-GB" altLang="zh-CN" sz="2200" dirty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862" y="-25102"/>
            <a:ext cx="8229600" cy="1143000"/>
          </a:xfrm>
        </p:spPr>
        <p:txBody>
          <a:bodyPr/>
          <a:lstStyle/>
          <a:p>
            <a:r>
              <a:rPr lang="en-GB" altLang="zh-CN" dirty="0"/>
              <a:t>Preparation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0" y="764704"/>
            <a:ext cx="9073008" cy="500068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CN" sz="2400" dirty="0"/>
              <a:t>Wait until the audience settles before beginning to speak.</a:t>
            </a:r>
          </a:p>
          <a:p>
            <a:pPr>
              <a:lnSpc>
                <a:spcPct val="150000"/>
              </a:lnSpc>
            </a:pPr>
            <a:r>
              <a:rPr lang="en-GB" altLang="zh-CN" sz="2400" i="1" dirty="0"/>
              <a:t>Tell the audience if you would prefer questions at the end or during the presentation</a:t>
            </a:r>
            <a:r>
              <a:rPr lang="en-GB" altLang="zh-CN" sz="2400" dirty="0"/>
              <a:t>.</a:t>
            </a:r>
          </a:p>
          <a:p>
            <a:pPr>
              <a:lnSpc>
                <a:spcPct val="150000"/>
              </a:lnSpc>
            </a:pPr>
            <a:r>
              <a:rPr lang="en-GB" altLang="zh-CN" sz="2400" dirty="0"/>
              <a:t>Introduce the topic of the presentation.</a:t>
            </a:r>
          </a:p>
          <a:p>
            <a:pPr>
              <a:lnSpc>
                <a:spcPct val="150000"/>
              </a:lnSpc>
            </a:pPr>
            <a:r>
              <a:rPr lang="en-GB" altLang="zh-CN" sz="2400" dirty="0"/>
              <a:t>Structure what is said so that it progresses logically.</a:t>
            </a:r>
          </a:p>
          <a:p>
            <a:pPr>
              <a:lnSpc>
                <a:spcPct val="150000"/>
              </a:lnSpc>
            </a:pPr>
            <a:r>
              <a:rPr lang="en-GB" altLang="zh-CN" sz="2400" dirty="0"/>
              <a:t>Use but do not overuse visual aids to illustrate key points and to hold the audience’s attention.</a:t>
            </a:r>
          </a:p>
          <a:p>
            <a:pPr>
              <a:lnSpc>
                <a:spcPct val="150000"/>
              </a:lnSpc>
            </a:pPr>
            <a:r>
              <a:rPr lang="en-GB" altLang="zh-CN" sz="2400" dirty="0"/>
              <a:t>Involve the audience.</a:t>
            </a:r>
          </a:p>
          <a:p>
            <a:pPr>
              <a:lnSpc>
                <a:spcPct val="150000"/>
              </a:lnSpc>
            </a:pPr>
            <a:r>
              <a:rPr lang="en-GB" altLang="zh-CN" sz="2400" dirty="0"/>
              <a:t>KIS, </a:t>
            </a:r>
            <a:r>
              <a:rPr lang="en-GB" altLang="zh-CN" sz="2400" b="1" dirty="0">
                <a:solidFill>
                  <a:srgbClr val="FF0000"/>
                </a:solidFill>
              </a:rPr>
              <a:t>Keep it Simple</a:t>
            </a:r>
            <a:r>
              <a:rPr lang="en-GB" altLang="zh-CN" sz="2400" dirty="0"/>
              <a:t>.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1143000"/>
          </a:xfrm>
        </p:spPr>
        <p:txBody>
          <a:bodyPr/>
          <a:lstStyle/>
          <a:p>
            <a:r>
              <a:rPr lang="en-GB" altLang="zh-CN" dirty="0"/>
              <a:t>Do’s and Don’ts</a:t>
            </a:r>
          </a:p>
        </p:txBody>
      </p:sp>
      <p:pic>
        <p:nvPicPr>
          <p:cNvPr id="1026" name="Picture 2" descr="Image result for Kisses Clip Art Free">
            <a:extLst>
              <a:ext uri="{FF2B5EF4-FFF2-40B4-BE49-F238E27FC236}">
                <a16:creationId xmlns:a16="http://schemas.microsoft.com/office/drawing/2014/main" id="{AB62B8A7-4FCA-45C4-8CBB-4018C73C03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641" y="4672781"/>
            <a:ext cx="2482359" cy="2185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836712"/>
            <a:ext cx="8435280" cy="452596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altLang="zh-CN" sz="9600" dirty="0"/>
              <a:t>Speak clearly </a:t>
            </a:r>
          </a:p>
          <a:p>
            <a:pPr>
              <a:lnSpc>
                <a:spcPct val="170000"/>
              </a:lnSpc>
            </a:pPr>
            <a:r>
              <a:rPr lang="en-GB" altLang="zh-CN" sz="9600" b="1" dirty="0">
                <a:solidFill>
                  <a:srgbClr val="0070C0"/>
                </a:solidFill>
              </a:rPr>
              <a:t>Adapt a style of presentation to suit the purpose, subject and audience.</a:t>
            </a:r>
          </a:p>
          <a:p>
            <a:pPr>
              <a:lnSpc>
                <a:spcPct val="170000"/>
              </a:lnSpc>
            </a:pPr>
            <a:r>
              <a:rPr lang="en-GB" altLang="zh-CN" sz="9600" dirty="0"/>
              <a:t>Look at and speak to those who are listening. Avoid looking at the screen or cards for too long. Speak to the audience. </a:t>
            </a:r>
          </a:p>
          <a:p>
            <a:pPr>
              <a:lnSpc>
                <a:spcPct val="170000"/>
              </a:lnSpc>
            </a:pPr>
            <a:r>
              <a:rPr lang="en-GB" altLang="zh-CN" sz="9600" dirty="0"/>
              <a:t>Summarise during the presentation. Use examples to help visualise.</a:t>
            </a:r>
          </a:p>
          <a:p>
            <a:pPr marL="109728" indent="0">
              <a:lnSpc>
                <a:spcPct val="170000"/>
              </a:lnSpc>
              <a:buNone/>
            </a:pPr>
            <a:r>
              <a:rPr lang="en-GB" altLang="zh-CN" sz="9600" dirty="0"/>
              <a:t>	 </a:t>
            </a:r>
            <a:r>
              <a:rPr lang="en-GB" altLang="zh-CN" sz="9600" b="1" dirty="0">
                <a:solidFill>
                  <a:srgbClr val="0070C0"/>
                </a:solidFill>
              </a:rPr>
              <a:t>DO NOT READ YOUR PRESENTATION!!!</a:t>
            </a:r>
          </a:p>
          <a:p>
            <a:pPr>
              <a:lnSpc>
                <a:spcPct val="170000"/>
              </a:lnSpc>
            </a:pPr>
            <a:r>
              <a:rPr lang="en-GB" altLang="zh-CN" sz="9600" dirty="0"/>
              <a:t>Don’t forget to relax, breath and allow short pauses.</a:t>
            </a:r>
          </a:p>
          <a:p>
            <a:endParaRPr lang="en-GB" altLang="zh-CN" dirty="0"/>
          </a:p>
          <a:p>
            <a:pPr marL="109728" indent="0">
              <a:buNone/>
            </a:pPr>
            <a:r>
              <a:rPr lang="en-GB" altLang="zh-CN" dirty="0"/>
              <a:t>	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54360" y="0"/>
            <a:ext cx="8229600" cy="1143000"/>
          </a:xfrm>
        </p:spPr>
        <p:txBody>
          <a:bodyPr/>
          <a:lstStyle/>
          <a:p>
            <a:r>
              <a:rPr lang="en-GB" altLang="zh-CN" dirty="0"/>
              <a:t>Do’s and Don’ts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340768"/>
            <a:ext cx="8229600" cy="4525963"/>
          </a:xfrm>
        </p:spPr>
        <p:txBody>
          <a:bodyPr>
            <a:normAutofit/>
          </a:bodyPr>
          <a:lstStyle/>
          <a:p>
            <a:r>
              <a:rPr lang="en-GB" altLang="zh-CN" sz="2400" dirty="0"/>
              <a:t>Keep your presentation within the set time frame</a:t>
            </a:r>
          </a:p>
          <a:p>
            <a:endParaRPr lang="en-GB" altLang="zh-CN" sz="2400" dirty="0"/>
          </a:p>
          <a:p>
            <a:r>
              <a:rPr lang="en-GB" altLang="zh-CN" sz="2400" b="1" dirty="0">
                <a:solidFill>
                  <a:srgbClr val="0070C0"/>
                </a:solidFill>
              </a:rPr>
              <a:t>Clearly explain what you’re going to tell them (introduction) and re-iterate what you have told them (conclusion).</a:t>
            </a:r>
          </a:p>
          <a:p>
            <a:endParaRPr lang="en-GB" altLang="zh-CN" sz="2400" dirty="0"/>
          </a:p>
          <a:p>
            <a:r>
              <a:rPr lang="en-GB" altLang="zh-CN" sz="2400" dirty="0"/>
              <a:t>Q&amp;A, Respond to verbal or non-verbal feedback in a suitable (respectful and understanding) manner.</a:t>
            </a:r>
          </a:p>
          <a:p>
            <a:endParaRPr lang="en-GB" altLang="zh-CN" sz="2400" dirty="0"/>
          </a:p>
          <a:p>
            <a:endParaRPr lang="en-GB" altLang="zh-CN" sz="2400" dirty="0"/>
          </a:p>
          <a:p>
            <a:pPr>
              <a:buNone/>
            </a:pPr>
            <a:endParaRPr lang="en-GB" altLang="zh-CN" sz="24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5496" y="0"/>
            <a:ext cx="8229600" cy="1143000"/>
          </a:xfrm>
        </p:spPr>
        <p:txBody>
          <a:bodyPr/>
          <a:lstStyle/>
          <a:p>
            <a:r>
              <a:rPr lang="en-GB" altLang="zh-CN" dirty="0"/>
              <a:t>Do’s and Don’ts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481328"/>
            <a:ext cx="8507288" cy="4525963"/>
          </a:xfrm>
        </p:spPr>
        <p:txBody>
          <a:bodyPr>
            <a:normAutofit fontScale="92500" lnSpcReduction="20000"/>
          </a:bodyPr>
          <a:lstStyle/>
          <a:p>
            <a:r>
              <a:rPr lang="en-GB" altLang="zh-CN" sz="2400" dirty="0"/>
              <a:t>85% of the message is conveyed by non-verbal cues – e.g. body language, tone of voice, gestures, etc.</a:t>
            </a:r>
          </a:p>
          <a:p>
            <a:endParaRPr lang="en-GB" altLang="zh-CN" sz="2400" dirty="0"/>
          </a:p>
          <a:p>
            <a:r>
              <a:rPr lang="en-GB" altLang="zh-CN" sz="2400" dirty="0"/>
              <a:t>MOUTH: Do not hide it when you speak.</a:t>
            </a:r>
          </a:p>
          <a:p>
            <a:endParaRPr lang="en-GB" altLang="zh-CN" sz="2400" dirty="0"/>
          </a:p>
          <a:p>
            <a:r>
              <a:rPr lang="en-GB" altLang="zh-CN" sz="2400" dirty="0"/>
              <a:t>EYES: Look at the audience.</a:t>
            </a:r>
          </a:p>
          <a:p>
            <a:endParaRPr lang="en-GB" altLang="zh-CN" sz="2400" dirty="0"/>
          </a:p>
          <a:p>
            <a:r>
              <a:rPr lang="en-GB" altLang="zh-CN" sz="2400" dirty="0"/>
              <a:t>SMILE: Use them </a:t>
            </a:r>
            <a:r>
              <a:rPr lang="en-GB" altLang="zh-CN" sz="2400" dirty="0">
                <a:sym typeface="Wingdings" panose="05000000000000000000" pitchFamily="2" charset="2"/>
              </a:rPr>
              <a:t>  </a:t>
            </a:r>
            <a:r>
              <a:rPr lang="en-GB" altLang="zh-CN" sz="2400" dirty="0"/>
              <a:t> it relaxes you and the audience </a:t>
            </a:r>
            <a:r>
              <a:rPr lang="en-GB" altLang="zh-CN" sz="2400" dirty="0">
                <a:sym typeface="Wingdings" panose="05000000000000000000" pitchFamily="2" charset="2"/>
              </a:rPr>
              <a:t></a:t>
            </a:r>
            <a:r>
              <a:rPr lang="en-GB" altLang="zh-CN" sz="2400" dirty="0"/>
              <a:t>.</a:t>
            </a:r>
          </a:p>
          <a:p>
            <a:endParaRPr lang="en-GB" altLang="zh-CN" sz="2400" dirty="0"/>
          </a:p>
          <a:p>
            <a:r>
              <a:rPr lang="en-GB" altLang="zh-CN" sz="2400" dirty="0"/>
              <a:t>POSTURE AND BODY MOVEMENT: Upright but relaxed - less-threatening; well balanced</a:t>
            </a:r>
          </a:p>
          <a:p>
            <a:endParaRPr lang="en-GB" altLang="zh-CN" sz="2400" dirty="0"/>
          </a:p>
          <a:p>
            <a:r>
              <a:rPr lang="en-GB" altLang="zh-CN" sz="2600" b="1" dirty="0">
                <a:solidFill>
                  <a:srgbClr val="0070C0"/>
                </a:solidFill>
              </a:rPr>
              <a:t>There’s no one perfect way or set of rules you have to follow to deliver a presentation. Be Yourself.</a:t>
            </a:r>
          </a:p>
          <a:p>
            <a:endParaRPr lang="en-GB" altLang="zh-CN" sz="2400" dirty="0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Body Language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188112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altLang="zh-CN" sz="2400" b="1" dirty="0">
                <a:solidFill>
                  <a:srgbClr val="0070C0"/>
                </a:solidFill>
              </a:rPr>
              <a:t>Be Prepared </a:t>
            </a:r>
            <a:r>
              <a:rPr lang="en-GB" altLang="zh-CN" sz="2400" dirty="0"/>
              <a:t>(Allow plenty of time before the event to ‘Prepare’ your presentation)!!</a:t>
            </a:r>
          </a:p>
          <a:p>
            <a:pPr>
              <a:lnSpc>
                <a:spcPct val="150000"/>
              </a:lnSpc>
            </a:pPr>
            <a:r>
              <a:rPr lang="en-GB" altLang="zh-CN" sz="2400" b="1" dirty="0">
                <a:solidFill>
                  <a:srgbClr val="0070C0"/>
                </a:solidFill>
              </a:rPr>
              <a:t>Practice, Practice</a:t>
            </a:r>
            <a:r>
              <a:rPr lang="en-GB" altLang="zh-CN" sz="2400" dirty="0"/>
              <a:t> and then </a:t>
            </a:r>
            <a:r>
              <a:rPr lang="en-GB" altLang="zh-CN" sz="2400" b="1" dirty="0">
                <a:solidFill>
                  <a:srgbClr val="0070C0"/>
                </a:solidFill>
              </a:rPr>
              <a:t>Practice</a:t>
            </a:r>
            <a:r>
              <a:rPr lang="en-GB" altLang="zh-CN" sz="2400" dirty="0"/>
              <a:t> some more!</a:t>
            </a:r>
          </a:p>
          <a:p>
            <a:pPr>
              <a:lnSpc>
                <a:spcPct val="150000"/>
              </a:lnSpc>
            </a:pPr>
            <a:r>
              <a:rPr lang="en-GB" altLang="zh-CN" sz="2400" b="1" dirty="0">
                <a:solidFill>
                  <a:srgbClr val="0070C0"/>
                </a:solidFill>
              </a:rPr>
              <a:t>Dress</a:t>
            </a:r>
            <a:r>
              <a:rPr lang="en-GB" altLang="zh-CN" sz="2400" dirty="0"/>
              <a:t> appropriately.</a:t>
            </a:r>
          </a:p>
          <a:p>
            <a:pPr>
              <a:lnSpc>
                <a:spcPct val="150000"/>
              </a:lnSpc>
            </a:pPr>
            <a:r>
              <a:rPr lang="en-GB" altLang="zh-CN" sz="2400" b="1" dirty="0">
                <a:solidFill>
                  <a:srgbClr val="0070C0"/>
                </a:solidFill>
              </a:rPr>
              <a:t>Relax</a:t>
            </a:r>
            <a:r>
              <a:rPr lang="en-GB" altLang="zh-CN" sz="2400" dirty="0"/>
              <a:t>.</a:t>
            </a:r>
          </a:p>
          <a:p>
            <a:pPr>
              <a:lnSpc>
                <a:spcPct val="150000"/>
              </a:lnSpc>
            </a:pPr>
            <a:r>
              <a:rPr lang="en-GB" altLang="zh-CN" sz="2400" b="1" dirty="0">
                <a:solidFill>
                  <a:srgbClr val="0070C0"/>
                </a:solidFill>
              </a:rPr>
              <a:t>Be Organised </a:t>
            </a:r>
            <a:r>
              <a:rPr lang="en-GB" altLang="zh-CN" sz="2400" dirty="0"/>
              <a:t>and Arrive early.</a:t>
            </a:r>
          </a:p>
          <a:p>
            <a:pPr>
              <a:lnSpc>
                <a:spcPct val="150000"/>
              </a:lnSpc>
            </a:pPr>
            <a:r>
              <a:rPr lang="en-GB" altLang="zh-CN" sz="2400" b="1" dirty="0">
                <a:solidFill>
                  <a:srgbClr val="0070C0"/>
                </a:solidFill>
              </a:rPr>
              <a:t>Check</a:t>
            </a:r>
            <a:r>
              <a:rPr lang="en-GB" altLang="zh-CN" sz="2400" dirty="0"/>
              <a:t> if the venue has the resources you need.</a:t>
            </a:r>
          </a:p>
          <a:p>
            <a:pPr>
              <a:lnSpc>
                <a:spcPct val="150000"/>
              </a:lnSpc>
            </a:pPr>
            <a:r>
              <a:rPr lang="en-GB" altLang="zh-CN" sz="2400" b="1" dirty="0">
                <a:solidFill>
                  <a:srgbClr val="0070C0"/>
                </a:solidFill>
              </a:rPr>
              <a:t>Bring a drink</a:t>
            </a:r>
            <a:r>
              <a:rPr lang="en-GB" altLang="zh-CN" sz="2400" dirty="0"/>
              <a:t>.</a:t>
            </a:r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0828"/>
            <a:ext cx="8229600" cy="1143000"/>
          </a:xfrm>
        </p:spPr>
        <p:txBody>
          <a:bodyPr/>
          <a:lstStyle/>
          <a:p>
            <a:r>
              <a:rPr lang="en-GB" altLang="zh-CN" dirty="0"/>
              <a:t>Nerves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166018"/>
            <a:ext cx="9001000" cy="4525963"/>
          </a:xfrm>
        </p:spPr>
        <p:txBody>
          <a:bodyPr>
            <a:noAutofit/>
          </a:bodyPr>
          <a:lstStyle/>
          <a:p>
            <a:r>
              <a:rPr lang="en-GB" altLang="zh-CN" sz="32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   </a:t>
            </a:r>
            <a:r>
              <a:rPr lang="en-GB" altLang="zh-CN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repare</a:t>
            </a:r>
            <a:endParaRPr lang="en-GB" altLang="zh-CN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altLang="zh-CN" sz="32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  </a:t>
            </a:r>
            <a:r>
              <a:rPr lang="en-GB" altLang="zh-CN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rganise</a:t>
            </a:r>
            <a:endParaRPr lang="en-GB" altLang="zh-CN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altLang="zh-CN" sz="32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W </a:t>
            </a:r>
            <a:r>
              <a:rPr lang="en-GB" altLang="zh-CN" sz="3200" dirty="0">
                <a:latin typeface="Calibri" panose="020F0502020204030204" pitchFamily="34" charset="0"/>
                <a:cs typeface="Calibri" panose="020F0502020204030204" pitchFamily="34" charset="0"/>
              </a:rPr>
              <a:t>rite</a:t>
            </a:r>
          </a:p>
          <a:p>
            <a:r>
              <a:rPr lang="en-GB" altLang="zh-CN" sz="32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E   </a:t>
            </a:r>
            <a:r>
              <a:rPr lang="en-GB" altLang="zh-CN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dit</a:t>
            </a:r>
            <a:endParaRPr lang="en-GB" altLang="zh-CN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altLang="zh-CN" sz="32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R   </a:t>
            </a:r>
            <a:r>
              <a:rPr lang="en-GB" altLang="zh-CN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efine</a:t>
            </a:r>
            <a:endParaRPr lang="en-GB" altLang="zh-CN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None/>
            </a:pPr>
            <a:r>
              <a:rPr lang="en-GB" altLang="zh-CN" sz="3200" dirty="0">
                <a:latin typeface="Calibri" panose="020F0502020204030204" pitchFamily="34" charset="0"/>
                <a:cs typeface="Calibri" panose="020F0502020204030204" pitchFamily="34" charset="0"/>
              </a:rPr>
              <a:t>and then</a:t>
            </a:r>
          </a:p>
          <a:p>
            <a:r>
              <a:rPr lang="en-GB" altLang="zh-CN" sz="3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zh-CN" sz="32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altLang="zh-CN" sz="3200" dirty="0">
                <a:latin typeface="Calibri" panose="020F0502020204030204" pitchFamily="34" charset="0"/>
                <a:cs typeface="Calibri" panose="020F0502020204030204" pitchFamily="34" charset="0"/>
              </a:rPr>
              <a:t>ractice, </a:t>
            </a:r>
            <a:r>
              <a:rPr lang="en-GB" altLang="zh-CN" sz="32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altLang="zh-CN" sz="3200" dirty="0">
                <a:latin typeface="Calibri" panose="020F0502020204030204" pitchFamily="34" charset="0"/>
                <a:cs typeface="Calibri" panose="020F0502020204030204" pitchFamily="34" charset="0"/>
              </a:rPr>
              <a:t>ractice, </a:t>
            </a:r>
            <a:r>
              <a:rPr lang="en-GB" altLang="zh-CN" sz="32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altLang="zh-CN" sz="3200" dirty="0">
                <a:latin typeface="Calibri" panose="020F0502020204030204" pitchFamily="34" charset="0"/>
                <a:cs typeface="Calibri" panose="020F0502020204030204" pitchFamily="34" charset="0"/>
              </a:rPr>
              <a:t>ractice:</a:t>
            </a:r>
          </a:p>
          <a:p>
            <a:pPr lvl="1"/>
            <a:r>
              <a:rPr lang="en-GB" altLang="zh-CN" sz="3200" dirty="0">
                <a:latin typeface="Calibri" panose="020F0502020204030204" pitchFamily="34" charset="0"/>
                <a:cs typeface="Calibri" panose="020F0502020204030204" pitchFamily="34" charset="0"/>
              </a:rPr>
              <a:t>out-loud to yourself, and/or to family members or friends – it will help tremendously.</a:t>
            </a: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Remember POWER:P!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1ED8543-86A0-40BA-A44F-17AFC775C7A6}"/>
              </a:ext>
            </a:extLst>
          </p:cNvPr>
          <p:cNvSpPr/>
          <p:nvPr/>
        </p:nvSpPr>
        <p:spPr>
          <a:xfrm>
            <a:off x="886697" y="1196752"/>
            <a:ext cx="432048" cy="27363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158C2D4-01C9-49DE-8830-E0178BB396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484784"/>
            <a:ext cx="8255768" cy="4525963"/>
          </a:xfrm>
        </p:spPr>
        <p:txBody>
          <a:bodyPr>
            <a:normAutofit/>
          </a:bodyPr>
          <a:lstStyle/>
          <a:p>
            <a:pPr algn="l" rtl="0">
              <a:buFont typeface="Wingdings" panose="05000000000000000000" pitchFamily="2" charset="2"/>
              <a:buChar char="Ø"/>
            </a:pPr>
            <a:r>
              <a:rPr lang="en-GB" sz="3600" b="0" i="0" dirty="0">
                <a:solidFill>
                  <a:srgbClr val="373A3C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Title slide.</a:t>
            </a:r>
          </a:p>
          <a:p>
            <a:pPr algn="l" rtl="0">
              <a:buFont typeface="Wingdings" panose="05000000000000000000" pitchFamily="2" charset="2"/>
              <a:buChar char="Ø"/>
            </a:pPr>
            <a:r>
              <a:rPr lang="en-GB" sz="3600" b="0" i="0" dirty="0">
                <a:solidFill>
                  <a:srgbClr val="373A3C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Overview introduction or Table of Contents slide.</a:t>
            </a:r>
          </a:p>
          <a:p>
            <a:pPr algn="l" rtl="0">
              <a:buFont typeface="Wingdings" panose="05000000000000000000" pitchFamily="2" charset="2"/>
              <a:buChar char="Ø"/>
            </a:pPr>
            <a:r>
              <a:rPr lang="en-GB" sz="3600" b="0" i="0" dirty="0">
                <a:solidFill>
                  <a:srgbClr val="373A3C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Main-body or Content slides.</a:t>
            </a:r>
          </a:p>
          <a:p>
            <a:pPr algn="l" rtl="0">
              <a:buFont typeface="Wingdings" panose="05000000000000000000" pitchFamily="2" charset="2"/>
              <a:buChar char="Ø"/>
            </a:pPr>
            <a:r>
              <a:rPr lang="en-GB" sz="3600" b="0" i="0" dirty="0">
                <a:solidFill>
                  <a:srgbClr val="373A3C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Conclusion slide.</a:t>
            </a:r>
          </a:p>
          <a:p>
            <a:pPr algn="l" rtl="0">
              <a:buFont typeface="Wingdings" panose="05000000000000000000" pitchFamily="2" charset="2"/>
              <a:buChar char="Ø"/>
            </a:pPr>
            <a:r>
              <a:rPr lang="en-GB" sz="3600" b="0" i="0" dirty="0">
                <a:solidFill>
                  <a:srgbClr val="373A3C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References slide.</a:t>
            </a:r>
          </a:p>
          <a:p>
            <a:endParaRPr lang="en-GB" sz="36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F2F5566-C3EB-4218-B154-1978CD206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CDE436-C3CA-4C1D-84C7-72C38294D81D}"/>
              </a:ext>
            </a:extLst>
          </p:cNvPr>
          <p:cNvSpPr txBox="1"/>
          <p:nvPr/>
        </p:nvSpPr>
        <p:spPr>
          <a:xfrm>
            <a:off x="3336504" y="6309320"/>
            <a:ext cx="58074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zh-CN" sz="1800" dirty="0"/>
              <a:t>(</a:t>
            </a:r>
            <a:r>
              <a:rPr lang="en-GB" altLang="zh-CN" sz="1800" b="1" dirty="0">
                <a:solidFill>
                  <a:srgbClr val="0070C0"/>
                </a:solidFill>
              </a:rPr>
              <a:t>good practice is: 1 slide/min and 120 words/min</a:t>
            </a:r>
            <a:r>
              <a:rPr lang="en-GB" altLang="zh-CN" sz="1800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50838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Use no more than </a:t>
            </a:r>
            <a:r>
              <a:rPr lang="en-GB" sz="36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two fonts</a:t>
            </a:r>
            <a: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fontAlgn="base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Use </a:t>
            </a:r>
            <a:r>
              <a:rPr lang="en-GB" sz="36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bold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 for emphasis. </a:t>
            </a:r>
          </a:p>
          <a:p>
            <a:pPr fontAlgn="base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Avoid underlines (suggest hyperlinks)</a:t>
            </a:r>
          </a:p>
          <a:p>
            <a:pPr fontAlgn="base"/>
            <a:r>
              <a:rPr lang="en-GB" sz="36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Limit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 the number of words per slide.</a:t>
            </a:r>
          </a:p>
          <a:p>
            <a: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  <a:t>Use one font face and size for headings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3600" b="1" dirty="0">
                <a:latin typeface="Calibri" panose="020F0502020204030204" pitchFamily="34" charset="0"/>
                <a:cs typeface="Calibri" panose="020F0502020204030204" pitchFamily="34" charset="0"/>
              </a:rPr>
              <a:t>and one for body text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 marL="109728" indent="0">
              <a:buNone/>
            </a:pP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109728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Be </a:t>
            </a:r>
            <a:r>
              <a:rPr lang="en-GB" sz="3600" b="1">
                <a:latin typeface="Calibri" panose="020F0502020204030204" pitchFamily="34" charset="0"/>
                <a:cs typeface="Calibri" panose="020F0502020204030204" pitchFamily="34" charset="0"/>
              </a:rPr>
              <a:t>consistent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 throughout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Fonts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496" y="1337312"/>
            <a:ext cx="8892480" cy="4683976"/>
          </a:xfrm>
        </p:spPr>
        <p:txBody>
          <a:bodyPr>
            <a:noAutofit/>
          </a:bodyPr>
          <a:lstStyle/>
          <a:p>
            <a:pPr fontAlgn="base"/>
            <a:r>
              <a:rPr lang="en-GB" sz="2400" b="1" dirty="0"/>
              <a:t>Sans-serif fonts </a:t>
            </a:r>
            <a:r>
              <a:rPr lang="en-GB" sz="2400" dirty="0"/>
              <a:t>e.g. </a:t>
            </a:r>
          </a:p>
          <a:p>
            <a:pPr marL="109728" indent="0" fontAlgn="base">
              <a:buNone/>
            </a:pPr>
            <a:r>
              <a:rPr lang="en-GB" sz="3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Arial</a:t>
            </a:r>
            <a:r>
              <a:rPr lang="en-GB" sz="3400" dirty="0">
                <a:solidFill>
                  <a:srgbClr val="0070C0"/>
                </a:solidFill>
              </a:rPr>
              <a:t>, </a:t>
            </a:r>
            <a:r>
              <a:rPr lang="en-GB" sz="3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Calibri</a:t>
            </a:r>
            <a:r>
              <a:rPr lang="en-GB" sz="3400" dirty="0">
                <a:solidFill>
                  <a:srgbClr val="0070C0"/>
                </a:solidFill>
              </a:rPr>
              <a:t>, </a:t>
            </a:r>
            <a:r>
              <a:rPr lang="en-GB" sz="3400" dirty="0">
                <a:solidFill>
                  <a:srgbClr val="0070C0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Helvetica</a:t>
            </a:r>
            <a:r>
              <a:rPr lang="en-GB" sz="3400" dirty="0">
                <a:solidFill>
                  <a:srgbClr val="0070C0"/>
                </a:solidFill>
              </a:rPr>
              <a:t>, </a:t>
            </a:r>
            <a:r>
              <a:rPr lang="en-GB" sz="3400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Tahoma</a:t>
            </a:r>
            <a:r>
              <a:rPr lang="en-GB" sz="3400" dirty="0">
                <a:solidFill>
                  <a:srgbClr val="0070C0"/>
                </a:solidFill>
              </a:rPr>
              <a:t>, </a:t>
            </a:r>
            <a:r>
              <a:rPr lang="en-GB" sz="3400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Verdana</a:t>
            </a:r>
            <a:r>
              <a:rPr lang="en-GB" sz="2400" dirty="0">
                <a:solidFill>
                  <a:srgbClr val="0070C0"/>
                </a:solidFill>
              </a:rPr>
              <a:t>, </a:t>
            </a:r>
          </a:p>
          <a:p>
            <a:pPr marL="109728" indent="0" fontAlgn="base">
              <a:buNone/>
            </a:pPr>
            <a:r>
              <a:rPr lang="en-GB" sz="2400" dirty="0"/>
              <a:t>have become the </a:t>
            </a:r>
            <a:r>
              <a:rPr lang="en-GB" sz="2400" b="1" dirty="0"/>
              <a:t>standard </a:t>
            </a:r>
            <a:r>
              <a:rPr lang="en-GB" sz="2400" dirty="0"/>
              <a:t>for heading and body text on-screen, especially online.</a:t>
            </a:r>
          </a:p>
          <a:p>
            <a:pPr fontAlgn="base"/>
            <a:r>
              <a:rPr lang="en-GB" sz="2400" dirty="0"/>
              <a:t>Sans serif fonts </a:t>
            </a:r>
            <a:r>
              <a:rPr lang="en-GB" sz="2400" b="1" dirty="0"/>
              <a:t>work better on screen</a:t>
            </a:r>
            <a:r>
              <a:rPr lang="en-GB" sz="2400" dirty="0"/>
              <a:t>, easier to read than serif fonts.</a:t>
            </a:r>
          </a:p>
          <a:p>
            <a:pPr fontAlgn="base"/>
            <a:r>
              <a:rPr lang="en-GB" sz="2400" dirty="0"/>
              <a:t>Serif fonts e.g.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Time-New-Roman</a:t>
            </a:r>
            <a:r>
              <a:rPr lang="en-GB" sz="2400" dirty="0"/>
              <a:t>, are often used in print publications </a:t>
            </a:r>
          </a:p>
          <a:p>
            <a:pPr marL="109728" indent="0" fontAlgn="base">
              <a:buNone/>
            </a:pPr>
            <a:endParaRPr lang="en-GB" sz="2400" dirty="0"/>
          </a:p>
          <a:p>
            <a:pPr marL="109728" indent="0" fontAlgn="base">
              <a:buNone/>
            </a:pPr>
            <a:r>
              <a:rPr lang="en-GB" sz="2400" dirty="0"/>
              <a:t>(</a:t>
            </a:r>
            <a:r>
              <a:rPr lang="en-GB" sz="1800" dirty="0"/>
              <a:t>Serifs - leading edges on letters that help lead the eye across long lines of text. Sans is French for 'without’.)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Fonts, </a:t>
            </a:r>
            <a:r>
              <a:rPr lang="en-GB" dirty="0" err="1"/>
              <a:t>cnt</a:t>
            </a:r>
            <a:r>
              <a:rPr lang="en-GB" dirty="0"/>
              <a:t>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82352" y="1268760"/>
            <a:ext cx="8579296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dirty="0"/>
              <a:t>Your slide must be:</a:t>
            </a:r>
          </a:p>
          <a:p>
            <a:r>
              <a:rPr lang="en-GB" sz="3600" dirty="0"/>
              <a:t>Understandable; use clear language</a:t>
            </a:r>
          </a:p>
          <a:p>
            <a:r>
              <a:rPr lang="en-GB" sz="3600" dirty="0"/>
              <a:t>Correctly spelt (or spelled?) </a:t>
            </a:r>
          </a:p>
          <a:p>
            <a:r>
              <a:rPr lang="en-GB" sz="3600" dirty="0"/>
              <a:t>Use correct grammar</a:t>
            </a:r>
          </a:p>
          <a:p>
            <a:r>
              <a:rPr lang="en-GB" sz="3600" dirty="0"/>
              <a:t>Able to be read</a:t>
            </a:r>
          </a:p>
          <a:p>
            <a:pPr lvl="1"/>
            <a:r>
              <a:rPr lang="en-GB" sz="3600" dirty="0"/>
              <a:t>Use of font-size 20pt+</a:t>
            </a:r>
          </a:p>
          <a:p>
            <a:pPr lvl="1"/>
            <a:r>
              <a:rPr lang="en-GB" sz="3600" dirty="0"/>
              <a:t>Clear Colour Contrast.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tips</a:t>
            </a:r>
          </a:p>
        </p:txBody>
      </p:sp>
      <p:pic>
        <p:nvPicPr>
          <p:cNvPr id="1026" name="Picture 2" descr="🤔 Thinking Face emoji Meaning | Dictionary.com">
            <a:extLst>
              <a:ext uri="{FF2B5EF4-FFF2-40B4-BE49-F238E27FC236}">
                <a16:creationId xmlns:a16="http://schemas.microsoft.com/office/drawing/2014/main" id="{FD30D331-2581-4BAA-9097-FC1B0391BE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423525"/>
            <a:ext cx="743744" cy="743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0</TotalTime>
  <Words>1743</Words>
  <Application>Microsoft Office PowerPoint</Application>
  <PresentationFormat>On-screen Show (4:3)</PresentationFormat>
  <Paragraphs>211</Paragraphs>
  <Slides>19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31" baseType="lpstr">
      <vt:lpstr>Arial</vt:lpstr>
      <vt:lpstr>Calibri</vt:lpstr>
      <vt:lpstr>Helvetica</vt:lpstr>
      <vt:lpstr>Lucida Sans Unicode</vt:lpstr>
      <vt:lpstr>Segoe UI Emoji</vt:lpstr>
      <vt:lpstr>Tahoma</vt:lpstr>
      <vt:lpstr>Times New Roman</vt:lpstr>
      <vt:lpstr>Verdana</vt:lpstr>
      <vt:lpstr>Wingdings</vt:lpstr>
      <vt:lpstr>Wingdings 2</vt:lpstr>
      <vt:lpstr>Wingdings 3</vt:lpstr>
      <vt:lpstr>Concourse</vt:lpstr>
      <vt:lpstr>Presenting</vt:lpstr>
      <vt:lpstr>What is a Presentation</vt:lpstr>
      <vt:lpstr>PowerPoint Presentation</vt:lpstr>
      <vt:lpstr>Activity </vt:lpstr>
      <vt:lpstr>Activity – your answers</vt:lpstr>
      <vt:lpstr>Presenting at University</vt:lpstr>
      <vt:lpstr>Giving Presentations</vt:lpstr>
      <vt:lpstr>Preparation</vt:lpstr>
      <vt:lpstr>Preparation</vt:lpstr>
      <vt:lpstr>Do’s and Don’ts</vt:lpstr>
      <vt:lpstr>Do’s and Don’ts</vt:lpstr>
      <vt:lpstr>Do’s and Don’ts</vt:lpstr>
      <vt:lpstr>Body Language</vt:lpstr>
      <vt:lpstr>Nerves</vt:lpstr>
      <vt:lpstr>Remember POWER:P!</vt:lpstr>
      <vt:lpstr>Structure</vt:lpstr>
      <vt:lpstr>Fonts</vt:lpstr>
      <vt:lpstr>Fonts, cnt.</vt:lpstr>
      <vt:lpstr>Design tips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Presenting</dc:title>
  <dc:creator>Graham Rees-Evans</dc:creator>
  <cp:lastModifiedBy>Ewa Kazimierska</cp:lastModifiedBy>
  <cp:revision>26</cp:revision>
  <cp:lastPrinted>2021-09-29T10:09:11Z</cp:lastPrinted>
  <dcterms:created xsi:type="dcterms:W3CDTF">2011-11-16T00:03:21Z</dcterms:created>
  <dcterms:modified xsi:type="dcterms:W3CDTF">2025-09-29T20:57:49Z</dcterms:modified>
</cp:coreProperties>
</file>