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2" r:id="rId1"/>
  </p:sldMasterIdLst>
  <p:sldIdLst>
    <p:sldId id="256" r:id="rId2"/>
    <p:sldId id="258" r:id="rId3"/>
    <p:sldId id="259" r:id="rId4"/>
    <p:sldId id="260" r:id="rId5"/>
    <p:sldId id="281" r:id="rId6"/>
    <p:sldId id="282" r:id="rId7"/>
    <p:sldId id="283" r:id="rId8"/>
    <p:sldId id="284" r:id="rId9"/>
    <p:sldId id="261" r:id="rId10"/>
    <p:sldId id="285" r:id="rId11"/>
    <p:sldId id="263" r:id="rId12"/>
    <p:sldId id="264" r:id="rId13"/>
    <p:sldId id="273" r:id="rId14"/>
    <p:sldId id="274" r:id="rId15"/>
    <p:sldId id="265" r:id="rId16"/>
    <p:sldId id="266" r:id="rId17"/>
    <p:sldId id="267" r:id="rId18"/>
    <p:sldId id="268" r:id="rId19"/>
    <p:sldId id="280" r:id="rId20"/>
    <p:sldId id="272" r:id="rId21"/>
    <p:sldId id="275" r:id="rId22"/>
    <p:sldId id="276" r:id="rId23"/>
    <p:sldId id="277" r:id="rId24"/>
    <p:sldId id="278" r:id="rId25"/>
    <p:sldId id="279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72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2B7C14-A9A4-450A-8699-E03621878047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34C5144-4C2E-4510-A884-5B5B09905439}">
      <dgm:prSet/>
      <dgm:spPr/>
      <dgm:t>
        <a:bodyPr/>
        <a:lstStyle/>
        <a:p>
          <a:r>
            <a:rPr lang="en-GB" dirty="0"/>
            <a:t>Around 1.3 million people die from TB each year worldwide (WHO, 2023).</a:t>
          </a:r>
        </a:p>
      </dgm:t>
    </dgm:pt>
    <dgm:pt modelId="{D325057D-5518-4F84-B969-42FA57B6CDA9}" type="parTrans" cxnId="{A4920D3E-BB74-43C8-9426-BCFB69851860}">
      <dgm:prSet/>
      <dgm:spPr/>
      <dgm:t>
        <a:bodyPr/>
        <a:lstStyle/>
        <a:p>
          <a:endParaRPr lang="en-GB"/>
        </a:p>
      </dgm:t>
    </dgm:pt>
    <dgm:pt modelId="{800E5F85-62DC-4A05-96EB-419E1BCFDF91}" type="sibTrans" cxnId="{A4920D3E-BB74-43C8-9426-BCFB69851860}">
      <dgm:prSet/>
      <dgm:spPr/>
      <dgm:t>
        <a:bodyPr/>
        <a:lstStyle/>
        <a:p>
          <a:endParaRPr lang="en-GB"/>
        </a:p>
      </dgm:t>
    </dgm:pt>
    <dgm:pt modelId="{72A8BEF3-E50C-4064-BBE3-0139D4F23027}">
      <dgm:prSet/>
      <dgm:spPr/>
      <dgm:t>
        <a:bodyPr/>
        <a:lstStyle/>
        <a:p>
          <a:r>
            <a:rPr lang="en-GB" dirty="0"/>
            <a:t>About 25% of the world’s population carries TB bacteria but never gets sick.</a:t>
          </a:r>
        </a:p>
      </dgm:t>
    </dgm:pt>
    <dgm:pt modelId="{848DF82B-4AA0-4B6A-8DC9-BB7F5F1BFCF2}" type="parTrans" cxnId="{7BD91481-9FFF-4B47-BDFA-0A720C86B73A}">
      <dgm:prSet/>
      <dgm:spPr/>
      <dgm:t>
        <a:bodyPr/>
        <a:lstStyle/>
        <a:p>
          <a:endParaRPr lang="en-GB"/>
        </a:p>
      </dgm:t>
    </dgm:pt>
    <dgm:pt modelId="{62511833-208C-4D93-BF73-85EB54E3E8E2}" type="sibTrans" cxnId="{7BD91481-9FFF-4B47-BDFA-0A720C86B73A}">
      <dgm:prSet/>
      <dgm:spPr/>
      <dgm:t>
        <a:bodyPr/>
        <a:lstStyle/>
        <a:p>
          <a:endParaRPr lang="en-GB"/>
        </a:p>
      </dgm:t>
    </dgm:pt>
    <dgm:pt modelId="{D3A254FC-5482-4E61-8ECA-53CA664EA591}">
      <dgm:prSet/>
      <dgm:spPr/>
      <dgm:t>
        <a:bodyPr/>
        <a:lstStyle/>
        <a:p>
          <a:r>
            <a:rPr lang="en-GB" dirty="0"/>
            <a:t>TB spreads through the air — one person can infect up to 15 others per year if untreated.</a:t>
          </a:r>
        </a:p>
      </dgm:t>
    </dgm:pt>
    <dgm:pt modelId="{EAF8F57C-1A93-458E-94DF-F3E9762F3909}" type="parTrans" cxnId="{BB46FD69-3363-48D7-9FAA-05656DC038A2}">
      <dgm:prSet/>
      <dgm:spPr/>
      <dgm:t>
        <a:bodyPr/>
        <a:lstStyle/>
        <a:p>
          <a:endParaRPr lang="en-GB"/>
        </a:p>
      </dgm:t>
    </dgm:pt>
    <dgm:pt modelId="{A9A13C6C-A2C7-4C67-81A7-B0064AAE8EAC}" type="sibTrans" cxnId="{BB46FD69-3363-48D7-9FAA-05656DC038A2}">
      <dgm:prSet/>
      <dgm:spPr/>
      <dgm:t>
        <a:bodyPr/>
        <a:lstStyle/>
        <a:p>
          <a:endParaRPr lang="en-GB"/>
        </a:p>
      </dgm:t>
    </dgm:pt>
    <dgm:pt modelId="{F8C5B0AB-099A-4ECF-8ADE-57365FA5134A}">
      <dgm:prSet/>
      <dgm:spPr/>
      <dgm:t>
        <a:bodyPr/>
        <a:lstStyle/>
        <a:p>
          <a:r>
            <a:rPr lang="en-GB" dirty="0"/>
            <a:t>In the UK, 70% of TB cases are found in crowded, low-income areas.</a:t>
          </a:r>
        </a:p>
      </dgm:t>
    </dgm:pt>
    <dgm:pt modelId="{D10A8A69-76EB-4DB5-A6D7-9F8DF3BF8385}" type="parTrans" cxnId="{6C10B656-89F3-42C4-B7BA-976AA4FA6006}">
      <dgm:prSet/>
      <dgm:spPr/>
      <dgm:t>
        <a:bodyPr/>
        <a:lstStyle/>
        <a:p>
          <a:endParaRPr lang="en-GB"/>
        </a:p>
      </dgm:t>
    </dgm:pt>
    <dgm:pt modelId="{1FBA5426-195F-45DD-8090-6672827FEF39}" type="sibTrans" cxnId="{6C10B656-89F3-42C4-B7BA-976AA4FA6006}">
      <dgm:prSet/>
      <dgm:spPr/>
      <dgm:t>
        <a:bodyPr/>
        <a:lstStyle/>
        <a:p>
          <a:endParaRPr lang="en-GB"/>
        </a:p>
      </dgm:t>
    </dgm:pt>
    <dgm:pt modelId="{8E491E23-9DBA-41C2-B5AC-1E3227E1F74C}">
      <dgm:prSet/>
      <dgm:spPr/>
      <dgm:t>
        <a:bodyPr/>
        <a:lstStyle/>
        <a:p>
          <a:r>
            <a:rPr lang="en-GB" dirty="0"/>
            <a:t>Good ventilation and sunlight can kill TB bacteria naturally.</a:t>
          </a:r>
        </a:p>
      </dgm:t>
    </dgm:pt>
    <dgm:pt modelId="{CBED306C-B58C-4050-AFC8-4D722ACC29E3}" type="parTrans" cxnId="{DC34FC53-8F22-4165-ABA7-D76E18E846F8}">
      <dgm:prSet/>
      <dgm:spPr/>
      <dgm:t>
        <a:bodyPr/>
        <a:lstStyle/>
        <a:p>
          <a:endParaRPr lang="en-GB"/>
        </a:p>
      </dgm:t>
    </dgm:pt>
    <dgm:pt modelId="{DE519963-5A53-462C-B4D0-E52830EEDB52}" type="sibTrans" cxnId="{DC34FC53-8F22-4165-ABA7-D76E18E846F8}">
      <dgm:prSet/>
      <dgm:spPr/>
      <dgm:t>
        <a:bodyPr/>
        <a:lstStyle/>
        <a:p>
          <a:endParaRPr lang="en-GB"/>
        </a:p>
      </dgm:t>
    </dgm:pt>
    <dgm:pt modelId="{1570DE6D-329E-4C56-BEC6-C7C3A859D91A}" type="pres">
      <dgm:prSet presAssocID="{1E2B7C14-A9A4-450A-8699-E03621878047}" presName="diagram" presStyleCnt="0">
        <dgm:presLayoutVars>
          <dgm:dir/>
          <dgm:resizeHandles val="exact"/>
        </dgm:presLayoutVars>
      </dgm:prSet>
      <dgm:spPr/>
    </dgm:pt>
    <dgm:pt modelId="{8AD23662-9E58-4C39-9EF8-EF6FB1F4236E}" type="pres">
      <dgm:prSet presAssocID="{D3A254FC-5482-4E61-8ECA-53CA664EA591}" presName="node" presStyleLbl="node1" presStyleIdx="0" presStyleCnt="5">
        <dgm:presLayoutVars>
          <dgm:bulletEnabled val="1"/>
        </dgm:presLayoutVars>
      </dgm:prSet>
      <dgm:spPr/>
    </dgm:pt>
    <dgm:pt modelId="{1ABE7DAA-705D-4C4C-AC9A-E39C25047C51}" type="pres">
      <dgm:prSet presAssocID="{A9A13C6C-A2C7-4C67-81A7-B0064AAE8EAC}" presName="sibTrans" presStyleCnt="0"/>
      <dgm:spPr/>
    </dgm:pt>
    <dgm:pt modelId="{B63E4A61-A2A5-4E02-8004-C6871298DA26}" type="pres">
      <dgm:prSet presAssocID="{72A8BEF3-E50C-4064-BBE3-0139D4F23027}" presName="node" presStyleLbl="node1" presStyleIdx="1" presStyleCnt="5">
        <dgm:presLayoutVars>
          <dgm:bulletEnabled val="1"/>
        </dgm:presLayoutVars>
      </dgm:prSet>
      <dgm:spPr/>
    </dgm:pt>
    <dgm:pt modelId="{674B6AB2-62F0-4B39-8EC2-A982092582E8}" type="pres">
      <dgm:prSet presAssocID="{62511833-208C-4D93-BF73-85EB54E3E8E2}" presName="sibTrans" presStyleCnt="0"/>
      <dgm:spPr/>
    </dgm:pt>
    <dgm:pt modelId="{B8B9BDF1-71FE-4F77-8682-440C00E21781}" type="pres">
      <dgm:prSet presAssocID="{934C5144-4C2E-4510-A884-5B5B09905439}" presName="node" presStyleLbl="node1" presStyleIdx="2" presStyleCnt="5">
        <dgm:presLayoutVars>
          <dgm:bulletEnabled val="1"/>
        </dgm:presLayoutVars>
      </dgm:prSet>
      <dgm:spPr/>
    </dgm:pt>
    <dgm:pt modelId="{65F0D215-2906-405E-85A1-6B7134116356}" type="pres">
      <dgm:prSet presAssocID="{800E5F85-62DC-4A05-96EB-419E1BCFDF91}" presName="sibTrans" presStyleCnt="0"/>
      <dgm:spPr/>
    </dgm:pt>
    <dgm:pt modelId="{6D473B18-E6B5-4222-9B2E-E06A009B6CB3}" type="pres">
      <dgm:prSet presAssocID="{8E491E23-9DBA-41C2-B5AC-1E3227E1F74C}" presName="node" presStyleLbl="node1" presStyleIdx="3" presStyleCnt="5">
        <dgm:presLayoutVars>
          <dgm:bulletEnabled val="1"/>
        </dgm:presLayoutVars>
      </dgm:prSet>
      <dgm:spPr/>
    </dgm:pt>
    <dgm:pt modelId="{2AEC468E-F8EC-4059-ADCB-B28FEB453C07}" type="pres">
      <dgm:prSet presAssocID="{DE519963-5A53-462C-B4D0-E52830EEDB52}" presName="sibTrans" presStyleCnt="0"/>
      <dgm:spPr/>
    </dgm:pt>
    <dgm:pt modelId="{19917F37-4866-4B2E-A8AD-66E7B30002C7}" type="pres">
      <dgm:prSet presAssocID="{F8C5B0AB-099A-4ECF-8ADE-57365FA5134A}" presName="node" presStyleLbl="node1" presStyleIdx="4" presStyleCnt="5">
        <dgm:presLayoutVars>
          <dgm:bulletEnabled val="1"/>
        </dgm:presLayoutVars>
      </dgm:prSet>
      <dgm:spPr/>
    </dgm:pt>
  </dgm:ptLst>
  <dgm:cxnLst>
    <dgm:cxn modelId="{E7114308-838C-4275-AF40-0F76E666899D}" type="presOf" srcId="{F8C5B0AB-099A-4ECF-8ADE-57365FA5134A}" destId="{19917F37-4866-4B2E-A8AD-66E7B30002C7}" srcOrd="0" destOrd="0" presId="urn:microsoft.com/office/officeart/2005/8/layout/default"/>
    <dgm:cxn modelId="{96DAD71B-333E-40A0-81D7-DC054D34A5DA}" type="presOf" srcId="{72A8BEF3-E50C-4064-BBE3-0139D4F23027}" destId="{B63E4A61-A2A5-4E02-8004-C6871298DA26}" srcOrd="0" destOrd="0" presId="urn:microsoft.com/office/officeart/2005/8/layout/default"/>
    <dgm:cxn modelId="{A4920D3E-BB74-43C8-9426-BCFB69851860}" srcId="{1E2B7C14-A9A4-450A-8699-E03621878047}" destId="{934C5144-4C2E-4510-A884-5B5B09905439}" srcOrd="2" destOrd="0" parTransId="{D325057D-5518-4F84-B969-42FA57B6CDA9}" sibTransId="{800E5F85-62DC-4A05-96EB-419E1BCFDF91}"/>
    <dgm:cxn modelId="{CB0CC843-267D-433E-A703-01110FD90B25}" type="presOf" srcId="{1E2B7C14-A9A4-450A-8699-E03621878047}" destId="{1570DE6D-329E-4C56-BEC6-C7C3A859D91A}" srcOrd="0" destOrd="0" presId="urn:microsoft.com/office/officeart/2005/8/layout/default"/>
    <dgm:cxn modelId="{BB46FD69-3363-48D7-9FAA-05656DC038A2}" srcId="{1E2B7C14-A9A4-450A-8699-E03621878047}" destId="{D3A254FC-5482-4E61-8ECA-53CA664EA591}" srcOrd="0" destOrd="0" parTransId="{EAF8F57C-1A93-458E-94DF-F3E9762F3909}" sibTransId="{A9A13C6C-A2C7-4C67-81A7-B0064AAE8EAC}"/>
    <dgm:cxn modelId="{DC34FC53-8F22-4165-ABA7-D76E18E846F8}" srcId="{1E2B7C14-A9A4-450A-8699-E03621878047}" destId="{8E491E23-9DBA-41C2-B5AC-1E3227E1F74C}" srcOrd="3" destOrd="0" parTransId="{CBED306C-B58C-4050-AFC8-4D722ACC29E3}" sibTransId="{DE519963-5A53-462C-B4D0-E52830EEDB52}"/>
    <dgm:cxn modelId="{6C10B656-89F3-42C4-B7BA-976AA4FA6006}" srcId="{1E2B7C14-A9A4-450A-8699-E03621878047}" destId="{F8C5B0AB-099A-4ECF-8ADE-57365FA5134A}" srcOrd="4" destOrd="0" parTransId="{D10A8A69-76EB-4DB5-A6D7-9F8DF3BF8385}" sibTransId="{1FBA5426-195F-45DD-8090-6672827FEF39}"/>
    <dgm:cxn modelId="{7BD91481-9FFF-4B47-BDFA-0A720C86B73A}" srcId="{1E2B7C14-A9A4-450A-8699-E03621878047}" destId="{72A8BEF3-E50C-4064-BBE3-0139D4F23027}" srcOrd="1" destOrd="0" parTransId="{848DF82B-4AA0-4B6A-8DC9-BB7F5F1BFCF2}" sibTransId="{62511833-208C-4D93-BF73-85EB54E3E8E2}"/>
    <dgm:cxn modelId="{5F804A9D-C463-4620-9537-9005672A5259}" type="presOf" srcId="{8E491E23-9DBA-41C2-B5AC-1E3227E1F74C}" destId="{6D473B18-E6B5-4222-9B2E-E06A009B6CB3}" srcOrd="0" destOrd="0" presId="urn:microsoft.com/office/officeart/2005/8/layout/default"/>
    <dgm:cxn modelId="{CB9345B6-51A9-41F6-85FA-E52873D74A63}" type="presOf" srcId="{D3A254FC-5482-4E61-8ECA-53CA664EA591}" destId="{8AD23662-9E58-4C39-9EF8-EF6FB1F4236E}" srcOrd="0" destOrd="0" presId="urn:microsoft.com/office/officeart/2005/8/layout/default"/>
    <dgm:cxn modelId="{687CC2BC-D2BB-4303-8968-B51C1F2C8524}" type="presOf" srcId="{934C5144-4C2E-4510-A884-5B5B09905439}" destId="{B8B9BDF1-71FE-4F77-8682-440C00E21781}" srcOrd="0" destOrd="0" presId="urn:microsoft.com/office/officeart/2005/8/layout/default"/>
    <dgm:cxn modelId="{F766B3DF-2896-43F9-9EAB-5D2A62419DDD}" type="presParOf" srcId="{1570DE6D-329E-4C56-BEC6-C7C3A859D91A}" destId="{8AD23662-9E58-4C39-9EF8-EF6FB1F4236E}" srcOrd="0" destOrd="0" presId="urn:microsoft.com/office/officeart/2005/8/layout/default"/>
    <dgm:cxn modelId="{4CBFBFDE-B5AA-420E-AA99-9307D344239A}" type="presParOf" srcId="{1570DE6D-329E-4C56-BEC6-C7C3A859D91A}" destId="{1ABE7DAA-705D-4C4C-AC9A-E39C25047C51}" srcOrd="1" destOrd="0" presId="urn:microsoft.com/office/officeart/2005/8/layout/default"/>
    <dgm:cxn modelId="{430E8EBE-2936-41FF-95C5-A0655ADA4F4D}" type="presParOf" srcId="{1570DE6D-329E-4C56-BEC6-C7C3A859D91A}" destId="{B63E4A61-A2A5-4E02-8004-C6871298DA26}" srcOrd="2" destOrd="0" presId="urn:microsoft.com/office/officeart/2005/8/layout/default"/>
    <dgm:cxn modelId="{CD3E48E2-A6A2-42DE-B072-689C3DE4A296}" type="presParOf" srcId="{1570DE6D-329E-4C56-BEC6-C7C3A859D91A}" destId="{674B6AB2-62F0-4B39-8EC2-A982092582E8}" srcOrd="3" destOrd="0" presId="urn:microsoft.com/office/officeart/2005/8/layout/default"/>
    <dgm:cxn modelId="{A92258A3-EECB-4B10-BECA-525A93CB1F49}" type="presParOf" srcId="{1570DE6D-329E-4C56-BEC6-C7C3A859D91A}" destId="{B8B9BDF1-71FE-4F77-8682-440C00E21781}" srcOrd="4" destOrd="0" presId="urn:microsoft.com/office/officeart/2005/8/layout/default"/>
    <dgm:cxn modelId="{AF60B137-DAF3-43AB-88D1-C2320314B409}" type="presParOf" srcId="{1570DE6D-329E-4C56-BEC6-C7C3A859D91A}" destId="{65F0D215-2906-405E-85A1-6B7134116356}" srcOrd="5" destOrd="0" presId="urn:microsoft.com/office/officeart/2005/8/layout/default"/>
    <dgm:cxn modelId="{AA650E9A-33D8-4D69-B220-2CDC95089D0C}" type="presParOf" srcId="{1570DE6D-329E-4C56-BEC6-C7C3A859D91A}" destId="{6D473B18-E6B5-4222-9B2E-E06A009B6CB3}" srcOrd="6" destOrd="0" presId="urn:microsoft.com/office/officeart/2005/8/layout/default"/>
    <dgm:cxn modelId="{78FB837A-08CA-4F14-98BE-C6F005B8574D}" type="presParOf" srcId="{1570DE6D-329E-4C56-BEC6-C7C3A859D91A}" destId="{2AEC468E-F8EC-4059-ADCB-B28FEB453C07}" srcOrd="7" destOrd="0" presId="urn:microsoft.com/office/officeart/2005/8/layout/default"/>
    <dgm:cxn modelId="{80D035FA-86D3-46B9-8DAD-E0D5D32B9ADE}" type="presParOf" srcId="{1570DE6D-329E-4C56-BEC6-C7C3A859D91A}" destId="{19917F37-4866-4B2E-A8AD-66E7B30002C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E207DF-1C72-4E4B-93D5-1E66424F965F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ADA8113-C7C1-4CF3-A043-6A19AA272B72}">
      <dgm:prSet/>
      <dgm:spPr/>
      <dgm:t>
        <a:bodyPr/>
        <a:lstStyle/>
        <a:p>
          <a:r>
            <a:rPr lang="en-GB"/>
            <a:t>Weak immune system (age-related).</a:t>
          </a:r>
          <a:endParaRPr lang="en-US"/>
        </a:p>
      </dgm:t>
    </dgm:pt>
    <dgm:pt modelId="{C64B859C-014D-4C6F-8619-27D887CF9A34}" type="parTrans" cxnId="{6479FBA1-DEAC-4147-9795-E4D373F1EAE7}">
      <dgm:prSet/>
      <dgm:spPr/>
      <dgm:t>
        <a:bodyPr/>
        <a:lstStyle/>
        <a:p>
          <a:endParaRPr lang="en-US"/>
        </a:p>
      </dgm:t>
    </dgm:pt>
    <dgm:pt modelId="{97C00262-DA87-455F-8A3F-1C1F0BB44961}" type="sibTrans" cxnId="{6479FBA1-DEAC-4147-9795-E4D373F1EAE7}">
      <dgm:prSet/>
      <dgm:spPr/>
      <dgm:t>
        <a:bodyPr/>
        <a:lstStyle/>
        <a:p>
          <a:endParaRPr lang="en-US"/>
        </a:p>
      </dgm:t>
    </dgm:pt>
    <dgm:pt modelId="{FFE9C30E-73BA-4CC7-9B4F-17C4E072D96C}">
      <dgm:prSet/>
      <dgm:spPr/>
      <dgm:t>
        <a:bodyPr/>
        <a:lstStyle/>
        <a:p>
          <a:r>
            <a:rPr lang="en-GB"/>
            <a:t>Other diseases: diabetes, heart or lung problems.</a:t>
          </a:r>
          <a:endParaRPr lang="en-US"/>
        </a:p>
      </dgm:t>
    </dgm:pt>
    <dgm:pt modelId="{0637859F-2F93-42DD-B38B-168DE123CC93}" type="parTrans" cxnId="{1A31B9A0-1C3A-46F0-845C-B451FC53F677}">
      <dgm:prSet/>
      <dgm:spPr/>
      <dgm:t>
        <a:bodyPr/>
        <a:lstStyle/>
        <a:p>
          <a:endParaRPr lang="en-US"/>
        </a:p>
      </dgm:t>
    </dgm:pt>
    <dgm:pt modelId="{64117738-072F-4611-BD8C-B6A8F69DBC7E}" type="sibTrans" cxnId="{1A31B9A0-1C3A-46F0-845C-B451FC53F677}">
      <dgm:prSet/>
      <dgm:spPr/>
      <dgm:t>
        <a:bodyPr/>
        <a:lstStyle/>
        <a:p>
          <a:endParaRPr lang="en-US"/>
        </a:p>
      </dgm:t>
    </dgm:pt>
    <dgm:pt modelId="{3061FADF-25A4-49D5-B705-E81C3C47523B}">
      <dgm:prSet/>
      <dgm:spPr/>
      <dgm:t>
        <a:bodyPr/>
        <a:lstStyle/>
        <a:p>
          <a:r>
            <a:rPr lang="en-GB"/>
            <a:t>Some medicines lower immunity.</a:t>
          </a:r>
          <a:endParaRPr lang="en-US"/>
        </a:p>
      </dgm:t>
    </dgm:pt>
    <dgm:pt modelId="{9C366F2E-E3BE-419C-918C-4B2704616D47}" type="parTrans" cxnId="{1433BFBD-58A9-49A1-91E2-48D5F67BF58D}">
      <dgm:prSet/>
      <dgm:spPr/>
      <dgm:t>
        <a:bodyPr/>
        <a:lstStyle/>
        <a:p>
          <a:endParaRPr lang="en-US"/>
        </a:p>
      </dgm:t>
    </dgm:pt>
    <dgm:pt modelId="{E29E86E7-012A-4D07-8252-D41C3E68628B}" type="sibTrans" cxnId="{1433BFBD-58A9-49A1-91E2-48D5F67BF58D}">
      <dgm:prSet/>
      <dgm:spPr/>
      <dgm:t>
        <a:bodyPr/>
        <a:lstStyle/>
        <a:p>
          <a:endParaRPr lang="en-US"/>
        </a:p>
      </dgm:t>
    </dgm:pt>
    <dgm:pt modelId="{D1B9061A-36CF-4761-A455-5D5938829D7F}">
      <dgm:prSet/>
      <dgm:spPr/>
      <dgm:t>
        <a:bodyPr/>
        <a:lstStyle/>
        <a:p>
          <a:r>
            <a:rPr lang="en-GB"/>
            <a:t>Poor ventilation → bacteria survive longer.</a:t>
          </a:r>
          <a:endParaRPr lang="en-US"/>
        </a:p>
      </dgm:t>
    </dgm:pt>
    <dgm:pt modelId="{07EAD34C-A3B6-45BC-8FC5-E5D9DF82023E}" type="parTrans" cxnId="{DBCD192A-6CF2-4513-AAEB-5EE899300EE9}">
      <dgm:prSet/>
      <dgm:spPr/>
      <dgm:t>
        <a:bodyPr/>
        <a:lstStyle/>
        <a:p>
          <a:endParaRPr lang="en-US"/>
        </a:p>
      </dgm:t>
    </dgm:pt>
    <dgm:pt modelId="{AEE51718-9A3D-403E-8231-65CC3B653BC8}" type="sibTrans" cxnId="{DBCD192A-6CF2-4513-AAEB-5EE899300EE9}">
      <dgm:prSet/>
      <dgm:spPr/>
      <dgm:t>
        <a:bodyPr/>
        <a:lstStyle/>
        <a:p>
          <a:endParaRPr lang="en-US"/>
        </a:p>
      </dgm:t>
    </dgm:pt>
    <dgm:pt modelId="{6B37639F-5A69-4DA7-9F11-712EB7086BA8}">
      <dgm:prSet/>
      <dgm:spPr/>
      <dgm:t>
        <a:bodyPr/>
        <a:lstStyle/>
        <a:p>
          <a:r>
            <a:rPr lang="en-GB"/>
            <a:t>Travelling abroad (like Mr. Patel) → new infections. </a:t>
          </a:r>
          <a:endParaRPr lang="en-US"/>
        </a:p>
      </dgm:t>
    </dgm:pt>
    <dgm:pt modelId="{F011AF23-EF4B-4966-A17E-D61CA9845302}" type="parTrans" cxnId="{FDABCCBB-8C08-4FA4-92E6-0E15CCC71940}">
      <dgm:prSet/>
      <dgm:spPr/>
      <dgm:t>
        <a:bodyPr/>
        <a:lstStyle/>
        <a:p>
          <a:endParaRPr lang="en-US"/>
        </a:p>
      </dgm:t>
    </dgm:pt>
    <dgm:pt modelId="{40728F6B-F945-4200-B73E-B94D527D7E30}" type="sibTrans" cxnId="{FDABCCBB-8C08-4FA4-92E6-0E15CCC71940}">
      <dgm:prSet/>
      <dgm:spPr/>
      <dgm:t>
        <a:bodyPr/>
        <a:lstStyle/>
        <a:p>
          <a:endParaRPr lang="en-US"/>
        </a:p>
      </dgm:t>
    </dgm:pt>
    <dgm:pt modelId="{959DC0EA-174D-4E58-81FE-A8EF258DF2F2}" type="pres">
      <dgm:prSet presAssocID="{24E207DF-1C72-4E4B-93D5-1E66424F965F}" presName="linear" presStyleCnt="0">
        <dgm:presLayoutVars>
          <dgm:animLvl val="lvl"/>
          <dgm:resizeHandles val="exact"/>
        </dgm:presLayoutVars>
      </dgm:prSet>
      <dgm:spPr/>
    </dgm:pt>
    <dgm:pt modelId="{3CB99DE9-A66E-45B4-85EF-D6DD586BD773}" type="pres">
      <dgm:prSet presAssocID="{CADA8113-C7C1-4CF3-A043-6A19AA272B7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E931DFF-0978-4469-A15A-2F520A6A49E1}" type="pres">
      <dgm:prSet presAssocID="{97C00262-DA87-455F-8A3F-1C1F0BB44961}" presName="spacer" presStyleCnt="0"/>
      <dgm:spPr/>
    </dgm:pt>
    <dgm:pt modelId="{9B1D0576-668C-4D8B-B233-67F1FD22CCC9}" type="pres">
      <dgm:prSet presAssocID="{FFE9C30E-73BA-4CC7-9B4F-17C4E072D96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F4EADD2-C259-4A7A-A455-716298E415C9}" type="pres">
      <dgm:prSet presAssocID="{64117738-072F-4611-BD8C-B6A8F69DBC7E}" presName="spacer" presStyleCnt="0"/>
      <dgm:spPr/>
    </dgm:pt>
    <dgm:pt modelId="{61B86B1B-580A-465B-8EF1-96E6D37F9D48}" type="pres">
      <dgm:prSet presAssocID="{3061FADF-25A4-49D5-B705-E81C3C47523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230E22-C65D-4EE7-8C46-C54ED6BE0180}" type="pres">
      <dgm:prSet presAssocID="{E29E86E7-012A-4D07-8252-D41C3E68628B}" presName="spacer" presStyleCnt="0"/>
      <dgm:spPr/>
    </dgm:pt>
    <dgm:pt modelId="{A08FEA66-E7F4-4F9E-AA8C-A0E4F7C32BEE}" type="pres">
      <dgm:prSet presAssocID="{D1B9061A-36CF-4761-A455-5D5938829D7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2933B69-56A2-4AAC-A341-5B02F7C02970}" type="pres">
      <dgm:prSet presAssocID="{AEE51718-9A3D-403E-8231-65CC3B653BC8}" presName="spacer" presStyleCnt="0"/>
      <dgm:spPr/>
    </dgm:pt>
    <dgm:pt modelId="{8F8C4C62-F46B-4F72-86CC-95449CAF707A}" type="pres">
      <dgm:prSet presAssocID="{6B37639F-5A69-4DA7-9F11-712EB7086BA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BCD192A-6CF2-4513-AAEB-5EE899300EE9}" srcId="{24E207DF-1C72-4E4B-93D5-1E66424F965F}" destId="{D1B9061A-36CF-4761-A455-5D5938829D7F}" srcOrd="3" destOrd="0" parTransId="{07EAD34C-A3B6-45BC-8FC5-E5D9DF82023E}" sibTransId="{AEE51718-9A3D-403E-8231-65CC3B653BC8}"/>
    <dgm:cxn modelId="{B364AB2C-FCF4-402E-B27F-1C05A6BE1990}" type="presOf" srcId="{6B37639F-5A69-4DA7-9F11-712EB7086BA8}" destId="{8F8C4C62-F46B-4F72-86CC-95449CAF707A}" srcOrd="0" destOrd="0" presId="urn:microsoft.com/office/officeart/2005/8/layout/vList2"/>
    <dgm:cxn modelId="{17DF032F-D5B1-4198-8112-DBFF8A4DCF89}" type="presOf" srcId="{CADA8113-C7C1-4CF3-A043-6A19AA272B72}" destId="{3CB99DE9-A66E-45B4-85EF-D6DD586BD773}" srcOrd="0" destOrd="0" presId="urn:microsoft.com/office/officeart/2005/8/layout/vList2"/>
    <dgm:cxn modelId="{6B880B6C-6B3F-48F9-915B-F134CBF57BD4}" type="presOf" srcId="{24E207DF-1C72-4E4B-93D5-1E66424F965F}" destId="{959DC0EA-174D-4E58-81FE-A8EF258DF2F2}" srcOrd="0" destOrd="0" presId="urn:microsoft.com/office/officeart/2005/8/layout/vList2"/>
    <dgm:cxn modelId="{482F786E-4BF0-4ACE-8762-B8D6B3F70AB0}" type="presOf" srcId="{FFE9C30E-73BA-4CC7-9B4F-17C4E072D96C}" destId="{9B1D0576-668C-4D8B-B233-67F1FD22CCC9}" srcOrd="0" destOrd="0" presId="urn:microsoft.com/office/officeart/2005/8/layout/vList2"/>
    <dgm:cxn modelId="{2CC37057-385D-4EC9-9B4E-B209EA0AD49B}" type="presOf" srcId="{D1B9061A-36CF-4761-A455-5D5938829D7F}" destId="{A08FEA66-E7F4-4F9E-AA8C-A0E4F7C32BEE}" srcOrd="0" destOrd="0" presId="urn:microsoft.com/office/officeart/2005/8/layout/vList2"/>
    <dgm:cxn modelId="{B7AAF79E-2973-4A36-B4E6-D6F3560E7D62}" type="presOf" srcId="{3061FADF-25A4-49D5-B705-E81C3C47523B}" destId="{61B86B1B-580A-465B-8EF1-96E6D37F9D48}" srcOrd="0" destOrd="0" presId="urn:microsoft.com/office/officeart/2005/8/layout/vList2"/>
    <dgm:cxn modelId="{1A31B9A0-1C3A-46F0-845C-B451FC53F677}" srcId="{24E207DF-1C72-4E4B-93D5-1E66424F965F}" destId="{FFE9C30E-73BA-4CC7-9B4F-17C4E072D96C}" srcOrd="1" destOrd="0" parTransId="{0637859F-2F93-42DD-B38B-168DE123CC93}" sibTransId="{64117738-072F-4611-BD8C-B6A8F69DBC7E}"/>
    <dgm:cxn modelId="{6479FBA1-DEAC-4147-9795-E4D373F1EAE7}" srcId="{24E207DF-1C72-4E4B-93D5-1E66424F965F}" destId="{CADA8113-C7C1-4CF3-A043-6A19AA272B72}" srcOrd="0" destOrd="0" parTransId="{C64B859C-014D-4C6F-8619-27D887CF9A34}" sibTransId="{97C00262-DA87-455F-8A3F-1C1F0BB44961}"/>
    <dgm:cxn modelId="{FDABCCBB-8C08-4FA4-92E6-0E15CCC71940}" srcId="{24E207DF-1C72-4E4B-93D5-1E66424F965F}" destId="{6B37639F-5A69-4DA7-9F11-712EB7086BA8}" srcOrd="4" destOrd="0" parTransId="{F011AF23-EF4B-4966-A17E-D61CA9845302}" sibTransId="{40728F6B-F945-4200-B73E-B94D527D7E30}"/>
    <dgm:cxn modelId="{1433BFBD-58A9-49A1-91E2-48D5F67BF58D}" srcId="{24E207DF-1C72-4E4B-93D5-1E66424F965F}" destId="{3061FADF-25A4-49D5-B705-E81C3C47523B}" srcOrd="2" destOrd="0" parTransId="{9C366F2E-E3BE-419C-918C-4B2704616D47}" sibTransId="{E29E86E7-012A-4D07-8252-D41C3E68628B}"/>
    <dgm:cxn modelId="{2490ABA3-569B-42B3-8E19-F9C16C1F64DA}" type="presParOf" srcId="{959DC0EA-174D-4E58-81FE-A8EF258DF2F2}" destId="{3CB99DE9-A66E-45B4-85EF-D6DD586BD773}" srcOrd="0" destOrd="0" presId="urn:microsoft.com/office/officeart/2005/8/layout/vList2"/>
    <dgm:cxn modelId="{41514F91-2D24-4541-BEB0-9DE3CF0CC660}" type="presParOf" srcId="{959DC0EA-174D-4E58-81FE-A8EF258DF2F2}" destId="{CE931DFF-0978-4469-A15A-2F520A6A49E1}" srcOrd="1" destOrd="0" presId="urn:microsoft.com/office/officeart/2005/8/layout/vList2"/>
    <dgm:cxn modelId="{3ADD5692-2E90-436D-AC80-471E2B1DD8BA}" type="presParOf" srcId="{959DC0EA-174D-4E58-81FE-A8EF258DF2F2}" destId="{9B1D0576-668C-4D8B-B233-67F1FD22CCC9}" srcOrd="2" destOrd="0" presId="urn:microsoft.com/office/officeart/2005/8/layout/vList2"/>
    <dgm:cxn modelId="{9AF4310B-3EFB-4BAF-98B3-CE81C9103EBE}" type="presParOf" srcId="{959DC0EA-174D-4E58-81FE-A8EF258DF2F2}" destId="{AF4EADD2-C259-4A7A-A455-716298E415C9}" srcOrd="3" destOrd="0" presId="urn:microsoft.com/office/officeart/2005/8/layout/vList2"/>
    <dgm:cxn modelId="{421ADAEC-18E1-458B-9C02-4D67275C6943}" type="presParOf" srcId="{959DC0EA-174D-4E58-81FE-A8EF258DF2F2}" destId="{61B86B1B-580A-465B-8EF1-96E6D37F9D48}" srcOrd="4" destOrd="0" presId="urn:microsoft.com/office/officeart/2005/8/layout/vList2"/>
    <dgm:cxn modelId="{D0C7AB6C-E20D-4E48-BE33-832201B10972}" type="presParOf" srcId="{959DC0EA-174D-4E58-81FE-A8EF258DF2F2}" destId="{D7230E22-C65D-4EE7-8C46-C54ED6BE0180}" srcOrd="5" destOrd="0" presId="urn:microsoft.com/office/officeart/2005/8/layout/vList2"/>
    <dgm:cxn modelId="{E10DBE08-827D-4A5C-A1FC-0766C06D87C4}" type="presParOf" srcId="{959DC0EA-174D-4E58-81FE-A8EF258DF2F2}" destId="{A08FEA66-E7F4-4F9E-AA8C-A0E4F7C32BEE}" srcOrd="6" destOrd="0" presId="urn:microsoft.com/office/officeart/2005/8/layout/vList2"/>
    <dgm:cxn modelId="{04123D3D-A548-4F16-BD99-265CC2172439}" type="presParOf" srcId="{959DC0EA-174D-4E58-81FE-A8EF258DF2F2}" destId="{12933B69-56A2-4AAC-A341-5B02F7C02970}" srcOrd="7" destOrd="0" presId="urn:microsoft.com/office/officeart/2005/8/layout/vList2"/>
    <dgm:cxn modelId="{152ABBDD-89A4-46B6-927D-53E276D5A95F}" type="presParOf" srcId="{959DC0EA-174D-4E58-81FE-A8EF258DF2F2}" destId="{8F8C4C62-F46B-4F72-86CC-95449CAF70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23662-9E58-4C39-9EF8-EF6FB1F4236E}">
      <dsp:nvSpPr>
        <dsp:cNvPr id="0" name=""/>
        <dsp:cNvSpPr/>
      </dsp:nvSpPr>
      <dsp:spPr>
        <a:xfrm>
          <a:off x="737615" y="148"/>
          <a:ext cx="1940238" cy="11641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TB spreads through the air — one person can infect up to 15 others per year if untreated.</a:t>
          </a:r>
        </a:p>
      </dsp:txBody>
      <dsp:txXfrm>
        <a:off x="737615" y="148"/>
        <a:ext cx="1940238" cy="1164143"/>
      </dsp:txXfrm>
    </dsp:sp>
    <dsp:sp modelId="{B63E4A61-A2A5-4E02-8004-C6871298DA26}">
      <dsp:nvSpPr>
        <dsp:cNvPr id="0" name=""/>
        <dsp:cNvSpPr/>
      </dsp:nvSpPr>
      <dsp:spPr>
        <a:xfrm>
          <a:off x="2871877" y="148"/>
          <a:ext cx="1940238" cy="11641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About 25% of the world’s population carries TB bacteria but never gets sick.</a:t>
          </a:r>
        </a:p>
      </dsp:txBody>
      <dsp:txXfrm>
        <a:off x="2871877" y="148"/>
        <a:ext cx="1940238" cy="1164143"/>
      </dsp:txXfrm>
    </dsp:sp>
    <dsp:sp modelId="{B8B9BDF1-71FE-4F77-8682-440C00E21781}">
      <dsp:nvSpPr>
        <dsp:cNvPr id="0" name=""/>
        <dsp:cNvSpPr/>
      </dsp:nvSpPr>
      <dsp:spPr>
        <a:xfrm>
          <a:off x="737615" y="1358314"/>
          <a:ext cx="1940238" cy="116414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Around 1.3 million people die from TB each year worldwide (WHO, 2023).</a:t>
          </a:r>
        </a:p>
      </dsp:txBody>
      <dsp:txXfrm>
        <a:off x="737615" y="1358314"/>
        <a:ext cx="1940238" cy="1164143"/>
      </dsp:txXfrm>
    </dsp:sp>
    <dsp:sp modelId="{6D473B18-E6B5-4222-9B2E-E06A009B6CB3}">
      <dsp:nvSpPr>
        <dsp:cNvPr id="0" name=""/>
        <dsp:cNvSpPr/>
      </dsp:nvSpPr>
      <dsp:spPr>
        <a:xfrm>
          <a:off x="2871877" y="1358314"/>
          <a:ext cx="1940238" cy="116414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Good ventilation and sunlight can kill TB bacteria naturally.</a:t>
          </a:r>
        </a:p>
      </dsp:txBody>
      <dsp:txXfrm>
        <a:off x="2871877" y="1358314"/>
        <a:ext cx="1940238" cy="1164143"/>
      </dsp:txXfrm>
    </dsp:sp>
    <dsp:sp modelId="{19917F37-4866-4B2E-A8AD-66E7B30002C7}">
      <dsp:nvSpPr>
        <dsp:cNvPr id="0" name=""/>
        <dsp:cNvSpPr/>
      </dsp:nvSpPr>
      <dsp:spPr>
        <a:xfrm>
          <a:off x="1804746" y="2716481"/>
          <a:ext cx="1940238" cy="116414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 the UK, 70% of TB cases are found in crowded, low-income areas.</a:t>
          </a:r>
        </a:p>
      </dsp:txBody>
      <dsp:txXfrm>
        <a:off x="1804746" y="2716481"/>
        <a:ext cx="1940238" cy="11641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99DE9-A66E-45B4-85EF-D6DD586BD773}">
      <dsp:nvSpPr>
        <dsp:cNvPr id="0" name=""/>
        <dsp:cNvSpPr/>
      </dsp:nvSpPr>
      <dsp:spPr>
        <a:xfrm>
          <a:off x="0" y="70050"/>
          <a:ext cx="6628804" cy="912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Weak immune system (age-related).</a:t>
          </a:r>
          <a:endParaRPr lang="en-US" sz="2400" kern="1200"/>
        </a:p>
      </dsp:txBody>
      <dsp:txXfrm>
        <a:off x="44549" y="114599"/>
        <a:ext cx="6539706" cy="823502"/>
      </dsp:txXfrm>
    </dsp:sp>
    <dsp:sp modelId="{9B1D0576-668C-4D8B-B233-67F1FD22CCC9}">
      <dsp:nvSpPr>
        <dsp:cNvPr id="0" name=""/>
        <dsp:cNvSpPr/>
      </dsp:nvSpPr>
      <dsp:spPr>
        <a:xfrm>
          <a:off x="0" y="1051770"/>
          <a:ext cx="6628804" cy="912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Other diseases: diabetes, heart or lung problems.</a:t>
          </a:r>
          <a:endParaRPr lang="en-US" sz="2400" kern="1200"/>
        </a:p>
      </dsp:txBody>
      <dsp:txXfrm>
        <a:off x="44549" y="1096319"/>
        <a:ext cx="6539706" cy="823502"/>
      </dsp:txXfrm>
    </dsp:sp>
    <dsp:sp modelId="{61B86B1B-580A-465B-8EF1-96E6D37F9D48}">
      <dsp:nvSpPr>
        <dsp:cNvPr id="0" name=""/>
        <dsp:cNvSpPr/>
      </dsp:nvSpPr>
      <dsp:spPr>
        <a:xfrm>
          <a:off x="0" y="2033490"/>
          <a:ext cx="6628804" cy="9126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Some medicines lower immunity.</a:t>
          </a:r>
          <a:endParaRPr lang="en-US" sz="2400" kern="1200"/>
        </a:p>
      </dsp:txBody>
      <dsp:txXfrm>
        <a:off x="44549" y="2078039"/>
        <a:ext cx="6539706" cy="823502"/>
      </dsp:txXfrm>
    </dsp:sp>
    <dsp:sp modelId="{A08FEA66-E7F4-4F9E-AA8C-A0E4F7C32BEE}">
      <dsp:nvSpPr>
        <dsp:cNvPr id="0" name=""/>
        <dsp:cNvSpPr/>
      </dsp:nvSpPr>
      <dsp:spPr>
        <a:xfrm>
          <a:off x="0" y="3015210"/>
          <a:ext cx="6628804" cy="912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Poor ventilation → bacteria survive longer.</a:t>
          </a:r>
          <a:endParaRPr lang="en-US" sz="2400" kern="1200"/>
        </a:p>
      </dsp:txBody>
      <dsp:txXfrm>
        <a:off x="44549" y="3059759"/>
        <a:ext cx="6539706" cy="823502"/>
      </dsp:txXfrm>
    </dsp:sp>
    <dsp:sp modelId="{8F8C4C62-F46B-4F72-86CC-95449CAF707A}">
      <dsp:nvSpPr>
        <dsp:cNvPr id="0" name=""/>
        <dsp:cNvSpPr/>
      </dsp:nvSpPr>
      <dsp:spPr>
        <a:xfrm>
          <a:off x="0" y="3996930"/>
          <a:ext cx="6628804" cy="9126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Travelling abroad (like Mr. Patel) → new infections. </a:t>
          </a:r>
          <a:endParaRPr lang="en-US" sz="2400" kern="1200"/>
        </a:p>
      </dsp:txBody>
      <dsp:txXfrm>
        <a:off x="44549" y="4041479"/>
        <a:ext cx="6539706" cy="823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24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74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073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728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77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39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837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45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960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680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463133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40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0587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896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50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426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1682D-0635-44A8-B40C-373F8D40C81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E93184-995E-4B39-AF60-6E8238395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241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  <p:sldLayoutId id="2147484034" r:id="rId12"/>
    <p:sldLayoutId id="2147484035" r:id="rId13"/>
    <p:sldLayoutId id="2147484036" r:id="rId14"/>
    <p:sldLayoutId id="2147484037" r:id="rId15"/>
    <p:sldLayoutId id="214748403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sv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ilmioregnoperuninfermiere.info/2017/09/16/il-graphic-design-puo-salvare-la-tua-vita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hyperlink" Target="https://www.rawpixel.com/image/88513/premium-photo-image-african-african-american-african-descent" TargetMode="External"/><Relationship Id="rId7" Type="http://schemas.openxmlformats.org/officeDocument/2006/relationships/diagramLayout" Target="../diagrams/layout1.xml"/><Relationship Id="rId2" Type="http://schemas.openxmlformats.org/officeDocument/2006/relationships/image" Target="../media/image18.1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hyperlink" Target="https://www.publicdomainpictures.net/en/view-image.php?image=546602&amp;picture=wellness-and-fitness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19.jpg"/><Relationship Id="rId9" Type="http://schemas.openxmlformats.org/officeDocument/2006/relationships/diagramColors" Target="../diagrams/colors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loonylabs.org/2015/02/03/immune-system-3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0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-nc-nd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jpeg"/><Relationship Id="rId7" Type="http://schemas.openxmlformats.org/officeDocument/2006/relationships/image" Target="../media/image26.sv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2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tcs.pressbooks.pub/nursingfundamentals/chapter/2-3-communicating-with-patients/" TargetMode="External"/><Relationship Id="rId4" Type="http://schemas.openxmlformats.org/officeDocument/2006/relationships/image" Target="../media/image31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Isosceles Triangle 68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Isosceles Triangle 8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Isosceles Triangle 8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BFCF94-B31F-DA96-50BC-5E0D31711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Tuberculosis</a:t>
            </a:r>
            <a:br>
              <a:rPr lang="en-US" sz="25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2500" b="1" dirty="0">
                <a:solidFill>
                  <a:schemeClr val="accent1">
                    <a:lumMod val="50000"/>
                  </a:schemeClr>
                </a:solidFill>
              </a:rPr>
              <a:t>Case study: Canal View Residential Setting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C5CD-9F19-6814-6430-FF2AEA0C2D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Course: LCHS4008 Introduction to Public Health</a:t>
            </a:r>
          </a:p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Presented by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1. Jodiel </a:t>
            </a:r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Joploh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2438789</a:t>
            </a:r>
          </a:p>
          <a:p>
            <a:pPr algn="l">
              <a:lnSpc>
                <a:spcPct val="90000"/>
              </a:lnSpc>
            </a:pPr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Natioanal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Local Strategy/ Policy+ Epidemiological Terms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2. Natalja Golub , 2440433</a:t>
            </a:r>
          </a:p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Factors Influencing Health and Wellbeing of Residents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3. Cathy Salumu, 2441715</a:t>
            </a:r>
          </a:p>
          <a:p>
            <a:pPr algn="l">
              <a:lnSpc>
                <a:spcPct val="90000"/>
              </a:lnSpc>
            </a:pPr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Managament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of an Outbreak of Infection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4. Nazia Riaz, 2438254</a:t>
            </a:r>
          </a:p>
          <a:p>
            <a:pPr algn="l">
              <a:lnSpc>
                <a:spcPct val="90000"/>
              </a:lnSpc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Impact and Communication Strategy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2" name="Picture 61" descr="Houses in an area">
            <a:extLst>
              <a:ext uri="{FF2B5EF4-FFF2-40B4-BE49-F238E27FC236}">
                <a16:creationId xmlns:a16="http://schemas.microsoft.com/office/drawing/2014/main" id="{57727322-ABA4-948B-8E7E-CDF782FDFE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91" r="28498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82" name="Isosceles Triangle 8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36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7129B-C48F-3DDD-6CC5-F61587C94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58570-7CBB-1FA1-1F04-0489434F9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921459-8315-6250-5969-B1460714B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50"/>
            <a:ext cx="12192000" cy="69450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197E3E-9F6E-4192-9A07-931DE125B354}"/>
              </a:ext>
            </a:extLst>
          </p:cNvPr>
          <p:cNvSpPr txBox="1"/>
          <p:nvPr/>
        </p:nvSpPr>
        <p:spPr>
          <a:xfrm>
            <a:off x="5307981" y="267629"/>
            <a:ext cx="4415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Presented by Jodiel </a:t>
            </a:r>
            <a:r>
              <a:rPr lang="en-GB" dirty="0" err="1"/>
              <a:t>Joploh</a:t>
            </a:r>
            <a:r>
              <a:rPr lang="en-GB" dirty="0"/>
              <a:t>  , 2438789</a:t>
            </a:r>
          </a:p>
        </p:txBody>
      </p:sp>
    </p:spTree>
    <p:extLst>
      <p:ext uri="{BB962C8B-B14F-4D97-AF65-F5344CB8AC3E}">
        <p14:creationId xmlns:p14="http://schemas.microsoft.com/office/powerpoint/2010/main" val="2870414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E1C4-4031-7A14-35A0-3699B5AD5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60D7B-AC28-FFB2-8195-2295EDD70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A1933-18A2-B23E-9FB4-4DB9B664E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C20FA8-30ED-3D3B-CD61-EADFD9BFD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2000" cy="6947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06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B36B2-291B-818E-B565-C71793B00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31F4E-55FE-4513-0C78-58EE1043A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630527-6492-4938-5D5C-07A582DE9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7086" y="0"/>
            <a:ext cx="12453788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EE4119-EE9E-5661-AB24-4CC1D89378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7086" y="1"/>
            <a:ext cx="12453788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192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EF1FA-AD84-6D79-51CD-14AD0B5D7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AD418-AF03-0AD5-A16C-F2B6606C4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3A4540-E9C4-2EAE-D661-82EF9A862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1512"/>
            <a:ext cx="12310946" cy="69695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DA9399-0687-B0D0-CE67-38064E7122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11511"/>
            <a:ext cx="12389005" cy="704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20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487D-364A-0005-D0B3-FCDEF7776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1B452-6E6E-A37C-E0E9-B74552ED5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137B8-955A-4CE0-ED96-52C28D4E15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70141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17E43F-F101-082A-91CD-341964C80F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701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771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0625A-B4B5-B302-4750-8C2F19021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B3683-6F7A-22D4-DDA7-C6ABCFC1B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0E5EB9-6F5F-542C-61F2-0047FCA34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7821FE-478F-F96D-DEFF-532E50302C00}"/>
              </a:ext>
            </a:extLst>
          </p:cNvPr>
          <p:cNvSpPr txBox="1"/>
          <p:nvPr/>
        </p:nvSpPr>
        <p:spPr>
          <a:xfrm>
            <a:off x="677334" y="3155793"/>
            <a:ext cx="3144645" cy="3693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25393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72AF2-70F3-C7B4-3199-77503F87E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456E4-0C59-5975-A35D-76008FCD0B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8C3BF-57F8-07F8-CB4B-BEFCA5D5A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9360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68CD82-6F23-8319-E092-28C5D48A7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3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299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gital rendering of a virus formation">
            <a:extLst>
              <a:ext uri="{FF2B5EF4-FFF2-40B4-BE49-F238E27FC236}">
                <a16:creationId xmlns:a16="http://schemas.microsoft.com/office/drawing/2014/main" id="{151D599F-4EEA-A203-A2F8-C018A4ADF5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31" r="5840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793176-0403-FE6C-3823-73B2812CB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2.Factors Influencing Health and Wellbeing of Residents at Canal View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F9C3D-A7D9-62F5-FED5-53634316D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 dirty="0"/>
              <a:t>Most residents are older adults with long-term health conditions.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Weaker immune systems make them more at risk of infections like tuberculosis.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Shared spaces (</a:t>
            </a:r>
            <a:r>
              <a:rPr lang="en-GB" sz="1500" b="1" dirty="0" err="1"/>
              <a:t>kitcjen</a:t>
            </a:r>
            <a:r>
              <a:rPr lang="en-GB" sz="1500" b="1" dirty="0"/>
              <a:t>, lounge, corridors) help infections spread.</a:t>
            </a:r>
          </a:p>
          <a:p>
            <a:pPr>
              <a:lnSpc>
                <a:spcPct val="90000"/>
              </a:lnSpc>
            </a:pPr>
            <a:endParaRPr lang="en-GB" sz="1500" b="1" dirty="0"/>
          </a:p>
          <a:p>
            <a:pPr>
              <a:lnSpc>
                <a:spcPct val="90000"/>
              </a:lnSpc>
            </a:pPr>
            <a:endParaRPr lang="en-GB" sz="1500" b="1" dirty="0"/>
          </a:p>
          <a:p>
            <a:pPr>
              <a:lnSpc>
                <a:spcPct val="90000"/>
              </a:lnSpc>
            </a:pPr>
            <a:r>
              <a:rPr lang="en-GB" sz="1500" b="1" dirty="0"/>
              <a:t>WHO (World Health Organization) : One quarter of the world’s population carries TB bacteria.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70% of UK cases occur in crowded, low-income areas.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FB961E-9C25-062E-F78C-4E168A13B5DC}"/>
              </a:ext>
            </a:extLst>
          </p:cNvPr>
          <p:cNvSpPr txBox="1"/>
          <p:nvPr/>
        </p:nvSpPr>
        <p:spPr>
          <a:xfrm>
            <a:off x="178420" y="223024"/>
            <a:ext cx="4627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Presented by Natalja Golub, 2440433</a:t>
            </a:r>
          </a:p>
        </p:txBody>
      </p:sp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03E29EC7-EC36-444C-6F82-B2B8F7E6F3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89993" y="-217269"/>
            <a:ext cx="2847975" cy="1619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D75AF0-B72E-C5ED-55D0-AFA2B0F3C2D6}"/>
              </a:ext>
            </a:extLst>
          </p:cNvPr>
          <p:cNvSpPr txBox="1"/>
          <p:nvPr/>
        </p:nvSpPr>
        <p:spPr>
          <a:xfrm>
            <a:off x="9717798" y="1234167"/>
            <a:ext cx="2264789" cy="376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ilmioregnoperuninfermiere.info/2017/09/16/il-graphic-design-puo-salvare-la-tua-vita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Graphic 11" descr="Care with solid fill">
            <a:extLst>
              <a:ext uri="{FF2B5EF4-FFF2-40B4-BE49-F238E27FC236}">
                <a16:creationId xmlns:a16="http://schemas.microsoft.com/office/drawing/2014/main" id="{DC3CCEE6-F3F0-5699-B94B-E4E614288C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8944" y="59436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38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913ACFCD-164C-79EC-F004-98CA3B81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DID YOU KNOW? </a:t>
            </a: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rgbClr val="56782C">
              <a:alpha val="85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 descr="A group of people standing under a tree&#10;&#10;AI-generated content may be incorrect.">
            <a:extLst>
              <a:ext uri="{FF2B5EF4-FFF2-40B4-BE49-F238E27FC236}">
                <a16:creationId xmlns:a16="http://schemas.microsoft.com/office/drawing/2014/main" id="{99978C94-4D03-4F46-D297-0DF67132C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849" r="-3" b="-3"/>
          <a:stretch>
            <a:fillRect/>
          </a:stretch>
        </p:blipFill>
        <p:spPr>
          <a:xfrm>
            <a:off x="7531482" y="10"/>
            <a:ext cx="4657341" cy="3448414"/>
          </a:xfrm>
          <a:prstGeom prst="rect">
            <a:avLst/>
          </a:prstGeom>
        </p:spPr>
      </p:pic>
      <p:pic>
        <p:nvPicPr>
          <p:cNvPr id="12" name="Picture 11" descr="A group of people stretching&#10;&#10;AI-generated content may be incorrect.">
            <a:extLst>
              <a:ext uri="{FF2B5EF4-FFF2-40B4-BE49-F238E27FC236}">
                <a16:creationId xmlns:a16="http://schemas.microsoft.com/office/drawing/2014/main" id="{DE6DF9BD-22E6-8233-6380-8E230DD37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8" r="29582"/>
          <a:stretch>
            <a:fillRect/>
          </a:stretch>
        </p:blipFill>
        <p:spPr>
          <a:xfrm>
            <a:off x="7528308" y="3437472"/>
            <a:ext cx="4657341" cy="3428996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FA81A14-5E5F-3A6F-4E32-860FB6AFF9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7611675"/>
              </p:ext>
            </p:extLst>
          </p:nvPr>
        </p:nvGraphicFramePr>
        <p:xfrm>
          <a:off x="989770" y="2160589"/>
          <a:ext cx="554973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303451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65C9E-01EA-6CE1-4013-8290D46C3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Main Factors Affecting Health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CDEDDE-C2D2-2426-6609-60B5EF19F2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510367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x-ray of a person holding a hand up to a tree&#10;&#10;AI-generated content may be incorrect.">
            <a:extLst>
              <a:ext uri="{FF2B5EF4-FFF2-40B4-BE49-F238E27FC236}">
                <a16:creationId xmlns:a16="http://schemas.microsoft.com/office/drawing/2014/main" id="{00CDA8BD-5CC0-2996-8DBC-F6E99EE6E2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-8466"/>
            <a:ext cx="4196356" cy="2215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A9C1A9-BF94-1BB9-26F8-2623C2F2BAC9}"/>
              </a:ext>
            </a:extLst>
          </p:cNvPr>
          <p:cNvSpPr txBox="1"/>
          <p:nvPr/>
        </p:nvSpPr>
        <p:spPr>
          <a:xfrm>
            <a:off x="39014" y="6511753"/>
            <a:ext cx="41963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loonylabs.org/2015/02/03/immune-system-3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77000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Person walking up a stairs">
            <a:extLst>
              <a:ext uri="{FF2B5EF4-FFF2-40B4-BE49-F238E27FC236}">
                <a16:creationId xmlns:a16="http://schemas.microsoft.com/office/drawing/2014/main" id="{5ED57E7F-1252-4907-626A-A7C97293C23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prstClr val="white"/>
            </a:duotone>
            <a:alphaModFix amt="35000"/>
          </a:blip>
          <a:srcRect l="30866" r="4635" b="6206"/>
          <a:stretch>
            <a:fillRect/>
          </a:stretch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7353E0-F478-C58A-8BA8-77B53346A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619" y="381000"/>
            <a:ext cx="3774465" cy="552645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00B0F0"/>
                </a:solidFill>
              </a:rPr>
              <a:t>Emotional and Lifestyle Factors</a:t>
            </a:r>
            <a:br>
              <a:rPr lang="en-US" sz="2300" b="1" dirty="0"/>
            </a:br>
            <a:br>
              <a:rPr lang="en-US" sz="2300" b="1" dirty="0"/>
            </a:br>
            <a: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  <a:t>-Stress and loneliness weaken the immune system </a:t>
            </a: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  <a:t>- Lack of information about prevention.</a:t>
            </a: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  <a:t>-Poor diet and low physical activity.</a:t>
            </a: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US" sz="23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2200" b="1" dirty="0">
                <a:solidFill>
                  <a:srgbClr val="00B050"/>
                </a:solidFill>
              </a:rPr>
              <a:t>Happiness and connection help us stay strong.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Thought bubble outline">
            <a:extLst>
              <a:ext uri="{FF2B5EF4-FFF2-40B4-BE49-F238E27FC236}">
                <a16:creationId xmlns:a16="http://schemas.microsoft.com/office/drawing/2014/main" id="{47DEF2F3-87C8-DD1B-2FC5-83476A4E67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56042" y="2853762"/>
            <a:ext cx="1090372" cy="1090372"/>
          </a:xfrm>
          <a:prstGeom prst="rect">
            <a:avLst/>
          </a:prstGeom>
        </p:spPr>
      </p:pic>
      <p:pic>
        <p:nvPicPr>
          <p:cNvPr id="11" name="Graphic 10" descr="Apple outline">
            <a:extLst>
              <a:ext uri="{FF2B5EF4-FFF2-40B4-BE49-F238E27FC236}">
                <a16:creationId xmlns:a16="http://schemas.microsoft.com/office/drawing/2014/main" id="{C731AEE5-316A-039C-8C7B-B6B80BEF2E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80599" y="4038600"/>
            <a:ext cx="914400" cy="914400"/>
          </a:xfrm>
          <a:prstGeom prst="rect">
            <a:avLst/>
          </a:prstGeom>
        </p:spPr>
      </p:pic>
      <p:pic>
        <p:nvPicPr>
          <p:cNvPr id="15" name="Graphic 14" descr="Wilting Pot Plant outline">
            <a:extLst>
              <a:ext uri="{FF2B5EF4-FFF2-40B4-BE49-F238E27FC236}">
                <a16:creationId xmlns:a16="http://schemas.microsoft.com/office/drawing/2014/main" id="{C30748AE-3312-3E3C-2D2E-E206F0161E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054884" y="15847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65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D87B-1EF6-7FCC-DA3E-F6EC04B9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Improving Health and Wellbeing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4A36D4DF-436B-7F71-A416-FFD14EE95B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98D2C-7358-AAAC-8685-6BB678350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2136352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Keep good ventilation and hygiene.</a:t>
            </a:r>
          </a:p>
          <a:p>
            <a:r>
              <a:rPr lang="en-GB" dirty="0">
                <a:solidFill>
                  <a:srgbClr val="FFFFFF"/>
                </a:solidFill>
              </a:rPr>
              <a:t>Encourage healthy eating and movement.</a:t>
            </a:r>
          </a:p>
          <a:p>
            <a:r>
              <a:rPr lang="en-GB" dirty="0">
                <a:solidFill>
                  <a:srgbClr val="FFFFFF"/>
                </a:solidFill>
              </a:rPr>
              <a:t>Regular health checks for residents.</a:t>
            </a:r>
          </a:p>
          <a:p>
            <a:r>
              <a:rPr lang="en-GB" dirty="0">
                <a:solidFill>
                  <a:srgbClr val="FFFFFF"/>
                </a:solidFill>
              </a:rPr>
              <a:t>Staff and residents’ education.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BBD60F-DE95-4F81-78C1-E9867BE0674C}"/>
              </a:ext>
            </a:extLst>
          </p:cNvPr>
          <p:cNvSpPr txBox="1"/>
          <p:nvPr/>
        </p:nvSpPr>
        <p:spPr>
          <a:xfrm>
            <a:off x="132202" y="5111827"/>
            <a:ext cx="11840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ru-RU" dirty="0"/>
          </a:p>
        </p:txBody>
      </p:sp>
      <p:pic>
        <p:nvPicPr>
          <p:cNvPr id="6" name="Picture 5" descr="A nurse standing next to an old person&#10;&#10;AI-generated content may be incorrect.">
            <a:extLst>
              <a:ext uri="{FF2B5EF4-FFF2-40B4-BE49-F238E27FC236}">
                <a16:creationId xmlns:a16="http://schemas.microsoft.com/office/drawing/2014/main" id="{027DD48E-1C3F-BBCA-DB18-7A07495CA5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3331" y="1609828"/>
            <a:ext cx="4864229" cy="34621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73DDB1-A21A-0030-F4F0-9B12525B6C25}"/>
              </a:ext>
            </a:extLst>
          </p:cNvPr>
          <p:cNvSpPr txBox="1"/>
          <p:nvPr/>
        </p:nvSpPr>
        <p:spPr>
          <a:xfrm>
            <a:off x="95962" y="6681787"/>
            <a:ext cx="48085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tcs.pressbooks.pub/nursingfundamentals/chapter/2-3-communicating-with-patient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59080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69274E-B34C-4735-019C-E4CDCF30FF8F}"/>
              </a:ext>
            </a:extLst>
          </p:cNvPr>
          <p:cNvSpPr txBox="1"/>
          <p:nvPr/>
        </p:nvSpPr>
        <p:spPr>
          <a:xfrm>
            <a:off x="804231" y="1145754"/>
            <a:ext cx="1100585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dirty="0"/>
              <a:t>1. World Health Organization (2023) Tuberculosis fact sheet. Available at: https://www.who.int/news-room/fact-sheets/detail/tuberculosis (Accessed: 5 November 2025).</a:t>
            </a:r>
          </a:p>
          <a:p>
            <a:endParaRPr lang="en-GB" dirty="0"/>
          </a:p>
          <a:p>
            <a:r>
              <a:rPr lang="en-GB" dirty="0"/>
              <a:t>2. NHS (2023) Tuberculosis (TB) – Causes, symptoms and prevention. Available at: https://www.nhs.uk/conditions/tuberculosis-tb/ (Accessed: 5 November 2025).</a:t>
            </a:r>
          </a:p>
          <a:p>
            <a:endParaRPr lang="en-GB" dirty="0"/>
          </a:p>
          <a:p>
            <a:r>
              <a:rPr lang="en-GB" dirty="0"/>
              <a:t>3. Public Health England (2023) Tuberculosis in England: annual report. London: PHE.</a:t>
            </a:r>
          </a:p>
          <a:p>
            <a:endParaRPr lang="en-GB" dirty="0"/>
          </a:p>
          <a:p>
            <a:r>
              <a:rPr lang="en-GB" dirty="0"/>
              <a:t>4. Office for National Statistics (ONS) (2023) Health and social care statistics, UK. Available at: https://www.ons.gov.uk (Accessed: 5 November 2025).</a:t>
            </a:r>
          </a:p>
          <a:p>
            <a:endParaRPr lang="en-GB" dirty="0"/>
          </a:p>
          <a:p>
            <a:r>
              <a:rPr lang="en-GB" dirty="0"/>
              <a:t>5. Glasby, J. (2017) Understanding Health and Social Care. 3rd </a:t>
            </a:r>
            <a:r>
              <a:rPr lang="en-GB" dirty="0" err="1"/>
              <a:t>edn</a:t>
            </a:r>
            <a:r>
              <a:rPr lang="en-GB" dirty="0"/>
              <a:t>. Bristol: Policy Press.</a:t>
            </a:r>
          </a:p>
          <a:p>
            <a:endParaRPr lang="en-GB" dirty="0"/>
          </a:p>
          <a:p>
            <a:r>
              <a:rPr lang="en-GB" dirty="0"/>
              <a:t>6. World Health Organization (2020) Global Tuberculosis Report 2020. Geneva: WHO. Available at: https://www.who.int/tb/publications/global_report/en/ (Accessed: 5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301217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3F534-160C-F238-8297-68CF1115B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204026" cy="132080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3.Management of an Outbreak of Infection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Presented 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BCDDA-8AAB-7611-A490-FA7BE6561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4C5DED-1490-B400-D1E5-CE2F316DD0A3}"/>
              </a:ext>
            </a:extLst>
          </p:cNvPr>
          <p:cNvSpPr txBox="1"/>
          <p:nvPr/>
        </p:nvSpPr>
        <p:spPr>
          <a:xfrm>
            <a:off x="3052646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E9A699-7F17-98E8-E80F-BB66B314FE8B}"/>
              </a:ext>
            </a:extLst>
          </p:cNvPr>
          <p:cNvSpPr txBox="1"/>
          <p:nvPr/>
        </p:nvSpPr>
        <p:spPr>
          <a:xfrm>
            <a:off x="3052646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05443B-766F-2FBE-9E90-DB099BBC297E}"/>
              </a:ext>
            </a:extLst>
          </p:cNvPr>
          <p:cNvSpPr txBox="1"/>
          <p:nvPr/>
        </p:nvSpPr>
        <p:spPr>
          <a:xfrm>
            <a:off x="3052646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E7054D-66BB-7F8D-AB19-E11C628D95DF}"/>
              </a:ext>
            </a:extLst>
          </p:cNvPr>
          <p:cNvSpPr txBox="1"/>
          <p:nvPr/>
        </p:nvSpPr>
        <p:spPr>
          <a:xfrm>
            <a:off x="3052646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1935BA-72DC-6598-8609-85386839E888}"/>
              </a:ext>
            </a:extLst>
          </p:cNvPr>
          <p:cNvSpPr txBox="1"/>
          <p:nvPr/>
        </p:nvSpPr>
        <p:spPr>
          <a:xfrm>
            <a:off x="3052646" y="3244334"/>
            <a:ext cx="61052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D142F5-C00B-FD35-97BB-90CE9EB51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89932"/>
            <a:ext cx="12192000" cy="717023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1710295-AFA5-BF77-7231-ADECA4A21084}"/>
              </a:ext>
            </a:extLst>
          </p:cNvPr>
          <p:cNvSpPr txBox="1"/>
          <p:nvPr/>
        </p:nvSpPr>
        <p:spPr>
          <a:xfrm>
            <a:off x="4226311" y="-144966"/>
            <a:ext cx="5787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Presented by Cathy Salumu, 2441715</a:t>
            </a:r>
          </a:p>
        </p:txBody>
      </p:sp>
    </p:spTree>
    <p:extLst>
      <p:ext uri="{BB962C8B-B14F-4D97-AF65-F5344CB8AC3E}">
        <p14:creationId xmlns:p14="http://schemas.microsoft.com/office/powerpoint/2010/main" val="3472798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CAFB-2238-9CE1-055B-E936FEA5F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0660-F14D-E116-8D83-2CDF01610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E9ED5C-EA2F-8AFC-E191-0AD5F6059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7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6E113-11A6-8B9B-25CA-0DE399871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A3283-C664-EDEA-FC52-F1111F366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28ADF8-2155-02A5-D1E8-C9A2EA87E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95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4766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619FC-E40E-135D-3C79-611903563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44784-945F-555D-9636-00897E244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2FC54-E586-55EA-7A64-92FD58757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7879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6119E0-CD8E-3A48-F47E-112DCBEEF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71499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536ED4-840E-F293-FC71-2BDF920F843A}"/>
              </a:ext>
            </a:extLst>
          </p:cNvPr>
          <p:cNvSpPr txBox="1"/>
          <p:nvPr/>
        </p:nvSpPr>
        <p:spPr>
          <a:xfrm>
            <a:off x="6896558" y="5210978"/>
            <a:ext cx="4230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Nazia Riaz</a:t>
            </a:r>
          </a:p>
          <a:p>
            <a:r>
              <a:rPr lang="en-GB" dirty="0">
                <a:solidFill>
                  <a:schemeClr val="bg1"/>
                </a:solidFill>
              </a:rPr>
              <a:t>2438254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3B718-ABB4-C895-4A4E-6CE90F7E6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7149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558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FFA34-2B46-2297-4644-48329C2C2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Strategy to Support Everyone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98C3E-EF33-67FD-5406-4740983C5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423476" cy="3880773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It has been demonstrated that proper communication on</a:t>
            </a:r>
          </a:p>
          <a:p>
            <a:pPr marL="0" indent="0">
              <a:buNone/>
            </a:pPr>
            <a:r>
              <a:rPr lang="en-GB" dirty="0"/>
              <a:t>outbreaks can enhance compliance with the suggested</a:t>
            </a:r>
          </a:p>
          <a:p>
            <a:pPr marL="0" indent="0">
              <a:buNone/>
            </a:pPr>
            <a:r>
              <a:rPr lang="en-GB" dirty="0"/>
              <a:t>actions (Gentili et al., 2020).</a:t>
            </a:r>
          </a:p>
          <a:p>
            <a:endParaRPr lang="en-GB" dirty="0"/>
          </a:p>
          <a:p>
            <a:r>
              <a:rPr lang="en-GB" dirty="0"/>
              <a:t>Include the outbreak management guidance in the UK</a:t>
            </a:r>
          </a:p>
          <a:p>
            <a:pPr marL="0" indent="0">
              <a:buNone/>
            </a:pPr>
            <a:r>
              <a:rPr lang="en-GB" dirty="0"/>
              <a:t>so that everybody is familiar with their roles (GOV.UK,</a:t>
            </a:r>
          </a:p>
          <a:p>
            <a:pPr marL="0" indent="0">
              <a:buNone/>
            </a:pPr>
            <a:r>
              <a:rPr lang="en-GB" dirty="0"/>
              <a:t>2025).</a:t>
            </a:r>
          </a:p>
          <a:p>
            <a:endParaRPr lang="en-GB" dirty="0"/>
          </a:p>
          <a:p>
            <a:r>
              <a:rPr lang="en-GB" dirty="0"/>
              <a:t>Anxiety rates among TB patients are approximately 28%</a:t>
            </a:r>
          </a:p>
          <a:p>
            <a:pPr marL="0" indent="0">
              <a:buNone/>
            </a:pPr>
            <a:r>
              <a:rPr lang="en-GB" dirty="0"/>
              <a:t>hence mental health support is important (</a:t>
            </a:r>
            <a:r>
              <a:rPr lang="en-GB" dirty="0" err="1"/>
              <a:t>Panibatla</a:t>
            </a:r>
            <a:r>
              <a:rPr lang="en-GB" dirty="0"/>
              <a:t> et</a:t>
            </a:r>
          </a:p>
          <a:p>
            <a:pPr marL="0" indent="0">
              <a:buNone/>
            </a:pPr>
            <a:r>
              <a:rPr lang="en-GB" dirty="0"/>
              <a:t>al., 2024).</a:t>
            </a:r>
          </a:p>
          <a:p>
            <a:endParaRPr lang="en-GB" dirty="0"/>
          </a:p>
          <a:p>
            <a:r>
              <a:rPr lang="en-GB" dirty="0"/>
              <a:t>Transparency regarding infection-control, roles and</a:t>
            </a:r>
          </a:p>
          <a:p>
            <a:pPr marL="0" indent="0">
              <a:buNone/>
            </a:pPr>
            <a:r>
              <a:rPr lang="en-GB" dirty="0"/>
              <a:t>anticipated behaviours helps develop confidence and</a:t>
            </a:r>
          </a:p>
          <a:p>
            <a:pPr marL="0" indent="0">
              <a:buNone/>
            </a:pPr>
            <a:r>
              <a:rPr lang="en-GB" dirty="0"/>
              <a:t>participation in the community.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8BDBF4-5E7E-7341-ED56-2E5FE0A954D0}"/>
              </a:ext>
            </a:extLst>
          </p:cNvPr>
          <p:cNvSpPr/>
          <p:nvPr/>
        </p:nvSpPr>
        <p:spPr>
          <a:xfrm>
            <a:off x="6676222" y="235761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690EB-9E03-41A2-4C21-18281D65AE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1999" cy="69846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F36FF6-2ACE-F352-83C2-9E73CA80AA25}"/>
              </a:ext>
            </a:extLst>
          </p:cNvPr>
          <p:cNvSpPr txBox="1"/>
          <p:nvPr/>
        </p:nvSpPr>
        <p:spPr>
          <a:xfrm>
            <a:off x="5100810" y="1304693"/>
            <a:ext cx="7091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Presented by Nazia Riaz, 2438254</a:t>
            </a:r>
          </a:p>
        </p:txBody>
      </p:sp>
    </p:spTree>
    <p:extLst>
      <p:ext uri="{BB962C8B-B14F-4D97-AF65-F5344CB8AC3E}">
        <p14:creationId xmlns:p14="http://schemas.microsoft.com/office/powerpoint/2010/main" val="16215619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A809DD-362D-DE5E-9D04-356AEAF01B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048"/>
            <a:ext cx="12192000" cy="6861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752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770CC2-2808-68C9-69F8-F30D1CF10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78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61A607-C816-CE04-C085-EC0029139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3922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8C03AA-6F83-9B99-4B28-5425E06C2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633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92E17D4-965E-49A8-CFBD-380C5C6DF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1999" cy="697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8584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9299</TotalTime>
  <Words>708</Words>
  <Application>Microsoft Office PowerPoint</Application>
  <PresentationFormat>Widescreen</PresentationFormat>
  <Paragraphs>84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Trebuchet MS</vt:lpstr>
      <vt:lpstr>Wingdings 3</vt:lpstr>
      <vt:lpstr>Facet</vt:lpstr>
      <vt:lpstr>Tuberculosis Case study: Canal View Residential Setting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2.Factors Influencing Health and Wellbeing of Residents at Canal View </vt:lpstr>
      <vt:lpstr>DID YOU KNOW? </vt:lpstr>
      <vt:lpstr>Main Factors Affecting Health</vt:lpstr>
      <vt:lpstr>Emotional and Lifestyle Factors  -Stress and loneliness weaken the immune system   - Lack of information about prevention.  -Poor diet and low physical activity.  Happiness and connection help us stay strong.</vt:lpstr>
      <vt:lpstr>Improving Health and Wellbeing</vt:lpstr>
      <vt:lpstr>PowerPoint Presentation</vt:lpstr>
      <vt:lpstr>3.Management of an Outbreak of Infection Presented by</vt:lpstr>
      <vt:lpstr>PowerPoint Presentation</vt:lpstr>
      <vt:lpstr>PowerPoint Presentation</vt:lpstr>
      <vt:lpstr>PowerPoint Presentation</vt:lpstr>
      <vt:lpstr>PowerPoint Presentation</vt:lpstr>
      <vt:lpstr>New Strategy to Support Everyone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Natalja Golub (2440433)</dc:creator>
  <cp:lastModifiedBy>Natalja Golub (2440433)</cp:lastModifiedBy>
  <cp:revision>5</cp:revision>
  <dcterms:created xsi:type="dcterms:W3CDTF">2025-10-30T09:36:56Z</dcterms:created>
  <dcterms:modified xsi:type="dcterms:W3CDTF">2025-11-07T20:17:37Z</dcterms:modified>
</cp:coreProperties>
</file>