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312" r:id="rId5"/>
    <p:sldId id="326" r:id="rId6"/>
    <p:sldId id="328" r:id="rId7"/>
    <p:sldId id="327" r:id="rId8"/>
    <p:sldId id="329" r:id="rId9"/>
    <p:sldId id="330" r:id="rId10"/>
    <p:sldId id="331" r:id="rId11"/>
    <p:sldId id="332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pPr/>
              <a:t>2/21/2020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5510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874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0788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1056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0107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4671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5253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2/21/2020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pPr/>
              <a:t>2/21/2020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hyperlink" Target="https://www.google.co.uk/url?sa=i&amp;rct=j&amp;q=&amp;esrc=s&amp;source=images&amp;cd=&amp;cad=rja&amp;uact=8&amp;ved=0ahUKEwjMlK2K177YAhXoDsAKHYmUDL4QjRwIBw&amp;url=http%3A%2F%2Fwww.wetnwarm-energy.co.uk%2Fflat-roof-insulation%2F&amp;psig=AOvVaw2BT--bx_abAQOQkuxYpjEZ&amp;ust=1515166576115199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i08-O1L7YAhVpDcAKHeFIAuQQjRwIBw&amp;url=http%3A%2F%2Fwww.greenspec.co.uk%2Fbuilding-design%2Ftimber-flat-roof-insulation%2F&amp;psig=AOvVaw2BT--bx_abAQOQkuxYpjEZ&amp;ust=1515166576115199" TargetMode="External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hyperlink" Target="https://www.google.co.uk/url?sa=i&amp;rct=j&amp;q=&amp;esrc=s&amp;source=images&amp;cd=&amp;cad=rja&amp;uact=8&amp;ved=0ahUKEwigwavo2L7YAhXCBsAKHeN-D0EQjRwIBw&amp;url=http%3A%2F%2Fwww.greenspec.co.uk%2Fbuilding-design%2Fconcrete-flat-roof-insulation%2F&amp;psig=AOvVaw1jJU75AP3PTLyu1o8jg48G&amp;ust=1515168537041188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hyperlink" Target="https://www.google.co.uk/url?sa=i&amp;rct=j&amp;q=&amp;esrc=s&amp;source=images&amp;cd=&amp;cad=rja&amp;uact=8&amp;ved=0ahUKEwisjZG32r7YAhUiLMAKHeXkBYUQjRwIBw&amp;url=https%3A%2F%2Fwww.slideshare.net%2Fkevinporter40%2Fconstruction-u101-ppt4&amp;psig=AOvVaw1v5JYSwuVqw6cU5kxTZ1vT&amp;ust=1515168775616295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wncO24r7YAhUsJsAKHTEeATgQjRwIBw&amp;url=http%3A%2F%2Fnhbccampaigns.co.uk%2Flandingpages%2Ftechzone%2Fprevious_versions%2F2010%2FPart6%2Fsection1%2Fdefault.htm&amp;psig=AOvVaw37mzljQAoVCXWvKFehrZGA&amp;ust=1515170836305206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2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46639" y="437822"/>
            <a:ext cx="87129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8" name="Rectangle 10"/>
          <p:cNvSpPr/>
          <p:nvPr/>
        </p:nvSpPr>
        <p:spPr>
          <a:xfrm>
            <a:off x="1331640" y="3136013"/>
            <a:ext cx="6120680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FLAT </a:t>
            </a:r>
            <a:r>
              <a:rPr lang="en-US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ROOFS</a:t>
            </a:r>
            <a:endParaRPr lang="en-US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4328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683998" y="1020120"/>
            <a:ext cx="51841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CHARACTERISTICS</a:t>
            </a:r>
            <a:endParaRPr lang="en-GB" sz="3600" b="1" dirty="0"/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27584" y="2420888"/>
            <a:ext cx="731688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Having a pitch below 10 </a:t>
            </a:r>
            <a:r>
              <a:rPr lang="en-GB" sz="2400" baseline="30000" dirty="0"/>
              <a:t>0</a:t>
            </a:r>
            <a:r>
              <a:rPr lang="en-GB" sz="2400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Continuous covering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Asphalt</a:t>
            </a:r>
            <a:r>
              <a:rPr lang="en-GB" sz="2400" dirty="0" smtClean="0"/>
              <a:t>, </a:t>
            </a:r>
            <a:r>
              <a:rPr lang="en-GB" sz="2400" dirty="0"/>
              <a:t>fibre glass = 1:80   12mm/m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Built up 3-layer felt, </a:t>
            </a:r>
            <a:r>
              <a:rPr lang="en-GB" sz="2400" dirty="0" err="1"/>
              <a:t>ruberoid</a:t>
            </a:r>
            <a:r>
              <a:rPr lang="en-GB" sz="2400" dirty="0"/>
              <a:t> felt = 1:60   17mm/m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Minimum falls – if more than one fall (creating a valley) then the fall should be doubled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 </a:t>
            </a:r>
          </a:p>
        </p:txBody>
      </p:sp>
      <p:grpSp>
        <p:nvGrpSpPr>
          <p:cNvPr id="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FLAT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239838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 flipH="1">
            <a:off x="683998" y="692399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Cold Deck roof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8618" name="Picture 10" descr="cold timber flat roo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584" y="1446523"/>
            <a:ext cx="6444208" cy="2264195"/>
          </a:xfrm>
          <a:prstGeom prst="rect">
            <a:avLst/>
          </a:prstGeom>
          <a:noFill/>
        </p:spPr>
      </p:pic>
      <p:pic>
        <p:nvPicPr>
          <p:cNvPr id="68620" name="Picture 12" descr="Image result for warm roof - cold roof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l="5724" t="15142" r="6917" b="32442"/>
          <a:stretch>
            <a:fillRect/>
          </a:stretch>
        </p:blipFill>
        <p:spPr bwMode="auto">
          <a:xfrm>
            <a:off x="611560" y="3645024"/>
            <a:ext cx="4643470" cy="3071834"/>
          </a:xfrm>
          <a:prstGeom prst="rect">
            <a:avLst/>
          </a:prstGeom>
          <a:noFill/>
        </p:spPr>
      </p:pic>
      <p:grpSp>
        <p:nvGrpSpPr>
          <p:cNvPr id="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FLAT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6012160" y="4221088"/>
            <a:ext cx="26642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Structural elements are not protected </a:t>
            </a:r>
            <a:endParaRPr lang="en-GB" dirty="0"/>
          </a:p>
          <a:p>
            <a:r>
              <a:rPr lang="en-GB" dirty="0" smtClean="0"/>
              <a:t>Ventilation is required above the insulation</a:t>
            </a:r>
          </a:p>
          <a:p>
            <a:r>
              <a:rPr lang="en-GB" dirty="0" smtClean="0"/>
              <a:t>Not recommended today</a:t>
            </a:r>
          </a:p>
          <a:p>
            <a:r>
              <a:rPr lang="en-GB" dirty="0" smtClean="0"/>
              <a:t>Banned in Scotland</a:t>
            </a:r>
          </a:p>
        </p:txBody>
      </p:sp>
    </p:spTree>
    <p:extLst>
      <p:ext uri="{BB962C8B-B14F-4D97-AF65-F5344CB8AC3E}">
        <p14:creationId xmlns:p14="http://schemas.microsoft.com/office/powerpoint/2010/main" val="2823590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 flipH="1">
            <a:off x="683998" y="673852"/>
            <a:ext cx="6500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Warm Deck roof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4514" name="Picture 2" descr="Image result for warm roof - cold roo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6240" y="3573016"/>
            <a:ext cx="6520773" cy="3072288"/>
          </a:xfrm>
          <a:prstGeom prst="rect">
            <a:avLst/>
          </a:prstGeom>
          <a:noFill/>
        </p:spPr>
      </p:pic>
      <p:pic>
        <p:nvPicPr>
          <p:cNvPr id="8" name="Picture 6" descr="warm roo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3319" y="1219188"/>
            <a:ext cx="6722213" cy="2236430"/>
          </a:xfrm>
          <a:prstGeom prst="rect">
            <a:avLst/>
          </a:prstGeom>
          <a:noFill/>
        </p:spPr>
      </p:pic>
      <p:grpSp>
        <p:nvGrpSpPr>
          <p:cNvPr id="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FLAT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02142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 flipH="1">
            <a:off x="467544" y="822253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Inverted (upside down) roof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0658" name="Picture 2" descr="inverted warm roo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47664" y="1706231"/>
            <a:ext cx="6911503" cy="2299404"/>
          </a:xfrm>
          <a:prstGeom prst="rect">
            <a:avLst/>
          </a:prstGeom>
          <a:noFill/>
        </p:spPr>
      </p:pic>
      <p:pic>
        <p:nvPicPr>
          <p:cNvPr id="70660" name="Picture 4" descr="Image result for inverted flat roof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47664" y="4437112"/>
            <a:ext cx="6870122" cy="2285637"/>
          </a:xfrm>
          <a:prstGeom prst="rect">
            <a:avLst/>
          </a:prstGeom>
          <a:noFill/>
        </p:spPr>
      </p:pic>
      <p:grpSp>
        <p:nvGrpSpPr>
          <p:cNvPr id="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FLAT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50793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 flipH="1">
            <a:off x="342933" y="1027348"/>
            <a:ext cx="6376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Creating the slope on a timber flat roof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2709" name="Picture 5" descr="C:\Users\Tom\Pictures\untitled.png"/>
          <p:cNvPicPr>
            <a:picLocks noChangeAspect="1" noChangeArrowheads="1"/>
          </p:cNvPicPr>
          <p:nvPr/>
        </p:nvPicPr>
        <p:blipFill>
          <a:blip r:embed="rId3"/>
          <a:srcRect t="48435" r="2977" b="15553"/>
          <a:stretch>
            <a:fillRect/>
          </a:stretch>
        </p:blipFill>
        <p:spPr bwMode="auto">
          <a:xfrm>
            <a:off x="1115616" y="2470976"/>
            <a:ext cx="6286544" cy="1643074"/>
          </a:xfrm>
          <a:prstGeom prst="rect">
            <a:avLst/>
          </a:prstGeom>
          <a:noFill/>
        </p:spPr>
      </p:pic>
      <p:pic>
        <p:nvPicPr>
          <p:cNvPr id="72711" name="Picture 7" descr="Related image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t="41985" r="2485" b="12213"/>
          <a:stretch>
            <a:fillRect/>
          </a:stretch>
        </p:blipFill>
        <p:spPr bwMode="auto">
          <a:xfrm>
            <a:off x="1259632" y="4581128"/>
            <a:ext cx="5857916" cy="1714512"/>
          </a:xfrm>
          <a:prstGeom prst="rect">
            <a:avLst/>
          </a:prstGeom>
          <a:noFill/>
        </p:spPr>
      </p:pic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FLAT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3110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 flipH="1">
            <a:off x="304800" y="1700808"/>
            <a:ext cx="4213807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Abutment details: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Twice weathered Concrete Coping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DPC below coping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Cavity tray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Weep holes @ 1m c-c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50mm angle fillet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Code 3 lead flashing built into mortar joint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Lead </a:t>
            </a:r>
            <a:r>
              <a:rPr lang="en-GB" sz="2000" dirty="0" err="1"/>
              <a:t>upstand</a:t>
            </a:r>
            <a:r>
              <a:rPr lang="en-GB" sz="2000" dirty="0"/>
              <a:t> flashing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3-layer felt dressed up masonry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Screed to concrete roof @ 1:60 minimum fall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9" descr="Image result for parapet wall detailin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9439" y="1772816"/>
            <a:ext cx="4247332" cy="4031890"/>
          </a:xfrm>
          <a:prstGeom prst="rect">
            <a:avLst/>
          </a:prstGeom>
          <a:noFill/>
        </p:spPr>
      </p:pic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FLAT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33471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FLAT </a:t>
              </a:r>
              <a:r>
                <a:rPr lang="en-GB" sz="1400" b="1" dirty="0" smtClean="0">
                  <a:solidFill>
                    <a:srgbClr val="0070C0"/>
                  </a:solidFill>
                </a:rPr>
                <a:t>ROOFS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683998" y="1412776"/>
            <a:ext cx="7848872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b="1" dirty="0" smtClean="0">
                <a:solidFill>
                  <a:srgbClr val="282828"/>
                </a:solidFill>
                <a:latin typeface="Arial" panose="020B0604020202020204" pitchFamily="34" charset="0"/>
              </a:rPr>
              <a:t>Building Regulations. Part </a:t>
            </a:r>
            <a:r>
              <a:rPr lang="en-GB" sz="2400" b="1" dirty="0">
                <a:solidFill>
                  <a:srgbClr val="282828"/>
                </a:solidFill>
                <a:latin typeface="Arial" panose="020B0604020202020204" pitchFamily="34" charset="0"/>
              </a:rPr>
              <a:t>H </a:t>
            </a:r>
            <a:endParaRPr lang="en-GB" sz="2400" b="1" dirty="0" smtClean="0">
              <a:solidFill>
                <a:srgbClr val="282828"/>
              </a:solidFill>
              <a:latin typeface="Arial" panose="020B0604020202020204" pitchFamily="34" charset="0"/>
            </a:endParaRPr>
          </a:p>
          <a:p>
            <a:pPr>
              <a:spcBef>
                <a:spcPts val="1200"/>
              </a:spcBef>
            </a:pPr>
            <a:endParaRPr lang="en-GB" sz="2400" b="1" dirty="0" smtClean="0">
              <a:solidFill>
                <a:srgbClr val="282828"/>
              </a:solidFill>
              <a:latin typeface="Arial" panose="020B0604020202020204" pitchFamily="34" charset="0"/>
            </a:endParaRP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282828"/>
                </a:solidFill>
                <a:latin typeface="Arial" panose="020B0604020202020204" pitchFamily="34" charset="0"/>
              </a:rPr>
              <a:t>Water should </a:t>
            </a:r>
            <a:r>
              <a:rPr lang="en-GB" sz="2000" dirty="0">
                <a:solidFill>
                  <a:srgbClr val="282828"/>
                </a:solidFill>
                <a:latin typeface="Arial" panose="020B0604020202020204" pitchFamily="34" charset="0"/>
              </a:rPr>
              <a:t>drain to one or two edges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82828"/>
                </a:solidFill>
                <a:latin typeface="Arial" panose="020B0604020202020204" pitchFamily="34" charset="0"/>
              </a:rPr>
              <a:t>There must be a slope of 1:80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282828"/>
                </a:solidFill>
                <a:latin typeface="Arial" panose="020B0604020202020204" pitchFamily="34" charset="0"/>
              </a:rPr>
              <a:t>Waterproofing </a:t>
            </a:r>
            <a:r>
              <a:rPr lang="en-GB" sz="2000" dirty="0">
                <a:solidFill>
                  <a:srgbClr val="282828"/>
                </a:solidFill>
                <a:latin typeface="Arial" panose="020B0604020202020204" pitchFamily="34" charset="0"/>
              </a:rPr>
              <a:t>should extend up the adjacent walls at least 150mm from the roof surface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82828"/>
                </a:solidFill>
                <a:latin typeface="Arial" panose="020B0604020202020204" pitchFamily="34" charset="0"/>
              </a:rPr>
              <a:t>Cold roofs must have ventilation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82828"/>
                </a:solidFill>
                <a:latin typeface="Arial" panose="020B0604020202020204" pitchFamily="34" charset="0"/>
              </a:rPr>
              <a:t>Warm roofs must have a </a:t>
            </a:r>
            <a:r>
              <a:rPr lang="en-GB" sz="2000" dirty="0" smtClean="0">
                <a:solidFill>
                  <a:srgbClr val="282828"/>
                </a:solidFill>
                <a:latin typeface="Arial" panose="020B0604020202020204" pitchFamily="34" charset="0"/>
              </a:rPr>
              <a:t>vapour control layer </a:t>
            </a:r>
            <a:r>
              <a:rPr lang="en-GB" sz="2000" dirty="0">
                <a:solidFill>
                  <a:srgbClr val="282828"/>
                </a:solidFill>
                <a:latin typeface="Arial" panose="020B0604020202020204" pitchFamily="34" charset="0"/>
              </a:rPr>
              <a:t>bonded to the deck</a:t>
            </a:r>
          </a:p>
          <a:p>
            <a:pPr marL="342900" indent="-3429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82828"/>
                </a:solidFill>
                <a:latin typeface="Arial" panose="020B0604020202020204" pitchFamily="34" charset="0"/>
              </a:rPr>
              <a:t>Roofs must be wind resistant and strong enough to walk on</a:t>
            </a:r>
            <a:endParaRPr lang="en-GB" sz="2000" b="0" i="0" dirty="0">
              <a:solidFill>
                <a:srgbClr val="282828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77422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3" ma:contentTypeDescription="Create a new document." ma:contentTypeScope="" ma:versionID="9e932492502e907e30a44181331063b2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2f2fa70371dbb3fa8f1621718d752fdd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Location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154DE9F-5D55-43FE-81F3-D99786899A68}">
  <ds:schemaRefs>
    <ds:schemaRef ds:uri="d6763200-d287-43bd-9663-450c381dd6d6"/>
    <ds:schemaRef ds:uri="http://purl.org/dc/terms/"/>
    <ds:schemaRef ds:uri="http://schemas.openxmlformats.org/package/2006/metadata/core-properties"/>
    <ds:schemaRef ds:uri="http://purl.org/dc/dcmitype/"/>
    <ds:schemaRef ds:uri="9c361958-d63d-4444-9986-5debd40b8faa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2661913-6307-48CF-9C6B-73D9063D5A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BBDB1FF-AEFF-44B4-B3C0-6D459B0760F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2662</TotalTime>
  <Words>217</Words>
  <Application>Microsoft Office PowerPoint</Application>
  <PresentationFormat>On-screen Show (4:3)</PresentationFormat>
  <Paragraphs>50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Juan Ferriz-Papi</cp:lastModifiedBy>
  <cp:revision>75</cp:revision>
  <dcterms:created xsi:type="dcterms:W3CDTF">2017-10-09T19:23:18Z</dcterms:created>
  <dcterms:modified xsi:type="dcterms:W3CDTF">2020-02-21T11:42:37Z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</Properties>
</file>