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365" r:id="rId3"/>
    <p:sldId id="368" r:id="rId4"/>
    <p:sldId id="353" r:id="rId5"/>
    <p:sldId id="355" r:id="rId6"/>
    <p:sldId id="301" r:id="rId7"/>
    <p:sldId id="330" r:id="rId8"/>
    <p:sldId id="333" r:id="rId9"/>
    <p:sldId id="348" r:id="rId10"/>
    <p:sldId id="259" r:id="rId11"/>
    <p:sldId id="260" r:id="rId12"/>
    <p:sldId id="262" r:id="rId13"/>
    <p:sldId id="263" r:id="rId14"/>
    <p:sldId id="264" r:id="rId15"/>
    <p:sldId id="265" r:id="rId16"/>
    <p:sldId id="266" r:id="rId17"/>
    <p:sldId id="267" r:id="rId18"/>
    <p:sldId id="270" r:id="rId19"/>
    <p:sldId id="271" r:id="rId20"/>
    <p:sldId id="272" r:id="rId21"/>
    <p:sldId id="273" r:id="rId22"/>
    <p:sldId id="274" r:id="rId23"/>
    <p:sldId id="275" r:id="rId24"/>
    <p:sldId id="276" r:id="rId25"/>
    <p:sldId id="277" r:id="rId26"/>
    <p:sldId id="278" r:id="rId27"/>
    <p:sldId id="279" r:id="rId28"/>
    <p:sldId id="280" r:id="rId29"/>
    <p:sldId id="371" r:id="rId3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56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image" Target="../media/image3.emf"/><Relationship Id="rId5" Type="http://schemas.openxmlformats.org/officeDocument/2006/relationships/image" Target="../media/image7.emf"/><Relationship Id="rId4" Type="http://schemas.openxmlformats.org/officeDocument/2006/relationships/image" Target="../media/image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2355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2355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2355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355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2355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EFD40BF-401A-4737-8B31-ADE3A5C1B0FA}"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EDB77B9-2987-42DD-BB2D-F07BF8FC5C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AF9A28ED-D504-4408-BD43-DC40A70DDF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u="sng" dirty="0">
                <a:latin typeface="Times New Roman" panose="02020603050405020304" pitchFamily="18" charset="0"/>
              </a:rPr>
              <a:t>https://www.youtube.com/watch?v=4o5HeUAYJiw&amp;feature=youtu.be</a:t>
            </a:r>
          </a:p>
        </p:txBody>
      </p:sp>
      <p:sp>
        <p:nvSpPr>
          <p:cNvPr id="18436" name="Slide Number Placeholder 3">
            <a:extLst>
              <a:ext uri="{FF2B5EF4-FFF2-40B4-BE49-F238E27FC236}">
                <a16:creationId xmlns:a16="http://schemas.microsoft.com/office/drawing/2014/main" id="{975265E0-6111-4BF2-B16B-97C6D3708EC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59248437-2320-49CD-8CF5-3914A47F20BF}" type="slidenum">
              <a:rPr lang="en-US" altLang="en-US">
                <a:latin typeface="Calibri" panose="020F0502020204030204" pitchFamily="34" charset="0"/>
              </a:rPr>
              <a:pPr/>
              <a:t>3</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7758E46D-676E-4ADC-96D1-240AC64C115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CAEBE8DB-09F3-46F9-B7A0-4DFC708ECFA2}" type="slidenum">
              <a:rPr lang="en-US" altLang="en-US">
                <a:latin typeface="Times New Roman" panose="02020603050405020304" pitchFamily="18" charset="0"/>
              </a:rPr>
              <a:pPr/>
              <a:t>9</a:t>
            </a:fld>
            <a:endParaRPr lang="en-US" altLang="en-US">
              <a:latin typeface="Times New Roman" panose="02020603050405020304" pitchFamily="18" charset="0"/>
            </a:endParaRPr>
          </a:p>
        </p:txBody>
      </p:sp>
      <p:sp>
        <p:nvSpPr>
          <p:cNvPr id="45059" name="Rectangle 2">
            <a:extLst>
              <a:ext uri="{FF2B5EF4-FFF2-40B4-BE49-F238E27FC236}">
                <a16:creationId xmlns:a16="http://schemas.microsoft.com/office/drawing/2014/main" id="{6F03E85C-17AC-484F-950A-F6623C44AA6A}"/>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54098413-86A9-4B0D-9451-B179210D18B0}"/>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3A08B86-14EF-483C-AB7F-64484D87D77C}"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B21A092-51FF-43FE-89D2-FA62BC85EA51}"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54B6756-7430-4896-B8CD-9689DF47834B}"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CB70E00-95EB-442C-8032-A26C68B84302}"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0839DBAD-8B99-4EFC-9B7E-1E1D22F2F984}"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14D59C60-55E6-4327-AC01-8CEAD09D7C0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2994C14-69CB-4516-8B24-20426BEF526E}"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1E6D3C2-B735-4860-B99E-4D8272158968}"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8CD3614-EF2C-440C-A934-3FF04D470D8A}"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EAA65B-ACF1-47E3-B3D0-98E2CF2C6E8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27D1CF-70F1-40B3-BC5C-E361A656455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728EF66D-ADA6-4D1E-B8E3-6209268C2F4C}"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cs typeface="Arial" charset="0"/>
        </a:defRPr>
      </a:lvl2pPr>
      <a:lvl3pPr algn="ctr" rtl="0" fontAlgn="base">
        <a:spcBef>
          <a:spcPct val="0"/>
        </a:spcBef>
        <a:spcAft>
          <a:spcPct val="0"/>
        </a:spcAft>
        <a:defRPr sz="4400">
          <a:solidFill>
            <a:schemeClr val="tx2"/>
          </a:solidFill>
          <a:latin typeface="Arial" charset="0"/>
          <a:cs typeface="Arial" charset="0"/>
        </a:defRPr>
      </a:lvl3pPr>
      <a:lvl4pPr algn="ctr" rtl="0" fontAlgn="base">
        <a:spcBef>
          <a:spcPct val="0"/>
        </a:spcBef>
        <a:spcAft>
          <a:spcPct val="0"/>
        </a:spcAft>
        <a:defRPr sz="4400">
          <a:solidFill>
            <a:schemeClr val="tx2"/>
          </a:solidFill>
          <a:latin typeface="Arial" charset="0"/>
          <a:cs typeface="Arial" charset="0"/>
        </a:defRPr>
      </a:lvl4pPr>
      <a:lvl5pPr algn="ctr" rtl="0" fontAlgn="base">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4o5HeUAYJiw" TargetMode="Externa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oleObject" Target="../embeddings/oleObject1.bin"/><Relationship Id="rId7" Type="http://schemas.openxmlformats.org/officeDocument/2006/relationships/oleObject" Target="../embeddings/oleObject3.bin"/><Relationship Id="rId12" Type="http://schemas.openxmlformats.org/officeDocument/2006/relationships/image" Target="../media/image7.em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4.emf"/><Relationship Id="rId11" Type="http://schemas.openxmlformats.org/officeDocument/2006/relationships/oleObject" Target="../embeddings/oleObject5.bin"/><Relationship Id="rId5" Type="http://schemas.openxmlformats.org/officeDocument/2006/relationships/oleObject" Target="../embeddings/oleObject2.bin"/><Relationship Id="rId10" Type="http://schemas.openxmlformats.org/officeDocument/2006/relationships/image" Target="../media/image6.emf"/><Relationship Id="rId4" Type="http://schemas.openxmlformats.org/officeDocument/2006/relationships/image" Target="../media/image3.emf"/><Relationship Id="rId9" Type="http://schemas.openxmlformats.org/officeDocument/2006/relationships/oleObject" Target="../embeddings/oleObject4.bin"/></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8876F8C-95E6-4697-BDBD-847C497100B1}" type="slidenum">
              <a:rPr lang="en-GB"/>
              <a:pPr/>
              <a:t>1</a:t>
            </a:fld>
            <a:endParaRPr lang="en-GB"/>
          </a:p>
        </p:txBody>
      </p:sp>
      <p:sp>
        <p:nvSpPr>
          <p:cNvPr id="2050" name="Rectangle 2"/>
          <p:cNvSpPr>
            <a:spLocks noGrp="1" noChangeArrowheads="1"/>
          </p:cNvSpPr>
          <p:nvPr>
            <p:ph type="ctrTitle"/>
          </p:nvPr>
        </p:nvSpPr>
        <p:spPr/>
        <p:txBody>
          <a:bodyPr/>
          <a:lstStyle/>
          <a:p>
            <a:r>
              <a:rPr lang="en-GB"/>
              <a:t>Developing human potential to facilitate change</a:t>
            </a:r>
          </a:p>
        </p:txBody>
      </p:sp>
      <p:sp>
        <p:nvSpPr>
          <p:cNvPr id="2051" name="Rectangle 3"/>
          <p:cNvSpPr>
            <a:spLocks noGrp="1" noChangeArrowheads="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8CE166F-989F-49C3-944A-FD5D19E41E34}"/>
              </a:ext>
            </a:extLst>
          </p:cNvPr>
          <p:cNvSpPr>
            <a:spLocks noGrp="1"/>
          </p:cNvSpPr>
          <p:nvPr>
            <p:ph type="title"/>
          </p:nvPr>
        </p:nvSpPr>
        <p:spPr/>
        <p:txBody>
          <a:bodyPr/>
          <a:lstStyle/>
          <a:p>
            <a:r>
              <a:rPr lang="en-GB" altLang="en-US"/>
              <a:t>Wise words…..</a:t>
            </a:r>
          </a:p>
        </p:txBody>
      </p:sp>
      <p:sp>
        <p:nvSpPr>
          <p:cNvPr id="6" name="TextBox 5">
            <a:extLst>
              <a:ext uri="{FF2B5EF4-FFF2-40B4-BE49-F238E27FC236}">
                <a16:creationId xmlns:a16="http://schemas.microsoft.com/office/drawing/2014/main" id="{2C2FC360-1A19-42A2-B763-3ACD294DA591}"/>
              </a:ext>
            </a:extLst>
          </p:cNvPr>
          <p:cNvSpPr txBox="1"/>
          <p:nvPr/>
        </p:nvSpPr>
        <p:spPr>
          <a:xfrm>
            <a:off x="152400" y="1752600"/>
            <a:ext cx="8686800" cy="1754188"/>
          </a:xfrm>
          <a:prstGeom prst="rect">
            <a:avLst/>
          </a:prstGeom>
          <a:noFill/>
        </p:spPr>
        <p:txBody>
          <a:bodyPr>
            <a:spAutoFit/>
          </a:bodyPr>
          <a:lstStyle/>
          <a:p>
            <a:pPr>
              <a:defRPr/>
            </a:pPr>
            <a:r>
              <a:rPr lang="en-GB" sz="3600" b="1" dirty="0">
                <a:solidFill>
                  <a:srgbClr val="0000FF"/>
                </a:solidFill>
                <a:latin typeface="+mj-lt"/>
              </a:rPr>
              <a:t>“It’s not the strongest, nor most intelligent of the species that survive; it is the one most adaptable to change.”</a:t>
            </a:r>
          </a:p>
        </p:txBody>
      </p:sp>
      <p:pic>
        <p:nvPicPr>
          <p:cNvPr id="16388" name="Picture 7" descr="A picture containing mammal, animal, primate, looking&#10;&#10;Description generated with very high confidence">
            <a:extLst>
              <a:ext uri="{FF2B5EF4-FFF2-40B4-BE49-F238E27FC236}">
                <a16:creationId xmlns:a16="http://schemas.microsoft.com/office/drawing/2014/main" id="{8D199488-F3F1-4C6C-944D-EC8D970D3E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48025" y="3733800"/>
            <a:ext cx="2647950" cy="198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17865-18A7-473C-92C3-949AD82A589D}"/>
              </a:ext>
            </a:extLst>
          </p:cNvPr>
          <p:cNvSpPr>
            <a:spLocks noGrp="1"/>
          </p:cNvSpPr>
          <p:nvPr>
            <p:ph type="title"/>
          </p:nvPr>
        </p:nvSpPr>
        <p:spPr/>
        <p:txBody>
          <a:bodyPr>
            <a:normAutofit fontScale="90000"/>
          </a:bodyPr>
          <a:lstStyle/>
          <a:p>
            <a:pPr>
              <a:defRPr/>
            </a:pPr>
            <a:r>
              <a:rPr lang="en-GB" dirty="0"/>
              <a:t>Why is organisational change so difficult?</a:t>
            </a:r>
          </a:p>
        </p:txBody>
      </p:sp>
      <p:pic>
        <p:nvPicPr>
          <p:cNvPr id="5" name="4o5HeUAYJiw">
            <a:hlinkClick r:id="" action="ppaction://media"/>
            <a:extLst>
              <a:ext uri="{FF2B5EF4-FFF2-40B4-BE49-F238E27FC236}">
                <a16:creationId xmlns:a16="http://schemas.microsoft.com/office/drawing/2014/main" id="{0E87957C-9B21-4299-9B3D-5FD8BC904890}"/>
              </a:ext>
            </a:extLst>
          </p:cNvPr>
          <p:cNvPicPr>
            <a:picLocks noGrp="1" noRot="1" noChangeAspect="1" noChangeArrowheads="1"/>
          </p:cNvPicPr>
          <p:nvPr>
            <p:ph idx="1"/>
            <a:videoFile r:link="rId1"/>
          </p:nvPr>
        </p:nvPicPr>
        <p:blipFill>
          <a:blip r:embed="rId4">
            <a:extLst>
              <a:ext uri="{28A0092B-C50C-407E-A947-70E740481C1C}">
                <a14:useLocalDpi xmlns:a14="http://schemas.microsoft.com/office/drawing/2010/main" val="0"/>
              </a:ext>
            </a:extLst>
          </a:blip>
          <a:srcRect/>
          <a:stretch>
            <a:fillRect/>
          </a:stretch>
        </p:blipFill>
        <p:spPr>
          <a:xfrm>
            <a:off x="1498600" y="1828800"/>
            <a:ext cx="6502400" cy="3657600"/>
          </a:xfrm>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434" name="Rectangle 2">
            <a:extLst>
              <a:ext uri="{FF2B5EF4-FFF2-40B4-BE49-F238E27FC236}">
                <a16:creationId xmlns:a16="http://schemas.microsoft.com/office/drawing/2014/main" id="{CBF9485B-BA4E-420C-A19D-F5003EEF9CA0}"/>
              </a:ext>
            </a:extLst>
          </p:cNvPr>
          <p:cNvSpPr>
            <a:spLocks noGrp="1"/>
          </p:cNvSpPr>
          <p:nvPr>
            <p:ph type="title"/>
          </p:nvPr>
        </p:nvSpPr>
        <p:spPr>
          <a:xfrm>
            <a:off x="611188" y="-171450"/>
            <a:ext cx="8229600" cy="1143000"/>
          </a:xfrm>
        </p:spPr>
        <p:txBody>
          <a:bodyPr/>
          <a:lstStyle/>
          <a:p>
            <a:pPr eaLnBrk="1" hangingPunct="1"/>
            <a:r>
              <a:rPr lang="en-US" altLang="en-US" sz="3600"/>
              <a:t>The Journey Through Change</a:t>
            </a:r>
          </a:p>
        </p:txBody>
      </p:sp>
      <p:graphicFrame>
        <p:nvGraphicFramePr>
          <p:cNvPr id="146435" name="Object 3">
            <a:extLst>
              <a:ext uri="{FF2B5EF4-FFF2-40B4-BE49-F238E27FC236}">
                <a16:creationId xmlns:a16="http://schemas.microsoft.com/office/drawing/2014/main" id="{3913FB5F-3E76-4DF8-B1F0-8D14306BE62A}"/>
              </a:ext>
            </a:extLst>
          </p:cNvPr>
          <p:cNvGraphicFramePr>
            <a:graphicFrameLocks noChangeAspect="1"/>
          </p:cNvGraphicFramePr>
          <p:nvPr/>
        </p:nvGraphicFramePr>
        <p:xfrm>
          <a:off x="1547813" y="765175"/>
          <a:ext cx="6196012" cy="4865688"/>
        </p:xfrm>
        <a:graphic>
          <a:graphicData uri="http://schemas.openxmlformats.org/presentationml/2006/ole">
            <mc:AlternateContent xmlns:mc="http://schemas.openxmlformats.org/markup-compatibility/2006">
              <mc:Choice xmlns:v="urn:schemas-microsoft-com:vml" Requires="v">
                <p:oleObj spid="_x0000_s1036" name="VISIO" r:id="rId3" imgW="6196320" imgH="5367600" progId="Visio.Drawing.6">
                  <p:embed/>
                </p:oleObj>
              </mc:Choice>
              <mc:Fallback>
                <p:oleObj name="VISIO" r:id="rId3" imgW="6196320" imgH="5367600" progId="Visio.Drawing.6">
                  <p:embed/>
                  <p:pic>
                    <p:nvPicPr>
                      <p:cNvPr id="146435" name="Object 3">
                        <a:extLst>
                          <a:ext uri="{FF2B5EF4-FFF2-40B4-BE49-F238E27FC236}">
                            <a16:creationId xmlns:a16="http://schemas.microsoft.com/office/drawing/2014/main" id="{3913FB5F-3E76-4DF8-B1F0-8D14306BE6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7813" y="765175"/>
                        <a:ext cx="6196012" cy="4865688"/>
                      </a:xfrm>
                      <a:prstGeom prst="rect">
                        <a:avLst/>
                      </a:prstGeom>
                      <a:solidFill>
                        <a:schemeClr val="tx2"/>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146437" name="Object 5">
            <a:extLst>
              <a:ext uri="{FF2B5EF4-FFF2-40B4-BE49-F238E27FC236}">
                <a16:creationId xmlns:a16="http://schemas.microsoft.com/office/drawing/2014/main" id="{210C2D7E-B619-4FC7-8C6C-7960B6E804B8}"/>
              </a:ext>
            </a:extLst>
          </p:cNvPr>
          <p:cNvGraphicFramePr>
            <a:graphicFrameLocks noChangeAspect="1"/>
          </p:cNvGraphicFramePr>
          <p:nvPr/>
        </p:nvGraphicFramePr>
        <p:xfrm>
          <a:off x="4640263" y="3140075"/>
          <a:ext cx="2932112" cy="2562225"/>
        </p:xfrm>
        <a:graphic>
          <a:graphicData uri="http://schemas.openxmlformats.org/presentationml/2006/ole">
            <mc:AlternateContent xmlns:mc="http://schemas.openxmlformats.org/markup-compatibility/2006">
              <mc:Choice xmlns:v="urn:schemas-microsoft-com:vml" Requires="v">
                <p:oleObj spid="_x0000_s1037" name="Visio" r:id="rId5" imgW="3103626" imgH="2711577" progId="Visio.Drawing.6">
                  <p:embed/>
                </p:oleObj>
              </mc:Choice>
              <mc:Fallback>
                <p:oleObj name="Visio" r:id="rId5" imgW="3103626" imgH="2711577" progId="Visio.Drawing.6">
                  <p:embed/>
                  <p:pic>
                    <p:nvPicPr>
                      <p:cNvPr id="146437" name="Object 5">
                        <a:extLst>
                          <a:ext uri="{FF2B5EF4-FFF2-40B4-BE49-F238E27FC236}">
                            <a16:creationId xmlns:a16="http://schemas.microsoft.com/office/drawing/2014/main" id="{210C2D7E-B619-4FC7-8C6C-7960B6E804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0263" y="3140075"/>
                        <a:ext cx="2932112"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6439" name="Object 7">
            <a:extLst>
              <a:ext uri="{FF2B5EF4-FFF2-40B4-BE49-F238E27FC236}">
                <a16:creationId xmlns:a16="http://schemas.microsoft.com/office/drawing/2014/main" id="{E0AE92D4-E844-44D7-8272-258C15D7F743}"/>
              </a:ext>
            </a:extLst>
          </p:cNvPr>
          <p:cNvGraphicFramePr>
            <a:graphicFrameLocks noChangeAspect="1"/>
          </p:cNvGraphicFramePr>
          <p:nvPr/>
        </p:nvGraphicFramePr>
        <p:xfrm>
          <a:off x="2078038" y="3119438"/>
          <a:ext cx="2595562" cy="2562225"/>
        </p:xfrm>
        <a:graphic>
          <a:graphicData uri="http://schemas.openxmlformats.org/presentationml/2006/ole">
            <mc:AlternateContent xmlns:mc="http://schemas.openxmlformats.org/markup-compatibility/2006">
              <mc:Choice xmlns:v="urn:schemas-microsoft-com:vml" Requires="v">
                <p:oleObj spid="_x0000_s1038" name="Visio" r:id="rId7" imgW="2746629" imgH="2711577" progId="Visio.Drawing.6">
                  <p:embed/>
                </p:oleObj>
              </mc:Choice>
              <mc:Fallback>
                <p:oleObj name="Visio" r:id="rId7" imgW="2746629" imgH="2711577" progId="Visio.Drawing.6">
                  <p:embed/>
                  <p:pic>
                    <p:nvPicPr>
                      <p:cNvPr id="146439" name="Object 7">
                        <a:extLst>
                          <a:ext uri="{FF2B5EF4-FFF2-40B4-BE49-F238E27FC236}">
                            <a16:creationId xmlns:a16="http://schemas.microsoft.com/office/drawing/2014/main" id="{E0AE92D4-E844-44D7-8272-258C15D7F74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78038" y="3119438"/>
                        <a:ext cx="2595562"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6436" name="Object 4">
            <a:extLst>
              <a:ext uri="{FF2B5EF4-FFF2-40B4-BE49-F238E27FC236}">
                <a16:creationId xmlns:a16="http://schemas.microsoft.com/office/drawing/2014/main" id="{F4A2FC12-71D3-44D3-8F1C-346AE24C1FE5}"/>
              </a:ext>
            </a:extLst>
          </p:cNvPr>
          <p:cNvGraphicFramePr>
            <a:graphicFrameLocks noChangeAspect="1"/>
          </p:cNvGraphicFramePr>
          <p:nvPr/>
        </p:nvGraphicFramePr>
        <p:xfrm>
          <a:off x="2078038" y="749300"/>
          <a:ext cx="2562225" cy="2562225"/>
        </p:xfrm>
        <a:graphic>
          <a:graphicData uri="http://schemas.openxmlformats.org/presentationml/2006/ole">
            <mc:AlternateContent xmlns:mc="http://schemas.openxmlformats.org/markup-compatibility/2006">
              <mc:Choice xmlns:v="urn:schemas-microsoft-com:vml" Requires="v">
                <p:oleObj spid="_x0000_s1039" name="VISIO" r:id="rId9" imgW="2562120" imgH="2562120" progId="Visio.Drawing.6">
                  <p:embed/>
                </p:oleObj>
              </mc:Choice>
              <mc:Fallback>
                <p:oleObj name="VISIO" r:id="rId9" imgW="2562120" imgH="2562120" progId="Visio.Drawing.6">
                  <p:embed/>
                  <p:pic>
                    <p:nvPicPr>
                      <p:cNvPr id="146436" name="Object 4">
                        <a:extLst>
                          <a:ext uri="{FF2B5EF4-FFF2-40B4-BE49-F238E27FC236}">
                            <a16:creationId xmlns:a16="http://schemas.microsoft.com/office/drawing/2014/main" id="{F4A2FC12-71D3-44D3-8F1C-346AE24C1FE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78038" y="749300"/>
                        <a:ext cx="2562225"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46438" name="Object 6">
            <a:extLst>
              <a:ext uri="{FF2B5EF4-FFF2-40B4-BE49-F238E27FC236}">
                <a16:creationId xmlns:a16="http://schemas.microsoft.com/office/drawing/2014/main" id="{09DB3CBC-3D0A-4646-99CC-40D7F0142894}"/>
              </a:ext>
            </a:extLst>
          </p:cNvPr>
          <p:cNvGraphicFramePr>
            <a:graphicFrameLocks noChangeAspect="1"/>
          </p:cNvGraphicFramePr>
          <p:nvPr/>
        </p:nvGraphicFramePr>
        <p:xfrm>
          <a:off x="4668838" y="796925"/>
          <a:ext cx="2803525" cy="2489200"/>
        </p:xfrm>
        <a:graphic>
          <a:graphicData uri="http://schemas.openxmlformats.org/presentationml/2006/ole">
            <mc:AlternateContent xmlns:mc="http://schemas.openxmlformats.org/markup-compatibility/2006">
              <mc:Choice xmlns:v="urn:schemas-microsoft-com:vml" Requires="v">
                <p:oleObj spid="_x0000_s1040" name="Visio" r:id="rId11" imgW="3052191" imgH="2711577" progId="Visio.Drawing.6">
                  <p:embed/>
                </p:oleObj>
              </mc:Choice>
              <mc:Fallback>
                <p:oleObj name="Visio" r:id="rId11" imgW="3052191" imgH="2711577" progId="Visio.Drawing.6">
                  <p:embed/>
                  <p:pic>
                    <p:nvPicPr>
                      <p:cNvPr id="146438" name="Object 6">
                        <a:extLst>
                          <a:ext uri="{FF2B5EF4-FFF2-40B4-BE49-F238E27FC236}">
                            <a16:creationId xmlns:a16="http://schemas.microsoft.com/office/drawing/2014/main" id="{09DB3CBC-3D0A-4646-99CC-40D7F014289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668838" y="796925"/>
                        <a:ext cx="2803525" cy="248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46434"/>
                                        </p:tgtEl>
                                        <p:attrNameLst>
                                          <p:attrName>style.visibility</p:attrName>
                                        </p:attrNameLst>
                                      </p:cBhvr>
                                      <p:to>
                                        <p:strVal val="visible"/>
                                      </p:to>
                                    </p:set>
                                    <p:anim calcmode="lin" valueType="num">
                                      <p:cBhvr>
                                        <p:cTn id="7" dur="500" fill="hold"/>
                                        <p:tgtEl>
                                          <p:spTgt spid="146434"/>
                                        </p:tgtEl>
                                        <p:attrNameLst>
                                          <p:attrName>ppt_w</p:attrName>
                                        </p:attrNameLst>
                                      </p:cBhvr>
                                      <p:tavLst>
                                        <p:tav tm="0">
                                          <p:val>
                                            <p:fltVal val="0"/>
                                          </p:val>
                                        </p:tav>
                                        <p:tav tm="100000">
                                          <p:val>
                                            <p:strVal val="#ppt_w"/>
                                          </p:val>
                                        </p:tav>
                                      </p:tavLst>
                                    </p:anim>
                                    <p:anim calcmode="lin" valueType="num">
                                      <p:cBhvr>
                                        <p:cTn id="8" dur="500" fill="hold"/>
                                        <p:tgtEl>
                                          <p:spTgt spid="146434"/>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46435"/>
                                        </p:tgtEl>
                                        <p:attrNameLst>
                                          <p:attrName>style.visibility</p:attrName>
                                        </p:attrNameLst>
                                      </p:cBhvr>
                                      <p:to>
                                        <p:strVal val="visible"/>
                                      </p:to>
                                    </p:set>
                                    <p:anim calcmode="lin" valueType="num">
                                      <p:cBhvr>
                                        <p:cTn id="12" dur="500" fill="hold"/>
                                        <p:tgtEl>
                                          <p:spTgt spid="146435"/>
                                        </p:tgtEl>
                                        <p:attrNameLst>
                                          <p:attrName>ppt_w</p:attrName>
                                        </p:attrNameLst>
                                      </p:cBhvr>
                                      <p:tavLst>
                                        <p:tav tm="0">
                                          <p:val>
                                            <p:fltVal val="0"/>
                                          </p:val>
                                        </p:tav>
                                        <p:tav tm="100000">
                                          <p:val>
                                            <p:strVal val="#ppt_w"/>
                                          </p:val>
                                        </p:tav>
                                      </p:tavLst>
                                    </p:anim>
                                    <p:anim calcmode="lin" valueType="num">
                                      <p:cBhvr>
                                        <p:cTn id="13" dur="500" fill="hold"/>
                                        <p:tgtEl>
                                          <p:spTgt spid="146435"/>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3" presetClass="entr" presetSubtype="16" fill="hold" nodeType="clickEffect">
                                  <p:stCondLst>
                                    <p:cond delay="0"/>
                                  </p:stCondLst>
                                  <p:childTnLst>
                                    <p:set>
                                      <p:cBhvr>
                                        <p:cTn id="17" dur="1" fill="hold">
                                          <p:stCondLst>
                                            <p:cond delay="0"/>
                                          </p:stCondLst>
                                        </p:cTn>
                                        <p:tgtEl>
                                          <p:spTgt spid="146436"/>
                                        </p:tgtEl>
                                        <p:attrNameLst>
                                          <p:attrName>style.visibility</p:attrName>
                                        </p:attrNameLst>
                                      </p:cBhvr>
                                      <p:to>
                                        <p:strVal val="visible"/>
                                      </p:to>
                                    </p:set>
                                    <p:anim calcmode="lin" valueType="num">
                                      <p:cBhvr>
                                        <p:cTn id="18" dur="500" fill="hold"/>
                                        <p:tgtEl>
                                          <p:spTgt spid="146436"/>
                                        </p:tgtEl>
                                        <p:attrNameLst>
                                          <p:attrName>ppt_w</p:attrName>
                                        </p:attrNameLst>
                                      </p:cBhvr>
                                      <p:tavLst>
                                        <p:tav tm="0">
                                          <p:val>
                                            <p:fltVal val="0"/>
                                          </p:val>
                                        </p:tav>
                                        <p:tav tm="100000">
                                          <p:val>
                                            <p:strVal val="#ppt_w"/>
                                          </p:val>
                                        </p:tav>
                                      </p:tavLst>
                                    </p:anim>
                                    <p:anim calcmode="lin" valueType="num">
                                      <p:cBhvr>
                                        <p:cTn id="19" dur="500" fill="hold"/>
                                        <p:tgtEl>
                                          <p:spTgt spid="146436"/>
                                        </p:tgtEl>
                                        <p:attrNameLst>
                                          <p:attrName>ppt_h</p:attrName>
                                        </p:attrNameLst>
                                      </p:cBhvr>
                                      <p:tavLst>
                                        <p:tav tm="0">
                                          <p:val>
                                            <p:fltVal val="0"/>
                                          </p:val>
                                        </p:tav>
                                        <p:tav tm="100000">
                                          <p:val>
                                            <p:strVal val="#ppt_h"/>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3" presetClass="entr" presetSubtype="16" fill="hold" nodeType="clickEffect">
                                  <p:stCondLst>
                                    <p:cond delay="0"/>
                                  </p:stCondLst>
                                  <p:childTnLst>
                                    <p:set>
                                      <p:cBhvr>
                                        <p:cTn id="23" dur="1" fill="hold">
                                          <p:stCondLst>
                                            <p:cond delay="0"/>
                                          </p:stCondLst>
                                        </p:cTn>
                                        <p:tgtEl>
                                          <p:spTgt spid="146439"/>
                                        </p:tgtEl>
                                        <p:attrNameLst>
                                          <p:attrName>style.visibility</p:attrName>
                                        </p:attrNameLst>
                                      </p:cBhvr>
                                      <p:to>
                                        <p:strVal val="visible"/>
                                      </p:to>
                                    </p:set>
                                    <p:anim calcmode="lin" valueType="num">
                                      <p:cBhvr>
                                        <p:cTn id="24" dur="500" fill="hold"/>
                                        <p:tgtEl>
                                          <p:spTgt spid="146439"/>
                                        </p:tgtEl>
                                        <p:attrNameLst>
                                          <p:attrName>ppt_w</p:attrName>
                                        </p:attrNameLst>
                                      </p:cBhvr>
                                      <p:tavLst>
                                        <p:tav tm="0">
                                          <p:val>
                                            <p:fltVal val="0"/>
                                          </p:val>
                                        </p:tav>
                                        <p:tav tm="100000">
                                          <p:val>
                                            <p:strVal val="#ppt_w"/>
                                          </p:val>
                                        </p:tav>
                                      </p:tavLst>
                                    </p:anim>
                                    <p:anim calcmode="lin" valueType="num">
                                      <p:cBhvr>
                                        <p:cTn id="25" dur="500" fill="hold"/>
                                        <p:tgtEl>
                                          <p:spTgt spid="146439"/>
                                        </p:tgtEl>
                                        <p:attrNameLst>
                                          <p:attrName>ppt_h</p:attrName>
                                        </p:attrNameLst>
                                      </p:cBhvr>
                                      <p:tavLst>
                                        <p:tav tm="0">
                                          <p:val>
                                            <p:fltVal val="0"/>
                                          </p:val>
                                        </p:tav>
                                        <p:tav tm="100000">
                                          <p:val>
                                            <p:strVal val="#ppt_h"/>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3" presetClass="entr" presetSubtype="16" fill="hold" nodeType="clickEffect">
                                  <p:stCondLst>
                                    <p:cond delay="0"/>
                                  </p:stCondLst>
                                  <p:childTnLst>
                                    <p:set>
                                      <p:cBhvr>
                                        <p:cTn id="29" dur="1" fill="hold">
                                          <p:stCondLst>
                                            <p:cond delay="0"/>
                                          </p:stCondLst>
                                        </p:cTn>
                                        <p:tgtEl>
                                          <p:spTgt spid="146437"/>
                                        </p:tgtEl>
                                        <p:attrNameLst>
                                          <p:attrName>style.visibility</p:attrName>
                                        </p:attrNameLst>
                                      </p:cBhvr>
                                      <p:to>
                                        <p:strVal val="visible"/>
                                      </p:to>
                                    </p:set>
                                    <p:anim calcmode="lin" valueType="num">
                                      <p:cBhvr>
                                        <p:cTn id="30" dur="500" fill="hold"/>
                                        <p:tgtEl>
                                          <p:spTgt spid="146437"/>
                                        </p:tgtEl>
                                        <p:attrNameLst>
                                          <p:attrName>ppt_w</p:attrName>
                                        </p:attrNameLst>
                                      </p:cBhvr>
                                      <p:tavLst>
                                        <p:tav tm="0">
                                          <p:val>
                                            <p:fltVal val="0"/>
                                          </p:val>
                                        </p:tav>
                                        <p:tav tm="100000">
                                          <p:val>
                                            <p:strVal val="#ppt_w"/>
                                          </p:val>
                                        </p:tav>
                                      </p:tavLst>
                                    </p:anim>
                                    <p:anim calcmode="lin" valueType="num">
                                      <p:cBhvr>
                                        <p:cTn id="31" dur="500" fill="hold"/>
                                        <p:tgtEl>
                                          <p:spTgt spid="146437"/>
                                        </p:tgtEl>
                                        <p:attrNameLst>
                                          <p:attrName>ppt_h</p:attrName>
                                        </p:attrNameLst>
                                      </p:cBhvr>
                                      <p:tavLst>
                                        <p:tav tm="0">
                                          <p:val>
                                            <p:fltVal val="0"/>
                                          </p:val>
                                        </p:tav>
                                        <p:tav tm="100000">
                                          <p:val>
                                            <p:strVal val="#ppt_h"/>
                                          </p:val>
                                        </p:tav>
                                      </p:tavLst>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23" presetClass="entr" presetSubtype="16" fill="hold" nodeType="clickEffect">
                                  <p:stCondLst>
                                    <p:cond delay="0"/>
                                  </p:stCondLst>
                                  <p:childTnLst>
                                    <p:set>
                                      <p:cBhvr>
                                        <p:cTn id="35" dur="1" fill="hold">
                                          <p:stCondLst>
                                            <p:cond delay="0"/>
                                          </p:stCondLst>
                                        </p:cTn>
                                        <p:tgtEl>
                                          <p:spTgt spid="146438"/>
                                        </p:tgtEl>
                                        <p:attrNameLst>
                                          <p:attrName>style.visibility</p:attrName>
                                        </p:attrNameLst>
                                      </p:cBhvr>
                                      <p:to>
                                        <p:strVal val="visible"/>
                                      </p:to>
                                    </p:set>
                                    <p:anim calcmode="lin" valueType="num">
                                      <p:cBhvr>
                                        <p:cTn id="36" dur="500" fill="hold"/>
                                        <p:tgtEl>
                                          <p:spTgt spid="146438"/>
                                        </p:tgtEl>
                                        <p:attrNameLst>
                                          <p:attrName>ppt_w</p:attrName>
                                        </p:attrNameLst>
                                      </p:cBhvr>
                                      <p:tavLst>
                                        <p:tav tm="0">
                                          <p:val>
                                            <p:fltVal val="0"/>
                                          </p:val>
                                        </p:tav>
                                        <p:tav tm="100000">
                                          <p:val>
                                            <p:strVal val="#ppt_w"/>
                                          </p:val>
                                        </p:tav>
                                      </p:tavLst>
                                    </p:anim>
                                    <p:anim calcmode="lin" valueType="num">
                                      <p:cBhvr>
                                        <p:cTn id="37" dur="500" fill="hold"/>
                                        <p:tgtEl>
                                          <p:spTgt spid="14643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34"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Footer Placeholder 1">
            <a:extLst>
              <a:ext uri="{FF2B5EF4-FFF2-40B4-BE49-F238E27FC236}">
                <a16:creationId xmlns:a16="http://schemas.microsoft.com/office/drawing/2014/main" id="{6B8F0CA6-F22F-4096-8C5D-980AA944EFC5}"/>
              </a:ext>
            </a:extLst>
          </p:cNvPr>
          <p:cNvSpPr>
            <a:spLocks noGrp="1"/>
          </p:cNvSpPr>
          <p:nvPr>
            <p:ph type="ftr" sz="quarter" idx="4294967295"/>
          </p:nvPr>
        </p:nvSpPr>
        <p:spPr bwMode="auto">
          <a:xfrm>
            <a:off x="0" y="6356350"/>
            <a:ext cx="30861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900">
                <a:solidFill>
                  <a:srgbClr val="898989"/>
                </a:solidFill>
                <a:latin typeface="Times New Roman" panose="02020603050405020304" pitchFamily="18" charset="0"/>
              </a:rPr>
              <a:t>Workshop 1 EMPL6003</a:t>
            </a:r>
          </a:p>
        </p:txBody>
      </p:sp>
      <p:sp>
        <p:nvSpPr>
          <p:cNvPr id="4" name="Rectangle 4">
            <a:extLst>
              <a:ext uri="{FF2B5EF4-FFF2-40B4-BE49-F238E27FC236}">
                <a16:creationId xmlns:a16="http://schemas.microsoft.com/office/drawing/2014/main" id="{1F03A576-8128-44F2-8FA7-6724D89F8857}"/>
              </a:ext>
            </a:extLst>
          </p:cNvPr>
          <p:cNvSpPr txBox="1">
            <a:spLocks noChangeArrowheads="1"/>
          </p:cNvSpPr>
          <p:nvPr/>
        </p:nvSpPr>
        <p:spPr bwMode="auto">
          <a:xfrm>
            <a:off x="323850" y="404813"/>
            <a:ext cx="8496300" cy="5168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685800">
              <a:spcBef>
                <a:spcPct val="20000"/>
              </a:spcBef>
              <a:buFont typeface="Arial" panose="020B0604020202020204" pitchFamily="34" charset="0"/>
              <a:buChar char="•"/>
              <a:defRPr sz="3200">
                <a:solidFill>
                  <a:schemeClr val="tx1"/>
                </a:solidFill>
                <a:latin typeface="Myriad Pro"/>
              </a:defRPr>
            </a:lvl1pPr>
            <a:lvl2pPr marL="742950" indent="-285750" defTabSz="685800">
              <a:spcBef>
                <a:spcPct val="20000"/>
              </a:spcBef>
              <a:buFont typeface="Arial" panose="020B0604020202020204" pitchFamily="34" charset="0"/>
              <a:buChar char="–"/>
              <a:defRPr sz="2800">
                <a:solidFill>
                  <a:schemeClr val="tx1"/>
                </a:solidFill>
                <a:latin typeface="Myriad Pro"/>
              </a:defRPr>
            </a:lvl2pPr>
            <a:lvl3pPr marL="1143000" indent="-228600" defTabSz="685800">
              <a:spcBef>
                <a:spcPct val="20000"/>
              </a:spcBef>
              <a:buFont typeface="Arial" panose="020B0604020202020204" pitchFamily="34" charset="0"/>
              <a:buChar char="•"/>
              <a:defRPr sz="2400">
                <a:solidFill>
                  <a:schemeClr val="tx1"/>
                </a:solidFill>
                <a:latin typeface="Myriad Pro"/>
              </a:defRPr>
            </a:lvl3pPr>
            <a:lvl4pPr marL="1600200" indent="-228600" defTabSz="685800">
              <a:spcBef>
                <a:spcPct val="20000"/>
              </a:spcBef>
              <a:buFont typeface="Arial" panose="020B0604020202020204" pitchFamily="34" charset="0"/>
              <a:buChar char="–"/>
              <a:defRPr sz="2000">
                <a:solidFill>
                  <a:schemeClr val="tx1"/>
                </a:solidFill>
                <a:latin typeface="Myriad Pro"/>
              </a:defRPr>
            </a:lvl4pPr>
            <a:lvl5pPr marL="2057400" indent="-228600" defTabSz="685800">
              <a:spcBef>
                <a:spcPct val="20000"/>
              </a:spcBef>
              <a:buFont typeface="Arial" panose="020B0604020202020204" pitchFamily="34" charset="0"/>
              <a:buChar char="»"/>
              <a:defRPr sz="20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buFontTx/>
              <a:buNone/>
            </a:pPr>
            <a:r>
              <a:rPr lang="en-US" altLang="en-US" sz="2800">
                <a:solidFill>
                  <a:srgbClr val="0000FF"/>
                </a:solidFill>
                <a:latin typeface="Calibri Light" panose="020F0302020204030204" pitchFamily="34" charset="0"/>
              </a:rPr>
              <a:t>“There is nothing more delicate to take in hand, nor more dangerous to conduct, nor more doubtful of success, than to step up as a leader in the introduction of changes.</a:t>
            </a:r>
            <a:br>
              <a:rPr lang="en-US" altLang="en-US" sz="2800">
                <a:solidFill>
                  <a:srgbClr val="0000FF"/>
                </a:solidFill>
                <a:latin typeface="Calibri Light" panose="020F0302020204030204" pitchFamily="34" charset="0"/>
              </a:rPr>
            </a:br>
            <a:br>
              <a:rPr lang="en-US" altLang="en-US" sz="2000">
                <a:solidFill>
                  <a:srgbClr val="0000FF"/>
                </a:solidFill>
                <a:latin typeface="Calibri Light" panose="020F0302020204030204" pitchFamily="34" charset="0"/>
              </a:rPr>
            </a:br>
            <a:r>
              <a:rPr lang="en-US" altLang="en-US" sz="2800">
                <a:solidFill>
                  <a:srgbClr val="0000FF"/>
                </a:solidFill>
                <a:latin typeface="Calibri Light" panose="020F0302020204030204" pitchFamily="34" charset="0"/>
              </a:rPr>
              <a:t>For he who innovates will have for his enemies all those who are well off under the existing order of things, and only lukewarm supporters in those who might be better off under the new.”</a:t>
            </a:r>
            <a:br>
              <a:rPr lang="en-US" altLang="en-US" sz="2800">
                <a:solidFill>
                  <a:srgbClr val="0000FF"/>
                </a:solidFill>
                <a:latin typeface="Calibri Light" panose="020F0302020204030204" pitchFamily="34" charset="0"/>
              </a:rPr>
            </a:br>
            <a:br>
              <a:rPr lang="en-US" altLang="en-US" sz="900">
                <a:latin typeface="Calibri Light" panose="020F0302020204030204" pitchFamily="34" charset="0"/>
              </a:rPr>
            </a:br>
            <a:r>
              <a:rPr lang="en-US" altLang="en-US" sz="2800">
                <a:latin typeface="Calibri Light" panose="020F0302020204030204" pitchFamily="34" charset="0"/>
              </a:rPr>
              <a:t>			— </a:t>
            </a:r>
            <a:r>
              <a:rPr lang="en-US" altLang="en-US" sz="2400">
                <a:latin typeface="Calibri Light" panose="020F0302020204030204" pitchFamily="34" charset="0"/>
              </a:rPr>
              <a:t>Niccolò Machiavelli</a:t>
            </a:r>
            <a:br>
              <a:rPr lang="en-US" altLang="en-US" sz="2400">
                <a:latin typeface="Calibri Light" panose="020F0302020204030204" pitchFamily="34" charset="0"/>
              </a:rPr>
            </a:br>
            <a:r>
              <a:rPr lang="en-US" altLang="en-US" sz="2400">
                <a:latin typeface="Calibri Light" panose="020F0302020204030204" pitchFamily="34" charset="0"/>
              </a:rPr>
              <a:t>			    </a:t>
            </a:r>
            <a:r>
              <a:rPr lang="en-US" altLang="en-US" sz="2400" i="1">
                <a:latin typeface="Calibri Light" panose="020F0302020204030204" pitchFamily="34" charset="0"/>
              </a:rPr>
              <a:t>The Prince,</a:t>
            </a:r>
            <a:r>
              <a:rPr lang="en-US" altLang="en-US" sz="2400">
                <a:latin typeface="Calibri Light" panose="020F0302020204030204" pitchFamily="34" charset="0"/>
              </a:rPr>
              <a:t> 1527</a:t>
            </a:r>
            <a:endParaRPr lang="en-US" altLang="en-US" sz="2600">
              <a:latin typeface="Calibri Light" panose="020F0302020204030204" pitchFamily="34" charset="0"/>
            </a:endParaRPr>
          </a:p>
        </p:txBody>
      </p:sp>
      <p:pic>
        <p:nvPicPr>
          <p:cNvPr id="37892" name="Picture 2" descr="A person wearing glasses&#10;&#10;Description generated with very high confidence">
            <a:extLst>
              <a:ext uri="{FF2B5EF4-FFF2-40B4-BE49-F238E27FC236}">
                <a16:creationId xmlns:a16="http://schemas.microsoft.com/office/drawing/2014/main" id="{977C9E37-350B-4A7C-B65F-F14734248D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4413" y="3357563"/>
            <a:ext cx="3049587"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4365D653-5F66-410F-9787-23128E326C33}"/>
              </a:ext>
            </a:extLst>
          </p:cNvPr>
          <p:cNvSpPr>
            <a:spLocks noGrp="1"/>
          </p:cNvSpPr>
          <p:nvPr>
            <p:ph type="title"/>
          </p:nvPr>
        </p:nvSpPr>
        <p:spPr/>
        <p:txBody>
          <a:bodyPr/>
          <a:lstStyle/>
          <a:p>
            <a:pPr eaLnBrk="1" hangingPunct="1"/>
            <a:r>
              <a:rPr lang="en-US" altLang="en-US" sz="4000"/>
              <a:t>The Origins of Resistance . . .</a:t>
            </a:r>
            <a:endParaRPr lang="en-US" altLang="en-US"/>
          </a:p>
        </p:txBody>
      </p:sp>
      <p:sp>
        <p:nvSpPr>
          <p:cNvPr id="65539" name="Rectangle 1027">
            <a:extLst>
              <a:ext uri="{FF2B5EF4-FFF2-40B4-BE49-F238E27FC236}">
                <a16:creationId xmlns:a16="http://schemas.microsoft.com/office/drawing/2014/main" id="{E056EAC8-4596-40F7-8F2B-9D0E665BCA07}"/>
              </a:ext>
            </a:extLst>
          </p:cNvPr>
          <p:cNvSpPr>
            <a:spLocks noGrp="1"/>
          </p:cNvSpPr>
          <p:nvPr>
            <p:ph idx="1"/>
          </p:nvPr>
        </p:nvSpPr>
        <p:spPr>
          <a:xfrm>
            <a:off x="457200" y="1417638"/>
            <a:ext cx="5257800" cy="4114800"/>
          </a:xfrm>
        </p:spPr>
        <p:txBody>
          <a:bodyPr/>
          <a:lstStyle/>
          <a:p>
            <a:pPr marL="0" indent="0" eaLnBrk="1" hangingPunct="1">
              <a:spcAft>
                <a:spcPct val="55000"/>
              </a:spcAft>
              <a:buClr>
                <a:srgbClr val="FFFF66"/>
              </a:buClr>
              <a:buFont typeface="Arial" panose="020B0604020202020204" pitchFamily="34" charset="0"/>
              <a:buNone/>
            </a:pPr>
            <a:r>
              <a:rPr lang="en-US" altLang="en-US" sz="2400">
                <a:latin typeface="Calibri Light" panose="020F0302020204030204" pitchFamily="34" charset="0"/>
              </a:rPr>
              <a:t>1.	</a:t>
            </a:r>
            <a:r>
              <a:rPr lang="en-US" altLang="en-US" sz="2400">
                <a:solidFill>
                  <a:srgbClr val="FF00FF"/>
                </a:solidFill>
                <a:latin typeface="Calibri Light" panose="020F0302020204030204" pitchFamily="34" charset="0"/>
              </a:rPr>
              <a:t>Some people fear loss.</a:t>
            </a:r>
          </a:p>
          <a:p>
            <a:pPr marL="0" indent="0" eaLnBrk="1" hangingPunct="1">
              <a:spcAft>
                <a:spcPct val="55000"/>
              </a:spcAft>
              <a:buClr>
                <a:srgbClr val="FFFF66"/>
              </a:buClr>
              <a:buFont typeface="Arial" panose="020B0604020202020204" pitchFamily="34" charset="0"/>
              <a:buNone/>
            </a:pPr>
            <a:r>
              <a:rPr lang="en-US" altLang="en-US" sz="2400">
                <a:latin typeface="Calibri Light" panose="020F0302020204030204" pitchFamily="34" charset="0"/>
              </a:rPr>
              <a:t>2.	</a:t>
            </a:r>
            <a:r>
              <a:rPr lang="en-US" altLang="en-US" sz="2400">
                <a:solidFill>
                  <a:srgbClr val="CC3300"/>
                </a:solidFill>
                <a:latin typeface="Calibri Light" panose="020F0302020204030204" pitchFamily="34" charset="0"/>
              </a:rPr>
              <a:t>Some people mistrust those who 	lead.</a:t>
            </a:r>
          </a:p>
          <a:p>
            <a:pPr marL="0" indent="0" eaLnBrk="1" hangingPunct="1">
              <a:spcAft>
                <a:spcPct val="55000"/>
              </a:spcAft>
              <a:buClr>
                <a:srgbClr val="FFFF66"/>
              </a:buClr>
              <a:buFont typeface="Arial" panose="020B0604020202020204" pitchFamily="34" charset="0"/>
              <a:buNone/>
            </a:pPr>
            <a:r>
              <a:rPr lang="en-US" altLang="en-US" sz="2400">
                <a:latin typeface="Calibri Light" panose="020F0302020204030204" pitchFamily="34" charset="0"/>
              </a:rPr>
              <a:t>3.	</a:t>
            </a:r>
            <a:r>
              <a:rPr lang="en-US" altLang="en-US" sz="2400">
                <a:solidFill>
                  <a:srgbClr val="0000FF"/>
                </a:solidFill>
                <a:latin typeface="Calibri Light" panose="020F0302020204030204" pitchFamily="34" charset="0"/>
              </a:rPr>
              <a:t>Some people disagree on the 	change.</a:t>
            </a:r>
          </a:p>
          <a:p>
            <a:pPr marL="0" indent="0" eaLnBrk="1" hangingPunct="1">
              <a:spcAft>
                <a:spcPct val="55000"/>
              </a:spcAft>
              <a:buClr>
                <a:srgbClr val="FFFF66"/>
              </a:buClr>
              <a:buFont typeface="Arial" panose="020B0604020202020204" pitchFamily="34" charset="0"/>
              <a:buNone/>
            </a:pPr>
            <a:r>
              <a:rPr lang="en-US" altLang="en-US" sz="2400">
                <a:latin typeface="Calibri Light" panose="020F0302020204030204" pitchFamily="34" charset="0"/>
              </a:rPr>
              <a:t>4.	</a:t>
            </a:r>
            <a:r>
              <a:rPr lang="en-US" altLang="en-US" sz="2400">
                <a:solidFill>
                  <a:srgbClr val="002060"/>
                </a:solidFill>
                <a:latin typeface="Calibri Light" panose="020F0302020204030204" pitchFamily="34" charset="0"/>
              </a:rPr>
              <a:t>Some people don’t tolerate 	change well.</a:t>
            </a:r>
          </a:p>
        </p:txBody>
      </p:sp>
      <p:pic>
        <p:nvPicPr>
          <p:cNvPr id="38916" name="Picture 6" descr="A close up of a plant&#10;&#10;Description generated with very high confidence">
            <a:extLst>
              <a:ext uri="{FF2B5EF4-FFF2-40B4-BE49-F238E27FC236}">
                <a16:creationId xmlns:a16="http://schemas.microsoft.com/office/drawing/2014/main" id="{C48A18E9-1C7C-40DE-B76B-FB3E5E9E74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1200" y="2420938"/>
            <a:ext cx="2082800" cy="328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65538"/>
                                        </p:tgtEl>
                                        <p:attrNameLst>
                                          <p:attrName>style.visibility</p:attrName>
                                        </p:attrNameLst>
                                      </p:cBhvr>
                                      <p:to>
                                        <p:strVal val="visible"/>
                                      </p:to>
                                    </p:set>
                                    <p:anim calcmode="lin" valueType="num">
                                      <p:cBhvr>
                                        <p:cTn id="7" dur="500" fill="hold"/>
                                        <p:tgtEl>
                                          <p:spTgt spid="65538"/>
                                        </p:tgtEl>
                                        <p:attrNameLst>
                                          <p:attrName>ppt_w</p:attrName>
                                        </p:attrNameLst>
                                      </p:cBhvr>
                                      <p:tavLst>
                                        <p:tav tm="0">
                                          <p:val>
                                            <p:fltVal val="0"/>
                                          </p:val>
                                        </p:tav>
                                        <p:tav tm="100000">
                                          <p:val>
                                            <p:strVal val="#ppt_w"/>
                                          </p:val>
                                        </p:tav>
                                      </p:tavLst>
                                    </p:anim>
                                    <p:anim calcmode="lin" valueType="num">
                                      <p:cBhvr>
                                        <p:cTn id="8" dur="500" fill="hold"/>
                                        <p:tgtEl>
                                          <p:spTgt spid="6553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9"/>
                                          </p:stCondLst>
                                        </p:cTn>
                                        <p:tgtEl>
                                          <p:spTgt spid="65539">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9"/>
                                          </p:stCondLst>
                                        </p:cTn>
                                        <p:tgtEl>
                                          <p:spTgt spid="65539">
                                            <p:txEl>
                                              <p:pRg st="1" end="1"/>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9"/>
                                          </p:stCondLst>
                                        </p:cTn>
                                        <p:tgtEl>
                                          <p:spTgt spid="65539">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9"/>
                                          </p:stCondLst>
                                        </p:cTn>
                                        <p:tgtEl>
                                          <p:spTgt spid="655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autoUpdateAnimBg="0"/>
      <p:bldP spid="65539"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D5E26805-205A-4138-8A83-48CC8CE513E3}"/>
              </a:ext>
            </a:extLst>
          </p:cNvPr>
          <p:cNvSpPr>
            <a:spLocks noGrp="1"/>
          </p:cNvSpPr>
          <p:nvPr>
            <p:ph type="title"/>
          </p:nvPr>
        </p:nvSpPr>
        <p:spPr>
          <a:xfrm>
            <a:off x="381000" y="44450"/>
            <a:ext cx="8229600" cy="1143000"/>
          </a:xfrm>
        </p:spPr>
        <p:txBody>
          <a:bodyPr/>
          <a:lstStyle/>
          <a:p>
            <a:pPr eaLnBrk="1" hangingPunct="1"/>
            <a:r>
              <a:rPr lang="en-US" altLang="en-US" sz="3600"/>
              <a:t>We Value Resistors Because . . .</a:t>
            </a:r>
            <a:endParaRPr lang="en-US" altLang="en-US" sz="4000"/>
          </a:p>
        </p:txBody>
      </p:sp>
      <p:sp>
        <p:nvSpPr>
          <p:cNvPr id="115715" name="Rectangle 3">
            <a:extLst>
              <a:ext uri="{FF2B5EF4-FFF2-40B4-BE49-F238E27FC236}">
                <a16:creationId xmlns:a16="http://schemas.microsoft.com/office/drawing/2014/main" id="{CF99E047-6668-4123-8A89-FC375B866746}"/>
              </a:ext>
            </a:extLst>
          </p:cNvPr>
          <p:cNvSpPr>
            <a:spLocks noGrp="1" noChangeArrowheads="1"/>
          </p:cNvSpPr>
          <p:nvPr>
            <p:ph idx="1"/>
          </p:nvPr>
        </p:nvSpPr>
        <p:spPr>
          <a:xfrm>
            <a:off x="3276600" y="1371600"/>
            <a:ext cx="5759450" cy="4114800"/>
          </a:xfrm>
        </p:spPr>
        <p:txBody>
          <a:bodyPr>
            <a:normAutofit fontScale="92500"/>
          </a:bodyPr>
          <a:lstStyle/>
          <a:p>
            <a:pPr eaLnBrk="1" hangingPunct="1">
              <a:defRPr/>
            </a:pPr>
            <a:r>
              <a:rPr lang="en-US" altLang="en-US" sz="2400" dirty="0">
                <a:solidFill>
                  <a:srgbClr val="FF0000"/>
                </a:solidFill>
                <a:latin typeface="Calibri Light" panose="020F0302020204030204" pitchFamily="34" charset="0"/>
                <a:cs typeface="Times New Roman" panose="02020603050405020304" pitchFamily="18" charset="0"/>
              </a:rPr>
              <a:t>They clarify the problem.</a:t>
            </a:r>
          </a:p>
          <a:p>
            <a:pPr eaLnBrk="1" hangingPunct="1">
              <a:defRPr/>
            </a:pPr>
            <a:r>
              <a:rPr lang="en-US" altLang="en-US" sz="2400" dirty="0">
                <a:solidFill>
                  <a:srgbClr val="00B050"/>
                </a:solidFill>
                <a:latin typeface="Calibri Light" panose="020F0302020204030204" pitchFamily="34" charset="0"/>
                <a:cs typeface="Times New Roman" panose="02020603050405020304" pitchFamily="18" charset="0"/>
              </a:rPr>
              <a:t>They identify other problems that need to be solved first.</a:t>
            </a:r>
          </a:p>
          <a:p>
            <a:pPr eaLnBrk="1" hangingPunct="1">
              <a:defRPr/>
            </a:pPr>
            <a:r>
              <a:rPr lang="en-US" altLang="en-US" sz="2400" dirty="0">
                <a:solidFill>
                  <a:srgbClr val="0000FF"/>
                </a:solidFill>
                <a:latin typeface="Calibri Light" panose="020F0302020204030204" pitchFamily="34" charset="0"/>
                <a:cs typeface="Times New Roman" panose="02020603050405020304" pitchFamily="18" charset="0"/>
              </a:rPr>
              <a:t>They force change leaders to think before they implement the change.</a:t>
            </a:r>
          </a:p>
          <a:p>
            <a:pPr eaLnBrk="1" hangingPunct="1">
              <a:defRPr/>
            </a:pPr>
            <a:r>
              <a:rPr lang="en-US" altLang="en-US" sz="2400" dirty="0">
                <a:solidFill>
                  <a:srgbClr val="FF00FF"/>
                </a:solidFill>
                <a:latin typeface="Calibri Light" panose="020F0302020204030204" pitchFamily="34" charset="0"/>
                <a:cs typeface="Times New Roman" panose="02020603050405020304" pitchFamily="18" charset="0"/>
              </a:rPr>
              <a:t>Their tough questions can strengthen and improve the change.</a:t>
            </a:r>
          </a:p>
          <a:p>
            <a:pPr eaLnBrk="1" hangingPunct="1">
              <a:defRPr/>
            </a:pPr>
            <a:r>
              <a:rPr lang="en-US" altLang="en-US" sz="2400" dirty="0">
                <a:solidFill>
                  <a:srgbClr val="CC9900"/>
                </a:solidFill>
                <a:latin typeface="Calibri Light" panose="020F0302020204030204" pitchFamily="34" charset="0"/>
                <a:cs typeface="Times New Roman" panose="02020603050405020304" pitchFamily="18" charset="0"/>
              </a:rPr>
              <a:t>They let us know who opposes the change.</a:t>
            </a:r>
          </a:p>
          <a:p>
            <a:pPr eaLnBrk="1" hangingPunct="1">
              <a:defRPr/>
            </a:pPr>
            <a:r>
              <a:rPr lang="en-US" altLang="en-US" sz="2400" dirty="0">
                <a:solidFill>
                  <a:srgbClr val="C00000"/>
                </a:solidFill>
                <a:latin typeface="Calibri Light" panose="020F0302020204030204" pitchFamily="34" charset="0"/>
                <a:cs typeface="Times New Roman" panose="02020603050405020304" pitchFamily="18" charset="0"/>
              </a:rPr>
              <a:t>They slow down the change.</a:t>
            </a:r>
          </a:p>
          <a:p>
            <a:pPr eaLnBrk="1" hangingPunct="1">
              <a:defRPr/>
            </a:pPr>
            <a:r>
              <a:rPr lang="en-US" altLang="en-US" sz="2400" dirty="0">
                <a:solidFill>
                  <a:srgbClr val="7030A0"/>
                </a:solidFill>
                <a:latin typeface="Calibri Light" panose="020F0302020204030204" pitchFamily="34" charset="0"/>
                <a:cs typeface="Times New Roman" panose="02020603050405020304" pitchFamily="18" charset="0"/>
              </a:rPr>
              <a:t>They may be right, it </a:t>
            </a:r>
            <a:r>
              <a:rPr lang="en-US" altLang="en-US" sz="2400" u="sng" dirty="0">
                <a:solidFill>
                  <a:srgbClr val="7030A0"/>
                </a:solidFill>
                <a:latin typeface="Calibri Light" panose="020F0302020204030204" pitchFamily="34" charset="0"/>
                <a:cs typeface="Times New Roman" panose="02020603050405020304" pitchFamily="18" charset="0"/>
              </a:rPr>
              <a:t>is</a:t>
            </a:r>
            <a:r>
              <a:rPr lang="en-US" altLang="en-US" sz="2400" dirty="0">
                <a:solidFill>
                  <a:srgbClr val="7030A0"/>
                </a:solidFill>
                <a:latin typeface="Calibri Light" panose="020F0302020204030204" pitchFamily="34" charset="0"/>
                <a:cs typeface="Times New Roman" panose="02020603050405020304" pitchFamily="18" charset="0"/>
              </a:rPr>
              <a:t> a bad idea!</a:t>
            </a:r>
            <a:endParaRPr lang="en-US" altLang="en-US" sz="2400" dirty="0">
              <a:solidFill>
                <a:srgbClr val="7030A0"/>
              </a:solidFill>
              <a:latin typeface="Calibri Light" panose="020F0302020204030204" pitchFamily="34" charset="0"/>
            </a:endParaRPr>
          </a:p>
        </p:txBody>
      </p:sp>
      <p:pic>
        <p:nvPicPr>
          <p:cNvPr id="40964" name="Picture 3" descr="A group of people around each other&#10;&#10;Description generated with very high confidence">
            <a:extLst>
              <a:ext uri="{FF2B5EF4-FFF2-40B4-BE49-F238E27FC236}">
                <a16:creationId xmlns:a16="http://schemas.microsoft.com/office/drawing/2014/main" id="{F492D0E1-D242-40EC-A9E1-0C791A9BE5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8" y="2206625"/>
            <a:ext cx="3048000" cy="207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5714"/>
                                        </p:tgtEl>
                                        <p:attrNameLst>
                                          <p:attrName>style.visibility</p:attrName>
                                        </p:attrNameLst>
                                      </p:cBhvr>
                                      <p:to>
                                        <p:strVal val="visible"/>
                                      </p:to>
                                    </p:set>
                                    <p:anim calcmode="lin" valueType="num">
                                      <p:cBhvr>
                                        <p:cTn id="7" dur="500" fill="hold"/>
                                        <p:tgtEl>
                                          <p:spTgt spid="115714"/>
                                        </p:tgtEl>
                                        <p:attrNameLst>
                                          <p:attrName>ppt_w</p:attrName>
                                        </p:attrNameLst>
                                      </p:cBhvr>
                                      <p:tavLst>
                                        <p:tav tm="0">
                                          <p:val>
                                            <p:fltVal val="0"/>
                                          </p:val>
                                        </p:tav>
                                        <p:tav tm="100000">
                                          <p:val>
                                            <p:strVal val="#ppt_w"/>
                                          </p:val>
                                        </p:tav>
                                      </p:tavLst>
                                    </p:anim>
                                    <p:anim calcmode="lin" valueType="num">
                                      <p:cBhvr>
                                        <p:cTn id="8" dur="500" fill="hold"/>
                                        <p:tgtEl>
                                          <p:spTgt spid="115714"/>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15715">
                                            <p:txEl>
                                              <p:pRg st="0" end="0"/>
                                            </p:txEl>
                                          </p:spTgt>
                                        </p:tgtEl>
                                        <p:attrNameLst>
                                          <p:attrName>style.visibility</p:attrName>
                                        </p:attrNameLst>
                                      </p:cBhvr>
                                      <p:to>
                                        <p:strVal val="visible"/>
                                      </p:to>
                                    </p:set>
                                    <p:animEffect transition="in" filter="dissolve">
                                      <p:cBhvr>
                                        <p:cTn id="13" dur="500"/>
                                        <p:tgtEl>
                                          <p:spTgt spid="115715">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15715">
                                            <p:txEl>
                                              <p:pRg st="1" end="1"/>
                                            </p:txEl>
                                          </p:spTgt>
                                        </p:tgtEl>
                                        <p:attrNameLst>
                                          <p:attrName>style.visibility</p:attrName>
                                        </p:attrNameLst>
                                      </p:cBhvr>
                                      <p:to>
                                        <p:strVal val="visible"/>
                                      </p:to>
                                    </p:set>
                                    <p:animEffect transition="in" filter="dissolve">
                                      <p:cBhvr>
                                        <p:cTn id="18" dur="500"/>
                                        <p:tgtEl>
                                          <p:spTgt spid="115715">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15715">
                                            <p:txEl>
                                              <p:pRg st="2" end="2"/>
                                            </p:txEl>
                                          </p:spTgt>
                                        </p:tgtEl>
                                        <p:attrNameLst>
                                          <p:attrName>style.visibility</p:attrName>
                                        </p:attrNameLst>
                                      </p:cBhvr>
                                      <p:to>
                                        <p:strVal val="visible"/>
                                      </p:to>
                                    </p:set>
                                    <p:animEffect transition="in" filter="dissolve">
                                      <p:cBhvr>
                                        <p:cTn id="23" dur="500"/>
                                        <p:tgtEl>
                                          <p:spTgt spid="115715">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15715">
                                            <p:txEl>
                                              <p:pRg st="3" end="3"/>
                                            </p:txEl>
                                          </p:spTgt>
                                        </p:tgtEl>
                                        <p:attrNameLst>
                                          <p:attrName>style.visibility</p:attrName>
                                        </p:attrNameLst>
                                      </p:cBhvr>
                                      <p:to>
                                        <p:strVal val="visible"/>
                                      </p:to>
                                    </p:set>
                                    <p:animEffect transition="in" filter="dissolve">
                                      <p:cBhvr>
                                        <p:cTn id="28" dur="500"/>
                                        <p:tgtEl>
                                          <p:spTgt spid="115715">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15715">
                                            <p:txEl>
                                              <p:pRg st="4" end="4"/>
                                            </p:txEl>
                                          </p:spTgt>
                                        </p:tgtEl>
                                        <p:attrNameLst>
                                          <p:attrName>style.visibility</p:attrName>
                                        </p:attrNameLst>
                                      </p:cBhvr>
                                      <p:to>
                                        <p:strVal val="visible"/>
                                      </p:to>
                                    </p:set>
                                    <p:animEffect transition="in" filter="dissolve">
                                      <p:cBhvr>
                                        <p:cTn id="33" dur="500"/>
                                        <p:tgtEl>
                                          <p:spTgt spid="115715">
                                            <p:txEl>
                                              <p:pRg st="4" end="4"/>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15715">
                                            <p:txEl>
                                              <p:pRg st="5" end="5"/>
                                            </p:txEl>
                                          </p:spTgt>
                                        </p:tgtEl>
                                        <p:attrNameLst>
                                          <p:attrName>style.visibility</p:attrName>
                                        </p:attrNameLst>
                                      </p:cBhvr>
                                      <p:to>
                                        <p:strVal val="visible"/>
                                      </p:to>
                                    </p:set>
                                    <p:animEffect transition="in" filter="dissolve">
                                      <p:cBhvr>
                                        <p:cTn id="38" dur="500"/>
                                        <p:tgtEl>
                                          <p:spTgt spid="115715">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115715">
                                            <p:txEl>
                                              <p:pRg st="6" end="6"/>
                                            </p:txEl>
                                          </p:spTgt>
                                        </p:tgtEl>
                                        <p:attrNameLst>
                                          <p:attrName>style.visibility</p:attrName>
                                        </p:attrNameLst>
                                      </p:cBhvr>
                                      <p:to>
                                        <p:strVal val="visible"/>
                                      </p:to>
                                    </p:set>
                                    <p:animEffect transition="in" filter="dissolve">
                                      <p:cBhvr>
                                        <p:cTn id="43" dur="500"/>
                                        <p:tgtEl>
                                          <p:spTgt spid="1157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4" grpId="0" autoUpdateAnimBg="0"/>
      <p:bldP spid="115715" grpId="0"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CC2B8C56-2F04-4E2B-9B60-3183AA7BFA54}"/>
              </a:ext>
            </a:extLst>
          </p:cNvPr>
          <p:cNvSpPr>
            <a:spLocks noGrp="1"/>
          </p:cNvSpPr>
          <p:nvPr>
            <p:ph type="title"/>
          </p:nvPr>
        </p:nvSpPr>
        <p:spPr>
          <a:xfrm>
            <a:off x="190500" y="25400"/>
            <a:ext cx="5976938" cy="1143000"/>
          </a:xfrm>
        </p:spPr>
        <p:txBody>
          <a:bodyPr/>
          <a:lstStyle/>
          <a:p>
            <a:pPr eaLnBrk="1" hangingPunct="1"/>
            <a:r>
              <a:rPr lang="en-US" altLang="en-US"/>
              <a:t>Resilience is . . .</a:t>
            </a:r>
          </a:p>
        </p:txBody>
      </p:sp>
      <p:sp>
        <p:nvSpPr>
          <p:cNvPr id="49155" name="Rectangle 3">
            <a:extLst>
              <a:ext uri="{FF2B5EF4-FFF2-40B4-BE49-F238E27FC236}">
                <a16:creationId xmlns:a16="http://schemas.microsoft.com/office/drawing/2014/main" id="{A3D2091B-BC9A-4F66-A04F-76BC5E30E50E}"/>
              </a:ext>
            </a:extLst>
          </p:cNvPr>
          <p:cNvSpPr>
            <a:spLocks noGrp="1" noChangeArrowheads="1"/>
          </p:cNvSpPr>
          <p:nvPr>
            <p:ph idx="1"/>
          </p:nvPr>
        </p:nvSpPr>
        <p:spPr>
          <a:xfrm>
            <a:off x="190500" y="1700213"/>
            <a:ext cx="5173663" cy="2952750"/>
          </a:xfrm>
        </p:spPr>
        <p:txBody>
          <a:bodyPr>
            <a:normAutofit/>
          </a:bodyPr>
          <a:lstStyle/>
          <a:p>
            <a:pPr marL="346075" indent="-346075" eaLnBrk="1" hangingPunct="1">
              <a:defRPr/>
            </a:pPr>
            <a:r>
              <a:rPr lang="en-US" altLang="en-US" sz="2400" dirty="0">
                <a:solidFill>
                  <a:srgbClr val="0000FF"/>
                </a:solidFill>
                <a:latin typeface="+mj-lt"/>
                <a:cs typeface="Times New Roman" panose="02020603050405020304" pitchFamily="18" charset="0"/>
              </a:rPr>
              <a:t>The ability to recover from, or adjust easily to, misfortune or change.</a:t>
            </a:r>
          </a:p>
          <a:p>
            <a:pPr marL="346075" indent="-346075" eaLnBrk="1" hangingPunct="1">
              <a:defRPr/>
            </a:pPr>
            <a:endParaRPr lang="en-US" altLang="en-US" sz="2400" dirty="0">
              <a:latin typeface="+mj-lt"/>
              <a:cs typeface="Times New Roman" panose="02020603050405020304" pitchFamily="18" charset="0"/>
            </a:endParaRPr>
          </a:p>
        </p:txBody>
      </p:sp>
      <p:pic>
        <p:nvPicPr>
          <p:cNvPr id="43012" name="Picture 6" descr="A close up of a sign&#10;&#10;Description generated with very high confidence">
            <a:extLst>
              <a:ext uri="{FF2B5EF4-FFF2-40B4-BE49-F238E27FC236}">
                <a16:creationId xmlns:a16="http://schemas.microsoft.com/office/drawing/2014/main" id="{7993ACD3-F84F-41DE-827A-D4E936FFDC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29275" y="25400"/>
            <a:ext cx="3514725" cy="258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Rectangle 2">
            <a:extLst>
              <a:ext uri="{FF2B5EF4-FFF2-40B4-BE49-F238E27FC236}">
                <a16:creationId xmlns:a16="http://schemas.microsoft.com/office/drawing/2014/main" id="{FA182439-25AF-4A2D-9461-84F96537EB8B}"/>
              </a:ext>
            </a:extLst>
          </p:cNvPr>
          <p:cNvSpPr>
            <a:spLocks noGrp="1"/>
          </p:cNvSpPr>
          <p:nvPr>
            <p:ph type="title"/>
          </p:nvPr>
        </p:nvSpPr>
        <p:spPr>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eaLnBrk="1" hangingPunct="1"/>
            <a:r>
              <a:rPr lang="en-US" altLang="en-US" sz="4000"/>
              <a:t>Develop Your </a:t>
            </a:r>
            <a:r>
              <a:rPr lang="en-US" altLang="en-US" sz="4000" i="1"/>
              <a:t>Resilience</a:t>
            </a:r>
            <a:endParaRPr lang="en-US" altLang="en-US"/>
          </a:p>
        </p:txBody>
      </p:sp>
      <p:sp>
        <p:nvSpPr>
          <p:cNvPr id="142339" name="Rectangle 3">
            <a:extLst>
              <a:ext uri="{FF2B5EF4-FFF2-40B4-BE49-F238E27FC236}">
                <a16:creationId xmlns:a16="http://schemas.microsoft.com/office/drawing/2014/main" id="{88D2695F-6DCB-444B-AFD3-31C55D186245}"/>
              </a:ext>
            </a:extLst>
          </p:cNvPr>
          <p:cNvSpPr>
            <a:spLocks noGrp="1"/>
          </p:cNvSpPr>
          <p:nvPr>
            <p:ph idx="1"/>
          </p:nvPr>
        </p:nvSpPr>
        <p:spPr>
          <a:xfrm>
            <a:off x="457200" y="1600200"/>
            <a:ext cx="8229600" cy="3916363"/>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457200" indent="-457200" defTabSz="847725" eaLnBrk="1" hangingPunct="1"/>
            <a:r>
              <a:rPr lang="en-US" altLang="en-US" sz="2400">
                <a:solidFill>
                  <a:srgbClr val="FF0000"/>
                </a:solidFill>
                <a:latin typeface="Calibri Light" panose="020F0302020204030204" pitchFamily="34" charset="0"/>
              </a:rPr>
              <a:t>Flexible</a:t>
            </a:r>
          </a:p>
          <a:p>
            <a:pPr marL="457200" indent="-457200" defTabSz="847725" eaLnBrk="1" hangingPunct="1"/>
            <a:r>
              <a:rPr lang="en-US" altLang="en-US" sz="2400">
                <a:solidFill>
                  <a:srgbClr val="9966FF"/>
                </a:solidFill>
                <a:latin typeface="Calibri Light" panose="020F0302020204030204" pitchFamily="34" charset="0"/>
              </a:rPr>
              <a:t>Organized</a:t>
            </a:r>
          </a:p>
          <a:p>
            <a:pPr marL="457200" indent="-457200" defTabSz="847725" eaLnBrk="1" hangingPunct="1"/>
            <a:r>
              <a:rPr lang="en-US" altLang="en-US" sz="2400">
                <a:solidFill>
                  <a:srgbClr val="FF00FF"/>
                </a:solidFill>
                <a:latin typeface="Calibri Light" panose="020F0302020204030204" pitchFamily="34" charset="0"/>
              </a:rPr>
              <a:t>Problem Solver</a:t>
            </a:r>
          </a:p>
          <a:p>
            <a:pPr marL="457200" indent="-457200" defTabSz="847725" eaLnBrk="1" hangingPunct="1"/>
            <a:r>
              <a:rPr lang="en-US" altLang="en-US" sz="2400">
                <a:solidFill>
                  <a:srgbClr val="0070C0"/>
                </a:solidFill>
                <a:latin typeface="Calibri Light" panose="020F0302020204030204" pitchFamily="34" charset="0"/>
              </a:rPr>
              <a:t>Interpersonal Competence</a:t>
            </a:r>
          </a:p>
          <a:p>
            <a:pPr marL="457200" indent="-457200" defTabSz="847725" eaLnBrk="1" hangingPunct="1"/>
            <a:r>
              <a:rPr lang="en-US" altLang="en-US" sz="2400" b="1" i="1">
                <a:solidFill>
                  <a:srgbClr val="0000FF"/>
                </a:solidFill>
                <a:latin typeface="Calibri Light" panose="020F0302020204030204" pitchFamily="34" charset="0"/>
              </a:rPr>
              <a:t>Proactive</a:t>
            </a:r>
          </a:p>
        </p:txBody>
      </p:sp>
      <p:pic>
        <p:nvPicPr>
          <p:cNvPr id="44036" name="Picture 6">
            <a:extLst>
              <a:ext uri="{FF2B5EF4-FFF2-40B4-BE49-F238E27FC236}">
                <a16:creationId xmlns:a16="http://schemas.microsoft.com/office/drawing/2014/main" id="{AE60CAD9-8687-4A1F-8A1F-23E708D0AD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6575" y="3222625"/>
            <a:ext cx="4773613" cy="246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42338"/>
                                        </p:tgtEl>
                                        <p:attrNameLst>
                                          <p:attrName>style.visibility</p:attrName>
                                        </p:attrNameLst>
                                      </p:cBhvr>
                                      <p:to>
                                        <p:strVal val="visible"/>
                                      </p:to>
                                    </p:set>
                                    <p:anim calcmode="lin" valueType="num">
                                      <p:cBhvr>
                                        <p:cTn id="7" dur="500" fill="hold"/>
                                        <p:tgtEl>
                                          <p:spTgt spid="142338"/>
                                        </p:tgtEl>
                                        <p:attrNameLst>
                                          <p:attrName>ppt_w</p:attrName>
                                        </p:attrNameLst>
                                      </p:cBhvr>
                                      <p:tavLst>
                                        <p:tav tm="0">
                                          <p:val>
                                            <p:fltVal val="0"/>
                                          </p:val>
                                        </p:tav>
                                        <p:tav tm="100000">
                                          <p:val>
                                            <p:strVal val="#ppt_w"/>
                                          </p:val>
                                        </p:tav>
                                      </p:tavLst>
                                    </p:anim>
                                    <p:anim calcmode="lin" valueType="num">
                                      <p:cBhvr>
                                        <p:cTn id="8" dur="500" fill="hold"/>
                                        <p:tgtEl>
                                          <p:spTgt spid="14233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42339">
                                            <p:txEl>
                                              <p:pRg st="0" end="0"/>
                                            </p:txEl>
                                          </p:spTgt>
                                        </p:tgtEl>
                                        <p:attrNameLst>
                                          <p:attrName>style.visibility</p:attrName>
                                        </p:attrNameLst>
                                      </p:cBhvr>
                                      <p:to>
                                        <p:strVal val="visible"/>
                                      </p:to>
                                    </p:set>
                                    <p:animEffect transition="in" filter="dissolve">
                                      <p:cBhvr>
                                        <p:cTn id="13" dur="500"/>
                                        <p:tgtEl>
                                          <p:spTgt spid="142339">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42339">
                                            <p:txEl>
                                              <p:pRg st="1" end="1"/>
                                            </p:txEl>
                                          </p:spTgt>
                                        </p:tgtEl>
                                        <p:attrNameLst>
                                          <p:attrName>style.visibility</p:attrName>
                                        </p:attrNameLst>
                                      </p:cBhvr>
                                      <p:to>
                                        <p:strVal val="visible"/>
                                      </p:to>
                                    </p:set>
                                    <p:animEffect transition="in" filter="dissolve">
                                      <p:cBhvr>
                                        <p:cTn id="18" dur="500"/>
                                        <p:tgtEl>
                                          <p:spTgt spid="142339">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42339">
                                            <p:txEl>
                                              <p:pRg st="2" end="2"/>
                                            </p:txEl>
                                          </p:spTgt>
                                        </p:tgtEl>
                                        <p:attrNameLst>
                                          <p:attrName>style.visibility</p:attrName>
                                        </p:attrNameLst>
                                      </p:cBhvr>
                                      <p:to>
                                        <p:strVal val="visible"/>
                                      </p:to>
                                    </p:set>
                                    <p:animEffect transition="in" filter="dissolve">
                                      <p:cBhvr>
                                        <p:cTn id="23" dur="500"/>
                                        <p:tgtEl>
                                          <p:spTgt spid="14233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42339">
                                            <p:txEl>
                                              <p:pRg st="3" end="3"/>
                                            </p:txEl>
                                          </p:spTgt>
                                        </p:tgtEl>
                                        <p:attrNameLst>
                                          <p:attrName>style.visibility</p:attrName>
                                        </p:attrNameLst>
                                      </p:cBhvr>
                                      <p:to>
                                        <p:strVal val="visible"/>
                                      </p:to>
                                    </p:set>
                                    <p:animEffect transition="in" filter="dissolve">
                                      <p:cBhvr>
                                        <p:cTn id="28" dur="500"/>
                                        <p:tgtEl>
                                          <p:spTgt spid="142339">
                                            <p:txEl>
                                              <p:pRg st="3" end="3"/>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42339">
                                            <p:txEl>
                                              <p:pRg st="4" end="4"/>
                                            </p:txEl>
                                          </p:spTgt>
                                        </p:tgtEl>
                                        <p:attrNameLst>
                                          <p:attrName>style.visibility</p:attrName>
                                        </p:attrNameLst>
                                      </p:cBhvr>
                                      <p:to>
                                        <p:strVal val="visible"/>
                                      </p:to>
                                    </p:set>
                                    <p:animEffect transition="in" filter="dissolve">
                                      <p:cBhvr>
                                        <p:cTn id="33" dur="500"/>
                                        <p:tgtEl>
                                          <p:spTgt spid="1423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338" grpId="0" autoUpdateAnimBg="0"/>
      <p:bldP spid="142339" grpId="0" build="p" bldLvl="2"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5588DADE-52E1-4EBA-A706-F49BD38E447F}" type="slidenum">
              <a:rPr lang="en-GB"/>
              <a:pPr/>
              <a:t>10</a:t>
            </a:fld>
            <a:endParaRPr lang="en-GB"/>
          </a:p>
        </p:txBody>
      </p:sp>
      <p:sp>
        <p:nvSpPr>
          <p:cNvPr id="5122" name="Rectangle 2"/>
          <p:cNvSpPr>
            <a:spLocks noGrp="1" noChangeArrowheads="1"/>
          </p:cNvSpPr>
          <p:nvPr>
            <p:ph type="title"/>
          </p:nvPr>
        </p:nvSpPr>
        <p:spPr>
          <a:noFill/>
          <a:ln/>
        </p:spPr>
        <p:txBody>
          <a:bodyPr lIns="92075" tIns="46038" rIns="92075" bIns="46038" anchor="b"/>
          <a:lstStyle/>
          <a:p>
            <a:r>
              <a:rPr lang="en-GB"/>
              <a:t>Paradox of change</a:t>
            </a:r>
          </a:p>
        </p:txBody>
      </p:sp>
      <p:sp>
        <p:nvSpPr>
          <p:cNvPr id="5123" name="Rectangle 3"/>
          <p:cNvSpPr>
            <a:spLocks noGrp="1" noChangeArrowheads="1"/>
          </p:cNvSpPr>
          <p:nvPr>
            <p:ph type="body" idx="1"/>
          </p:nvPr>
        </p:nvSpPr>
        <p:spPr>
          <a:xfrm>
            <a:off x="457200" y="1600200"/>
            <a:ext cx="8229600" cy="1592263"/>
          </a:xfrm>
          <a:noFill/>
          <a:ln/>
        </p:spPr>
        <p:txBody>
          <a:bodyPr lIns="92075" tIns="46038" rIns="92075" bIns="46038"/>
          <a:lstStyle/>
          <a:p>
            <a:r>
              <a:rPr lang="en-GB"/>
              <a:t>It is omnipresent</a:t>
            </a:r>
          </a:p>
          <a:p>
            <a:r>
              <a:rPr lang="en-GB"/>
              <a:t>Stopping change is in itself a change </a:t>
            </a:r>
          </a:p>
        </p:txBody>
      </p:sp>
      <p:sp>
        <p:nvSpPr>
          <p:cNvPr id="5124" name="Rectangle 4"/>
          <p:cNvSpPr>
            <a:spLocks noChangeArrowheads="1"/>
          </p:cNvSpPr>
          <p:nvPr/>
        </p:nvSpPr>
        <p:spPr bwMode="auto">
          <a:xfrm>
            <a:off x="593725" y="3260725"/>
            <a:ext cx="7116763" cy="2647950"/>
          </a:xfrm>
          <a:prstGeom prst="rect">
            <a:avLst/>
          </a:prstGeom>
          <a:noFill/>
          <a:ln w="9525">
            <a:noFill/>
            <a:miter lim="800000"/>
            <a:headEnd/>
            <a:tailEnd/>
          </a:ln>
          <a:effectLst/>
        </p:spPr>
        <p:txBody>
          <a:bodyPr wrap="none" lIns="92075" tIns="46038" rIns="92075" bIns="46038">
            <a:spAutoFit/>
          </a:bodyPr>
          <a:lstStyle/>
          <a:p>
            <a:pPr eaLnBrk="0" hangingPunct="0"/>
            <a:r>
              <a:rPr lang="en-GB" sz="2400">
                <a:latin typeface="Times New Roman" charset="0"/>
              </a:rPr>
              <a:t>1. Positive change requires significant stability</a:t>
            </a:r>
          </a:p>
          <a:p>
            <a:pPr eaLnBrk="0" hangingPunct="0"/>
            <a:r>
              <a:rPr lang="en-GB" sz="2400">
                <a:latin typeface="Times New Roman" charset="0"/>
              </a:rPr>
              <a:t>2. To build an enterprise focus on the individual</a:t>
            </a:r>
          </a:p>
          <a:p>
            <a:pPr eaLnBrk="0" hangingPunct="0"/>
            <a:r>
              <a:rPr lang="en-GB" sz="2400">
                <a:latin typeface="Times New Roman" charset="0"/>
              </a:rPr>
              <a:t>3. Focus directly on culture, indirectly.</a:t>
            </a:r>
          </a:p>
          <a:p>
            <a:pPr eaLnBrk="0" hangingPunct="0"/>
            <a:r>
              <a:rPr lang="en-GB" sz="2400">
                <a:latin typeface="Times New Roman" charset="0"/>
              </a:rPr>
              <a:t>4. True empowerment requires forceful leadership</a:t>
            </a:r>
          </a:p>
          <a:p>
            <a:pPr eaLnBrk="0" hangingPunct="0"/>
            <a:r>
              <a:rPr lang="en-GB" sz="2400">
                <a:latin typeface="Times New Roman" charset="0"/>
              </a:rPr>
              <a:t>5. In order to build you must tear down.</a:t>
            </a:r>
          </a:p>
          <a:p>
            <a:pPr eaLnBrk="0" hangingPunct="0"/>
            <a:r>
              <a:rPr lang="en-GB" sz="2400">
                <a:latin typeface="Times New Roman" charset="0"/>
              </a:rPr>
              <a:t>		(See Change Integration Team from Price</a:t>
            </a:r>
          </a:p>
          <a:p>
            <a:pPr eaLnBrk="0" hangingPunct="0"/>
            <a:r>
              <a:rPr lang="en-GB" sz="2400">
                <a:latin typeface="Times New Roman" charset="0"/>
              </a:rPr>
              <a:t>		Waterhouse Dauphinais et al 1996)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17248E4D-3AD6-4A20-AD5E-A838CBD3C4AA}" type="slidenum">
              <a:rPr lang="en-GB"/>
              <a:pPr/>
              <a:t>11</a:t>
            </a:fld>
            <a:endParaRPr lang="en-GB"/>
          </a:p>
        </p:txBody>
      </p:sp>
      <p:sp>
        <p:nvSpPr>
          <p:cNvPr id="6146" name="Rectangle 2"/>
          <p:cNvSpPr>
            <a:spLocks noGrp="1" noChangeArrowheads="1"/>
          </p:cNvSpPr>
          <p:nvPr>
            <p:ph type="title"/>
          </p:nvPr>
        </p:nvSpPr>
        <p:spPr>
          <a:noFill/>
          <a:ln/>
        </p:spPr>
        <p:txBody>
          <a:bodyPr lIns="92075" tIns="46038" rIns="92075" bIns="46038" anchor="b"/>
          <a:lstStyle/>
          <a:p>
            <a:r>
              <a:rPr lang="en-GB"/>
              <a:t>Nature of change</a:t>
            </a:r>
          </a:p>
        </p:txBody>
      </p:sp>
      <p:sp>
        <p:nvSpPr>
          <p:cNvPr id="6147" name="Rectangle 3"/>
          <p:cNvSpPr>
            <a:spLocks noGrp="1" noChangeArrowheads="1"/>
          </p:cNvSpPr>
          <p:nvPr>
            <p:ph type="body" sz="half" idx="1"/>
          </p:nvPr>
        </p:nvSpPr>
        <p:spPr>
          <a:xfrm>
            <a:off x="457200" y="1600200"/>
            <a:ext cx="4033838" cy="4525963"/>
          </a:xfrm>
          <a:noFill/>
          <a:ln/>
        </p:spPr>
        <p:txBody>
          <a:bodyPr lIns="92075" tIns="46038" rIns="92075" bIns="46038"/>
          <a:lstStyle/>
          <a:p>
            <a:r>
              <a:rPr lang="en-GB" sz="3200"/>
              <a:t>Locus of the imperative</a:t>
            </a:r>
          </a:p>
          <a:p>
            <a:pPr lvl="1"/>
            <a:r>
              <a:rPr lang="en-GB" sz="2800"/>
              <a:t>internal (top-down, bottom-up, middle-out)</a:t>
            </a:r>
          </a:p>
          <a:p>
            <a:pPr lvl="1"/>
            <a:r>
              <a:rPr lang="en-GB" sz="2800"/>
              <a:t>external</a:t>
            </a:r>
          </a:p>
          <a:p>
            <a:r>
              <a:rPr lang="en-GB" sz="3200"/>
              <a:t>Degree of compulsion</a:t>
            </a:r>
          </a:p>
        </p:txBody>
      </p:sp>
      <p:sp>
        <p:nvSpPr>
          <p:cNvPr id="6148" name="Rectangle 4"/>
          <p:cNvSpPr>
            <a:spLocks noGrp="1" noChangeArrowheads="1"/>
          </p:cNvSpPr>
          <p:nvPr>
            <p:ph type="body" sz="half" idx="2"/>
          </p:nvPr>
        </p:nvSpPr>
        <p:spPr>
          <a:xfrm>
            <a:off x="4652963" y="1600200"/>
            <a:ext cx="4033837" cy="4525963"/>
          </a:xfrm>
          <a:noFill/>
          <a:ln/>
        </p:spPr>
        <p:txBody>
          <a:bodyPr lIns="92075" tIns="46038" rIns="92075" bIns="46038"/>
          <a:lstStyle/>
          <a:p>
            <a:r>
              <a:rPr lang="en-GB" sz="3200"/>
              <a:t>Radical or incremental</a:t>
            </a:r>
          </a:p>
          <a:p>
            <a:r>
              <a:rPr lang="en-GB" sz="3200"/>
              <a:t>Domain or domains </a:t>
            </a:r>
          </a:p>
          <a:p>
            <a:pPr lvl="1"/>
            <a:r>
              <a:rPr lang="en-GB" sz="2800"/>
              <a:t>(physical, technical, structural etc..)</a:t>
            </a:r>
          </a:p>
          <a:p>
            <a:pPr lvl="1"/>
            <a:r>
              <a:rPr lang="en-GB" sz="2800"/>
              <a:t>(strategy, structure, systems, staff, style, shared values, skills)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4"/>
          <p:cNvSpPr>
            <a:spLocks noGrp="1"/>
          </p:cNvSpPr>
          <p:nvPr>
            <p:ph type="sldNum" sz="quarter" idx="12"/>
          </p:nvPr>
        </p:nvSpPr>
        <p:spPr/>
        <p:txBody>
          <a:bodyPr/>
          <a:lstStyle/>
          <a:p>
            <a:fld id="{3F759ADA-0A50-43E6-9DCB-E9B160ABDD8C}" type="slidenum">
              <a:rPr lang="en-GB"/>
              <a:pPr/>
              <a:t>12</a:t>
            </a:fld>
            <a:endParaRPr lang="en-GB"/>
          </a:p>
        </p:txBody>
      </p:sp>
      <p:sp>
        <p:nvSpPr>
          <p:cNvPr id="8194" name="Rectangle 2"/>
          <p:cNvSpPr>
            <a:spLocks noGrp="1" noChangeArrowheads="1"/>
          </p:cNvSpPr>
          <p:nvPr>
            <p:ph type="title"/>
          </p:nvPr>
        </p:nvSpPr>
        <p:spPr>
          <a:noFill/>
          <a:ln/>
        </p:spPr>
        <p:txBody>
          <a:bodyPr lIns="92075" tIns="46038" rIns="92075" bIns="46038" anchor="b"/>
          <a:lstStyle/>
          <a:p>
            <a:r>
              <a:rPr lang="en-GB"/>
              <a:t>Burnes nine element model (1992)</a:t>
            </a:r>
          </a:p>
        </p:txBody>
      </p:sp>
      <p:sp>
        <p:nvSpPr>
          <p:cNvPr id="8195" name="Rectangle 3"/>
          <p:cNvSpPr>
            <a:spLocks noChangeArrowheads="1"/>
          </p:cNvSpPr>
          <p:nvPr/>
        </p:nvSpPr>
        <p:spPr bwMode="auto">
          <a:xfrm>
            <a:off x="593725" y="2193925"/>
            <a:ext cx="5330825" cy="3378200"/>
          </a:xfrm>
          <a:prstGeom prst="rect">
            <a:avLst/>
          </a:prstGeom>
          <a:noFill/>
          <a:ln w="9525">
            <a:noFill/>
            <a:miter lim="800000"/>
            <a:headEnd/>
            <a:tailEnd/>
          </a:ln>
          <a:effectLst/>
        </p:spPr>
        <p:txBody>
          <a:bodyPr wrap="none" lIns="92075" tIns="46038" rIns="92075" bIns="46038">
            <a:spAutoFit/>
          </a:bodyPr>
          <a:lstStyle/>
          <a:p>
            <a:pPr eaLnBrk="0" hangingPunct="0"/>
            <a:r>
              <a:rPr lang="en-GB" sz="2400">
                <a:latin typeface="Times New Roman" charset="0"/>
              </a:rPr>
              <a:t>1. Create a vision</a:t>
            </a:r>
          </a:p>
          <a:p>
            <a:pPr eaLnBrk="0" hangingPunct="0"/>
            <a:r>
              <a:rPr lang="en-GB" sz="2400">
                <a:latin typeface="Times New Roman" charset="0"/>
              </a:rPr>
              <a:t>2. Develop strategies</a:t>
            </a:r>
          </a:p>
          <a:p>
            <a:pPr eaLnBrk="0" hangingPunct="0"/>
            <a:r>
              <a:rPr lang="en-GB" sz="2400">
                <a:latin typeface="Times New Roman" charset="0"/>
              </a:rPr>
              <a:t>3. Create conditions for successful change</a:t>
            </a:r>
          </a:p>
          <a:p>
            <a:pPr eaLnBrk="0" hangingPunct="0"/>
            <a:r>
              <a:rPr lang="en-GB" sz="2400">
                <a:latin typeface="Times New Roman" charset="0"/>
              </a:rPr>
              <a:t>4. Create right culture</a:t>
            </a:r>
          </a:p>
          <a:p>
            <a:pPr eaLnBrk="0" hangingPunct="0"/>
            <a:r>
              <a:rPr lang="en-GB" sz="2400">
                <a:latin typeface="Times New Roman" charset="0"/>
              </a:rPr>
              <a:t>5. Assess need for &amp; type of change</a:t>
            </a:r>
          </a:p>
          <a:p>
            <a:pPr eaLnBrk="0" hangingPunct="0"/>
            <a:r>
              <a:rPr lang="en-GB" sz="2400">
                <a:latin typeface="Times New Roman" charset="0"/>
              </a:rPr>
              <a:t>6. Plan &amp; implement change</a:t>
            </a:r>
          </a:p>
          <a:p>
            <a:pPr eaLnBrk="0" hangingPunct="0"/>
            <a:r>
              <a:rPr lang="en-GB" sz="2400">
                <a:latin typeface="Times New Roman" charset="0"/>
              </a:rPr>
              <a:t>7. Involve everyone</a:t>
            </a:r>
          </a:p>
          <a:p>
            <a:pPr eaLnBrk="0" hangingPunct="0"/>
            <a:r>
              <a:rPr lang="en-GB" sz="2400">
                <a:latin typeface="Times New Roman" charset="0"/>
              </a:rPr>
              <a:t>8. Sustain momentum</a:t>
            </a:r>
          </a:p>
          <a:p>
            <a:pPr eaLnBrk="0" hangingPunct="0"/>
            <a:r>
              <a:rPr lang="en-GB" sz="2400">
                <a:latin typeface="Times New Roman" charset="0"/>
              </a:rPr>
              <a:t>9. Commit to continuous improvement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9567831B-1D4C-4FB5-8D5F-6BCEFBF45F55}" type="slidenum">
              <a:rPr lang="en-GB"/>
              <a:pPr/>
              <a:t>13</a:t>
            </a:fld>
            <a:endParaRPr lang="en-GB"/>
          </a:p>
        </p:txBody>
      </p:sp>
      <p:sp>
        <p:nvSpPr>
          <p:cNvPr id="9218" name="Rectangle 2"/>
          <p:cNvSpPr>
            <a:spLocks noGrp="1" noChangeArrowheads="1"/>
          </p:cNvSpPr>
          <p:nvPr>
            <p:ph type="title"/>
          </p:nvPr>
        </p:nvSpPr>
        <p:spPr>
          <a:noFill/>
          <a:ln/>
        </p:spPr>
        <p:txBody>
          <a:bodyPr lIns="92075" tIns="46038" rIns="92075" bIns="46038" anchor="b"/>
          <a:lstStyle/>
          <a:p>
            <a:r>
              <a:rPr lang="en-GB"/>
              <a:t>What can go wrong?</a:t>
            </a:r>
          </a:p>
        </p:txBody>
      </p:sp>
      <p:sp>
        <p:nvSpPr>
          <p:cNvPr id="9219" name="Rectangle 3"/>
          <p:cNvSpPr>
            <a:spLocks noGrp="1" noChangeArrowheads="1"/>
          </p:cNvSpPr>
          <p:nvPr>
            <p:ph type="body" idx="1"/>
          </p:nvPr>
        </p:nvSpPr>
        <p:spPr>
          <a:noFill/>
          <a:ln/>
        </p:spPr>
        <p:txBody>
          <a:bodyPr lIns="92075" tIns="46038" rIns="92075" bIns="46038"/>
          <a:lstStyle/>
          <a:p>
            <a:r>
              <a:rPr lang="en-GB" dirty="0"/>
              <a:t>Unintended consequences</a:t>
            </a:r>
          </a:p>
          <a:p>
            <a:r>
              <a:rPr lang="en-GB" dirty="0"/>
              <a:t>Self-fulfilling fear of failure</a:t>
            </a:r>
          </a:p>
          <a:p>
            <a:r>
              <a:rPr lang="en-GB" dirty="0"/>
              <a:t>Lack of preparation</a:t>
            </a:r>
          </a:p>
          <a:p>
            <a:r>
              <a:rPr lang="en-GB" dirty="0"/>
              <a:t>Ill-conceived change process</a:t>
            </a:r>
          </a:p>
          <a:p>
            <a:r>
              <a:rPr lang="en-GB" dirty="0"/>
              <a:t>Inadequate consultation</a:t>
            </a:r>
          </a:p>
          <a:p>
            <a:r>
              <a:rPr lang="en-GB" dirty="0"/>
              <a:t>Not invented here syndrome- consultants?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C9DEAEB-6A4E-44FC-AC9F-73982FF0B332}" type="slidenum">
              <a:rPr lang="en-GB"/>
              <a:pPr/>
              <a:t>14</a:t>
            </a:fld>
            <a:endParaRPr lang="en-GB"/>
          </a:p>
        </p:txBody>
      </p:sp>
      <p:sp>
        <p:nvSpPr>
          <p:cNvPr id="10242" name="Rectangle 2"/>
          <p:cNvSpPr>
            <a:spLocks noGrp="1" noChangeArrowheads="1"/>
          </p:cNvSpPr>
          <p:nvPr>
            <p:ph type="title"/>
          </p:nvPr>
        </p:nvSpPr>
        <p:spPr>
          <a:noFill/>
          <a:ln/>
        </p:spPr>
        <p:txBody>
          <a:bodyPr lIns="92075" tIns="46038" rIns="92075" bIns="46038" anchor="b"/>
          <a:lstStyle/>
          <a:p>
            <a:r>
              <a:rPr lang="en-GB"/>
              <a:t>Role of HRD in organisational change</a:t>
            </a:r>
          </a:p>
        </p:txBody>
      </p:sp>
      <p:sp>
        <p:nvSpPr>
          <p:cNvPr id="10243" name="Rectangle 3"/>
          <p:cNvSpPr>
            <a:spLocks noGrp="1" noChangeArrowheads="1"/>
          </p:cNvSpPr>
          <p:nvPr>
            <p:ph type="body" idx="1"/>
          </p:nvPr>
        </p:nvSpPr>
        <p:spPr>
          <a:noFill/>
          <a:ln/>
        </p:spPr>
        <p:txBody>
          <a:bodyPr lIns="92075" tIns="46038" rIns="92075" bIns="46038"/>
          <a:lstStyle/>
          <a:p>
            <a:r>
              <a:rPr lang="en-GB"/>
              <a:t>Process roles (change agent/consultant)</a:t>
            </a:r>
          </a:p>
          <a:p>
            <a:pPr lvl="1"/>
            <a:r>
              <a:rPr lang="en-GB"/>
              <a:t>role in change assessment team</a:t>
            </a:r>
          </a:p>
          <a:p>
            <a:pPr lvl="1"/>
            <a:r>
              <a:rPr lang="en-GB"/>
              <a:t>team-building &amp; facilitation</a:t>
            </a:r>
          </a:p>
          <a:p>
            <a:pPr lvl="1"/>
            <a:r>
              <a:rPr lang="en-GB"/>
              <a:t>training in problem-solving &amp; analysis</a:t>
            </a:r>
          </a:p>
          <a:p>
            <a:pPr lvl="1"/>
            <a:r>
              <a:rPr lang="en-GB"/>
              <a:t>interpersonal skills training</a:t>
            </a:r>
          </a:p>
          <a:p>
            <a:pPr lvl="1"/>
            <a:r>
              <a:rPr lang="en-GB"/>
              <a:t>education about the nature of change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9B2B095A-89BE-4761-B12F-CCE4C5603FE0}" type="slidenum">
              <a:rPr lang="en-GB"/>
              <a:pPr/>
              <a:t>15</a:t>
            </a:fld>
            <a:endParaRPr lang="en-GB"/>
          </a:p>
        </p:txBody>
      </p:sp>
      <p:sp>
        <p:nvSpPr>
          <p:cNvPr id="11266" name="Rectangle 2"/>
          <p:cNvSpPr>
            <a:spLocks noGrp="1" noChangeArrowheads="1"/>
          </p:cNvSpPr>
          <p:nvPr>
            <p:ph type="title"/>
          </p:nvPr>
        </p:nvSpPr>
        <p:spPr>
          <a:noFill/>
          <a:ln/>
        </p:spPr>
        <p:txBody>
          <a:bodyPr lIns="92075" tIns="46038" rIns="92075" bIns="46038" anchor="b"/>
          <a:lstStyle/>
          <a:p>
            <a:r>
              <a:rPr lang="en-GB"/>
              <a:t>Role of HRD in organisational change</a:t>
            </a:r>
          </a:p>
        </p:txBody>
      </p:sp>
      <p:sp>
        <p:nvSpPr>
          <p:cNvPr id="11267" name="Rectangle 3"/>
          <p:cNvSpPr>
            <a:spLocks noGrp="1" noChangeArrowheads="1"/>
          </p:cNvSpPr>
          <p:nvPr>
            <p:ph type="body" idx="1"/>
          </p:nvPr>
        </p:nvSpPr>
        <p:spPr>
          <a:noFill/>
          <a:ln/>
        </p:spPr>
        <p:txBody>
          <a:bodyPr lIns="92075" tIns="46038" rIns="92075" bIns="46038"/>
          <a:lstStyle/>
          <a:p>
            <a:r>
              <a:rPr lang="en-GB"/>
              <a:t>Task roles</a:t>
            </a:r>
          </a:p>
          <a:p>
            <a:pPr lvl="1"/>
            <a:r>
              <a:rPr lang="en-GB"/>
              <a:t>new equipment, software, operations</a:t>
            </a:r>
          </a:p>
          <a:p>
            <a:pPr lvl="1"/>
            <a:r>
              <a:rPr lang="en-GB"/>
              <a:t>structure &amp; organisation</a:t>
            </a:r>
          </a:p>
          <a:p>
            <a:pPr lvl="1"/>
            <a:r>
              <a:rPr lang="en-GB"/>
              <a:t>career counselling</a:t>
            </a:r>
          </a:p>
          <a:p>
            <a:pPr lvl="1"/>
            <a:r>
              <a:rPr lang="en-GB"/>
              <a:t>implementation of cascade models of training</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F5A2FC1-6D3C-4BC6-BB65-F1D5314B04EA}" type="slidenum">
              <a:rPr lang="en-GB"/>
              <a:pPr/>
              <a:t>16</a:t>
            </a:fld>
            <a:endParaRPr lang="en-GB"/>
          </a:p>
        </p:txBody>
      </p:sp>
      <p:sp>
        <p:nvSpPr>
          <p:cNvPr id="12290" name="Rectangle 2"/>
          <p:cNvSpPr>
            <a:spLocks noGrp="1" noChangeArrowheads="1"/>
          </p:cNvSpPr>
          <p:nvPr>
            <p:ph type="title"/>
          </p:nvPr>
        </p:nvSpPr>
        <p:spPr>
          <a:noFill/>
          <a:ln/>
        </p:spPr>
        <p:txBody>
          <a:bodyPr lIns="92075" tIns="46038" rIns="92075" bIns="46038" anchor="b"/>
          <a:lstStyle/>
          <a:p>
            <a:r>
              <a:rPr lang="en-GB" dirty="0"/>
              <a:t>Conclusion</a:t>
            </a:r>
          </a:p>
        </p:txBody>
      </p:sp>
      <p:sp>
        <p:nvSpPr>
          <p:cNvPr id="12291" name="Rectangle 3"/>
          <p:cNvSpPr>
            <a:spLocks noGrp="1" noChangeArrowheads="1"/>
          </p:cNvSpPr>
          <p:nvPr>
            <p:ph type="body" idx="1"/>
          </p:nvPr>
        </p:nvSpPr>
        <p:spPr>
          <a:noFill/>
          <a:ln/>
        </p:spPr>
        <p:txBody>
          <a:bodyPr lIns="92075" tIns="46038" rIns="92075" bIns="46038"/>
          <a:lstStyle/>
          <a:p>
            <a:r>
              <a:rPr lang="en-GB"/>
              <a:t>Change is complex &amp; often paradoxical</a:t>
            </a:r>
          </a:p>
          <a:p>
            <a:r>
              <a:rPr lang="en-GB"/>
              <a:t>Even simple technical changes can have social &amp; organisational implications whatever the expected domain of the change all domains must be looked at</a:t>
            </a:r>
          </a:p>
          <a:p>
            <a:r>
              <a:rPr lang="en-GB"/>
              <a:t>Organisational change needs to be tackled systematically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D1106A4-0D50-45D7-A964-32FBE331D9CC}" type="slidenum">
              <a:rPr lang="en-GB"/>
              <a:pPr/>
              <a:t>17</a:t>
            </a:fld>
            <a:endParaRPr lang="en-GB"/>
          </a:p>
        </p:txBody>
      </p:sp>
      <p:sp>
        <p:nvSpPr>
          <p:cNvPr id="13314" name="Rectangle 2"/>
          <p:cNvSpPr>
            <a:spLocks noGrp="1" noChangeArrowheads="1"/>
          </p:cNvSpPr>
          <p:nvPr>
            <p:ph type="title"/>
          </p:nvPr>
        </p:nvSpPr>
        <p:spPr>
          <a:noFill/>
          <a:ln/>
        </p:spPr>
        <p:txBody>
          <a:bodyPr lIns="92075" tIns="46038" rIns="92075" bIns="46038" anchor="b"/>
          <a:lstStyle/>
          <a:p>
            <a:r>
              <a:rPr lang="en-GB" dirty="0"/>
              <a:t>Conclusion (</a:t>
            </a:r>
            <a:r>
              <a:rPr lang="en-GB" dirty="0" err="1"/>
              <a:t>contd</a:t>
            </a:r>
            <a:r>
              <a:rPr lang="en-GB" dirty="0"/>
              <a:t>)</a:t>
            </a:r>
          </a:p>
        </p:txBody>
      </p:sp>
      <p:sp>
        <p:nvSpPr>
          <p:cNvPr id="13315" name="Rectangle 3"/>
          <p:cNvSpPr>
            <a:spLocks noGrp="1" noChangeArrowheads="1"/>
          </p:cNvSpPr>
          <p:nvPr>
            <p:ph type="body" idx="1"/>
          </p:nvPr>
        </p:nvSpPr>
        <p:spPr>
          <a:noFill/>
          <a:ln/>
        </p:spPr>
        <p:txBody>
          <a:bodyPr lIns="92075" tIns="46038" rIns="92075" bIns="46038"/>
          <a:lstStyle/>
          <a:p>
            <a:r>
              <a:rPr lang="en-GB"/>
              <a:t>Change often doomed to failure - important to know causes of failure, build on previous mistakes &amp; learn to avoid principal pitfalls</a:t>
            </a:r>
          </a:p>
          <a:p>
            <a:r>
              <a:rPr lang="en-GB"/>
              <a:t>Whatever the change it will have human consequences. HRM &amp; HRD specialists should be involved at the start</a:t>
            </a:r>
          </a:p>
          <a:p>
            <a:r>
              <a:rPr lang="en-GB"/>
              <a:t>Role of HR developer in developing change process is as important as their role in skills training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FCFE5B64-4D8F-4B98-8365-3124880BA53E}" type="slidenum">
              <a:rPr lang="en-GB"/>
              <a:pPr/>
              <a:t>18</a:t>
            </a:fld>
            <a:endParaRPr lang="en-GB"/>
          </a:p>
        </p:txBody>
      </p:sp>
      <p:sp>
        <p:nvSpPr>
          <p:cNvPr id="16386" name="Rectangle 2"/>
          <p:cNvSpPr>
            <a:spLocks noGrp="1" noChangeArrowheads="1"/>
          </p:cNvSpPr>
          <p:nvPr>
            <p:ph type="title"/>
          </p:nvPr>
        </p:nvSpPr>
        <p:spPr>
          <a:noFill/>
          <a:ln/>
        </p:spPr>
        <p:txBody>
          <a:bodyPr lIns="92075" tIns="46038" rIns="92075" bIns="46038" anchor="b"/>
          <a:lstStyle/>
          <a:p>
            <a:r>
              <a:rPr lang="en-GB"/>
              <a:t>Key tasks</a:t>
            </a:r>
          </a:p>
        </p:txBody>
      </p:sp>
      <p:sp>
        <p:nvSpPr>
          <p:cNvPr id="16387" name="Rectangle 3"/>
          <p:cNvSpPr>
            <a:spLocks noGrp="1" noChangeArrowheads="1"/>
          </p:cNvSpPr>
          <p:nvPr>
            <p:ph type="body" idx="1"/>
          </p:nvPr>
        </p:nvSpPr>
        <p:spPr>
          <a:noFill/>
          <a:ln/>
        </p:spPr>
        <p:txBody>
          <a:bodyPr lIns="92075" tIns="46038" rIns="92075" bIns="46038"/>
          <a:lstStyle/>
          <a:p>
            <a:r>
              <a:rPr lang="en-GB"/>
              <a:t>Organisational analysis </a:t>
            </a:r>
          </a:p>
          <a:p>
            <a:pPr lvl="1"/>
            <a:r>
              <a:rPr lang="en-GB"/>
              <a:t>strategic analysis</a:t>
            </a:r>
          </a:p>
          <a:p>
            <a:pPr lvl="1"/>
            <a:r>
              <a:rPr lang="en-GB"/>
              <a:t>organisational capability analysis</a:t>
            </a:r>
          </a:p>
          <a:p>
            <a:pPr lvl="1"/>
            <a:r>
              <a:rPr lang="en-GB"/>
              <a:t>culture audit</a:t>
            </a:r>
          </a:p>
          <a:p>
            <a:pPr lvl="1"/>
            <a:r>
              <a:rPr lang="en-GB"/>
              <a:t>communications audit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BB7B0733-BDB1-46D4-A2C8-912DDD5BBAAF}" type="slidenum">
              <a:rPr lang="en-GB"/>
              <a:pPr/>
              <a:t>19</a:t>
            </a:fld>
            <a:endParaRPr lang="en-GB"/>
          </a:p>
        </p:txBody>
      </p:sp>
      <p:sp>
        <p:nvSpPr>
          <p:cNvPr id="17410" name="Rectangle 2"/>
          <p:cNvSpPr>
            <a:spLocks noGrp="1" noChangeArrowheads="1"/>
          </p:cNvSpPr>
          <p:nvPr>
            <p:ph type="title"/>
          </p:nvPr>
        </p:nvSpPr>
        <p:spPr>
          <a:noFill/>
          <a:ln/>
        </p:spPr>
        <p:txBody>
          <a:bodyPr lIns="92075" tIns="46038" rIns="92075" bIns="46038" anchor="b"/>
          <a:lstStyle/>
          <a:p>
            <a:r>
              <a:rPr lang="en-GB"/>
              <a:t>Strategies for change</a:t>
            </a:r>
          </a:p>
        </p:txBody>
      </p:sp>
      <p:sp>
        <p:nvSpPr>
          <p:cNvPr id="17411" name="Rectangle 3"/>
          <p:cNvSpPr>
            <a:spLocks noGrp="1" noChangeArrowheads="1"/>
          </p:cNvSpPr>
          <p:nvPr>
            <p:ph type="body" idx="1"/>
          </p:nvPr>
        </p:nvSpPr>
        <p:spPr>
          <a:noFill/>
          <a:ln/>
        </p:spPr>
        <p:txBody>
          <a:bodyPr lIns="92075" tIns="46038" rIns="92075" bIns="46038"/>
          <a:lstStyle/>
          <a:p>
            <a:r>
              <a:rPr lang="en-GB" dirty="0"/>
              <a:t>Strategies for change</a:t>
            </a:r>
          </a:p>
          <a:p>
            <a:pPr lvl="1"/>
            <a:r>
              <a:rPr lang="en-GB" dirty="0"/>
              <a:t>personal &amp; OD support on internal consultancy basis</a:t>
            </a:r>
          </a:p>
          <a:p>
            <a:pPr lvl="1"/>
            <a:r>
              <a:rPr lang="en-GB" dirty="0"/>
              <a:t>problem-solving project groups</a:t>
            </a:r>
          </a:p>
          <a:p>
            <a:pPr lvl="1"/>
            <a:r>
              <a:rPr lang="en-GB" dirty="0"/>
              <a:t>use of external consultants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48C3729D-0325-4F82-BA10-CA6120E977F1}" type="slidenum">
              <a:rPr lang="en-GB"/>
              <a:pPr/>
              <a:t>20</a:t>
            </a:fld>
            <a:endParaRPr lang="en-GB"/>
          </a:p>
        </p:txBody>
      </p:sp>
      <p:sp>
        <p:nvSpPr>
          <p:cNvPr id="18434" name="Rectangle 2"/>
          <p:cNvSpPr>
            <a:spLocks noGrp="1" noChangeArrowheads="1"/>
          </p:cNvSpPr>
          <p:nvPr>
            <p:ph type="title"/>
          </p:nvPr>
        </p:nvSpPr>
        <p:spPr>
          <a:noFill/>
          <a:ln/>
        </p:spPr>
        <p:txBody>
          <a:bodyPr lIns="92075" tIns="46038" rIns="92075" bIns="46038" anchor="b"/>
          <a:lstStyle/>
          <a:p>
            <a:r>
              <a:rPr lang="en-GB" sz="4000"/>
              <a:t>Training &amp; development interventions</a:t>
            </a:r>
          </a:p>
        </p:txBody>
      </p:sp>
      <p:sp>
        <p:nvSpPr>
          <p:cNvPr id="18435" name="Rectangle 3"/>
          <p:cNvSpPr>
            <a:spLocks noGrp="1" noChangeArrowheads="1"/>
          </p:cNvSpPr>
          <p:nvPr>
            <p:ph type="body" idx="1"/>
          </p:nvPr>
        </p:nvSpPr>
        <p:spPr>
          <a:noFill/>
          <a:ln/>
        </p:spPr>
        <p:txBody>
          <a:bodyPr lIns="92075" tIns="46038" rIns="92075" bIns="46038"/>
          <a:lstStyle/>
          <a:p>
            <a:r>
              <a:rPr lang="en-GB"/>
              <a:t>Training &amp; development interventions</a:t>
            </a:r>
          </a:p>
          <a:p>
            <a:pPr lvl="1"/>
            <a:r>
              <a:rPr lang="en-GB"/>
              <a:t>project management training</a:t>
            </a:r>
          </a:p>
          <a:p>
            <a:pPr lvl="1"/>
            <a:r>
              <a:rPr lang="en-GB"/>
              <a:t>team building</a:t>
            </a:r>
          </a:p>
          <a:p>
            <a:pPr lvl="1"/>
            <a:r>
              <a:rPr lang="en-GB"/>
              <a:t>senior manager role review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383B6D61-D04D-4286-88DE-F45C1190338D}" type="slidenum">
              <a:rPr lang="en-GB"/>
              <a:pPr/>
              <a:t>21</a:t>
            </a:fld>
            <a:endParaRPr lang="en-GB"/>
          </a:p>
        </p:txBody>
      </p:sp>
      <p:sp>
        <p:nvSpPr>
          <p:cNvPr id="19458" name="Rectangle 2"/>
          <p:cNvSpPr>
            <a:spLocks noGrp="1" noChangeArrowheads="1"/>
          </p:cNvSpPr>
          <p:nvPr>
            <p:ph type="title"/>
          </p:nvPr>
        </p:nvSpPr>
        <p:spPr>
          <a:noFill/>
          <a:ln/>
        </p:spPr>
        <p:txBody>
          <a:bodyPr lIns="92075" tIns="46038" rIns="92075" bIns="46038" anchor="b"/>
          <a:lstStyle/>
          <a:p>
            <a:r>
              <a:rPr lang="en-GB"/>
              <a:t>Training contribution</a:t>
            </a:r>
          </a:p>
        </p:txBody>
      </p:sp>
      <p:sp>
        <p:nvSpPr>
          <p:cNvPr id="19459" name="Rectangle 3"/>
          <p:cNvSpPr>
            <a:spLocks noGrp="1" noChangeArrowheads="1"/>
          </p:cNvSpPr>
          <p:nvPr>
            <p:ph type="body" idx="1"/>
          </p:nvPr>
        </p:nvSpPr>
        <p:spPr>
          <a:noFill/>
          <a:ln/>
        </p:spPr>
        <p:txBody>
          <a:bodyPr lIns="92075" tIns="46038" rIns="92075" bIns="46038"/>
          <a:lstStyle/>
          <a:p>
            <a:r>
              <a:rPr lang="en-GB"/>
              <a:t>Ensuring that people implications of change are raised &amp; understood by organisational decision makers</a:t>
            </a:r>
          </a:p>
          <a:p>
            <a:r>
              <a:rPr lang="en-GB"/>
              <a:t>Helping individuals their ability to cope with change</a:t>
            </a:r>
          </a:p>
          <a:p>
            <a:r>
              <a:rPr lang="en-GB"/>
              <a:t>Developing managers to manage the required learning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930CECF-C5D9-4F0C-B842-0DB1285AA306}" type="slidenum">
              <a:rPr lang="en-GB"/>
              <a:pPr/>
              <a:t>22</a:t>
            </a:fld>
            <a:endParaRPr lang="en-GB"/>
          </a:p>
        </p:txBody>
      </p:sp>
      <p:sp>
        <p:nvSpPr>
          <p:cNvPr id="20482" name="Rectangle 2"/>
          <p:cNvSpPr>
            <a:spLocks noGrp="1" noChangeArrowheads="1"/>
          </p:cNvSpPr>
          <p:nvPr>
            <p:ph type="title"/>
          </p:nvPr>
        </p:nvSpPr>
        <p:spPr>
          <a:noFill/>
          <a:ln/>
        </p:spPr>
        <p:txBody>
          <a:bodyPr lIns="92075" tIns="46038" rIns="92075" bIns="46038" anchor="b"/>
          <a:lstStyle/>
          <a:p>
            <a:r>
              <a:rPr lang="en-GB"/>
              <a:t>Training contribution</a:t>
            </a:r>
          </a:p>
        </p:txBody>
      </p:sp>
      <p:sp>
        <p:nvSpPr>
          <p:cNvPr id="20483" name="Rectangle 3"/>
          <p:cNvSpPr>
            <a:spLocks noGrp="1" noChangeArrowheads="1"/>
          </p:cNvSpPr>
          <p:nvPr>
            <p:ph type="body" idx="1"/>
          </p:nvPr>
        </p:nvSpPr>
        <p:spPr>
          <a:noFill/>
          <a:ln/>
        </p:spPr>
        <p:txBody>
          <a:bodyPr lIns="92075" tIns="46038" rIns="92075" bIns="46038"/>
          <a:lstStyle/>
          <a:p>
            <a:r>
              <a:rPr lang="en-GB"/>
              <a:t>Providing knowledge &amp; skills to utilise in the change process</a:t>
            </a:r>
          </a:p>
          <a:p>
            <a:r>
              <a:rPr lang="en-GB"/>
              <a:t>Helping in development of an outward looking &amp; future-orientated approach to managing the organisation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Culture</a:t>
            </a:r>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fld id="{1B21A092-51FF-43FE-89D2-FA62BC85EA51}" type="slidenum">
              <a:rPr lang="en-GB" smtClean="0"/>
              <a:pPr/>
              <a:t>23</a:t>
            </a:fld>
            <a:endParaRPr lang="en-GB"/>
          </a:p>
        </p:txBody>
      </p:sp>
    </p:spTree>
    <p:extLst>
      <p:ext uri="{BB962C8B-B14F-4D97-AF65-F5344CB8AC3E}">
        <p14:creationId xmlns:p14="http://schemas.microsoft.com/office/powerpoint/2010/main" val="417938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1"/>
          <p:cNvSpPr>
            <a:spLocks noGrp="1"/>
          </p:cNvSpPr>
          <p:nvPr>
            <p:ph type="dt" sz="half" idx="10"/>
          </p:nvPr>
        </p:nvSpPr>
        <p:spPr/>
        <p:txBody>
          <a:bodyPr/>
          <a:lstStyle/>
          <a:p>
            <a:r>
              <a:rPr lang="en-GB"/>
              <a:t>Strategy School</a:t>
            </a:r>
          </a:p>
        </p:txBody>
      </p:sp>
      <p:sp>
        <p:nvSpPr>
          <p:cNvPr id="12" name="Slide Number Placeholder 3"/>
          <p:cNvSpPr>
            <a:spLocks noGrp="1"/>
          </p:cNvSpPr>
          <p:nvPr>
            <p:ph type="sldNum" sz="quarter" idx="12"/>
          </p:nvPr>
        </p:nvSpPr>
        <p:spPr/>
        <p:txBody>
          <a:bodyPr/>
          <a:lstStyle/>
          <a:p>
            <a:fld id="{B5C41F9F-3207-409A-AD2C-0F13B6D6E485}" type="slidenum">
              <a:rPr lang="en-GB"/>
              <a:pPr/>
              <a:t>24</a:t>
            </a:fld>
            <a:endParaRPr lang="en-GB"/>
          </a:p>
        </p:txBody>
      </p:sp>
      <p:sp>
        <p:nvSpPr>
          <p:cNvPr id="4098" name="Oval 2"/>
          <p:cNvSpPr>
            <a:spLocks noChangeArrowheads="1"/>
          </p:cNvSpPr>
          <p:nvPr/>
        </p:nvSpPr>
        <p:spPr bwMode="auto">
          <a:xfrm>
            <a:off x="2208213" y="1041400"/>
            <a:ext cx="4760912" cy="4760913"/>
          </a:xfrm>
          <a:prstGeom prst="ellipse">
            <a:avLst/>
          </a:prstGeom>
          <a:solidFill>
            <a:srgbClr val="E5EBFF"/>
          </a:solidFill>
          <a:ln w="12700">
            <a:solidFill>
              <a:schemeClr val="tx1"/>
            </a:solidFill>
            <a:round/>
            <a:headEnd/>
            <a:tailEnd/>
          </a:ln>
          <a:effectLst/>
        </p:spPr>
        <p:txBody>
          <a:bodyPr wrap="none" anchor="ctr"/>
          <a:lstStyle/>
          <a:p>
            <a:endParaRPr lang="en-US"/>
          </a:p>
        </p:txBody>
      </p:sp>
      <p:sp>
        <p:nvSpPr>
          <p:cNvPr id="4099" name="Oval 3"/>
          <p:cNvSpPr>
            <a:spLocks noChangeArrowheads="1"/>
          </p:cNvSpPr>
          <p:nvPr/>
        </p:nvSpPr>
        <p:spPr bwMode="auto">
          <a:xfrm>
            <a:off x="2947988" y="1781175"/>
            <a:ext cx="3279775" cy="3279775"/>
          </a:xfrm>
          <a:prstGeom prst="ellipse">
            <a:avLst/>
          </a:prstGeom>
          <a:solidFill>
            <a:srgbClr val="9EB3FF"/>
          </a:solidFill>
          <a:ln w="12700">
            <a:solidFill>
              <a:schemeClr val="tx1"/>
            </a:solidFill>
            <a:round/>
            <a:headEnd/>
            <a:tailEnd/>
          </a:ln>
          <a:effectLst/>
        </p:spPr>
        <p:txBody>
          <a:bodyPr wrap="none" anchor="ctr"/>
          <a:lstStyle/>
          <a:p>
            <a:endParaRPr lang="en-US"/>
          </a:p>
        </p:txBody>
      </p:sp>
      <p:sp>
        <p:nvSpPr>
          <p:cNvPr id="4100" name="Oval 4"/>
          <p:cNvSpPr>
            <a:spLocks noChangeArrowheads="1"/>
          </p:cNvSpPr>
          <p:nvPr/>
        </p:nvSpPr>
        <p:spPr bwMode="auto">
          <a:xfrm>
            <a:off x="3679825" y="2513013"/>
            <a:ext cx="1816100" cy="1816100"/>
          </a:xfrm>
          <a:prstGeom prst="ellipse">
            <a:avLst/>
          </a:prstGeom>
          <a:solidFill>
            <a:srgbClr val="3365FB"/>
          </a:solidFill>
          <a:ln w="12700">
            <a:solidFill>
              <a:schemeClr val="tx1"/>
            </a:solidFill>
            <a:round/>
            <a:headEnd/>
            <a:tailEnd/>
          </a:ln>
          <a:effectLst/>
        </p:spPr>
        <p:txBody>
          <a:bodyPr wrap="none" anchor="ctr"/>
          <a:lstStyle/>
          <a:p>
            <a:endParaRPr lang="en-US"/>
          </a:p>
        </p:txBody>
      </p:sp>
      <p:sp>
        <p:nvSpPr>
          <p:cNvPr id="4101" name="Rectangle 5"/>
          <p:cNvSpPr>
            <a:spLocks noChangeArrowheads="1"/>
          </p:cNvSpPr>
          <p:nvPr/>
        </p:nvSpPr>
        <p:spPr bwMode="auto">
          <a:xfrm>
            <a:off x="1849438" y="5922963"/>
            <a:ext cx="6697662" cy="333375"/>
          </a:xfrm>
          <a:prstGeom prst="rect">
            <a:avLst/>
          </a:prstGeom>
          <a:noFill/>
          <a:ln w="12700">
            <a:noFill/>
            <a:miter lim="800000"/>
            <a:headEnd/>
            <a:tailEnd/>
          </a:ln>
          <a:effectLst/>
        </p:spPr>
        <p:txBody>
          <a:bodyPr lIns="90488" tIns="44450" rIns="90488" bIns="44450">
            <a:spAutoFit/>
          </a:bodyPr>
          <a:lstStyle/>
          <a:p>
            <a:pPr algn="r" eaLnBrk="0" hangingPunct="0"/>
            <a:r>
              <a:rPr lang="en-GB" sz="1600" b="1">
                <a:latin typeface="Arial" charset="0"/>
              </a:rPr>
              <a:t>Exhibit 5.10 Culture in three layers</a:t>
            </a:r>
          </a:p>
        </p:txBody>
      </p:sp>
      <p:sp>
        <p:nvSpPr>
          <p:cNvPr id="4102" name="Rectangle 6"/>
          <p:cNvSpPr>
            <a:spLocks noChangeArrowheads="1"/>
          </p:cNvSpPr>
          <p:nvPr/>
        </p:nvSpPr>
        <p:spPr bwMode="auto">
          <a:xfrm>
            <a:off x="593725" y="6169025"/>
            <a:ext cx="7940675" cy="180975"/>
          </a:xfrm>
          <a:prstGeom prst="rect">
            <a:avLst/>
          </a:prstGeom>
          <a:noFill/>
          <a:ln w="12700">
            <a:noFill/>
            <a:miter lim="800000"/>
            <a:headEnd/>
            <a:tailEnd/>
          </a:ln>
          <a:effectLst/>
        </p:spPr>
        <p:txBody>
          <a:bodyPr lIns="90488" tIns="44450" rIns="90488" bIns="44450">
            <a:spAutoFit/>
          </a:bodyPr>
          <a:lstStyle/>
          <a:p>
            <a:pPr algn="r" eaLnBrk="0" hangingPunct="0"/>
            <a:r>
              <a:rPr lang="en-GB" sz="600">
                <a:latin typeface="Arial" charset="0"/>
              </a:rPr>
              <a:t>Source: Adapted from E, Schein, </a:t>
            </a:r>
            <a:r>
              <a:rPr lang="en-GB" sz="600" i="1">
                <a:latin typeface="Arial" charset="0"/>
              </a:rPr>
              <a:t>Organisation Culture and Leadership</a:t>
            </a:r>
            <a:r>
              <a:rPr lang="en-GB" sz="600">
                <a:latin typeface="Arial" charset="0"/>
              </a:rPr>
              <a:t>, Jossey-Bass, 1985</a:t>
            </a:r>
          </a:p>
        </p:txBody>
      </p:sp>
      <p:sp>
        <p:nvSpPr>
          <p:cNvPr id="4103" name="Rectangle 7"/>
          <p:cNvSpPr>
            <a:spLocks noChangeArrowheads="1"/>
          </p:cNvSpPr>
          <p:nvPr/>
        </p:nvSpPr>
        <p:spPr bwMode="auto">
          <a:xfrm>
            <a:off x="3660775" y="3009900"/>
            <a:ext cx="1808163" cy="82232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latin typeface="Arial" charset="0"/>
              </a:rPr>
              <a:t>Paradigm</a:t>
            </a:r>
          </a:p>
          <a:p>
            <a:pPr algn="ctr" eaLnBrk="0" hangingPunct="0"/>
            <a:r>
              <a:rPr lang="en-GB" sz="1600">
                <a:latin typeface="Arial" charset="0"/>
              </a:rPr>
              <a:t>Taken-for-granted</a:t>
            </a:r>
          </a:p>
          <a:p>
            <a:pPr algn="ctr" eaLnBrk="0" hangingPunct="0"/>
            <a:r>
              <a:rPr lang="en-GB" sz="1600">
                <a:latin typeface="Arial" charset="0"/>
              </a:rPr>
              <a:t>assumptions</a:t>
            </a:r>
          </a:p>
        </p:txBody>
      </p:sp>
      <p:sp>
        <p:nvSpPr>
          <p:cNvPr id="4104" name="Rectangle 8"/>
          <p:cNvSpPr>
            <a:spLocks noChangeArrowheads="1"/>
          </p:cNvSpPr>
          <p:nvPr/>
        </p:nvSpPr>
        <p:spPr bwMode="auto">
          <a:xfrm>
            <a:off x="4183063" y="2006600"/>
            <a:ext cx="788987" cy="33337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solidFill>
                  <a:schemeClr val="accent2"/>
                </a:solidFill>
                <a:latin typeface="Arial" charset="0"/>
              </a:rPr>
              <a:t>Beliefs</a:t>
            </a:r>
            <a:endParaRPr lang="en-GB" sz="1600">
              <a:latin typeface="Arial" charset="0"/>
            </a:endParaRPr>
          </a:p>
        </p:txBody>
      </p:sp>
      <p:sp>
        <p:nvSpPr>
          <p:cNvPr id="4105" name="Rectangle 9"/>
          <p:cNvSpPr>
            <a:spLocks noChangeArrowheads="1"/>
          </p:cNvSpPr>
          <p:nvPr/>
        </p:nvSpPr>
        <p:spPr bwMode="auto">
          <a:xfrm>
            <a:off x="4176713" y="1257300"/>
            <a:ext cx="800100" cy="333375"/>
          </a:xfrm>
          <a:prstGeom prst="rect">
            <a:avLst/>
          </a:prstGeom>
          <a:noFill/>
          <a:ln w="12700">
            <a:noFill/>
            <a:miter lim="800000"/>
            <a:headEnd/>
            <a:tailEnd/>
          </a:ln>
          <a:effectLst/>
        </p:spPr>
        <p:txBody>
          <a:bodyPr wrap="none" lIns="90488" tIns="44450" rIns="90488" bIns="44450">
            <a:spAutoFit/>
          </a:bodyPr>
          <a:lstStyle/>
          <a:p>
            <a:pPr algn="ctr" eaLnBrk="0" hangingPunct="0"/>
            <a:r>
              <a:rPr lang="en-GB" sz="1600">
                <a:solidFill>
                  <a:schemeClr val="accent2"/>
                </a:solidFill>
                <a:latin typeface="Arial" charset="0"/>
              </a:rPr>
              <a:t>Values</a:t>
            </a:r>
          </a:p>
        </p:txBody>
      </p:sp>
    </p:spTree>
    <p:extLst>
      <p:ext uri="{BB962C8B-B14F-4D97-AF65-F5344CB8AC3E}">
        <p14:creationId xmlns:p14="http://schemas.microsoft.com/office/powerpoint/2010/main" val="8362268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9F68C369-E25E-41EA-9345-BBC208904443}" type="slidenum">
              <a:rPr lang="en-GB"/>
              <a:pPr/>
              <a:t>25</a:t>
            </a:fld>
            <a:endParaRPr lang="en-GB"/>
          </a:p>
        </p:txBody>
      </p:sp>
      <p:sp>
        <p:nvSpPr>
          <p:cNvPr id="81922" name="Rectangle 2"/>
          <p:cNvSpPr>
            <a:spLocks noGrp="1" noChangeArrowheads="1"/>
          </p:cNvSpPr>
          <p:nvPr>
            <p:ph type="title"/>
          </p:nvPr>
        </p:nvSpPr>
        <p:spPr/>
        <p:txBody>
          <a:bodyPr/>
          <a:lstStyle/>
          <a:p>
            <a:r>
              <a:rPr lang="en-GB"/>
              <a:t>Elements of Organisational Culture</a:t>
            </a:r>
          </a:p>
        </p:txBody>
      </p:sp>
      <p:sp>
        <p:nvSpPr>
          <p:cNvPr id="81923" name="Rectangle 3"/>
          <p:cNvSpPr>
            <a:spLocks noGrp="1" noChangeArrowheads="1"/>
          </p:cNvSpPr>
          <p:nvPr>
            <p:ph type="body" idx="1"/>
          </p:nvPr>
        </p:nvSpPr>
        <p:spPr/>
        <p:txBody>
          <a:bodyPr/>
          <a:lstStyle/>
          <a:p>
            <a:pPr marL="609600" indent="-609600"/>
            <a:r>
              <a:rPr lang="en-GB"/>
              <a:t>Every organisation has its OWN culture.</a:t>
            </a:r>
          </a:p>
          <a:p>
            <a:pPr marL="609600" indent="-609600"/>
            <a:r>
              <a:rPr lang="en-GB"/>
              <a:t>Culture = beliefs + values + learned 			     ways of managing</a:t>
            </a:r>
          </a:p>
          <a:p>
            <a:pPr marL="609600" indent="-609600"/>
            <a:r>
              <a:rPr lang="en-GB"/>
              <a:t>Influences the development of strategy</a:t>
            </a:r>
          </a:p>
        </p:txBody>
      </p:sp>
    </p:spTree>
    <p:extLst>
      <p:ext uri="{BB962C8B-B14F-4D97-AF65-F5344CB8AC3E}">
        <p14:creationId xmlns:p14="http://schemas.microsoft.com/office/powerpoint/2010/main" val="386033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23">
                                            <p:txEl>
                                              <p:pRg st="0" end="0"/>
                                            </p:txEl>
                                          </p:spTgt>
                                        </p:tgtEl>
                                        <p:attrNameLst>
                                          <p:attrName>style.visibility</p:attrName>
                                        </p:attrNameLst>
                                      </p:cBhvr>
                                      <p:to>
                                        <p:strVal val="visible"/>
                                      </p:to>
                                    </p:set>
                                    <p:animEffect transition="in" filter="fade">
                                      <p:cBhvr>
                                        <p:cTn id="12" dur="2000"/>
                                        <p:tgtEl>
                                          <p:spTgt spid="8192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1923">
                                            <p:txEl>
                                              <p:pRg st="1" end="1"/>
                                            </p:txEl>
                                          </p:spTgt>
                                        </p:tgtEl>
                                        <p:attrNameLst>
                                          <p:attrName>style.visibility</p:attrName>
                                        </p:attrNameLst>
                                      </p:cBhvr>
                                      <p:to>
                                        <p:strVal val="visible"/>
                                      </p:to>
                                    </p:set>
                                    <p:animEffect transition="in" filter="fade">
                                      <p:cBhvr>
                                        <p:cTn id="17" dur="2000"/>
                                        <p:tgtEl>
                                          <p:spTgt spid="8192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1923">
                                            <p:txEl>
                                              <p:pRg st="2" end="2"/>
                                            </p:txEl>
                                          </p:spTgt>
                                        </p:tgtEl>
                                        <p:attrNameLst>
                                          <p:attrName>style.visibility</p:attrName>
                                        </p:attrNameLst>
                                      </p:cBhvr>
                                      <p:to>
                                        <p:strVal val="visible"/>
                                      </p:to>
                                    </p:set>
                                    <p:animEffect transition="in" filter="fade">
                                      <p:cBhvr>
                                        <p:cTn id="22" dur="2000"/>
                                        <p:tgtEl>
                                          <p:spTgt spid="819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F7C440D7-BF56-48D8-8D79-20FC84F8E572}" type="slidenum">
              <a:rPr lang="en-GB"/>
              <a:pPr/>
              <a:t>26</a:t>
            </a:fld>
            <a:endParaRPr lang="en-GB"/>
          </a:p>
        </p:txBody>
      </p:sp>
      <p:sp>
        <p:nvSpPr>
          <p:cNvPr id="77826" name="Rectangle 2"/>
          <p:cNvSpPr>
            <a:spLocks noGrp="1" noChangeArrowheads="1"/>
          </p:cNvSpPr>
          <p:nvPr>
            <p:ph type="title"/>
          </p:nvPr>
        </p:nvSpPr>
        <p:spPr/>
        <p:txBody>
          <a:bodyPr/>
          <a:lstStyle/>
          <a:p>
            <a:r>
              <a:rPr lang="en-GB"/>
              <a:t>Important Qualifications</a:t>
            </a:r>
          </a:p>
        </p:txBody>
      </p:sp>
      <p:sp>
        <p:nvSpPr>
          <p:cNvPr id="77827" name="Rectangle 3"/>
          <p:cNvSpPr>
            <a:spLocks noGrp="1" noChangeArrowheads="1"/>
          </p:cNvSpPr>
          <p:nvPr>
            <p:ph type="body" idx="1"/>
          </p:nvPr>
        </p:nvSpPr>
        <p:spPr/>
        <p:txBody>
          <a:bodyPr/>
          <a:lstStyle/>
          <a:p>
            <a:pPr marL="609600" indent="-609600"/>
            <a:r>
              <a:rPr lang="en-GB"/>
              <a:t>Organisations change over time</a:t>
            </a:r>
          </a:p>
          <a:p>
            <a:pPr marL="609600" indent="-609600">
              <a:buFont typeface="Wingdings" pitchFamily="2" charset="2"/>
              <a:buNone/>
            </a:pPr>
            <a:r>
              <a:rPr lang="en-GB"/>
              <a:t>	Small entrepreneurial business which matures into a larger organisation:-</a:t>
            </a:r>
          </a:p>
          <a:p>
            <a:pPr marL="609600" indent="-609600">
              <a:buFont typeface="Wingdings" pitchFamily="2" charset="2"/>
              <a:buNone/>
            </a:pPr>
            <a:r>
              <a:rPr lang="en-GB"/>
              <a:t>	Starts as power culture</a:t>
            </a:r>
          </a:p>
          <a:p>
            <a:pPr marL="609600" indent="-609600">
              <a:buFont typeface="Wingdings" pitchFamily="2" charset="2"/>
              <a:buNone/>
            </a:pPr>
            <a:r>
              <a:rPr lang="en-GB"/>
              <a:t>	Bureaucracy – role culture may move to task culture?</a:t>
            </a:r>
          </a:p>
        </p:txBody>
      </p:sp>
    </p:spTree>
    <p:extLst>
      <p:ext uri="{BB962C8B-B14F-4D97-AF65-F5344CB8AC3E}">
        <p14:creationId xmlns:p14="http://schemas.microsoft.com/office/powerpoint/2010/main" val="404715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7827">
                                            <p:txEl>
                                              <p:pRg st="0" end="0"/>
                                            </p:txEl>
                                          </p:spTgt>
                                        </p:tgtEl>
                                        <p:attrNameLst>
                                          <p:attrName>style.visibility</p:attrName>
                                        </p:attrNameLst>
                                      </p:cBhvr>
                                      <p:to>
                                        <p:strVal val="visible"/>
                                      </p:to>
                                    </p:set>
                                    <p:animEffect transition="in" filter="fade">
                                      <p:cBhvr>
                                        <p:cTn id="12" dur="2000"/>
                                        <p:tgtEl>
                                          <p:spTgt spid="778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7827">
                                            <p:txEl>
                                              <p:pRg st="1" end="1"/>
                                            </p:txEl>
                                          </p:spTgt>
                                        </p:tgtEl>
                                        <p:attrNameLst>
                                          <p:attrName>style.visibility</p:attrName>
                                        </p:attrNameLst>
                                      </p:cBhvr>
                                      <p:to>
                                        <p:strVal val="visible"/>
                                      </p:to>
                                    </p:set>
                                    <p:animEffect transition="in" filter="fade">
                                      <p:cBhvr>
                                        <p:cTn id="17" dur="2000"/>
                                        <p:tgtEl>
                                          <p:spTgt spid="7782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7827">
                                            <p:txEl>
                                              <p:pRg st="2" end="2"/>
                                            </p:txEl>
                                          </p:spTgt>
                                        </p:tgtEl>
                                        <p:attrNameLst>
                                          <p:attrName>style.visibility</p:attrName>
                                        </p:attrNameLst>
                                      </p:cBhvr>
                                      <p:to>
                                        <p:strVal val="visible"/>
                                      </p:to>
                                    </p:set>
                                    <p:animEffect transition="in" filter="fade">
                                      <p:cBhvr>
                                        <p:cTn id="22" dur="2000"/>
                                        <p:tgtEl>
                                          <p:spTgt spid="7782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7827">
                                            <p:txEl>
                                              <p:pRg st="3" end="3"/>
                                            </p:txEl>
                                          </p:spTgt>
                                        </p:tgtEl>
                                        <p:attrNameLst>
                                          <p:attrName>style.visibility</p:attrName>
                                        </p:attrNameLst>
                                      </p:cBhvr>
                                      <p:to>
                                        <p:strVal val="visible"/>
                                      </p:to>
                                    </p:set>
                                    <p:animEffect transition="in" filter="fade">
                                      <p:cBhvr>
                                        <p:cTn id="27" dur="2000"/>
                                        <p:tgtEl>
                                          <p:spTgt spid="778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GB"/>
              <a:t>Strategy School</a:t>
            </a:r>
          </a:p>
        </p:txBody>
      </p:sp>
      <p:sp>
        <p:nvSpPr>
          <p:cNvPr id="6" name="Slide Number Placeholder 5"/>
          <p:cNvSpPr>
            <a:spLocks noGrp="1"/>
          </p:cNvSpPr>
          <p:nvPr>
            <p:ph type="sldNum" sz="quarter" idx="12"/>
          </p:nvPr>
        </p:nvSpPr>
        <p:spPr/>
        <p:txBody>
          <a:bodyPr/>
          <a:lstStyle/>
          <a:p>
            <a:fld id="{50B3E9D9-2CDE-4DCD-BFE5-D34CBE5DC16E}" type="slidenum">
              <a:rPr lang="en-GB"/>
              <a:pPr/>
              <a:t>27</a:t>
            </a:fld>
            <a:endParaRPr lang="en-GB"/>
          </a:p>
        </p:txBody>
      </p:sp>
      <p:sp>
        <p:nvSpPr>
          <p:cNvPr id="69634" name="Rectangle 2"/>
          <p:cNvSpPr>
            <a:spLocks noGrp="1" noChangeArrowheads="1"/>
          </p:cNvSpPr>
          <p:nvPr>
            <p:ph type="title"/>
          </p:nvPr>
        </p:nvSpPr>
        <p:spPr/>
        <p:txBody>
          <a:bodyPr/>
          <a:lstStyle/>
          <a:p>
            <a:r>
              <a:rPr lang="en-GB"/>
              <a:t>Culture and Strategy</a:t>
            </a:r>
          </a:p>
        </p:txBody>
      </p:sp>
      <p:sp>
        <p:nvSpPr>
          <p:cNvPr id="69635" name="Rectangle 3"/>
          <p:cNvSpPr>
            <a:spLocks noGrp="1" noChangeArrowheads="1"/>
          </p:cNvSpPr>
          <p:nvPr>
            <p:ph type="body" idx="1"/>
          </p:nvPr>
        </p:nvSpPr>
        <p:spPr/>
        <p:txBody>
          <a:bodyPr/>
          <a:lstStyle/>
          <a:p>
            <a:r>
              <a:rPr lang="en-GB"/>
              <a:t>Not a </a:t>
            </a:r>
            <a:r>
              <a:rPr lang="en-GB" i="1"/>
              <a:t>best</a:t>
            </a:r>
            <a:r>
              <a:rPr lang="en-GB"/>
              <a:t> culture</a:t>
            </a:r>
          </a:p>
          <a:p>
            <a:r>
              <a:rPr lang="en-GB" i="1"/>
              <a:t>Fit </a:t>
            </a:r>
            <a:r>
              <a:rPr lang="en-GB"/>
              <a:t>between culture and strategy</a:t>
            </a:r>
          </a:p>
          <a:p>
            <a:r>
              <a:rPr lang="en-GB"/>
              <a:t>Culture is </a:t>
            </a:r>
            <a:r>
              <a:rPr lang="en-GB" i="1"/>
              <a:t>self-perpetuating</a:t>
            </a:r>
            <a:r>
              <a:rPr lang="en-GB"/>
              <a:t>; but may change</a:t>
            </a:r>
          </a:p>
          <a:p>
            <a:r>
              <a:rPr lang="en-GB"/>
              <a:t>Managing the </a:t>
            </a:r>
            <a:r>
              <a:rPr lang="en-GB" i="1"/>
              <a:t>mix of sub-cultures</a:t>
            </a:r>
          </a:p>
          <a:p>
            <a:endParaRPr lang="en-GB" i="1"/>
          </a:p>
          <a:p>
            <a:endParaRPr lang="en-GB" i="1"/>
          </a:p>
          <a:p>
            <a:endParaRPr lang="en-GB" i="1"/>
          </a:p>
          <a:p>
            <a:endParaRPr lang="en-GB" i="1"/>
          </a:p>
        </p:txBody>
      </p:sp>
    </p:spTree>
    <p:extLst>
      <p:ext uri="{BB962C8B-B14F-4D97-AF65-F5344CB8AC3E}">
        <p14:creationId xmlns:p14="http://schemas.microsoft.com/office/powerpoint/2010/main" val="1044704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5">
                                            <p:txEl>
                                              <p:pRg st="0" end="0"/>
                                            </p:txEl>
                                          </p:spTgt>
                                        </p:tgtEl>
                                        <p:attrNameLst>
                                          <p:attrName>style.visibility</p:attrName>
                                        </p:attrNameLst>
                                      </p:cBhvr>
                                      <p:to>
                                        <p:strVal val="visible"/>
                                      </p:to>
                                    </p:set>
                                    <p:animEffect transition="in" filter="fade">
                                      <p:cBhvr>
                                        <p:cTn id="12" dur="2000"/>
                                        <p:tgtEl>
                                          <p:spTgt spid="6963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9635">
                                            <p:txEl>
                                              <p:pRg st="1" end="1"/>
                                            </p:txEl>
                                          </p:spTgt>
                                        </p:tgtEl>
                                        <p:attrNameLst>
                                          <p:attrName>style.visibility</p:attrName>
                                        </p:attrNameLst>
                                      </p:cBhvr>
                                      <p:to>
                                        <p:strVal val="visible"/>
                                      </p:to>
                                    </p:set>
                                    <p:animEffect transition="in" filter="fade">
                                      <p:cBhvr>
                                        <p:cTn id="17" dur="2000"/>
                                        <p:tgtEl>
                                          <p:spTgt spid="6963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9635">
                                            <p:txEl>
                                              <p:pRg st="2" end="2"/>
                                            </p:txEl>
                                          </p:spTgt>
                                        </p:tgtEl>
                                        <p:attrNameLst>
                                          <p:attrName>style.visibility</p:attrName>
                                        </p:attrNameLst>
                                      </p:cBhvr>
                                      <p:to>
                                        <p:strVal val="visible"/>
                                      </p:to>
                                    </p:set>
                                    <p:animEffect transition="in" filter="fade">
                                      <p:cBhvr>
                                        <p:cTn id="22" dur="2000"/>
                                        <p:tgtEl>
                                          <p:spTgt spid="6963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9635">
                                            <p:txEl>
                                              <p:pRg st="3" end="3"/>
                                            </p:txEl>
                                          </p:spTgt>
                                        </p:tgtEl>
                                        <p:attrNameLst>
                                          <p:attrName>style.visibility</p:attrName>
                                        </p:attrNameLst>
                                      </p:cBhvr>
                                      <p:to>
                                        <p:strVal val="visible"/>
                                      </p:to>
                                    </p:set>
                                    <p:animEffect transition="in" filter="fade">
                                      <p:cBhvr>
                                        <p:cTn id="27" dur="2000"/>
                                        <p:tgtEl>
                                          <p:spTgt spid="696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t>Within your organisation you will need to identify if there was a change in culture after change was implemented</a:t>
            </a:r>
            <a:r>
              <a:rPr lang="en-GB"/>
              <a:t>.  </a:t>
            </a:r>
          </a:p>
          <a:p>
            <a:r>
              <a:rPr lang="en-GB"/>
              <a:t>Was </a:t>
            </a:r>
            <a:r>
              <a:rPr lang="en-GB" dirty="0"/>
              <a:t>a change in culture part of the aim/objectives of the project?</a:t>
            </a:r>
          </a:p>
        </p:txBody>
      </p:sp>
      <p:sp>
        <p:nvSpPr>
          <p:cNvPr id="4" name="Slide Number Placeholder 3"/>
          <p:cNvSpPr>
            <a:spLocks noGrp="1"/>
          </p:cNvSpPr>
          <p:nvPr>
            <p:ph type="sldNum" sz="quarter" idx="12"/>
          </p:nvPr>
        </p:nvSpPr>
        <p:spPr/>
        <p:txBody>
          <a:bodyPr/>
          <a:lstStyle/>
          <a:p>
            <a:fld id="{1B21A092-51FF-43FE-89D2-FA62BC85EA51}" type="slidenum">
              <a:rPr lang="en-GB" smtClean="0"/>
              <a:pPr/>
              <a:t>28</a:t>
            </a:fld>
            <a:endParaRPr lang="en-GB"/>
          </a:p>
        </p:txBody>
      </p:sp>
    </p:spTree>
    <p:extLst>
      <p:ext uri="{BB962C8B-B14F-4D97-AF65-F5344CB8AC3E}">
        <p14:creationId xmlns:p14="http://schemas.microsoft.com/office/powerpoint/2010/main" val="22175108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Rectangle 2">
            <a:extLst>
              <a:ext uri="{FF2B5EF4-FFF2-40B4-BE49-F238E27FC236}">
                <a16:creationId xmlns:a16="http://schemas.microsoft.com/office/drawing/2014/main" id="{AA5ADD23-368B-4596-9554-E6B1EB72E2BB}"/>
              </a:ext>
            </a:extLst>
          </p:cNvPr>
          <p:cNvSpPr>
            <a:spLocks noGrp="1"/>
          </p:cNvSpPr>
          <p:nvPr>
            <p:ph type="title"/>
          </p:nvPr>
        </p:nvSpPr>
        <p:spPr>
          <a:xfrm>
            <a:off x="685800" y="304800"/>
            <a:ext cx="7772400" cy="762000"/>
          </a:xfrm>
        </p:spPr>
        <p:txBody>
          <a:bodyPr/>
          <a:lstStyle/>
          <a:p>
            <a:pPr eaLnBrk="1" hangingPunct="1"/>
            <a:br>
              <a:rPr lang="en-US" altLang="en-US" sz="3600"/>
            </a:br>
            <a:r>
              <a:rPr lang="en-US" altLang="en-US" sz="3600"/>
              <a:t>Jaguar Case Study</a:t>
            </a:r>
            <a:br>
              <a:rPr lang="en-US" altLang="en-US" sz="3600"/>
            </a:br>
            <a:r>
              <a:rPr lang="en-US" altLang="en-US" sz="3600"/>
              <a:t>. . .</a:t>
            </a:r>
          </a:p>
        </p:txBody>
      </p:sp>
      <p:sp>
        <p:nvSpPr>
          <p:cNvPr id="113667" name="Rectangle 3">
            <a:extLst>
              <a:ext uri="{FF2B5EF4-FFF2-40B4-BE49-F238E27FC236}">
                <a16:creationId xmlns:a16="http://schemas.microsoft.com/office/drawing/2014/main" id="{BDF816E3-C946-401E-80F4-87A66185824B}"/>
              </a:ext>
            </a:extLst>
          </p:cNvPr>
          <p:cNvSpPr>
            <a:spLocks noGrp="1"/>
          </p:cNvSpPr>
          <p:nvPr>
            <p:ph idx="1"/>
          </p:nvPr>
        </p:nvSpPr>
        <p:spPr>
          <a:xfrm>
            <a:off x="26988" y="1484313"/>
            <a:ext cx="6400800" cy="3581400"/>
          </a:xfrm>
        </p:spPr>
        <p:txBody>
          <a:bodyPr/>
          <a:lstStyle/>
          <a:p>
            <a:pPr marL="533400" indent="-533400" eaLnBrk="1" hangingPunct="1">
              <a:spcAft>
                <a:spcPct val="65000"/>
              </a:spcAft>
              <a:buFont typeface="Wingdings" panose="05000000000000000000" pitchFamily="2" charset="2"/>
              <a:buAutoNum type="arabicPeriod"/>
              <a:defRPr/>
            </a:pPr>
            <a:r>
              <a:rPr lang="en-US" altLang="en-US" sz="2000" dirty="0">
                <a:solidFill>
                  <a:srgbClr val="0000FF"/>
                </a:solidFill>
                <a:latin typeface="Calibri Light" panose="020F0302020204030204" pitchFamily="34" charset="0"/>
                <a:cs typeface="Times New Roman" panose="02020603050405020304" pitchFamily="18" charset="0"/>
              </a:rPr>
              <a:t>Identify the possible  reasons for a  required change at Jaguar- operational, cultural, human resource etc.</a:t>
            </a:r>
          </a:p>
          <a:p>
            <a:pPr marL="0" indent="0" eaLnBrk="1" hangingPunct="1">
              <a:spcAft>
                <a:spcPct val="65000"/>
              </a:spcAft>
              <a:buFont typeface="Arial" panose="020B0604020202020204" pitchFamily="34" charset="0"/>
              <a:buNone/>
              <a:defRPr/>
            </a:pPr>
            <a:r>
              <a:rPr lang="en-US" altLang="en-US" sz="2000">
                <a:solidFill>
                  <a:srgbClr val="0000FF"/>
                </a:solidFill>
                <a:latin typeface="Calibri Light" panose="020F0302020204030204" pitchFamily="34" charset="0"/>
                <a:cs typeface="Times New Roman" panose="02020603050405020304" pitchFamily="18" charset="0"/>
              </a:rPr>
              <a:t>2:</a:t>
            </a:r>
            <a:r>
              <a:rPr lang="en-US" altLang="en-US" sz="2000" dirty="0">
                <a:solidFill>
                  <a:srgbClr val="0000FF"/>
                </a:solidFill>
                <a:latin typeface="Calibri Light" panose="020F0302020204030204" pitchFamily="34" charset="0"/>
                <a:cs typeface="Times New Roman" panose="02020603050405020304" pitchFamily="18" charset="0"/>
              </a:rPr>
              <a:t>	</a:t>
            </a:r>
            <a:r>
              <a:rPr lang="en-US" altLang="en-US" sz="2000" dirty="0">
                <a:solidFill>
                  <a:srgbClr val="FF00FF"/>
                </a:solidFill>
                <a:latin typeface="Calibri Light" panose="020F0302020204030204" pitchFamily="34" charset="0"/>
                <a:cs typeface="Times New Roman" panose="02020603050405020304" pitchFamily="18" charset="0"/>
              </a:rPr>
              <a:t>Identify at least two or three actions that change 	leaders and those affected by the change can take 	to help reduce or eliminate that source of 	resistance.</a:t>
            </a:r>
          </a:p>
          <a:p>
            <a:pPr marL="0" indent="0" eaLnBrk="1" hangingPunct="1">
              <a:spcAft>
                <a:spcPct val="65000"/>
              </a:spcAft>
              <a:buFont typeface="Arial" panose="020B0604020202020204" pitchFamily="34" charset="0"/>
              <a:buNone/>
              <a:defRPr/>
            </a:pPr>
            <a:endParaRPr lang="en-US" altLang="en-US" sz="2400" dirty="0">
              <a:solidFill>
                <a:srgbClr val="0000FF"/>
              </a:solidFill>
              <a:latin typeface="Calibri Light" panose="020F0302020204030204" pitchFamily="34" charset="0"/>
              <a:cs typeface="Times New Roman" panose="02020603050405020304" pitchFamily="18" charset="0"/>
            </a:endParaRPr>
          </a:p>
        </p:txBody>
      </p:sp>
      <p:pic>
        <p:nvPicPr>
          <p:cNvPr id="113668" name="Picture 4" descr="bd06622_">
            <a:extLst>
              <a:ext uri="{FF2B5EF4-FFF2-40B4-BE49-F238E27FC236}">
                <a16:creationId xmlns:a16="http://schemas.microsoft.com/office/drawing/2014/main" id="{288BAE37-DCEC-4F09-A444-A4EEF4BA93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125" y="1773238"/>
            <a:ext cx="2227263"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369109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3666"/>
                                        </p:tgtEl>
                                        <p:attrNameLst>
                                          <p:attrName>style.visibility</p:attrName>
                                        </p:attrNameLst>
                                      </p:cBhvr>
                                      <p:to>
                                        <p:strVal val="visible"/>
                                      </p:to>
                                    </p:set>
                                    <p:anim calcmode="lin" valueType="num">
                                      <p:cBhvr>
                                        <p:cTn id="7" dur="500" fill="hold"/>
                                        <p:tgtEl>
                                          <p:spTgt spid="113666"/>
                                        </p:tgtEl>
                                        <p:attrNameLst>
                                          <p:attrName>ppt_w</p:attrName>
                                        </p:attrNameLst>
                                      </p:cBhvr>
                                      <p:tavLst>
                                        <p:tav tm="0">
                                          <p:val>
                                            <p:fltVal val="0"/>
                                          </p:val>
                                        </p:tav>
                                        <p:tav tm="100000">
                                          <p:val>
                                            <p:strVal val="#ppt_w"/>
                                          </p:val>
                                        </p:tav>
                                      </p:tavLst>
                                    </p:anim>
                                    <p:anim calcmode="lin" valueType="num">
                                      <p:cBhvr>
                                        <p:cTn id="8" dur="500" fill="hold"/>
                                        <p:tgtEl>
                                          <p:spTgt spid="113666"/>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13668"/>
                                        </p:tgtEl>
                                        <p:attrNameLst>
                                          <p:attrName>style.visibility</p:attrName>
                                        </p:attrNameLst>
                                      </p:cBhvr>
                                      <p:to>
                                        <p:strVal val="visible"/>
                                      </p:to>
                                    </p:set>
                                    <p:anim calcmode="lin" valueType="num">
                                      <p:cBhvr>
                                        <p:cTn id="12" dur="500" fill="hold"/>
                                        <p:tgtEl>
                                          <p:spTgt spid="113668"/>
                                        </p:tgtEl>
                                        <p:attrNameLst>
                                          <p:attrName>ppt_w</p:attrName>
                                        </p:attrNameLst>
                                      </p:cBhvr>
                                      <p:tavLst>
                                        <p:tav tm="0">
                                          <p:val>
                                            <p:fltVal val="0"/>
                                          </p:val>
                                        </p:tav>
                                        <p:tav tm="100000">
                                          <p:val>
                                            <p:strVal val="#ppt_w"/>
                                          </p:val>
                                        </p:tav>
                                      </p:tavLst>
                                    </p:anim>
                                    <p:anim calcmode="lin" valueType="num">
                                      <p:cBhvr>
                                        <p:cTn id="13" dur="500" fill="hold"/>
                                        <p:tgtEl>
                                          <p:spTgt spid="113668"/>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113667">
                                            <p:txEl>
                                              <p:pRg st="0" end="0"/>
                                            </p:txEl>
                                          </p:spTgt>
                                        </p:tgtEl>
                                        <p:attrNameLst>
                                          <p:attrName>style.visibility</p:attrName>
                                        </p:attrNameLst>
                                      </p:cBhvr>
                                      <p:to>
                                        <p:strVal val="visible"/>
                                      </p:to>
                                    </p:set>
                                    <p:animEffect transition="in" filter="barn(outVertical)">
                                      <p:cBhvr>
                                        <p:cTn id="18" dur="500"/>
                                        <p:tgtEl>
                                          <p:spTgt spid="113667">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113667">
                                            <p:txEl>
                                              <p:pRg st="1" end="1"/>
                                            </p:txEl>
                                          </p:spTgt>
                                        </p:tgtEl>
                                        <p:attrNameLst>
                                          <p:attrName>style.visibility</p:attrName>
                                        </p:attrNameLst>
                                      </p:cBhvr>
                                      <p:to>
                                        <p:strVal val="visible"/>
                                      </p:to>
                                    </p:set>
                                    <p:animEffect transition="in" filter="barn(outVertical)">
                                      <p:cBhvr>
                                        <p:cTn id="23" dur="500"/>
                                        <p:tgtEl>
                                          <p:spTgt spid="1136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6" grpId="0" autoUpdateAnimBg="0"/>
      <p:bldP spid="113667" grpId="0" build="p" autoUpdateAnimBg="0"/>
    </p:bld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1022</Words>
  <Application>Microsoft Office PowerPoint</Application>
  <PresentationFormat>On-screen Show (4:3)</PresentationFormat>
  <Paragraphs>165</Paragraphs>
  <Slides>29</Slides>
  <Notes>2</Notes>
  <HiddenSlides>0</HiddenSlides>
  <MMClips>1</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29</vt:i4>
      </vt:variant>
    </vt:vector>
  </HeadingPairs>
  <TitlesOfParts>
    <vt:vector size="37" baseType="lpstr">
      <vt:lpstr>Arial</vt:lpstr>
      <vt:lpstr>Calibri</vt:lpstr>
      <vt:lpstr>Calibri Light</vt:lpstr>
      <vt:lpstr>Times New Roman</vt:lpstr>
      <vt:lpstr>Wingdings</vt:lpstr>
      <vt:lpstr>Default Design</vt:lpstr>
      <vt:lpstr>VISIO</vt:lpstr>
      <vt:lpstr>Visio</vt:lpstr>
      <vt:lpstr>Developing human potential to facilitate change</vt:lpstr>
      <vt:lpstr>Wise words…..</vt:lpstr>
      <vt:lpstr>Why is organisational change so difficult?</vt:lpstr>
      <vt:lpstr>The Journey Through Change</vt:lpstr>
      <vt:lpstr>PowerPoint Presentation</vt:lpstr>
      <vt:lpstr>The Origins of Resistance . . .</vt:lpstr>
      <vt:lpstr>We Value Resistors Because . . .</vt:lpstr>
      <vt:lpstr>Resilience is . . .</vt:lpstr>
      <vt:lpstr>Develop Your Resilience</vt:lpstr>
      <vt:lpstr>Paradox of change</vt:lpstr>
      <vt:lpstr>Nature of change</vt:lpstr>
      <vt:lpstr>Burnes nine element model (1992)</vt:lpstr>
      <vt:lpstr>What can go wrong?</vt:lpstr>
      <vt:lpstr>Role of HRD in organisational change</vt:lpstr>
      <vt:lpstr>Role of HRD in organisational change</vt:lpstr>
      <vt:lpstr>Conclusion</vt:lpstr>
      <vt:lpstr>Conclusion (contd)</vt:lpstr>
      <vt:lpstr>Key tasks</vt:lpstr>
      <vt:lpstr>Strategies for change</vt:lpstr>
      <vt:lpstr>Training &amp; development interventions</vt:lpstr>
      <vt:lpstr>Training contribution</vt:lpstr>
      <vt:lpstr>Training contribution</vt:lpstr>
      <vt:lpstr>Culture</vt:lpstr>
      <vt:lpstr>PowerPoint Presentation</vt:lpstr>
      <vt:lpstr>Elements of Organisational Culture</vt:lpstr>
      <vt:lpstr>Important Qualifications</vt:lpstr>
      <vt:lpstr>Culture and Strategy</vt:lpstr>
      <vt:lpstr>Conclusion</vt:lpstr>
      <vt:lpstr> Jaguar Case Study . . .</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human potential to facilitate change</dc:title>
  <dc:creator>mbroomfi</dc:creator>
  <cp:lastModifiedBy>Maria Heffernan</cp:lastModifiedBy>
  <cp:revision>11</cp:revision>
  <dcterms:created xsi:type="dcterms:W3CDTF">2006-11-13T14:53:40Z</dcterms:created>
  <dcterms:modified xsi:type="dcterms:W3CDTF">2022-01-23T14:20:02Z</dcterms:modified>
</cp:coreProperties>
</file>