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41DC5FB-AC44-402A-AF9F-3C710FF70CC9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564FA3-8B92-458A-8A2F-A9FC3CDFA185}">
      <dgm:prSet custT="1"/>
      <dgm:spPr/>
      <dgm:t>
        <a:bodyPr/>
        <a:lstStyle/>
        <a:p>
          <a:r>
            <a:rPr lang="en-GB" sz="1100" b="1" dirty="0"/>
            <a:t>Patient Details:</a:t>
          </a:r>
          <a:endParaRPr lang="en-US" sz="1100" b="1" dirty="0"/>
        </a:p>
      </dgm:t>
    </dgm:pt>
    <dgm:pt modelId="{6A8EDF6A-34E1-4F32-85ED-6C06235A22C0}" type="parTrans" cxnId="{BB81E072-4912-4E1B-AED3-816295522B6C}">
      <dgm:prSet/>
      <dgm:spPr/>
      <dgm:t>
        <a:bodyPr/>
        <a:lstStyle/>
        <a:p>
          <a:endParaRPr lang="en-US"/>
        </a:p>
      </dgm:t>
    </dgm:pt>
    <dgm:pt modelId="{85F77C2E-1835-4587-B0F4-BF5D1F2F3BF3}" type="sibTrans" cxnId="{BB81E072-4912-4E1B-AED3-816295522B6C}">
      <dgm:prSet/>
      <dgm:spPr/>
      <dgm:t>
        <a:bodyPr/>
        <a:lstStyle/>
        <a:p>
          <a:endParaRPr lang="en-US"/>
        </a:p>
      </dgm:t>
    </dgm:pt>
    <dgm:pt modelId="{4CC682FB-5CF9-462F-A713-61CFEB8E8911}">
      <dgm:prSet custT="1"/>
      <dgm:spPr/>
      <dgm:t>
        <a:bodyPr/>
        <a:lstStyle/>
        <a:p>
          <a:r>
            <a:rPr lang="en-GB" sz="1100" dirty="0"/>
            <a:t>58 years old male</a:t>
          </a:r>
          <a:endParaRPr lang="en-US" sz="1100" dirty="0"/>
        </a:p>
      </dgm:t>
    </dgm:pt>
    <dgm:pt modelId="{06B3E99B-03B6-407F-BB70-E2D2475DFD8C}" type="parTrans" cxnId="{60F48BB0-39C7-4CF6-846E-A7768E7A8987}">
      <dgm:prSet/>
      <dgm:spPr/>
      <dgm:t>
        <a:bodyPr/>
        <a:lstStyle/>
        <a:p>
          <a:endParaRPr lang="en-US"/>
        </a:p>
      </dgm:t>
    </dgm:pt>
    <dgm:pt modelId="{F5AF8A89-AB19-4849-9159-77FCADFDEB31}" type="sibTrans" cxnId="{60F48BB0-39C7-4CF6-846E-A7768E7A8987}">
      <dgm:prSet/>
      <dgm:spPr/>
      <dgm:t>
        <a:bodyPr/>
        <a:lstStyle/>
        <a:p>
          <a:endParaRPr lang="en-US"/>
        </a:p>
      </dgm:t>
    </dgm:pt>
    <dgm:pt modelId="{C525EFED-4902-4C8B-B956-A35C553B299E}">
      <dgm:prSet custT="1"/>
      <dgm:spPr/>
      <dgm:t>
        <a:bodyPr/>
        <a:lstStyle/>
        <a:p>
          <a:r>
            <a:rPr lang="en-GB" sz="1100" dirty="0"/>
            <a:t>Married</a:t>
          </a:r>
          <a:endParaRPr lang="en-US" sz="1100" dirty="0"/>
        </a:p>
      </dgm:t>
    </dgm:pt>
    <dgm:pt modelId="{99A59A54-D331-4844-9127-69BDF7EC77AA}" type="parTrans" cxnId="{706A7420-696C-4A87-A0B1-BAB7B1AECA12}">
      <dgm:prSet/>
      <dgm:spPr/>
      <dgm:t>
        <a:bodyPr/>
        <a:lstStyle/>
        <a:p>
          <a:endParaRPr lang="en-US"/>
        </a:p>
      </dgm:t>
    </dgm:pt>
    <dgm:pt modelId="{BB13D4CA-9B63-4B18-8F57-4CD0ED382738}" type="sibTrans" cxnId="{706A7420-696C-4A87-A0B1-BAB7B1AECA12}">
      <dgm:prSet/>
      <dgm:spPr/>
      <dgm:t>
        <a:bodyPr/>
        <a:lstStyle/>
        <a:p>
          <a:endParaRPr lang="en-US"/>
        </a:p>
      </dgm:t>
    </dgm:pt>
    <dgm:pt modelId="{148BB931-7227-46D1-8816-6EA7A6151D17}">
      <dgm:prSet custT="1"/>
      <dgm:spPr/>
      <dgm:t>
        <a:bodyPr/>
        <a:lstStyle/>
        <a:p>
          <a:r>
            <a:rPr lang="en-GB" sz="1100" dirty="0"/>
            <a:t>Accountant (sedentary occupation)</a:t>
          </a:r>
          <a:endParaRPr lang="en-US" sz="1100" dirty="0"/>
        </a:p>
      </dgm:t>
    </dgm:pt>
    <dgm:pt modelId="{EFE02EAC-67C1-4977-AB24-CF7529720FC1}" type="parTrans" cxnId="{586D6436-7756-48CF-B676-BCA1517E2C7D}">
      <dgm:prSet/>
      <dgm:spPr/>
      <dgm:t>
        <a:bodyPr/>
        <a:lstStyle/>
        <a:p>
          <a:endParaRPr lang="en-US"/>
        </a:p>
      </dgm:t>
    </dgm:pt>
    <dgm:pt modelId="{34657F0A-92CA-4390-80DE-E052B5E67819}" type="sibTrans" cxnId="{586D6436-7756-48CF-B676-BCA1517E2C7D}">
      <dgm:prSet/>
      <dgm:spPr/>
      <dgm:t>
        <a:bodyPr/>
        <a:lstStyle/>
        <a:p>
          <a:endParaRPr lang="en-US"/>
        </a:p>
      </dgm:t>
    </dgm:pt>
    <dgm:pt modelId="{87E99504-C124-4F63-B7D0-23A1598FD66B}">
      <dgm:prSet custT="1"/>
      <dgm:spPr/>
      <dgm:t>
        <a:bodyPr/>
        <a:lstStyle/>
        <a:p>
          <a:r>
            <a:rPr lang="en-GB" sz="1100" b="1" dirty="0"/>
            <a:t>&lt;Lifestyle factors</a:t>
          </a:r>
          <a:endParaRPr lang="en-US" sz="1100" b="1" dirty="0"/>
        </a:p>
      </dgm:t>
    </dgm:pt>
    <dgm:pt modelId="{E20A0C80-9E3E-4F26-8FB7-7343F8300B53}" type="parTrans" cxnId="{12589AB9-DF15-4F1E-A540-F62EE99FEB04}">
      <dgm:prSet/>
      <dgm:spPr/>
      <dgm:t>
        <a:bodyPr/>
        <a:lstStyle/>
        <a:p>
          <a:endParaRPr lang="en-US"/>
        </a:p>
      </dgm:t>
    </dgm:pt>
    <dgm:pt modelId="{FE281637-B26F-4451-8C9B-8C59398041A0}" type="sibTrans" cxnId="{12589AB9-DF15-4F1E-A540-F62EE99FEB04}">
      <dgm:prSet/>
      <dgm:spPr/>
      <dgm:t>
        <a:bodyPr/>
        <a:lstStyle/>
        <a:p>
          <a:endParaRPr lang="en-US"/>
        </a:p>
      </dgm:t>
    </dgm:pt>
    <dgm:pt modelId="{661BA6CF-7D28-413E-940E-017195D5DBA6}">
      <dgm:prSet custT="1"/>
      <dgm:spPr/>
      <dgm:t>
        <a:bodyPr/>
        <a:lstStyle/>
        <a:p>
          <a:r>
            <a:rPr lang="en-GB" sz="1100" dirty="0"/>
            <a:t>BMI: 34kg/m2 (obesity)</a:t>
          </a:r>
          <a:endParaRPr lang="en-US" sz="1100" dirty="0"/>
        </a:p>
      </dgm:t>
    </dgm:pt>
    <dgm:pt modelId="{CEF7005F-4B2C-4B60-8FE1-47DB84778C71}" type="parTrans" cxnId="{0BDAB949-BB10-4376-8E05-60D53587F6E2}">
      <dgm:prSet/>
      <dgm:spPr/>
      <dgm:t>
        <a:bodyPr/>
        <a:lstStyle/>
        <a:p>
          <a:endParaRPr lang="en-US"/>
        </a:p>
      </dgm:t>
    </dgm:pt>
    <dgm:pt modelId="{A936FF1D-ADD5-4780-88A0-221258240222}" type="sibTrans" cxnId="{0BDAB949-BB10-4376-8E05-60D53587F6E2}">
      <dgm:prSet/>
      <dgm:spPr/>
      <dgm:t>
        <a:bodyPr/>
        <a:lstStyle/>
        <a:p>
          <a:endParaRPr lang="en-US"/>
        </a:p>
      </dgm:t>
    </dgm:pt>
    <dgm:pt modelId="{7633D8A1-A269-4E26-B1E1-ED4A519813D5}">
      <dgm:prSet custT="1"/>
      <dgm:spPr/>
      <dgm:t>
        <a:bodyPr/>
        <a:lstStyle/>
        <a:p>
          <a:r>
            <a:rPr lang="en-GB" sz="1100" dirty="0"/>
            <a:t>Smoke 20 cigarettes/day</a:t>
          </a:r>
          <a:endParaRPr lang="en-US" sz="1100" dirty="0"/>
        </a:p>
      </dgm:t>
    </dgm:pt>
    <dgm:pt modelId="{F61D70E9-AB8C-4338-992D-E2045809488B}" type="parTrans" cxnId="{47A6003B-D7C7-4C66-BA4C-E8CDEBB68812}">
      <dgm:prSet/>
      <dgm:spPr/>
      <dgm:t>
        <a:bodyPr/>
        <a:lstStyle/>
        <a:p>
          <a:endParaRPr lang="en-US"/>
        </a:p>
      </dgm:t>
    </dgm:pt>
    <dgm:pt modelId="{2412DF39-0962-4DEB-B21E-6DE1C9B7EB45}" type="sibTrans" cxnId="{47A6003B-D7C7-4C66-BA4C-E8CDEBB68812}">
      <dgm:prSet/>
      <dgm:spPr/>
      <dgm:t>
        <a:bodyPr/>
        <a:lstStyle/>
        <a:p>
          <a:endParaRPr lang="en-US"/>
        </a:p>
      </dgm:t>
    </dgm:pt>
    <dgm:pt modelId="{C19B0535-6E13-4CAF-ADA6-5190E65672BD}">
      <dgm:prSet custT="1"/>
      <dgm:spPr/>
      <dgm:t>
        <a:bodyPr/>
        <a:lstStyle/>
        <a:p>
          <a:r>
            <a:rPr lang="en-GB" sz="1100"/>
            <a:t>Low physical activity levels</a:t>
          </a:r>
          <a:endParaRPr lang="en-US" sz="1100"/>
        </a:p>
      </dgm:t>
    </dgm:pt>
    <dgm:pt modelId="{B8534E4F-EDCF-40D0-9558-A46DD8E57AAB}" type="parTrans" cxnId="{C1A043DF-311A-4624-BCDC-457F86EBCAB3}">
      <dgm:prSet/>
      <dgm:spPr/>
      <dgm:t>
        <a:bodyPr/>
        <a:lstStyle/>
        <a:p>
          <a:endParaRPr lang="en-US"/>
        </a:p>
      </dgm:t>
    </dgm:pt>
    <dgm:pt modelId="{92ACB3B9-AC82-4FE8-BDD7-30F62C1D02E7}" type="sibTrans" cxnId="{C1A043DF-311A-4624-BCDC-457F86EBCAB3}">
      <dgm:prSet/>
      <dgm:spPr/>
      <dgm:t>
        <a:bodyPr/>
        <a:lstStyle/>
        <a:p>
          <a:endParaRPr lang="en-US"/>
        </a:p>
      </dgm:t>
    </dgm:pt>
    <dgm:pt modelId="{9AF58E96-2CA4-41F0-AEB3-A486583246A6}">
      <dgm:prSet custT="1"/>
      <dgm:spPr/>
      <dgm:t>
        <a:bodyPr/>
        <a:lstStyle/>
        <a:p>
          <a:r>
            <a:rPr lang="en-GB" sz="1100" dirty="0"/>
            <a:t>Diet high in processed foods and sugary drinks</a:t>
          </a:r>
          <a:endParaRPr lang="en-US" sz="1100" dirty="0"/>
        </a:p>
      </dgm:t>
    </dgm:pt>
    <dgm:pt modelId="{6C0F8EFC-FD59-42AB-8B70-4CC2700F9636}" type="parTrans" cxnId="{AAAEDA28-47F5-46C5-9278-42E5C00B59CF}">
      <dgm:prSet/>
      <dgm:spPr/>
      <dgm:t>
        <a:bodyPr/>
        <a:lstStyle/>
        <a:p>
          <a:endParaRPr lang="en-US"/>
        </a:p>
      </dgm:t>
    </dgm:pt>
    <dgm:pt modelId="{C6FFE0DD-858F-43AA-AC69-4E05EEDC4963}" type="sibTrans" cxnId="{AAAEDA28-47F5-46C5-9278-42E5C00B59CF}">
      <dgm:prSet/>
      <dgm:spPr/>
      <dgm:t>
        <a:bodyPr/>
        <a:lstStyle/>
        <a:p>
          <a:endParaRPr lang="en-US"/>
        </a:p>
      </dgm:t>
    </dgm:pt>
    <dgm:pt modelId="{2EE95417-10C3-4639-824B-C5F7035BE049}" type="pres">
      <dgm:prSet presAssocID="{D41DC5FB-AC44-402A-AF9F-3C710FF70CC9}" presName="Name0" presStyleCnt="0">
        <dgm:presLayoutVars>
          <dgm:dir/>
          <dgm:resizeHandles val="exact"/>
        </dgm:presLayoutVars>
      </dgm:prSet>
      <dgm:spPr/>
    </dgm:pt>
    <dgm:pt modelId="{EAB6FBB2-A31D-4163-BF79-F2D8D68E9B27}" type="pres">
      <dgm:prSet presAssocID="{D41DC5FB-AC44-402A-AF9F-3C710FF70CC9}" presName="cycle" presStyleCnt="0"/>
      <dgm:spPr/>
    </dgm:pt>
    <dgm:pt modelId="{424CEB3C-1F31-47EE-A4B8-6D0CF93D2B26}" type="pres">
      <dgm:prSet presAssocID="{81564FA3-8B92-458A-8A2F-A9FC3CDFA185}" presName="nodeFirstNode" presStyleLbl="node1" presStyleIdx="0" presStyleCnt="9">
        <dgm:presLayoutVars>
          <dgm:bulletEnabled val="1"/>
        </dgm:presLayoutVars>
      </dgm:prSet>
      <dgm:spPr/>
    </dgm:pt>
    <dgm:pt modelId="{1512EA18-88F2-474C-9A80-48A4CE821D78}" type="pres">
      <dgm:prSet presAssocID="{85F77C2E-1835-4587-B0F4-BF5D1F2F3BF3}" presName="sibTransFirstNode" presStyleLbl="bgShp" presStyleIdx="0" presStyleCnt="1"/>
      <dgm:spPr/>
    </dgm:pt>
    <dgm:pt modelId="{FE5E4D0D-F28B-4503-BF9C-FC0615339E88}" type="pres">
      <dgm:prSet presAssocID="{4CC682FB-5CF9-462F-A713-61CFEB8E8911}" presName="nodeFollowingNodes" presStyleLbl="node1" presStyleIdx="1" presStyleCnt="9">
        <dgm:presLayoutVars>
          <dgm:bulletEnabled val="1"/>
        </dgm:presLayoutVars>
      </dgm:prSet>
      <dgm:spPr/>
    </dgm:pt>
    <dgm:pt modelId="{966DE76E-87FE-4E71-86A4-FA94635DDC7B}" type="pres">
      <dgm:prSet presAssocID="{C525EFED-4902-4C8B-B956-A35C553B299E}" presName="nodeFollowingNodes" presStyleLbl="node1" presStyleIdx="2" presStyleCnt="9">
        <dgm:presLayoutVars>
          <dgm:bulletEnabled val="1"/>
        </dgm:presLayoutVars>
      </dgm:prSet>
      <dgm:spPr/>
    </dgm:pt>
    <dgm:pt modelId="{89674293-6C71-44F9-AED6-831F0FCF14F4}" type="pres">
      <dgm:prSet presAssocID="{148BB931-7227-46D1-8816-6EA7A6151D17}" presName="nodeFollowingNodes" presStyleLbl="node1" presStyleIdx="3" presStyleCnt="9">
        <dgm:presLayoutVars>
          <dgm:bulletEnabled val="1"/>
        </dgm:presLayoutVars>
      </dgm:prSet>
      <dgm:spPr/>
    </dgm:pt>
    <dgm:pt modelId="{AB49B89E-3788-4A4D-9ACE-A58CEE14ADA0}" type="pres">
      <dgm:prSet presAssocID="{87E99504-C124-4F63-B7D0-23A1598FD66B}" presName="nodeFollowingNodes" presStyleLbl="node1" presStyleIdx="4" presStyleCnt="9">
        <dgm:presLayoutVars>
          <dgm:bulletEnabled val="1"/>
        </dgm:presLayoutVars>
      </dgm:prSet>
      <dgm:spPr/>
    </dgm:pt>
    <dgm:pt modelId="{B53F43DC-94FB-4C6D-85A5-3AEE3F5E6474}" type="pres">
      <dgm:prSet presAssocID="{661BA6CF-7D28-413E-940E-017195D5DBA6}" presName="nodeFollowingNodes" presStyleLbl="node1" presStyleIdx="5" presStyleCnt="9">
        <dgm:presLayoutVars>
          <dgm:bulletEnabled val="1"/>
        </dgm:presLayoutVars>
      </dgm:prSet>
      <dgm:spPr/>
    </dgm:pt>
    <dgm:pt modelId="{02E8EF78-0EF6-432D-BFC7-AC1657591C5E}" type="pres">
      <dgm:prSet presAssocID="{7633D8A1-A269-4E26-B1E1-ED4A519813D5}" presName="nodeFollowingNodes" presStyleLbl="node1" presStyleIdx="6" presStyleCnt="9">
        <dgm:presLayoutVars>
          <dgm:bulletEnabled val="1"/>
        </dgm:presLayoutVars>
      </dgm:prSet>
      <dgm:spPr/>
    </dgm:pt>
    <dgm:pt modelId="{65708E5F-BE6B-4023-8283-A98F0B0FDDCC}" type="pres">
      <dgm:prSet presAssocID="{C19B0535-6E13-4CAF-ADA6-5190E65672BD}" presName="nodeFollowingNodes" presStyleLbl="node1" presStyleIdx="7" presStyleCnt="9">
        <dgm:presLayoutVars>
          <dgm:bulletEnabled val="1"/>
        </dgm:presLayoutVars>
      </dgm:prSet>
      <dgm:spPr/>
    </dgm:pt>
    <dgm:pt modelId="{E74A7046-CD04-4913-9B8D-8FCC53632577}" type="pres">
      <dgm:prSet presAssocID="{9AF58E96-2CA4-41F0-AEB3-A486583246A6}" presName="nodeFollowingNodes" presStyleLbl="node1" presStyleIdx="8" presStyleCnt="9">
        <dgm:presLayoutVars>
          <dgm:bulletEnabled val="1"/>
        </dgm:presLayoutVars>
      </dgm:prSet>
      <dgm:spPr/>
    </dgm:pt>
  </dgm:ptLst>
  <dgm:cxnLst>
    <dgm:cxn modelId="{706A7420-696C-4A87-A0B1-BAB7B1AECA12}" srcId="{D41DC5FB-AC44-402A-AF9F-3C710FF70CC9}" destId="{C525EFED-4902-4C8B-B956-A35C553B299E}" srcOrd="2" destOrd="0" parTransId="{99A59A54-D331-4844-9127-69BDF7EC77AA}" sibTransId="{BB13D4CA-9B63-4B18-8F57-4CD0ED382738}"/>
    <dgm:cxn modelId="{AAAEDA28-47F5-46C5-9278-42E5C00B59CF}" srcId="{D41DC5FB-AC44-402A-AF9F-3C710FF70CC9}" destId="{9AF58E96-2CA4-41F0-AEB3-A486583246A6}" srcOrd="8" destOrd="0" parTransId="{6C0F8EFC-FD59-42AB-8B70-4CC2700F9636}" sibTransId="{C6FFE0DD-858F-43AA-AC69-4E05EEDC4963}"/>
    <dgm:cxn modelId="{586D6436-7756-48CF-B676-BCA1517E2C7D}" srcId="{D41DC5FB-AC44-402A-AF9F-3C710FF70CC9}" destId="{148BB931-7227-46D1-8816-6EA7A6151D17}" srcOrd="3" destOrd="0" parTransId="{EFE02EAC-67C1-4977-AB24-CF7529720FC1}" sibTransId="{34657F0A-92CA-4390-80DE-E052B5E67819}"/>
    <dgm:cxn modelId="{47A6003B-D7C7-4C66-BA4C-E8CDEBB68812}" srcId="{D41DC5FB-AC44-402A-AF9F-3C710FF70CC9}" destId="{7633D8A1-A269-4E26-B1E1-ED4A519813D5}" srcOrd="6" destOrd="0" parTransId="{F61D70E9-AB8C-4338-992D-E2045809488B}" sibTransId="{2412DF39-0962-4DEB-B21E-6DE1C9B7EB45}"/>
    <dgm:cxn modelId="{F4CBBC5D-735A-445D-8A05-6BCB8DE6166E}" type="presOf" srcId="{7633D8A1-A269-4E26-B1E1-ED4A519813D5}" destId="{02E8EF78-0EF6-432D-BFC7-AC1657591C5E}" srcOrd="0" destOrd="0" presId="urn:microsoft.com/office/officeart/2005/8/layout/cycle3"/>
    <dgm:cxn modelId="{E48ABF64-F5C9-46E5-9C76-EBE78931F0C0}" type="presOf" srcId="{4CC682FB-5CF9-462F-A713-61CFEB8E8911}" destId="{FE5E4D0D-F28B-4503-BF9C-FC0615339E88}" srcOrd="0" destOrd="0" presId="urn:microsoft.com/office/officeart/2005/8/layout/cycle3"/>
    <dgm:cxn modelId="{0BDAB949-BB10-4376-8E05-60D53587F6E2}" srcId="{D41DC5FB-AC44-402A-AF9F-3C710FF70CC9}" destId="{661BA6CF-7D28-413E-940E-017195D5DBA6}" srcOrd="5" destOrd="0" parTransId="{CEF7005F-4B2C-4B60-8FE1-47DB84778C71}" sibTransId="{A936FF1D-ADD5-4780-88A0-221258240222}"/>
    <dgm:cxn modelId="{618D9B4C-D6B6-42BF-B4CF-0976617A33E5}" type="presOf" srcId="{C525EFED-4902-4C8B-B956-A35C553B299E}" destId="{966DE76E-87FE-4E71-86A4-FA94635DDC7B}" srcOrd="0" destOrd="0" presId="urn:microsoft.com/office/officeart/2005/8/layout/cycle3"/>
    <dgm:cxn modelId="{BB81E072-4912-4E1B-AED3-816295522B6C}" srcId="{D41DC5FB-AC44-402A-AF9F-3C710FF70CC9}" destId="{81564FA3-8B92-458A-8A2F-A9FC3CDFA185}" srcOrd="0" destOrd="0" parTransId="{6A8EDF6A-34E1-4F32-85ED-6C06235A22C0}" sibTransId="{85F77C2E-1835-4587-B0F4-BF5D1F2F3BF3}"/>
    <dgm:cxn modelId="{7B50E977-7734-47CF-99F8-8EB2E8E0E2C5}" type="presOf" srcId="{81564FA3-8B92-458A-8A2F-A9FC3CDFA185}" destId="{424CEB3C-1F31-47EE-A4B8-6D0CF93D2B26}" srcOrd="0" destOrd="0" presId="urn:microsoft.com/office/officeart/2005/8/layout/cycle3"/>
    <dgm:cxn modelId="{C78F255A-7AE8-4C33-8F9B-5586ADAD8C6B}" type="presOf" srcId="{148BB931-7227-46D1-8816-6EA7A6151D17}" destId="{89674293-6C71-44F9-AED6-831F0FCF14F4}" srcOrd="0" destOrd="0" presId="urn:microsoft.com/office/officeart/2005/8/layout/cycle3"/>
    <dgm:cxn modelId="{D75E21A1-DDE1-4A07-8B6B-09428B7B1F99}" type="presOf" srcId="{87E99504-C124-4F63-B7D0-23A1598FD66B}" destId="{AB49B89E-3788-4A4D-9ACE-A58CEE14ADA0}" srcOrd="0" destOrd="0" presId="urn:microsoft.com/office/officeart/2005/8/layout/cycle3"/>
    <dgm:cxn modelId="{60F48BB0-39C7-4CF6-846E-A7768E7A8987}" srcId="{D41DC5FB-AC44-402A-AF9F-3C710FF70CC9}" destId="{4CC682FB-5CF9-462F-A713-61CFEB8E8911}" srcOrd="1" destOrd="0" parTransId="{06B3E99B-03B6-407F-BB70-E2D2475DFD8C}" sibTransId="{F5AF8A89-AB19-4849-9159-77FCADFDEB31}"/>
    <dgm:cxn modelId="{E8F536B1-81CC-4B50-892D-994AB8C1548C}" type="presOf" srcId="{C19B0535-6E13-4CAF-ADA6-5190E65672BD}" destId="{65708E5F-BE6B-4023-8283-A98F0B0FDDCC}" srcOrd="0" destOrd="0" presId="urn:microsoft.com/office/officeart/2005/8/layout/cycle3"/>
    <dgm:cxn modelId="{D6202AB6-7ABD-4791-8033-AC5ABA1BE8D6}" type="presOf" srcId="{85F77C2E-1835-4587-B0F4-BF5D1F2F3BF3}" destId="{1512EA18-88F2-474C-9A80-48A4CE821D78}" srcOrd="0" destOrd="0" presId="urn:microsoft.com/office/officeart/2005/8/layout/cycle3"/>
    <dgm:cxn modelId="{12589AB9-DF15-4F1E-A540-F62EE99FEB04}" srcId="{D41DC5FB-AC44-402A-AF9F-3C710FF70CC9}" destId="{87E99504-C124-4F63-B7D0-23A1598FD66B}" srcOrd="4" destOrd="0" parTransId="{E20A0C80-9E3E-4F26-8FB7-7343F8300B53}" sibTransId="{FE281637-B26F-4451-8C9B-8C59398041A0}"/>
    <dgm:cxn modelId="{CF90B7CC-56C1-4424-BE55-3EF2931405B3}" type="presOf" srcId="{661BA6CF-7D28-413E-940E-017195D5DBA6}" destId="{B53F43DC-94FB-4C6D-85A5-3AEE3F5E6474}" srcOrd="0" destOrd="0" presId="urn:microsoft.com/office/officeart/2005/8/layout/cycle3"/>
    <dgm:cxn modelId="{C1A043DF-311A-4624-BCDC-457F86EBCAB3}" srcId="{D41DC5FB-AC44-402A-AF9F-3C710FF70CC9}" destId="{C19B0535-6E13-4CAF-ADA6-5190E65672BD}" srcOrd="7" destOrd="0" parTransId="{B8534E4F-EDCF-40D0-9558-A46DD8E57AAB}" sibTransId="{92ACB3B9-AC82-4FE8-BDD7-30F62C1D02E7}"/>
    <dgm:cxn modelId="{A6B0D2EE-B56F-4565-A381-7B7FE07A9071}" type="presOf" srcId="{D41DC5FB-AC44-402A-AF9F-3C710FF70CC9}" destId="{2EE95417-10C3-4639-824B-C5F7035BE049}" srcOrd="0" destOrd="0" presId="urn:microsoft.com/office/officeart/2005/8/layout/cycle3"/>
    <dgm:cxn modelId="{06CB71F7-56AE-43AB-A657-6501ED211195}" type="presOf" srcId="{9AF58E96-2CA4-41F0-AEB3-A486583246A6}" destId="{E74A7046-CD04-4913-9B8D-8FCC53632577}" srcOrd="0" destOrd="0" presId="urn:microsoft.com/office/officeart/2005/8/layout/cycle3"/>
    <dgm:cxn modelId="{8769B364-7AB6-46EF-9EFE-E8EE04B35BC5}" type="presParOf" srcId="{2EE95417-10C3-4639-824B-C5F7035BE049}" destId="{EAB6FBB2-A31D-4163-BF79-F2D8D68E9B27}" srcOrd="0" destOrd="0" presId="urn:microsoft.com/office/officeart/2005/8/layout/cycle3"/>
    <dgm:cxn modelId="{D3CEB80E-F785-4F99-ACE3-74C88A96CBCB}" type="presParOf" srcId="{EAB6FBB2-A31D-4163-BF79-F2D8D68E9B27}" destId="{424CEB3C-1F31-47EE-A4B8-6D0CF93D2B26}" srcOrd="0" destOrd="0" presId="urn:microsoft.com/office/officeart/2005/8/layout/cycle3"/>
    <dgm:cxn modelId="{5FE8ED66-3DA0-4FCF-B03E-377B39AB8344}" type="presParOf" srcId="{EAB6FBB2-A31D-4163-BF79-F2D8D68E9B27}" destId="{1512EA18-88F2-474C-9A80-48A4CE821D78}" srcOrd="1" destOrd="0" presId="urn:microsoft.com/office/officeart/2005/8/layout/cycle3"/>
    <dgm:cxn modelId="{15501EC9-2576-4DDA-BAD2-6F1315F98293}" type="presParOf" srcId="{EAB6FBB2-A31D-4163-BF79-F2D8D68E9B27}" destId="{FE5E4D0D-F28B-4503-BF9C-FC0615339E88}" srcOrd="2" destOrd="0" presId="urn:microsoft.com/office/officeart/2005/8/layout/cycle3"/>
    <dgm:cxn modelId="{6D4B1CC2-017B-4CDF-A03F-25C939511855}" type="presParOf" srcId="{EAB6FBB2-A31D-4163-BF79-F2D8D68E9B27}" destId="{966DE76E-87FE-4E71-86A4-FA94635DDC7B}" srcOrd="3" destOrd="0" presId="urn:microsoft.com/office/officeart/2005/8/layout/cycle3"/>
    <dgm:cxn modelId="{42AAE0D5-5F89-44C4-B7FF-CD0D59F0C3B1}" type="presParOf" srcId="{EAB6FBB2-A31D-4163-BF79-F2D8D68E9B27}" destId="{89674293-6C71-44F9-AED6-831F0FCF14F4}" srcOrd="4" destOrd="0" presId="urn:microsoft.com/office/officeart/2005/8/layout/cycle3"/>
    <dgm:cxn modelId="{714BED20-3C3C-4CD7-B4E9-2B6B60CF4E48}" type="presParOf" srcId="{EAB6FBB2-A31D-4163-BF79-F2D8D68E9B27}" destId="{AB49B89E-3788-4A4D-9ACE-A58CEE14ADA0}" srcOrd="5" destOrd="0" presId="urn:microsoft.com/office/officeart/2005/8/layout/cycle3"/>
    <dgm:cxn modelId="{ECA18673-1901-41D3-A536-07C6C5CEBA5D}" type="presParOf" srcId="{EAB6FBB2-A31D-4163-BF79-F2D8D68E9B27}" destId="{B53F43DC-94FB-4C6D-85A5-3AEE3F5E6474}" srcOrd="6" destOrd="0" presId="urn:microsoft.com/office/officeart/2005/8/layout/cycle3"/>
    <dgm:cxn modelId="{32AC65E9-464D-4346-B8D4-FCCE06427043}" type="presParOf" srcId="{EAB6FBB2-A31D-4163-BF79-F2D8D68E9B27}" destId="{02E8EF78-0EF6-432D-BFC7-AC1657591C5E}" srcOrd="7" destOrd="0" presId="urn:microsoft.com/office/officeart/2005/8/layout/cycle3"/>
    <dgm:cxn modelId="{A1E5EBDE-2275-4352-9FD4-07AAB048A207}" type="presParOf" srcId="{EAB6FBB2-A31D-4163-BF79-F2D8D68E9B27}" destId="{65708E5F-BE6B-4023-8283-A98F0B0FDDCC}" srcOrd="8" destOrd="0" presId="urn:microsoft.com/office/officeart/2005/8/layout/cycle3"/>
    <dgm:cxn modelId="{C13A5215-9FAA-464D-9E50-618BD8D72FA3}" type="presParOf" srcId="{EAB6FBB2-A31D-4163-BF79-F2D8D68E9B27}" destId="{E74A7046-CD04-4913-9B8D-8FCC53632577}" srcOrd="9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12EA18-88F2-474C-9A80-48A4CE821D78}">
      <dsp:nvSpPr>
        <dsp:cNvPr id="0" name=""/>
        <dsp:cNvSpPr/>
      </dsp:nvSpPr>
      <dsp:spPr>
        <a:xfrm>
          <a:off x="306793" y="-53304"/>
          <a:ext cx="4568012" cy="4568012"/>
        </a:xfrm>
        <a:prstGeom prst="circularArrow">
          <a:avLst>
            <a:gd name="adj1" fmla="val 5544"/>
            <a:gd name="adj2" fmla="val 330680"/>
            <a:gd name="adj3" fmla="val 14793545"/>
            <a:gd name="adj4" fmla="val 16792780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4CEB3C-1F31-47EE-A4B8-6D0CF93D2B26}">
      <dsp:nvSpPr>
        <dsp:cNvPr id="0" name=""/>
        <dsp:cNvSpPr/>
      </dsp:nvSpPr>
      <dsp:spPr>
        <a:xfrm>
          <a:off x="2021532" y="1794"/>
          <a:ext cx="1138535" cy="5692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Patient Details:</a:t>
          </a:r>
          <a:endParaRPr lang="en-US" sz="1100" b="1" kern="1200" dirty="0"/>
        </a:p>
      </dsp:txBody>
      <dsp:txXfrm>
        <a:off x="2049321" y="29583"/>
        <a:ext cx="1082957" cy="513689"/>
      </dsp:txXfrm>
    </dsp:sp>
    <dsp:sp modelId="{FE5E4D0D-F28B-4503-BF9C-FC0615339E88}">
      <dsp:nvSpPr>
        <dsp:cNvPr id="0" name=""/>
        <dsp:cNvSpPr/>
      </dsp:nvSpPr>
      <dsp:spPr>
        <a:xfrm>
          <a:off x="3273669" y="457534"/>
          <a:ext cx="1138535" cy="5692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58 years old male</a:t>
          </a:r>
          <a:endParaRPr lang="en-US" sz="1100" kern="1200" dirty="0"/>
        </a:p>
      </dsp:txBody>
      <dsp:txXfrm>
        <a:off x="3301458" y="485323"/>
        <a:ext cx="1082957" cy="513689"/>
      </dsp:txXfrm>
    </dsp:sp>
    <dsp:sp modelId="{966DE76E-87FE-4E71-86A4-FA94635DDC7B}">
      <dsp:nvSpPr>
        <dsp:cNvPr id="0" name=""/>
        <dsp:cNvSpPr/>
      </dsp:nvSpPr>
      <dsp:spPr>
        <a:xfrm>
          <a:off x="3939917" y="1611510"/>
          <a:ext cx="1138535" cy="5692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Married</a:t>
          </a:r>
          <a:endParaRPr lang="en-US" sz="1100" kern="1200" dirty="0"/>
        </a:p>
      </dsp:txBody>
      <dsp:txXfrm>
        <a:off x="3967706" y="1639299"/>
        <a:ext cx="1082957" cy="513689"/>
      </dsp:txXfrm>
    </dsp:sp>
    <dsp:sp modelId="{89674293-6C71-44F9-AED6-831F0FCF14F4}">
      <dsp:nvSpPr>
        <dsp:cNvPr id="0" name=""/>
        <dsp:cNvSpPr/>
      </dsp:nvSpPr>
      <dsp:spPr>
        <a:xfrm>
          <a:off x="3708532" y="2923763"/>
          <a:ext cx="1138535" cy="5692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Accountant (sedentary occupation)</a:t>
          </a:r>
          <a:endParaRPr lang="en-US" sz="1100" kern="1200" dirty="0"/>
        </a:p>
      </dsp:txBody>
      <dsp:txXfrm>
        <a:off x="3736321" y="2951552"/>
        <a:ext cx="1082957" cy="513689"/>
      </dsp:txXfrm>
    </dsp:sp>
    <dsp:sp modelId="{AB49B89E-3788-4A4D-9ACE-A58CEE14ADA0}">
      <dsp:nvSpPr>
        <dsp:cNvPr id="0" name=""/>
        <dsp:cNvSpPr/>
      </dsp:nvSpPr>
      <dsp:spPr>
        <a:xfrm>
          <a:off x="2687780" y="3780276"/>
          <a:ext cx="1138535" cy="5692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&lt;Lifestyle factors</a:t>
          </a:r>
          <a:endParaRPr lang="en-US" sz="1100" b="1" kern="1200" dirty="0"/>
        </a:p>
      </dsp:txBody>
      <dsp:txXfrm>
        <a:off x="2715569" y="3808065"/>
        <a:ext cx="1082957" cy="513689"/>
      </dsp:txXfrm>
    </dsp:sp>
    <dsp:sp modelId="{B53F43DC-94FB-4C6D-85A5-3AEE3F5E6474}">
      <dsp:nvSpPr>
        <dsp:cNvPr id="0" name=""/>
        <dsp:cNvSpPr/>
      </dsp:nvSpPr>
      <dsp:spPr>
        <a:xfrm>
          <a:off x="1355284" y="3780276"/>
          <a:ext cx="1138535" cy="5692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BMI: 34kg/m2 (obesity)</a:t>
          </a:r>
          <a:endParaRPr lang="en-US" sz="1100" kern="1200" dirty="0"/>
        </a:p>
      </dsp:txBody>
      <dsp:txXfrm>
        <a:off x="1383073" y="3808065"/>
        <a:ext cx="1082957" cy="513689"/>
      </dsp:txXfrm>
    </dsp:sp>
    <dsp:sp modelId="{02E8EF78-0EF6-432D-BFC7-AC1657591C5E}">
      <dsp:nvSpPr>
        <dsp:cNvPr id="0" name=""/>
        <dsp:cNvSpPr/>
      </dsp:nvSpPr>
      <dsp:spPr>
        <a:xfrm>
          <a:off x="334532" y="2923763"/>
          <a:ext cx="1138535" cy="5692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Smoke 20 cigarettes/day</a:t>
          </a:r>
          <a:endParaRPr lang="en-US" sz="1100" kern="1200" dirty="0"/>
        </a:p>
      </dsp:txBody>
      <dsp:txXfrm>
        <a:off x="362321" y="2951552"/>
        <a:ext cx="1082957" cy="513689"/>
      </dsp:txXfrm>
    </dsp:sp>
    <dsp:sp modelId="{65708E5F-BE6B-4023-8283-A98F0B0FDDCC}">
      <dsp:nvSpPr>
        <dsp:cNvPr id="0" name=""/>
        <dsp:cNvSpPr/>
      </dsp:nvSpPr>
      <dsp:spPr>
        <a:xfrm>
          <a:off x="103146" y="1611510"/>
          <a:ext cx="1138535" cy="5692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Low physical activity levels</a:t>
          </a:r>
          <a:endParaRPr lang="en-US" sz="1100" kern="1200"/>
        </a:p>
      </dsp:txBody>
      <dsp:txXfrm>
        <a:off x="130935" y="1639299"/>
        <a:ext cx="1082957" cy="513689"/>
      </dsp:txXfrm>
    </dsp:sp>
    <dsp:sp modelId="{E74A7046-CD04-4913-9B8D-8FCC53632577}">
      <dsp:nvSpPr>
        <dsp:cNvPr id="0" name=""/>
        <dsp:cNvSpPr/>
      </dsp:nvSpPr>
      <dsp:spPr>
        <a:xfrm>
          <a:off x="769395" y="457534"/>
          <a:ext cx="1138535" cy="5692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Diet high in processed foods and sugary drinks</a:t>
          </a:r>
          <a:endParaRPr lang="en-US" sz="1100" kern="1200" dirty="0"/>
        </a:p>
      </dsp:txBody>
      <dsp:txXfrm>
        <a:off x="797184" y="485323"/>
        <a:ext cx="1082957" cy="5136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06148B-0380-482D-BC16-C331FBCA0828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4AB089-8DB6-46F0-A057-6B56357B52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119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8246DCA9-663B-44A0-BF61-37B54F9EAFCC}" type="datetime1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Image credit: Stock image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53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B2915-20E3-4D24-93D8-45F1732610DC}" type="datetime1">
              <a:rPr lang="en-US" smtClean="0"/>
              <a:t>7/19/2026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Image credit: Stock image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493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F5E1-8E91-4C3B-B966-A3687C32BC7B}" type="datetime1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Image credit: Stock image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794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7A57D-AF28-491A-809E-8750ED1DDEC5}" type="datetime1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Image credit: Stock image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272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52600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66999"/>
            <a:ext cx="5157787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183188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63FFB-4408-4CC9-9583-0C18768625ED}" type="datetime1">
              <a:rPr lang="en-US" smtClean="0"/>
              <a:t>7/19/2026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Image credit: Stock image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2146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FFC27-A0C9-432E-AF4B-EDCD45432BB5}" type="datetime1">
              <a:rPr lang="en-US" smtClean="0"/>
              <a:t>7/19/2026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Image credit: Stock image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027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3103-1118-4302-BE37-9A0879F12750}" type="datetime1">
              <a:rPr lang="en-US" smtClean="0"/>
              <a:t>7/19/2026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Image credit: Stock image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90254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58285-8E93-4E64-B028-921BE2FBB813}" type="datetime1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Image credit: Stock image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42794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FE734-B0BA-405A-A21E-1BDF49DA7BDB}" type="datetime1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Image credit: Stock image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054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58CE4-9C6B-4196-A3F0-2F4A4C64289D}" type="datetime1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Image credit: Stock image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89843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0DEDB-CC73-4FAB-98CA-88ECB2BD4DCD}" type="datetime1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Image credit: Stock image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4984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4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9450"/>
            <a:ext cx="10515600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2FB39E32-B824-48AA-9E89-FE9E641E2D9B}" type="datetime1">
              <a:rPr lang="en-US" smtClean="0"/>
              <a:t>7/19/2026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246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Image credit: Stock image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1311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hd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jpe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11" Type="http://schemas.openxmlformats.org/officeDocument/2006/relationships/audio" Target="../media/audio1.wav"/><Relationship Id="rId5" Type="http://schemas.openxmlformats.org/officeDocument/2006/relationships/image" Target="../media/image1.png"/><Relationship Id="rId10" Type="http://schemas.openxmlformats.org/officeDocument/2006/relationships/image" Target="../media/image6.png"/><Relationship Id="rId4" Type="http://schemas.openxmlformats.org/officeDocument/2006/relationships/audio" Target="../media/audio1.wav"/><Relationship Id="rId9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4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6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6.png"/><Relationship Id="rId4" Type="http://schemas.openxmlformats.org/officeDocument/2006/relationships/image" Target="../media/image8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media" Target="../media/media11.m4a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11.m4a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6.png"/><Relationship Id="rId4" Type="http://schemas.openxmlformats.org/officeDocument/2006/relationships/image" Target="../media/image9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iabetesatlas.org/resources/idf-diabetes-atlas-2025/" TargetMode="External"/><Relationship Id="rId2" Type="http://schemas.openxmlformats.org/officeDocument/2006/relationships/hyperlink" Target="https://www.bhf.org.uk/informationsupport/risk-factors/diabetes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ommons.wikimedia.org/wiki/File:Self_Monitoring_of_Blood_Glucose.png" TargetMode="External"/><Relationship Id="rId5" Type="http://schemas.openxmlformats.org/officeDocument/2006/relationships/hyperlink" Target="https://www.england.nhs.uk/diabetes/diabetes-prevention/" TargetMode="External"/><Relationship Id="rId4" Type="http://schemas.openxmlformats.org/officeDocument/2006/relationships/hyperlink" Target="https://commons.wikimedia.org/wiki/File:A_schematic_representation_of_various_cell_types_within_the_pancreatic_islet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8B2F707-EF35-4955-8439-F76145F3C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B317211-3292-43D8-8824-C090DBADA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525" y="0"/>
            <a:ext cx="12188951" cy="6858000"/>
          </a:xfrm>
          <a:prstGeom prst="rect">
            <a:avLst/>
          </a:prstGeom>
          <a:blipFill dpi="0" rotWithShape="1">
            <a:blip r:embed="rId6">
              <a:alphaModFix amt="15000"/>
              <a:lum bright="70000" contrast="-70000"/>
            </a:blip>
            <a:srcRect/>
            <a:tile tx="889000" ty="0" sx="100000" sy="100000" flip="xy" algn="t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Close up photo of platelets in the blood traveling.">
            <a:extLst>
              <a:ext uri="{FF2B5EF4-FFF2-40B4-BE49-F238E27FC236}">
                <a16:creationId xmlns:a16="http://schemas.microsoft.com/office/drawing/2014/main" id="{C3636B20-95B3-1A1B-57A3-9BCAA370F9B7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"/>
          <a:stretch>
            <a:fillRect/>
          </a:stretch>
        </p:blipFill>
        <p:spPr>
          <a:xfrm>
            <a:off x="1524" y="688"/>
            <a:ext cx="12188952" cy="68566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DB0E7A0-C3C1-A218-CB46-B0D2795839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8181" y="726066"/>
            <a:ext cx="6438566" cy="501822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dirty="0">
                <a:solidFill>
                  <a:srgbClr val="FFFFFF"/>
                </a:solidFill>
              </a:rPr>
              <a:t>Evidence-Based Care Plan for a Patient with Type 2 Diabetes Mellitus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65EEEB-0C63-B1DC-73DE-7EB1ABDE85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75206" y="228742"/>
            <a:ext cx="4213985" cy="3438906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FFFFFF"/>
                </a:solidFill>
              </a:rPr>
              <a:t>Presented by </a:t>
            </a:r>
            <a:r>
              <a:rPr lang="en-US" sz="1800" b="1" dirty="0">
                <a:solidFill>
                  <a:srgbClr val="FFFFFF"/>
                </a:solidFill>
              </a:rPr>
              <a:t>Ataf Rashid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FFFFFF"/>
                </a:solidFill>
              </a:rPr>
              <a:t>Student Number: 2434316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FFFFFF"/>
                </a:solidFill>
              </a:rPr>
              <a:t>Module Name: Introduction to Physiology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FFFFFF"/>
                </a:solidFill>
              </a:rPr>
              <a:t>Lecturer: Gillian Weaver and Robert          </a:t>
            </a:r>
            <a:r>
              <a:rPr lang="en-GB" sz="1800" dirty="0" err="1">
                <a:solidFill>
                  <a:srgbClr val="FFFFFF"/>
                </a:solidFill>
              </a:rPr>
              <a:t>Nartowski</a:t>
            </a:r>
            <a:endParaRPr lang="en-GB" sz="1800" dirty="0">
              <a:solidFill>
                <a:srgbClr val="FFFFFF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FFFFFF"/>
                </a:solidFill>
              </a:rPr>
              <a:t>Module Code: BMHP5023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FFFFFF"/>
                </a:solidFill>
              </a:rPr>
              <a:t>Assessment Title: Component 2: Presentation(PowerPoint with Voice-Over)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>
              <a:solidFill>
                <a:srgbClr val="FFFFFF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A3DD19-9015-666F-B38F-B6971D1062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Image credit: Stock image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2196B7-E715-67DA-00F9-EF5CADF944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1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08D0BD-1761-5301-F372-1DD2F4CC6137}"/>
              </a:ext>
            </a:extLst>
          </p:cNvPr>
          <p:cNvSpPr txBox="1"/>
          <p:nvPr/>
        </p:nvSpPr>
        <p:spPr>
          <a:xfrm>
            <a:off x="7986327" y="6539781"/>
            <a:ext cx="436040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Figure 1:  </a:t>
            </a:r>
            <a:r>
              <a:rPr lang="en-GB" sz="1050" dirty="0" err="1"/>
              <a:t>Omstaal</a:t>
            </a:r>
            <a:r>
              <a:rPr lang="en-GB" sz="1050" dirty="0"/>
              <a:t> (2018) Self-Monitoring of Blood Glucose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99AAEA-4D22-2813-7131-FC0D0258992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09" y="82160"/>
            <a:ext cx="2156920" cy="873495"/>
          </a:xfrm>
          <a:prstGeom prst="rect">
            <a:avLst/>
          </a:prstGeom>
        </p:spPr>
      </p:pic>
      <p:pic>
        <p:nvPicPr>
          <p:cNvPr id="11" name="Picture 10" descr="https://upload.wikimedia.org/wikipedia/commons/0/09/Self_Monitoring_of_Blood_Glucose.png">
            <a:extLst>
              <a:ext uri="{FF2B5EF4-FFF2-40B4-BE49-F238E27FC236}">
                <a16:creationId xmlns:a16="http://schemas.microsoft.com/office/drawing/2014/main" id="{AE92D24E-0186-B117-2493-71628FFEA4E3}"/>
              </a:ext>
            </a:extLst>
          </p:cNvPr>
          <p:cNvPicPr>
            <a:picLocks noChangeAspect="1"/>
          </p:cNvPicPr>
          <p:nvPr/>
        </p:nvPicPr>
        <p:blipFill>
          <a:blip r:embed="rId9">
            <a:alphaModFix amt="90000"/>
          </a:blip>
          <a:stretch>
            <a:fillRect/>
          </a:stretch>
        </p:blipFill>
        <p:spPr>
          <a:xfrm>
            <a:off x="7847629" y="3434403"/>
            <a:ext cx="4288217" cy="3105554"/>
          </a:xfrm>
          <a:prstGeom prst="rect">
            <a:avLst/>
          </a:prstGeom>
        </p:spPr>
      </p:pic>
      <p:pic>
        <p:nvPicPr>
          <p:cNvPr id="9" name="Slide 1">
            <a:hlinkClick r:id="" action="ppaction://media"/>
            <a:extLst>
              <a:ext uri="{FF2B5EF4-FFF2-40B4-BE49-F238E27FC236}">
                <a16:creationId xmlns:a16="http://schemas.microsoft.com/office/drawing/2014/main" id="{91CC01F7-6367-6E41-52A5-F999FFA40A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50837" y="614091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12576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 advTm="74182">
        <p14:reveal/>
        <p:sndAc>
          <p:stSnd>
            <p:snd r:embed="rId4" name="click.wav"/>
          </p:stSnd>
        </p:sndAc>
      </p:transition>
    </mc:Choice>
    <mc:Fallback xmlns="">
      <p:transition spd="slow" advTm="74182">
        <p:fade/>
        <p:sndAc>
          <p:stSnd>
            <p:snd r:embed="rId11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80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B4127-F39A-8891-750F-42503F2D5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Patient Profile: Mr David Wilson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F46D740-4276-588A-8059-766D68F0E364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613101515"/>
              </p:ext>
            </p:extLst>
          </p:nvPr>
        </p:nvGraphicFramePr>
        <p:xfrm>
          <a:off x="838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9FBA03-237D-3423-022B-991D96D71DA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1700" b="1" dirty="0"/>
              <a:t>Medical history</a:t>
            </a:r>
          </a:p>
          <a:p>
            <a:r>
              <a:rPr lang="en-GB" sz="1700" dirty="0"/>
              <a:t>Hypertension</a:t>
            </a:r>
          </a:p>
          <a:p>
            <a:r>
              <a:rPr lang="en-GB" sz="1700" dirty="0"/>
              <a:t>Raised cholesterol</a:t>
            </a:r>
          </a:p>
          <a:p>
            <a:endParaRPr lang="en-GB" sz="1700" dirty="0"/>
          </a:p>
          <a:p>
            <a:pPr marL="0" indent="0">
              <a:buNone/>
            </a:pPr>
            <a:r>
              <a:rPr lang="en-GB" sz="1700" b="1" dirty="0"/>
              <a:t>Family history</a:t>
            </a:r>
          </a:p>
          <a:p>
            <a:r>
              <a:rPr lang="en-GB" sz="1700" dirty="0"/>
              <a:t>Mother diagnosed with type 2 diabetes</a:t>
            </a:r>
          </a:p>
          <a:p>
            <a:endParaRPr lang="en-GB" sz="1700" dirty="0"/>
          </a:p>
          <a:p>
            <a:pPr marL="0" indent="0">
              <a:buNone/>
            </a:pPr>
            <a:r>
              <a:rPr lang="en-GB" sz="1700" b="1" dirty="0"/>
              <a:t>Presenting symptoms</a:t>
            </a:r>
          </a:p>
          <a:p>
            <a:r>
              <a:rPr lang="en-GB" sz="1700" dirty="0"/>
              <a:t>Increased thirst (polydipsia)</a:t>
            </a:r>
          </a:p>
          <a:p>
            <a:r>
              <a:rPr lang="en-GB" sz="1700" dirty="0"/>
              <a:t>Frequent urination (polyuria)</a:t>
            </a:r>
          </a:p>
          <a:p>
            <a:r>
              <a:rPr lang="en-GB" sz="1700" dirty="0"/>
              <a:t>Fatigue</a:t>
            </a:r>
          </a:p>
          <a:p>
            <a:r>
              <a:rPr lang="en-GB" sz="1700" dirty="0"/>
              <a:t>Blurred vision</a:t>
            </a:r>
          </a:p>
          <a:p>
            <a:r>
              <a:rPr lang="en-GB" sz="1700" dirty="0"/>
              <a:t>Slow wound healing</a:t>
            </a:r>
          </a:p>
          <a:p>
            <a:endParaRPr lang="en-GB" sz="1200" dirty="0"/>
          </a:p>
          <a:p>
            <a:endParaRPr lang="en-GB" sz="1600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44B0FD-6BFB-45DB-8E40-33326C61E047}"/>
              </a:ext>
            </a:extLst>
          </p:cNvPr>
          <p:cNvSpPr txBox="1"/>
          <p:nvPr/>
        </p:nvSpPr>
        <p:spPr>
          <a:xfrm>
            <a:off x="0" y="6488668"/>
            <a:ext cx="36281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(Diabetes UK, 2025; WHO, 2024)</a:t>
            </a:r>
          </a:p>
        </p:txBody>
      </p:sp>
      <p:pic>
        <p:nvPicPr>
          <p:cNvPr id="6" name="Slide 2">
            <a:hlinkClick r:id="" action="ppaction://media"/>
            <a:extLst>
              <a:ext uri="{FF2B5EF4-FFF2-40B4-BE49-F238E27FC236}">
                <a16:creationId xmlns:a16="http://schemas.microsoft.com/office/drawing/2014/main" id="{B36D83F1-2615-5C0E-DE20-1AF0274928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68480" y="234848"/>
            <a:ext cx="487363" cy="487363"/>
          </a:xfrm>
          <a:prstGeom prst="rect">
            <a:avLst/>
          </a:prstGeom>
        </p:spPr>
      </p:pic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55DACAF-85C3-F2A7-1DA0-C9C542CB5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Image credit: Stock image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14E55DD-DC30-90E1-AFCB-FBEE307AF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76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23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CCA7B-5691-1F4E-5076-1C1F0BFEE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1275142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Anatomy and Physiology: Endocrine System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6528358-746B-2AE4-0CAD-D6F305BBC868}"/>
              </a:ext>
            </a:extLst>
          </p:cNvPr>
          <p:cNvSpPr txBox="1"/>
          <p:nvPr/>
        </p:nvSpPr>
        <p:spPr>
          <a:xfrm>
            <a:off x="0" y="1929269"/>
            <a:ext cx="493579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Normal Blood Glucose Regulation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The Pancreas</a:t>
            </a:r>
          </a:p>
          <a:p>
            <a:r>
              <a:rPr lang="en-GB" dirty="0">
                <a:solidFill>
                  <a:schemeClr val="bg1"/>
                </a:solidFill>
              </a:rPr>
              <a:t>Located behind the stomach</a:t>
            </a:r>
          </a:p>
          <a:p>
            <a:r>
              <a:rPr lang="en-GB" dirty="0">
                <a:solidFill>
                  <a:schemeClr val="bg1"/>
                </a:solidFill>
              </a:rPr>
              <a:t>Contains islets of Langerhans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Important cells</a:t>
            </a:r>
          </a:p>
          <a:p>
            <a:r>
              <a:rPr lang="en-GB" dirty="0">
                <a:solidFill>
                  <a:schemeClr val="bg1"/>
                </a:solidFill>
              </a:rPr>
              <a:t>Beta cells &gt; produce insulin</a:t>
            </a:r>
          </a:p>
          <a:p>
            <a:r>
              <a:rPr lang="en-GB" dirty="0">
                <a:solidFill>
                  <a:schemeClr val="bg1"/>
                </a:solidFill>
              </a:rPr>
              <a:t>Alpha cells &gt; produce glucagon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0104B6-A140-D497-41E8-8054620D53F0}"/>
              </a:ext>
            </a:extLst>
          </p:cNvPr>
          <p:cNvSpPr txBox="1"/>
          <p:nvPr/>
        </p:nvSpPr>
        <p:spPr>
          <a:xfrm>
            <a:off x="8209935" y="1929269"/>
            <a:ext cx="390340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Normal Process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Food is digested into glucose</a:t>
            </a:r>
          </a:p>
          <a:p>
            <a:pPr marL="342900" indent="-342900"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Blood glucose rises after meals</a:t>
            </a:r>
          </a:p>
          <a:p>
            <a:pPr marL="342900" indent="-342900"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Beta cells release insulin</a:t>
            </a:r>
          </a:p>
          <a:p>
            <a:pPr marL="342900" indent="-342900"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Insulin allows glucose entry into cells</a:t>
            </a:r>
          </a:p>
          <a:p>
            <a:pPr marL="342900" indent="-342900"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Blood glucose returns to normal</a:t>
            </a:r>
          </a:p>
          <a:p>
            <a:pPr marL="342900" indent="-342900">
              <a:buAutoNum type="arabicPeriod"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Homeostasis</a:t>
            </a:r>
          </a:p>
          <a:p>
            <a:r>
              <a:rPr lang="en-GB" dirty="0">
                <a:solidFill>
                  <a:schemeClr val="bg1"/>
                </a:solidFill>
              </a:rPr>
              <a:t>Maintains stable blood glucose levels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39CC52-035D-3C61-78D2-5C1F53079C34}"/>
              </a:ext>
            </a:extLst>
          </p:cNvPr>
          <p:cNvSpPr txBox="1"/>
          <p:nvPr/>
        </p:nvSpPr>
        <p:spPr>
          <a:xfrm>
            <a:off x="-68826" y="6488668"/>
            <a:ext cx="6233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Marieb</a:t>
            </a:r>
            <a:r>
              <a:rPr lang="en-GB" dirty="0">
                <a:solidFill>
                  <a:schemeClr val="bg1"/>
                </a:solidFill>
              </a:rPr>
              <a:t> and Hoehn, 2023; Tortora and Derrickson, 2023)</a:t>
            </a:r>
          </a:p>
        </p:txBody>
      </p:sp>
      <p:pic>
        <p:nvPicPr>
          <p:cNvPr id="6" name="Picture 5" descr="https://upload.wikimedia.org/wikipedia/commons/4/45/A_schematic_representation_of_various_cell_types_within_the_pancreatic_islet.png">
            <a:extLst>
              <a:ext uri="{FF2B5EF4-FFF2-40B4-BE49-F238E27FC236}">
                <a16:creationId xmlns:a16="http://schemas.microsoft.com/office/drawing/2014/main" id="{382EAD74-4AA3-70DB-FCF9-B3EE6ED007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73414" y="1929269"/>
            <a:ext cx="4336521" cy="284920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7F1F4D2-8137-39C9-6FE3-5ABA9240DC86}"/>
              </a:ext>
            </a:extLst>
          </p:cNvPr>
          <p:cNvSpPr txBox="1"/>
          <p:nvPr/>
        </p:nvSpPr>
        <p:spPr>
          <a:xfrm>
            <a:off x="3755923" y="4808117"/>
            <a:ext cx="4454012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>
                <a:solidFill>
                  <a:schemeClr val="bg1"/>
                </a:solidFill>
              </a:rPr>
              <a:t>Figure 2: Mittal, R. (2024) Schematic representation of various cell types within the pancreatic islet</a:t>
            </a:r>
          </a:p>
        </p:txBody>
      </p:sp>
      <p:pic>
        <p:nvPicPr>
          <p:cNvPr id="7" name="Slide 3">
            <a:hlinkClick r:id="" action="ppaction://media"/>
            <a:extLst>
              <a:ext uri="{FF2B5EF4-FFF2-40B4-BE49-F238E27FC236}">
                <a16:creationId xmlns:a16="http://schemas.microsoft.com/office/drawing/2014/main" id="{09886270-410A-4A6C-DC1C-4D9C428E54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50837" y="211187"/>
            <a:ext cx="487363" cy="487363"/>
          </a:xfrm>
          <a:prstGeom prst="rect">
            <a:avLst/>
          </a:prstGeom>
        </p:spPr>
      </p:pic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87EE7A-2218-5A6D-2FAA-F430E83B32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Image credit: Stock image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6AA92DA-9CCA-5FF7-8953-3BE218196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1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477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90599-51A8-8A76-B5FF-1278F3C29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Type 2 Diabetes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2482A5-D23D-72B5-F87E-B3F60F7DBD0B}"/>
              </a:ext>
            </a:extLst>
          </p:cNvPr>
          <p:cNvSpPr txBox="1"/>
          <p:nvPr/>
        </p:nvSpPr>
        <p:spPr>
          <a:xfrm>
            <a:off x="707923" y="2084439"/>
            <a:ext cx="525042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What is Type 2 Diabetes?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Definition:</a:t>
            </a:r>
          </a:p>
          <a:p>
            <a:r>
              <a:rPr lang="en-GB" dirty="0">
                <a:solidFill>
                  <a:schemeClr val="bg1"/>
                </a:solidFill>
              </a:rPr>
              <a:t>Chronic metabolic condition</a:t>
            </a:r>
          </a:p>
          <a:p>
            <a:r>
              <a:rPr lang="en-GB" dirty="0">
                <a:solidFill>
                  <a:schemeClr val="bg1"/>
                </a:solidFill>
              </a:rPr>
              <a:t>Characterised by hyperglycaemia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Main Problems:</a:t>
            </a:r>
          </a:p>
          <a:p>
            <a:r>
              <a:rPr lang="en-GB" dirty="0">
                <a:solidFill>
                  <a:schemeClr val="bg1"/>
                </a:solidFill>
              </a:rPr>
              <a:t>Insulin resistance</a:t>
            </a:r>
          </a:p>
          <a:p>
            <a:r>
              <a:rPr lang="en-GB" dirty="0">
                <a:solidFill>
                  <a:schemeClr val="bg1"/>
                </a:solidFill>
              </a:rPr>
              <a:t>Reduced insulin production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2C3156-F696-ABD2-3AEA-2943F9D29ADD}"/>
              </a:ext>
            </a:extLst>
          </p:cNvPr>
          <p:cNvSpPr txBox="1"/>
          <p:nvPr/>
        </p:nvSpPr>
        <p:spPr>
          <a:xfrm>
            <a:off x="5958348" y="2084439"/>
            <a:ext cx="525042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Risk factors: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Obesity</a:t>
            </a:r>
          </a:p>
          <a:p>
            <a:r>
              <a:rPr lang="en-GB" dirty="0">
                <a:solidFill>
                  <a:schemeClr val="bg1"/>
                </a:solidFill>
              </a:rPr>
              <a:t>Increasing age</a:t>
            </a:r>
          </a:p>
          <a:p>
            <a:r>
              <a:rPr lang="en-GB" dirty="0">
                <a:solidFill>
                  <a:schemeClr val="bg1"/>
                </a:solidFill>
              </a:rPr>
              <a:t>Physical inactivity</a:t>
            </a:r>
          </a:p>
          <a:p>
            <a:r>
              <a:rPr lang="en-GB" dirty="0">
                <a:solidFill>
                  <a:schemeClr val="bg1"/>
                </a:solidFill>
              </a:rPr>
              <a:t>Unhealth diet</a:t>
            </a:r>
          </a:p>
          <a:p>
            <a:r>
              <a:rPr lang="en-GB" dirty="0">
                <a:solidFill>
                  <a:schemeClr val="bg1"/>
                </a:solidFill>
              </a:rPr>
              <a:t>Family history</a:t>
            </a:r>
          </a:p>
          <a:p>
            <a:r>
              <a:rPr lang="en-GB" dirty="0">
                <a:solidFill>
                  <a:schemeClr val="bg1"/>
                </a:solidFill>
              </a:rPr>
              <a:t>Smoking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Common symptoms:</a:t>
            </a:r>
          </a:p>
          <a:p>
            <a:r>
              <a:rPr lang="en-GB" dirty="0">
                <a:solidFill>
                  <a:schemeClr val="bg1"/>
                </a:solidFill>
              </a:rPr>
              <a:t>Increased thirst</a:t>
            </a:r>
          </a:p>
          <a:p>
            <a:r>
              <a:rPr lang="en-GB" dirty="0">
                <a:solidFill>
                  <a:schemeClr val="bg1"/>
                </a:solidFill>
              </a:rPr>
              <a:t>Increased urination</a:t>
            </a:r>
          </a:p>
          <a:p>
            <a:r>
              <a:rPr lang="en-GB" dirty="0">
                <a:solidFill>
                  <a:schemeClr val="bg1"/>
                </a:solidFill>
              </a:rPr>
              <a:t>Fatigue</a:t>
            </a:r>
          </a:p>
          <a:p>
            <a:r>
              <a:rPr lang="en-GB" dirty="0">
                <a:solidFill>
                  <a:schemeClr val="bg1"/>
                </a:solidFill>
              </a:rPr>
              <a:t>Blurred vision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665504C-5EF0-5D15-5E25-5E5D79EE8E0F}"/>
              </a:ext>
            </a:extLst>
          </p:cNvPr>
          <p:cNvSpPr txBox="1"/>
          <p:nvPr/>
        </p:nvSpPr>
        <p:spPr>
          <a:xfrm>
            <a:off x="0" y="6488668"/>
            <a:ext cx="50046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(NICE, 2022; WHO, 2024)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EF69D3-B426-AC06-EB14-3966751F9A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Image credit: Stock image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A1F59B-B2CA-9F06-7FCF-3B98169178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4</a:t>
            </a:fld>
            <a:endParaRPr lang="en-US"/>
          </a:p>
        </p:txBody>
      </p:sp>
      <p:pic>
        <p:nvPicPr>
          <p:cNvPr id="9" name="4">
            <a:hlinkClick r:id="" action="ppaction://media"/>
            <a:extLst>
              <a:ext uri="{FF2B5EF4-FFF2-40B4-BE49-F238E27FC236}">
                <a16:creationId xmlns:a16="http://schemas.microsoft.com/office/drawing/2014/main" id="{33DB27AA-9545-07E8-1659-5BD0CA4CC2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0560" y="12207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153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0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B8346C-EFAC-65E9-5E3B-ACFF53713F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Pathophysiology of Type 2 Diabetes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5B533C-0695-A53C-D96C-D47B553E6678}"/>
              </a:ext>
            </a:extLst>
          </p:cNvPr>
          <p:cNvSpPr txBox="1"/>
          <p:nvPr/>
        </p:nvSpPr>
        <p:spPr>
          <a:xfrm>
            <a:off x="838200" y="1927123"/>
            <a:ext cx="540528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How the Disease Develops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Normal Glucose     Insulin release     Glucose enters cells     Energy production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Type 2 Diabetes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Insulin resistance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Reduced glucose uptake by cells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Raised blood glucose levels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Increased insulin production of pancreas</a:t>
            </a:r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0E1E2EC5-2788-B36C-7451-FD6C69C2DB32}"/>
              </a:ext>
            </a:extLst>
          </p:cNvPr>
          <p:cNvSpPr/>
          <p:nvPr/>
        </p:nvSpPr>
        <p:spPr>
          <a:xfrm>
            <a:off x="914402" y="3165987"/>
            <a:ext cx="216310" cy="26301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1CD335FF-E963-7EEA-209B-F515451805E0}"/>
              </a:ext>
            </a:extLst>
          </p:cNvPr>
          <p:cNvSpPr/>
          <p:nvPr/>
        </p:nvSpPr>
        <p:spPr>
          <a:xfrm>
            <a:off x="884906" y="4442951"/>
            <a:ext cx="216310" cy="26301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518105AA-0A82-52BD-0537-EEED9F519DAB}"/>
              </a:ext>
            </a:extLst>
          </p:cNvPr>
          <p:cNvSpPr/>
          <p:nvPr/>
        </p:nvSpPr>
        <p:spPr>
          <a:xfrm>
            <a:off x="894738" y="4991942"/>
            <a:ext cx="216310" cy="26301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F4F7B87D-330D-9DC7-36AF-6211CCC32AB4}"/>
              </a:ext>
            </a:extLst>
          </p:cNvPr>
          <p:cNvSpPr/>
          <p:nvPr/>
        </p:nvSpPr>
        <p:spPr>
          <a:xfrm>
            <a:off x="894738" y="5588408"/>
            <a:ext cx="216310" cy="26301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27AE6E02-45BC-20CD-1AFF-5D2E179D4F0F}"/>
              </a:ext>
            </a:extLst>
          </p:cNvPr>
          <p:cNvSpPr/>
          <p:nvPr/>
        </p:nvSpPr>
        <p:spPr>
          <a:xfrm rot="16200000">
            <a:off x="2650102" y="2553930"/>
            <a:ext cx="216310" cy="26301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B4B874B9-2EC7-4B1D-2F4E-91151A7C033F}"/>
              </a:ext>
            </a:extLst>
          </p:cNvPr>
          <p:cNvSpPr/>
          <p:nvPr/>
        </p:nvSpPr>
        <p:spPr>
          <a:xfrm rot="16200000">
            <a:off x="2146510" y="2825545"/>
            <a:ext cx="216310" cy="26301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560CBB73-B06A-4698-DE90-7DEEC437A747}"/>
              </a:ext>
            </a:extLst>
          </p:cNvPr>
          <p:cNvSpPr/>
          <p:nvPr/>
        </p:nvSpPr>
        <p:spPr>
          <a:xfrm rot="16200000">
            <a:off x="4415301" y="2551473"/>
            <a:ext cx="216310" cy="26301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Curved Right 16">
            <a:extLst>
              <a:ext uri="{FF2B5EF4-FFF2-40B4-BE49-F238E27FC236}">
                <a16:creationId xmlns:a16="http://schemas.microsoft.com/office/drawing/2014/main" id="{AFDB4397-4CF2-809E-4B2D-D96DF6AE935A}"/>
              </a:ext>
            </a:extLst>
          </p:cNvPr>
          <p:cNvSpPr/>
          <p:nvPr/>
        </p:nvSpPr>
        <p:spPr>
          <a:xfrm>
            <a:off x="29496" y="3733410"/>
            <a:ext cx="838200" cy="720600"/>
          </a:xfrm>
          <a:prstGeom prst="curv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D85EF546-6992-BD88-C2F6-F6552CFC8FC4}"/>
              </a:ext>
            </a:extLst>
          </p:cNvPr>
          <p:cNvSpPr/>
          <p:nvPr/>
        </p:nvSpPr>
        <p:spPr>
          <a:xfrm rot="18780563">
            <a:off x="4280093" y="4148209"/>
            <a:ext cx="2111666" cy="90909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7B26F44-6B1C-F8F6-C3CE-465266063EE5}"/>
              </a:ext>
            </a:extLst>
          </p:cNvPr>
          <p:cNvSpPr txBox="1"/>
          <p:nvPr/>
        </p:nvSpPr>
        <p:spPr>
          <a:xfrm>
            <a:off x="6243484" y="2477729"/>
            <a:ext cx="491612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Beta-cell exhaustion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Persistent hyperglycaemia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Complications</a:t>
            </a:r>
          </a:p>
        </p:txBody>
      </p:sp>
      <p:sp>
        <p:nvSpPr>
          <p:cNvPr id="21" name="Arrow: Down 20">
            <a:extLst>
              <a:ext uri="{FF2B5EF4-FFF2-40B4-BE49-F238E27FC236}">
                <a16:creationId xmlns:a16="http://schemas.microsoft.com/office/drawing/2014/main" id="{08615AAD-9214-E2FB-8918-56E78E4FCCE1}"/>
              </a:ext>
            </a:extLst>
          </p:cNvPr>
          <p:cNvSpPr/>
          <p:nvPr/>
        </p:nvSpPr>
        <p:spPr>
          <a:xfrm>
            <a:off x="6273908" y="2825544"/>
            <a:ext cx="216310" cy="26301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row: Down 22">
            <a:extLst>
              <a:ext uri="{FF2B5EF4-FFF2-40B4-BE49-F238E27FC236}">
                <a16:creationId xmlns:a16="http://schemas.microsoft.com/office/drawing/2014/main" id="{1E630E06-D3EF-9652-E74D-75841B3914F9}"/>
              </a:ext>
            </a:extLst>
          </p:cNvPr>
          <p:cNvSpPr/>
          <p:nvPr/>
        </p:nvSpPr>
        <p:spPr>
          <a:xfrm>
            <a:off x="6280359" y="3332504"/>
            <a:ext cx="216310" cy="26301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0F547FC-F11C-AF91-9666-202327F75C67}"/>
              </a:ext>
            </a:extLst>
          </p:cNvPr>
          <p:cNvSpPr txBox="1"/>
          <p:nvPr/>
        </p:nvSpPr>
        <p:spPr>
          <a:xfrm>
            <a:off x="6388514" y="4454010"/>
            <a:ext cx="385669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Possible complications:</a:t>
            </a:r>
          </a:p>
          <a:p>
            <a:r>
              <a:rPr lang="en-GB" dirty="0">
                <a:solidFill>
                  <a:schemeClr val="bg1"/>
                </a:solidFill>
              </a:rPr>
              <a:t>Cardiovascular disease</a:t>
            </a:r>
          </a:p>
          <a:p>
            <a:r>
              <a:rPr lang="en-GB" dirty="0">
                <a:solidFill>
                  <a:schemeClr val="bg1"/>
                </a:solidFill>
              </a:rPr>
              <a:t>Kidney disease</a:t>
            </a:r>
          </a:p>
          <a:p>
            <a:r>
              <a:rPr lang="en-GB" dirty="0">
                <a:solidFill>
                  <a:schemeClr val="bg1"/>
                </a:solidFill>
              </a:rPr>
              <a:t>Neuropathy</a:t>
            </a:r>
          </a:p>
          <a:p>
            <a:r>
              <a:rPr lang="en-GB" dirty="0">
                <a:solidFill>
                  <a:schemeClr val="bg1"/>
                </a:solidFill>
              </a:rPr>
              <a:t>Retinopathy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729B2BA-F6CE-3499-DBAD-BFCD0FDA1425}"/>
              </a:ext>
            </a:extLst>
          </p:cNvPr>
          <p:cNvSpPr txBox="1"/>
          <p:nvPr/>
        </p:nvSpPr>
        <p:spPr>
          <a:xfrm>
            <a:off x="-22731" y="6480657"/>
            <a:ext cx="48178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(Kumar, Abbas and Aster, 2021; Porth, 2022)</a:t>
            </a:r>
          </a:p>
        </p:txBody>
      </p:sp>
      <p:pic>
        <p:nvPicPr>
          <p:cNvPr id="5" name="Slide 5.1">
            <a:hlinkClick r:id="" action="ppaction://media"/>
            <a:extLst>
              <a:ext uri="{FF2B5EF4-FFF2-40B4-BE49-F238E27FC236}">
                <a16:creationId xmlns:a16="http://schemas.microsoft.com/office/drawing/2014/main" id="{70024F52-6C1F-1009-369F-051AADC7BB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50837" y="292935"/>
            <a:ext cx="487363" cy="487363"/>
          </a:xfrm>
          <a:prstGeom prst="rect">
            <a:avLst/>
          </a:prstGeom>
        </p:spPr>
      </p:pic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227E935-EF02-9F91-452E-1317D7F1B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Image credit: Stock image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A65064-D113-8478-6720-CE86886481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9844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964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2C4AB-A852-090B-E627-5319E23752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Diagnosis and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041EE5-5F26-8B00-21E4-457FE01CBD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691323"/>
            <a:ext cx="5181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Identifying Type 2 Diabetes</a:t>
            </a:r>
          </a:p>
          <a:p>
            <a:r>
              <a:rPr lang="en-GB" sz="2000" dirty="0"/>
              <a:t>Clinical assessment</a:t>
            </a:r>
          </a:p>
          <a:p>
            <a:r>
              <a:rPr lang="en-GB" sz="2000" dirty="0"/>
              <a:t>Medical history</a:t>
            </a:r>
          </a:p>
          <a:p>
            <a:r>
              <a:rPr lang="en-GB" sz="2000" dirty="0"/>
              <a:t>Symptoms</a:t>
            </a:r>
          </a:p>
          <a:p>
            <a:r>
              <a:rPr lang="en-GB" sz="2000" dirty="0"/>
              <a:t>Lifestyle assessment </a:t>
            </a:r>
          </a:p>
          <a:p>
            <a:r>
              <a:rPr lang="en-GB" sz="2000" dirty="0"/>
              <a:t>BMI and blood pressure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47AB81-2DEB-CD43-5BAD-0C22862519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691323"/>
            <a:ext cx="5181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b="1" dirty="0"/>
              <a:t>Investigations:</a:t>
            </a:r>
          </a:p>
          <a:p>
            <a:r>
              <a:rPr lang="en-GB" sz="1600" dirty="0"/>
              <a:t>HbA1c blood test</a:t>
            </a:r>
          </a:p>
          <a:p>
            <a:r>
              <a:rPr lang="en-GB" sz="1600" dirty="0"/>
              <a:t>Fasting plasma glucose</a:t>
            </a:r>
          </a:p>
          <a:p>
            <a:r>
              <a:rPr lang="en-GB" sz="1600" dirty="0"/>
              <a:t>Random glucose test</a:t>
            </a:r>
          </a:p>
          <a:p>
            <a:r>
              <a:rPr lang="en-GB" sz="1600" dirty="0"/>
              <a:t>Urinalysis</a:t>
            </a:r>
          </a:p>
          <a:p>
            <a:endParaRPr lang="en-GB" sz="1600" dirty="0"/>
          </a:p>
          <a:p>
            <a:pPr marL="0" indent="0">
              <a:buNone/>
            </a:pPr>
            <a:r>
              <a:rPr lang="en-GB" sz="1600" b="1" dirty="0"/>
              <a:t>Monitoring for complications:</a:t>
            </a:r>
          </a:p>
          <a:p>
            <a:r>
              <a:rPr lang="en-GB" sz="1600" dirty="0"/>
              <a:t>Foot examination</a:t>
            </a:r>
          </a:p>
          <a:p>
            <a:r>
              <a:rPr lang="en-GB" sz="1600" dirty="0"/>
              <a:t>Retinal screening</a:t>
            </a:r>
          </a:p>
          <a:p>
            <a:r>
              <a:rPr lang="en-GB" sz="1600" dirty="0"/>
              <a:t>Kidney function tests</a:t>
            </a:r>
          </a:p>
          <a:p>
            <a:r>
              <a:rPr lang="en-GB" sz="1600" dirty="0"/>
              <a:t>Cholesterol monitoring</a:t>
            </a:r>
          </a:p>
          <a:p>
            <a:r>
              <a:rPr lang="en-GB" sz="1600" dirty="0"/>
              <a:t>Diagnostic criteria</a:t>
            </a:r>
          </a:p>
          <a:p>
            <a:r>
              <a:rPr lang="en-GB" sz="1600" dirty="0"/>
              <a:t>HbA1c level of ≥48 mmol/mol (≥6.5%)</a:t>
            </a:r>
            <a:endParaRPr lang="en-GB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3ED94A-1C22-5DAE-581A-2FB3286A480B}"/>
              </a:ext>
            </a:extLst>
          </p:cNvPr>
          <p:cNvSpPr txBox="1"/>
          <p:nvPr/>
        </p:nvSpPr>
        <p:spPr>
          <a:xfrm>
            <a:off x="0" y="6488668"/>
            <a:ext cx="3982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(NICE, 2022; NHS England, 2025)</a:t>
            </a:r>
          </a:p>
        </p:txBody>
      </p:sp>
      <p:pic>
        <p:nvPicPr>
          <p:cNvPr id="6" name="Slide 5">
            <a:hlinkClick r:id="" action="ppaction://media"/>
            <a:extLst>
              <a:ext uri="{FF2B5EF4-FFF2-40B4-BE49-F238E27FC236}">
                <a16:creationId xmlns:a16="http://schemas.microsoft.com/office/drawing/2014/main" id="{1BFB7578-441D-FEA4-A341-B9990709A6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4119" y="122078"/>
            <a:ext cx="487363" cy="487363"/>
          </a:xfrm>
          <a:prstGeom prst="rect">
            <a:avLst/>
          </a:prstGeom>
        </p:spPr>
      </p:pic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13269F5-3FB9-138A-92AC-567103B82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Image credit: Stock image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14BF70C-778E-1427-8A70-1E9FAE709C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744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11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73DD8-69E1-4D94-50BF-8D396D043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Evidence-Based Care Plan Management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FE17C-26DC-C75E-C95C-AD302F7076C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/>
              <a:t>Lifestyle changes</a:t>
            </a:r>
          </a:p>
          <a:p>
            <a:pPr marL="0" indent="0">
              <a:buNone/>
            </a:pPr>
            <a:r>
              <a:rPr lang="en-GB" dirty="0"/>
              <a:t>Healthy balanced diet</a:t>
            </a:r>
          </a:p>
          <a:p>
            <a:pPr marL="0" indent="0">
              <a:buNone/>
            </a:pPr>
            <a:r>
              <a:rPr lang="en-GB" dirty="0"/>
              <a:t>Weight reduction</a:t>
            </a:r>
          </a:p>
          <a:p>
            <a:pPr marL="0" indent="0">
              <a:buNone/>
            </a:pPr>
            <a:r>
              <a:rPr lang="en-GB" dirty="0"/>
              <a:t>Increased physical activity</a:t>
            </a:r>
          </a:p>
          <a:p>
            <a:pPr marL="0" indent="0">
              <a:buNone/>
            </a:pPr>
            <a:r>
              <a:rPr lang="en-GB" dirty="0"/>
              <a:t>Smoking cessation</a:t>
            </a:r>
          </a:p>
        </p:txBody>
      </p:sp>
      <p:pic>
        <p:nvPicPr>
          <p:cNvPr id="7" name="Content Placeholder 5" descr="Tick with solid fill">
            <a:extLst>
              <a:ext uri="{FF2B5EF4-FFF2-40B4-BE49-F238E27FC236}">
                <a16:creationId xmlns:a16="http://schemas.microsoft.com/office/drawing/2014/main" id="{0F0AA687-A374-F361-5715-C661D048B61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58942" y="2253029"/>
            <a:ext cx="279258" cy="23918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F887334-85B2-7C1A-A2C8-159FD668E932}"/>
              </a:ext>
            </a:extLst>
          </p:cNvPr>
          <p:cNvSpPr txBox="1"/>
          <p:nvPr/>
        </p:nvSpPr>
        <p:spPr>
          <a:xfrm>
            <a:off x="0" y="6469963"/>
            <a:ext cx="533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(NICE, 2022; ADA, 2025)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49E43C66-2C6F-09F2-B23E-A1F8063E094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/>
              <a:t>Medication</a:t>
            </a:r>
          </a:p>
          <a:p>
            <a:pPr marL="0" indent="0">
              <a:buNone/>
            </a:pPr>
            <a:r>
              <a:rPr lang="en-GB" dirty="0"/>
              <a:t>Metformin first-line treatment</a:t>
            </a:r>
          </a:p>
          <a:p>
            <a:pPr marL="0" indent="0">
              <a:buNone/>
            </a:pPr>
            <a:r>
              <a:rPr lang="en-GB" dirty="0"/>
              <a:t>Additional medication if required </a:t>
            </a:r>
          </a:p>
          <a:p>
            <a:pPr marL="0" indent="0">
              <a:buNone/>
            </a:pPr>
            <a:r>
              <a:rPr lang="en-GB" b="1" dirty="0"/>
              <a:t>Monitoring</a:t>
            </a:r>
          </a:p>
          <a:p>
            <a:pPr marL="0" indent="0">
              <a:buNone/>
            </a:pPr>
            <a:r>
              <a:rPr lang="en-GB" dirty="0"/>
              <a:t>HbA1c reviews</a:t>
            </a:r>
          </a:p>
          <a:p>
            <a:pPr marL="0" indent="0">
              <a:buNone/>
            </a:pPr>
            <a:r>
              <a:rPr lang="en-GB" dirty="0"/>
              <a:t>Blood pressure</a:t>
            </a:r>
          </a:p>
          <a:p>
            <a:pPr marL="0" indent="0">
              <a:buNone/>
            </a:pPr>
            <a:r>
              <a:rPr lang="en-GB" dirty="0"/>
              <a:t>Cholesterol</a:t>
            </a:r>
          </a:p>
          <a:p>
            <a:pPr marL="0" indent="0">
              <a:buNone/>
            </a:pPr>
            <a:r>
              <a:rPr lang="en-GB" dirty="0"/>
              <a:t>Kidney function</a:t>
            </a:r>
          </a:p>
          <a:p>
            <a:pPr marL="0" indent="0">
              <a:buNone/>
            </a:pPr>
            <a:r>
              <a:rPr lang="en-GB" dirty="0"/>
              <a:t>Foot checks</a:t>
            </a:r>
          </a:p>
          <a:p>
            <a:pPr marL="0" indent="0">
              <a:buNone/>
            </a:pPr>
            <a:r>
              <a:rPr lang="en-GB" dirty="0"/>
              <a:t>Eye screening</a:t>
            </a:r>
          </a:p>
          <a:p>
            <a:pPr marL="0" indent="0">
              <a:buNone/>
            </a:pPr>
            <a:r>
              <a:rPr lang="en-GB" b="1" dirty="0"/>
              <a:t>Aim: </a:t>
            </a:r>
            <a:r>
              <a:rPr lang="en-GB" dirty="0"/>
              <a:t>Improve glucose control and prevent complications</a:t>
            </a:r>
          </a:p>
        </p:txBody>
      </p:sp>
      <p:pic>
        <p:nvPicPr>
          <p:cNvPr id="18" name="Content Placeholder 5" descr="Tick with solid fill">
            <a:extLst>
              <a:ext uri="{FF2B5EF4-FFF2-40B4-BE49-F238E27FC236}">
                <a16:creationId xmlns:a16="http://schemas.microsoft.com/office/drawing/2014/main" id="{BB5F8191-ACC7-49F7-34B8-5AC0AB3C038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5836" y="2582007"/>
            <a:ext cx="279258" cy="239185"/>
          </a:xfrm>
          <a:prstGeom prst="rect">
            <a:avLst/>
          </a:prstGeom>
        </p:spPr>
      </p:pic>
      <p:pic>
        <p:nvPicPr>
          <p:cNvPr id="20" name="Content Placeholder 5" descr="Tick with solid fill">
            <a:extLst>
              <a:ext uri="{FF2B5EF4-FFF2-40B4-BE49-F238E27FC236}">
                <a16:creationId xmlns:a16="http://schemas.microsoft.com/office/drawing/2014/main" id="{56AB3B40-4CA2-1202-098A-CB9697AFBC5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82562" y="2955494"/>
            <a:ext cx="279258" cy="239185"/>
          </a:xfrm>
          <a:prstGeom prst="rect">
            <a:avLst/>
          </a:prstGeom>
        </p:spPr>
      </p:pic>
      <p:pic>
        <p:nvPicPr>
          <p:cNvPr id="22" name="Content Placeholder 5" descr="Tick with solid fill">
            <a:extLst>
              <a:ext uri="{FF2B5EF4-FFF2-40B4-BE49-F238E27FC236}">
                <a16:creationId xmlns:a16="http://schemas.microsoft.com/office/drawing/2014/main" id="{44C31673-3B10-3A48-9A6E-EB62EE9FA63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82562" y="3374934"/>
            <a:ext cx="279258" cy="239185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0174DC-A331-50F0-EE32-91DF768364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Image credit: Stock image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5DC91C-4342-035E-0347-12609B06B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7</a:t>
            </a:fld>
            <a:endParaRPr lang="en-US"/>
          </a:p>
        </p:txBody>
      </p:sp>
      <p:pic>
        <p:nvPicPr>
          <p:cNvPr id="10" name="7">
            <a:hlinkClick r:id="" action="ppaction://media"/>
            <a:extLst>
              <a:ext uri="{FF2B5EF4-FFF2-40B4-BE49-F238E27FC236}">
                <a16:creationId xmlns:a16="http://schemas.microsoft.com/office/drawing/2014/main" id="{1041133A-F0A5-8211-8295-87F63C327B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1208" y="12207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255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6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1F017A-E3B5-26DB-1C2F-A5F168FDB0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Lifestyle Intervention Plan Supporting Behaviour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52399-8D90-4885-9887-90A7F4F64BC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b="1" dirty="0"/>
              <a:t>Nutrition</a:t>
            </a:r>
          </a:p>
          <a:p>
            <a:r>
              <a:rPr lang="en-GB" sz="2000" dirty="0"/>
              <a:t>Reduced refined carbohydrates</a:t>
            </a:r>
          </a:p>
          <a:p>
            <a:r>
              <a:rPr lang="en-GB" sz="2000" dirty="0"/>
              <a:t>Increase vegetables and whole grains</a:t>
            </a:r>
          </a:p>
          <a:p>
            <a:r>
              <a:rPr lang="en-GB" sz="2000" dirty="0"/>
              <a:t>Portion control</a:t>
            </a:r>
          </a:p>
          <a:p>
            <a:r>
              <a:rPr lang="en-GB" sz="2000" dirty="0"/>
              <a:t>Individual dietitian support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200" b="1" dirty="0"/>
              <a:t>Physical activity</a:t>
            </a:r>
          </a:p>
          <a:p>
            <a:r>
              <a:rPr lang="en-GB" sz="2200" dirty="0"/>
              <a:t>Minimum 150 minutes of moderate activity /week</a:t>
            </a:r>
          </a:p>
          <a:p>
            <a:r>
              <a:rPr lang="en-GB" sz="2200" dirty="0"/>
              <a:t>Muscle strengthening exercises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E55DF2-C6C5-DC1D-FDEC-1867108B77A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200" b="1" dirty="0"/>
              <a:t>Smoking cessation</a:t>
            </a:r>
          </a:p>
          <a:p>
            <a:r>
              <a:rPr lang="en-GB" sz="2200" dirty="0"/>
              <a:t> Referral to NHS support services</a:t>
            </a:r>
          </a:p>
          <a:p>
            <a:r>
              <a:rPr lang="en-GB" sz="2200" dirty="0"/>
              <a:t>Reduce cardiovascular risk</a:t>
            </a:r>
          </a:p>
          <a:p>
            <a:endParaRPr lang="en-GB" sz="2200" dirty="0"/>
          </a:p>
          <a:p>
            <a:pPr marL="0" indent="0">
              <a:buNone/>
            </a:pPr>
            <a:endParaRPr lang="en-GB" sz="2200" b="1" dirty="0"/>
          </a:p>
          <a:p>
            <a:pPr marL="0" indent="0">
              <a:buNone/>
            </a:pPr>
            <a:endParaRPr lang="en-GB" sz="2200" b="1" dirty="0"/>
          </a:p>
          <a:p>
            <a:pPr marL="0" indent="0">
              <a:buNone/>
            </a:pPr>
            <a:r>
              <a:rPr lang="en-GB" sz="2200" b="1" dirty="0"/>
              <a:t>Benefits</a:t>
            </a:r>
          </a:p>
          <a:p>
            <a:r>
              <a:rPr lang="en-GB" sz="2200" dirty="0"/>
              <a:t>Improved insulin sensitivity</a:t>
            </a:r>
          </a:p>
          <a:p>
            <a:r>
              <a:rPr lang="en-GB" sz="2200" dirty="0"/>
              <a:t>Weight management</a:t>
            </a:r>
          </a:p>
          <a:p>
            <a:r>
              <a:rPr lang="en-GB" sz="2200" dirty="0"/>
              <a:t>Reduced complications</a:t>
            </a:r>
          </a:p>
          <a:p>
            <a:pPr marL="0" indent="0">
              <a:buNone/>
            </a:pPr>
            <a:endParaRPr lang="en-GB" sz="2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23A43A-9E7A-B5F2-A3A8-3D7C31AA9C66}"/>
              </a:ext>
            </a:extLst>
          </p:cNvPr>
          <p:cNvSpPr txBox="1"/>
          <p:nvPr/>
        </p:nvSpPr>
        <p:spPr>
          <a:xfrm>
            <a:off x="0" y="6519446"/>
            <a:ext cx="431636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(Diabetes UK, 2025; WHO, 2024)</a:t>
            </a:r>
          </a:p>
        </p:txBody>
      </p:sp>
      <p:pic>
        <p:nvPicPr>
          <p:cNvPr id="6" name="Slide 6">
            <a:hlinkClick r:id="" action="ppaction://media"/>
            <a:extLst>
              <a:ext uri="{FF2B5EF4-FFF2-40B4-BE49-F238E27FC236}">
                <a16:creationId xmlns:a16="http://schemas.microsoft.com/office/drawing/2014/main" id="{6553FFB1-39F9-1060-7F5B-387B8017F6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7809" y="225016"/>
            <a:ext cx="487363" cy="487363"/>
          </a:xfrm>
          <a:prstGeom prst="rect">
            <a:avLst/>
          </a:prstGeom>
        </p:spPr>
      </p:pic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088B3747-8579-EA5E-79CF-9A1232487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Image credit: Stock image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61852EA-D705-D487-0F26-EBDAF2C056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246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707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C9DEC-F5D0-C578-1742-E1E2F0A04C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Multidisciplinary Team Who Provides Care?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03259-314D-E25C-5FFF-7ED4514C837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6400" b="1" dirty="0"/>
              <a:t>Healthcare professional Role</a:t>
            </a:r>
            <a:endParaRPr lang="en-GB" sz="6400" dirty="0"/>
          </a:p>
          <a:p>
            <a:r>
              <a:rPr lang="en-GB" sz="6400" dirty="0"/>
              <a:t>GP</a:t>
            </a:r>
          </a:p>
          <a:p>
            <a:r>
              <a:rPr lang="en-GB" sz="6400" dirty="0"/>
              <a:t>Diagnosis, medication, monitoring</a:t>
            </a:r>
          </a:p>
          <a:p>
            <a:r>
              <a:rPr lang="en-GB" sz="6400" dirty="0"/>
              <a:t>Diabetes Nurse Specialist</a:t>
            </a:r>
          </a:p>
          <a:p>
            <a:r>
              <a:rPr lang="en-GB" sz="6400" dirty="0"/>
              <a:t>Education and self-management</a:t>
            </a:r>
          </a:p>
          <a:p>
            <a:pPr marL="0" indent="0">
              <a:buNone/>
            </a:pPr>
            <a:r>
              <a:rPr lang="en-GB" sz="6400" b="1" dirty="0"/>
              <a:t>Dietitian</a:t>
            </a:r>
          </a:p>
          <a:p>
            <a:r>
              <a:rPr lang="en-GB" sz="6400" dirty="0"/>
              <a:t> Nutrition support</a:t>
            </a:r>
          </a:p>
          <a:p>
            <a:r>
              <a:rPr lang="en-GB" sz="6400" dirty="0"/>
              <a:t> Pharmacist</a:t>
            </a:r>
          </a:p>
          <a:p>
            <a:pPr marL="0" indent="0">
              <a:buNone/>
            </a:pPr>
            <a:r>
              <a:rPr lang="en-GB" sz="6400" b="1" dirty="0"/>
              <a:t>Medication advice</a:t>
            </a:r>
          </a:p>
          <a:p>
            <a:r>
              <a:rPr lang="en-GB" sz="6400" dirty="0"/>
              <a:t>Podiatrist</a:t>
            </a:r>
          </a:p>
          <a:p>
            <a:r>
              <a:rPr lang="en-GB" sz="6400" dirty="0"/>
              <a:t>Foot assessment</a:t>
            </a:r>
          </a:p>
          <a:p>
            <a:r>
              <a:rPr lang="en-GB" sz="6400" dirty="0"/>
              <a:t>Ophthalmology Team</a:t>
            </a:r>
          </a:p>
          <a:p>
            <a:r>
              <a:rPr lang="en-GB" sz="6400" dirty="0"/>
              <a:t>Retinal screening</a:t>
            </a:r>
          </a:p>
          <a:p>
            <a:r>
              <a:rPr lang="en-GB" sz="6400" dirty="0"/>
              <a:t>Endocrinologist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AD6395-0322-FE1F-762D-FC773A43943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6400" b="1" dirty="0"/>
              <a:t>Medication advice</a:t>
            </a:r>
          </a:p>
          <a:p>
            <a:r>
              <a:rPr lang="en-GB" sz="6400" dirty="0"/>
              <a:t>Podiatrist</a:t>
            </a:r>
          </a:p>
          <a:p>
            <a:r>
              <a:rPr lang="en-GB" sz="6400" dirty="0"/>
              <a:t>Foot assessment</a:t>
            </a:r>
          </a:p>
          <a:p>
            <a:r>
              <a:rPr lang="en-GB" sz="6400" dirty="0"/>
              <a:t>Ophthalmology Team</a:t>
            </a:r>
          </a:p>
          <a:p>
            <a:r>
              <a:rPr lang="en-GB" sz="6400" dirty="0"/>
              <a:t>Retinal screening</a:t>
            </a:r>
          </a:p>
          <a:p>
            <a:r>
              <a:rPr lang="en-GB" sz="6400" dirty="0"/>
              <a:t>Endocrinologist</a:t>
            </a:r>
          </a:p>
          <a:p>
            <a:endParaRPr lang="en-GB" sz="6400" dirty="0"/>
          </a:p>
          <a:p>
            <a:pPr marL="0" indent="0">
              <a:buNone/>
            </a:pPr>
            <a:r>
              <a:rPr lang="en-GB" sz="6400" b="1" dirty="0"/>
              <a:t>Specialist management Importance</a:t>
            </a:r>
          </a:p>
          <a:p>
            <a:r>
              <a:rPr lang="en-GB" sz="6400" dirty="0"/>
              <a:t> Patient-centred approach</a:t>
            </a:r>
          </a:p>
          <a:p>
            <a:r>
              <a:rPr lang="en-GB" sz="6400" dirty="0"/>
              <a:t>Improved outcomes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71DBB8-0166-FB97-C848-5CB638551E19}"/>
              </a:ext>
            </a:extLst>
          </p:cNvPr>
          <p:cNvSpPr txBox="1"/>
          <p:nvPr/>
        </p:nvSpPr>
        <p:spPr>
          <a:xfrm>
            <a:off x="0" y="6519446"/>
            <a:ext cx="283363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(RCN,2023; NICE, 2022)</a:t>
            </a:r>
          </a:p>
        </p:txBody>
      </p:sp>
      <p:pic>
        <p:nvPicPr>
          <p:cNvPr id="6" name="Slide 7">
            <a:hlinkClick r:id="" action="ppaction://media"/>
            <a:extLst>
              <a:ext uri="{FF2B5EF4-FFF2-40B4-BE49-F238E27FC236}">
                <a16:creationId xmlns:a16="http://schemas.microsoft.com/office/drawing/2014/main" id="{DBB7F6E8-E076-E4C4-5ECE-03BAEF1575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7306" y="122078"/>
            <a:ext cx="487363" cy="487363"/>
          </a:xfrm>
          <a:prstGeom prst="rect">
            <a:avLst/>
          </a:prstGeom>
        </p:spPr>
      </p:pic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711615F-EBD9-F60E-9DDD-215A5281B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Image credit: Stock image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2C5296-685F-1885-8B30-C93642DE9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53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59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68347-CB66-A54A-8E04-4CF715F8CF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Communication and 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0ABAF-D496-38CA-D9F5-C960863D8B2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Considerations</a:t>
            </a:r>
          </a:p>
          <a:p>
            <a:r>
              <a:rPr lang="en-GB" dirty="0"/>
              <a:t>Person centred diabetes care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b="1" dirty="0"/>
              <a:t>Communication</a:t>
            </a:r>
          </a:p>
          <a:p>
            <a:r>
              <a:rPr lang="en-GB" dirty="0"/>
              <a:t>Clear explanations</a:t>
            </a:r>
          </a:p>
          <a:p>
            <a:r>
              <a:rPr lang="en-GB" dirty="0"/>
              <a:t>Active listening</a:t>
            </a:r>
          </a:p>
          <a:p>
            <a:r>
              <a:rPr lang="en-GB" dirty="0"/>
              <a:t>Shared decision making</a:t>
            </a:r>
          </a:p>
          <a:p>
            <a:r>
              <a:rPr lang="en-GB" dirty="0"/>
              <a:t>Health education</a:t>
            </a:r>
          </a:p>
          <a:p>
            <a:r>
              <a:rPr lang="en-GB" dirty="0"/>
              <a:t>Ethical principles</a:t>
            </a:r>
          </a:p>
          <a:p>
            <a:pPr marL="0" indent="0">
              <a:buNone/>
            </a:pPr>
            <a:r>
              <a:rPr lang="en-GB" b="1" dirty="0"/>
              <a:t>Autonomy</a:t>
            </a:r>
          </a:p>
          <a:p>
            <a:r>
              <a:rPr lang="en-GB" dirty="0"/>
              <a:t>Patient involvement in decisions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B2F195-CB80-20E2-3FCC-ACD34CABCC6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Beneficence</a:t>
            </a:r>
          </a:p>
          <a:p>
            <a:r>
              <a:rPr lang="en-GB" dirty="0"/>
              <a:t>Acting in the patient’s best interest</a:t>
            </a:r>
          </a:p>
          <a:p>
            <a:r>
              <a:rPr lang="en-GB" dirty="0"/>
              <a:t>Non-maleficence </a:t>
            </a:r>
          </a:p>
          <a:p>
            <a:r>
              <a:rPr lang="en-GB" dirty="0"/>
              <a:t>Avoiding harm</a:t>
            </a:r>
          </a:p>
          <a:p>
            <a:endParaRPr lang="en-GB" b="1" dirty="0"/>
          </a:p>
          <a:p>
            <a:endParaRPr lang="en-GB" b="1" dirty="0"/>
          </a:p>
          <a:p>
            <a:pPr marL="0" indent="0">
              <a:buNone/>
            </a:pPr>
            <a:r>
              <a:rPr lang="en-GB" b="1" dirty="0"/>
              <a:t>Justice</a:t>
            </a:r>
          </a:p>
          <a:p>
            <a:r>
              <a:rPr lang="en-GB" dirty="0"/>
              <a:t>Equal access to healthcare </a:t>
            </a:r>
          </a:p>
          <a:p>
            <a:r>
              <a:rPr lang="en-GB" dirty="0"/>
              <a:t>Confidentiality</a:t>
            </a:r>
          </a:p>
          <a:p>
            <a:r>
              <a:rPr lang="en-GB" dirty="0"/>
              <a:t>Protect patient information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5BB1AC2-BC74-CE84-CE7C-0141BDAEB487}"/>
              </a:ext>
            </a:extLst>
          </p:cNvPr>
          <p:cNvSpPr txBox="1"/>
          <p:nvPr/>
        </p:nvSpPr>
        <p:spPr>
          <a:xfrm>
            <a:off x="0" y="6492240"/>
            <a:ext cx="358877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(NICE, 2022; RCN, 2023)</a:t>
            </a:r>
          </a:p>
        </p:txBody>
      </p:sp>
      <p:pic>
        <p:nvPicPr>
          <p:cNvPr id="5" name="Slide 8">
            <a:hlinkClick r:id="" action="ppaction://media"/>
            <a:extLst>
              <a:ext uri="{FF2B5EF4-FFF2-40B4-BE49-F238E27FC236}">
                <a16:creationId xmlns:a16="http://schemas.microsoft.com/office/drawing/2014/main" id="{C548D48B-E1F8-3AF7-62B5-28C0285357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8312" y="122078"/>
            <a:ext cx="487363" cy="487363"/>
          </a:xfrm>
          <a:prstGeom prst="rect">
            <a:avLst/>
          </a:prstGeom>
        </p:spPr>
      </p:pic>
      <p:pic>
        <p:nvPicPr>
          <p:cNvPr id="7" name="Slide 8.1">
            <a:hlinkClick r:id="" action="ppaction://media"/>
            <a:extLst>
              <a:ext uri="{FF2B5EF4-FFF2-40B4-BE49-F238E27FC236}">
                <a16:creationId xmlns:a16="http://schemas.microsoft.com/office/drawing/2014/main" id="{DD0C2AE6-D995-951F-AC5A-7E87C7F6B31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8312" y="681036"/>
            <a:ext cx="487363" cy="487363"/>
          </a:xfrm>
          <a:prstGeom prst="rect">
            <a:avLst/>
          </a:prstGeom>
        </p:spPr>
      </p:pic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2E71FB-6E49-08AC-F427-C673CE432C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Image credit: Stock image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2F504AC-1098-877C-BC28-38BA45DD40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4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67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480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E7763-3138-FBEE-786D-262CBD5F6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594" y="122746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EBBAD9-65F9-0422-50C6-E297DE52EB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7242" y="1639214"/>
            <a:ext cx="4638152" cy="39119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Key messages</a:t>
            </a:r>
          </a:p>
          <a:p>
            <a:pPr marL="0" indent="0">
              <a:buNone/>
            </a:pPr>
            <a:r>
              <a:rPr lang="en-GB" sz="2400" dirty="0"/>
              <a:t>Type 2 diabetes involves</a:t>
            </a:r>
          </a:p>
          <a:p>
            <a:r>
              <a:rPr lang="en-GB" sz="2400" dirty="0"/>
              <a:t>Insulin resistance</a:t>
            </a:r>
          </a:p>
          <a:p>
            <a:r>
              <a:rPr lang="en-GB" sz="2400" dirty="0"/>
              <a:t>Progressive Beta-cell dysfunction</a:t>
            </a:r>
          </a:p>
          <a:p>
            <a:r>
              <a:rPr lang="en-GB" sz="2400" dirty="0"/>
              <a:t>Chronic hyperglycaemia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9BE5E0-40BB-2C45-23CA-0E5381B960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44149" y="1639214"/>
            <a:ext cx="4268037" cy="39119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Effective management requires</a:t>
            </a:r>
          </a:p>
          <a:p>
            <a:r>
              <a:rPr lang="en-GB" sz="2400" dirty="0"/>
              <a:t>Lifestyle modifications</a:t>
            </a:r>
          </a:p>
          <a:p>
            <a:r>
              <a:rPr lang="en-GB" sz="2400" dirty="0"/>
              <a:t>Medication</a:t>
            </a:r>
          </a:p>
          <a:p>
            <a:r>
              <a:rPr lang="en-GB" sz="2400" dirty="0"/>
              <a:t>Regular monitoring</a:t>
            </a:r>
          </a:p>
          <a:p>
            <a:r>
              <a:rPr lang="en-GB" sz="2400" dirty="0"/>
              <a:t> Multidisciplinary support</a:t>
            </a:r>
          </a:p>
          <a:p>
            <a:r>
              <a:rPr lang="en-GB" sz="2400" dirty="0"/>
              <a:t>Patient education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42E849-4440-CC72-06CA-498E62F4D72C}"/>
              </a:ext>
            </a:extLst>
          </p:cNvPr>
          <p:cNvSpPr txBox="1"/>
          <p:nvPr/>
        </p:nvSpPr>
        <p:spPr>
          <a:xfrm>
            <a:off x="2063640" y="5630465"/>
            <a:ext cx="69635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Overall goal: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 Improve quality of life and prevent complications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D21F49-E682-D0BB-D31E-98F0E45D969C}"/>
              </a:ext>
            </a:extLst>
          </p:cNvPr>
          <p:cNvSpPr txBox="1"/>
          <p:nvPr/>
        </p:nvSpPr>
        <p:spPr>
          <a:xfrm>
            <a:off x="0" y="6492240"/>
            <a:ext cx="34216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ADA, 2025; NICE, 2022)</a:t>
            </a:r>
          </a:p>
        </p:txBody>
      </p:sp>
      <p:sp>
        <p:nvSpPr>
          <p:cNvPr id="7" name="Arrow: Left-Right-Up 6">
            <a:extLst>
              <a:ext uri="{FF2B5EF4-FFF2-40B4-BE49-F238E27FC236}">
                <a16:creationId xmlns:a16="http://schemas.microsoft.com/office/drawing/2014/main" id="{F708FC45-CA6C-3FB0-1758-915AB24A9AB2}"/>
              </a:ext>
            </a:extLst>
          </p:cNvPr>
          <p:cNvSpPr/>
          <p:nvPr/>
        </p:nvSpPr>
        <p:spPr>
          <a:xfrm rot="10800000">
            <a:off x="5220929" y="1639211"/>
            <a:ext cx="619432" cy="3911985"/>
          </a:xfrm>
          <a:prstGeom prst="leftRightUpArrow">
            <a:avLst/>
          </a:prstGeom>
          <a:blipFill>
            <a:blip r:embed="rId4"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pic>
        <p:nvPicPr>
          <p:cNvPr id="8" name="Slide 9">
            <a:hlinkClick r:id="" action="ppaction://media"/>
            <a:extLst>
              <a:ext uri="{FF2B5EF4-FFF2-40B4-BE49-F238E27FC236}">
                <a16:creationId xmlns:a16="http://schemas.microsoft.com/office/drawing/2014/main" id="{F1EB24FE-4CC5-9528-9525-81279CFE53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87594" y="139952"/>
            <a:ext cx="487363" cy="487363"/>
          </a:xfrm>
          <a:prstGeom prst="rect">
            <a:avLst/>
          </a:prstGeom>
        </p:spPr>
      </p:pic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475DF88-0C32-3B72-A413-43B56B6BE7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Image credit: Stock image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EA907EE-B22B-FA83-F81D-03CF42F7B4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371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83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4175A-A9B9-05F3-B7E5-4934F14411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2116" y="216310"/>
            <a:ext cx="9144000" cy="806092"/>
          </a:xfrm>
        </p:spPr>
        <p:txBody>
          <a:bodyPr/>
          <a:lstStyle/>
          <a:p>
            <a:pPr algn="l"/>
            <a:r>
              <a:rPr lang="en-GB" dirty="0"/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844EF6-82A0-A914-CF84-C0D8399EEE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2116" y="1022402"/>
            <a:ext cx="11543071" cy="1655762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900" dirty="0"/>
              <a:t>American Diabetes Association (2025) </a:t>
            </a:r>
            <a:r>
              <a:rPr lang="en-GB" sz="900" i="1" dirty="0"/>
              <a:t>Standards of Care in Diabetes—2025</a:t>
            </a:r>
            <a:r>
              <a:rPr lang="en-GB" sz="900" dirty="0"/>
              <a:t>. Diabetes Care, 48(Suppl. 1)</a:t>
            </a:r>
          </a:p>
          <a:p>
            <a:pPr algn="l">
              <a:lnSpc>
                <a:spcPct val="150000"/>
              </a:lnSpc>
            </a:pPr>
            <a:r>
              <a:rPr lang="en-GB" sz="900" dirty="0"/>
              <a:t>British Heart Foundation (2025) </a:t>
            </a:r>
            <a:r>
              <a:rPr lang="en-GB" sz="900" i="1" dirty="0"/>
              <a:t>Diabetes - causes, symptoms &amp; treatments</a:t>
            </a:r>
            <a:r>
              <a:rPr lang="en-GB" sz="900" dirty="0"/>
              <a:t>. Available at: </a:t>
            </a:r>
            <a:r>
              <a:rPr lang="en-GB" sz="900" u="sng" dirty="0">
                <a:hlinkClick r:id="rId2"/>
              </a:rPr>
              <a:t>https://www.bhf.org.uk/informationsupport/risk-factors/diabetes</a:t>
            </a:r>
            <a:r>
              <a:rPr lang="en-GB" sz="900" dirty="0"/>
              <a:t> (Accessed: 18 July 2026)</a:t>
            </a:r>
          </a:p>
          <a:p>
            <a:pPr algn="l">
              <a:lnSpc>
                <a:spcPct val="150000"/>
              </a:lnSpc>
            </a:pPr>
            <a:r>
              <a:rPr lang="en-GB" sz="900" dirty="0"/>
              <a:t>Diabetes UK (2024) </a:t>
            </a:r>
            <a:r>
              <a:rPr lang="en-GB" sz="900" i="1" dirty="0"/>
              <a:t>Type 2 diabetes</a:t>
            </a:r>
            <a:r>
              <a:rPr lang="en-GB" sz="900" dirty="0"/>
              <a:t>. Available at: https://www.diabetes.org.uk/about-diabetes/type-2-diabetes⁠ (Accessed: 18 July 2026)</a:t>
            </a:r>
          </a:p>
          <a:p>
            <a:pPr algn="l">
              <a:lnSpc>
                <a:spcPct val="150000"/>
              </a:lnSpc>
            </a:pPr>
            <a:r>
              <a:rPr lang="en-GB" sz="900" dirty="0"/>
              <a:t>Diabetes UK (2025) </a:t>
            </a:r>
            <a:r>
              <a:rPr lang="en-GB" sz="900" i="1" dirty="0"/>
              <a:t>Diabetes complications</a:t>
            </a:r>
            <a:r>
              <a:rPr lang="en-GB" sz="900" dirty="0"/>
              <a:t>. Available at: https://www.diabetes.org.uk/about-diabetes/complications⁠ (Accessed: 18 July 2026)</a:t>
            </a:r>
          </a:p>
          <a:p>
            <a:pPr algn="l">
              <a:lnSpc>
                <a:spcPct val="150000"/>
              </a:lnSpc>
            </a:pPr>
            <a:r>
              <a:rPr lang="en-GB" sz="900" dirty="0"/>
              <a:t>International Diabetes Federation (2025)</a:t>
            </a:r>
            <a:r>
              <a:rPr lang="en-GB" sz="900" i="1" dirty="0"/>
              <a:t>. IDF Diabetes Atlas</a:t>
            </a:r>
            <a:r>
              <a:rPr lang="en-GB" sz="900" dirty="0"/>
              <a:t>. 11th </a:t>
            </a:r>
            <a:r>
              <a:rPr lang="en-GB" sz="900" dirty="0" err="1"/>
              <a:t>edn</a:t>
            </a:r>
            <a:r>
              <a:rPr lang="en-GB" sz="900" dirty="0"/>
              <a:t>. Brussels: International Diabetes Federation. Available at: </a:t>
            </a:r>
            <a:r>
              <a:rPr lang="en-GB" sz="900" u="sng" dirty="0">
                <a:hlinkClick r:id="rId3"/>
              </a:rPr>
              <a:t>https://diabetesatlas.org/resources/idf-diabetes-atlas-2025/</a:t>
            </a:r>
            <a:r>
              <a:rPr lang="en-GB" sz="900" dirty="0"/>
              <a:t> (Accessed: 18 July 2026)</a:t>
            </a:r>
          </a:p>
          <a:p>
            <a:pPr algn="l">
              <a:lnSpc>
                <a:spcPct val="150000"/>
              </a:lnSpc>
            </a:pPr>
            <a:r>
              <a:rPr lang="en-GB" sz="900" dirty="0"/>
              <a:t>Kumar, V., Abbas, A.K. and Aster, J.C. (2021</a:t>
            </a:r>
            <a:r>
              <a:rPr lang="en-GB" sz="900" i="1" dirty="0"/>
              <a:t>) Robbins and </a:t>
            </a:r>
            <a:r>
              <a:rPr lang="en-GB" sz="900" i="1" dirty="0" err="1"/>
              <a:t>Cotran</a:t>
            </a:r>
            <a:r>
              <a:rPr lang="en-GB" sz="900" i="1" dirty="0"/>
              <a:t> Pathologic Basis of Disease.</a:t>
            </a:r>
            <a:r>
              <a:rPr lang="en-GB" sz="900" dirty="0"/>
              <a:t> 10th </a:t>
            </a:r>
            <a:r>
              <a:rPr lang="en-GB" sz="900" dirty="0" err="1"/>
              <a:t>edn</a:t>
            </a:r>
            <a:r>
              <a:rPr lang="en-GB" sz="900" dirty="0"/>
              <a:t>. Philadelphia: Elsevier.</a:t>
            </a:r>
          </a:p>
          <a:p>
            <a:pPr algn="l">
              <a:lnSpc>
                <a:spcPct val="150000"/>
              </a:lnSpc>
            </a:pPr>
            <a:r>
              <a:rPr lang="en-GB" sz="900" dirty="0" err="1"/>
              <a:t>Marieb</a:t>
            </a:r>
            <a:r>
              <a:rPr lang="en-GB" sz="900" dirty="0"/>
              <a:t>, E.N. and Hoehn, K. (2023) </a:t>
            </a:r>
            <a:r>
              <a:rPr lang="en-GB" sz="900" i="1" dirty="0"/>
              <a:t>Human Anatomy and Physiology</a:t>
            </a:r>
            <a:r>
              <a:rPr lang="en-GB" sz="900" dirty="0"/>
              <a:t>. 12th </a:t>
            </a:r>
            <a:r>
              <a:rPr lang="en-GB" sz="900" dirty="0" err="1"/>
              <a:t>edn</a:t>
            </a:r>
            <a:r>
              <a:rPr lang="en-GB" sz="900" dirty="0"/>
              <a:t>. Harlow: Pearson.</a:t>
            </a:r>
          </a:p>
          <a:p>
            <a:pPr algn="l">
              <a:lnSpc>
                <a:spcPct val="150000"/>
              </a:lnSpc>
            </a:pPr>
            <a:r>
              <a:rPr lang="en-GB" sz="900" dirty="0"/>
              <a:t>Mittal, R. (2024</a:t>
            </a:r>
            <a:r>
              <a:rPr lang="en-GB" sz="900" i="1" dirty="0"/>
              <a:t>) Figure 2, A Schematic representation of various cell types within the pancreatic islet.</a:t>
            </a:r>
            <a:r>
              <a:rPr lang="en-GB" sz="900" dirty="0"/>
              <a:t> (Online image). Available at: </a:t>
            </a:r>
            <a:r>
              <a:rPr lang="en-GB" sz="900" dirty="0">
                <a:hlinkClick r:id="rId4"/>
              </a:rPr>
              <a:t>https://commons.wikimedia.org/wiki/File:A_schematic_representation_of_various_cell_types_within_the_pancreatic_islet.png</a:t>
            </a:r>
            <a:r>
              <a:rPr lang="en-GB" sz="900" dirty="0"/>
              <a:t> (Accessed: 18 July 2026)</a:t>
            </a:r>
          </a:p>
          <a:p>
            <a:pPr algn="l">
              <a:lnSpc>
                <a:spcPct val="150000"/>
              </a:lnSpc>
            </a:pPr>
            <a:r>
              <a:rPr lang="en-GB" sz="900" dirty="0"/>
              <a:t>National Institute for Health and Care Excellence (2022) </a:t>
            </a:r>
            <a:r>
              <a:rPr lang="en-GB" sz="900" i="1" dirty="0"/>
              <a:t>Patient education and support for adults with type 2 diabetes</a:t>
            </a:r>
            <a:r>
              <a:rPr lang="en-GB" sz="900" dirty="0"/>
              <a:t>. London: NICE.</a:t>
            </a:r>
          </a:p>
          <a:p>
            <a:pPr algn="l">
              <a:lnSpc>
                <a:spcPct val="150000"/>
              </a:lnSpc>
            </a:pPr>
            <a:r>
              <a:rPr lang="en-GB" sz="900" dirty="0"/>
              <a:t>National Institute for Health and Care Excellence (2022) </a:t>
            </a:r>
            <a:r>
              <a:rPr lang="en-GB" sz="900" i="1" dirty="0"/>
              <a:t>Type 2 diabetes in adults: management (NG28)</a:t>
            </a:r>
            <a:r>
              <a:rPr lang="en-GB" sz="900" dirty="0"/>
              <a:t>. London: NICE.</a:t>
            </a:r>
          </a:p>
          <a:p>
            <a:pPr algn="l">
              <a:lnSpc>
                <a:spcPct val="150000"/>
              </a:lnSpc>
            </a:pPr>
            <a:r>
              <a:rPr lang="en-GB" sz="900" dirty="0"/>
              <a:t>NHS England (2023) </a:t>
            </a:r>
            <a:r>
              <a:rPr lang="en-GB" sz="900" i="1" dirty="0"/>
              <a:t>NHS Diabetes Prevention Programme</a:t>
            </a:r>
            <a:r>
              <a:rPr lang="en-GB" sz="900" dirty="0"/>
              <a:t>. Available at: </a:t>
            </a:r>
            <a:r>
              <a:rPr lang="en-GB" sz="900" u="sng" dirty="0">
                <a:hlinkClick r:id="rId5"/>
              </a:rPr>
              <a:t>https://www.england.nhs.uk/diabetes/diabetes-prevention/</a:t>
            </a:r>
            <a:r>
              <a:rPr lang="en-GB" sz="900" dirty="0"/>
              <a:t> (Accessed: 18 July 2026)</a:t>
            </a:r>
          </a:p>
          <a:p>
            <a:pPr algn="l">
              <a:lnSpc>
                <a:spcPct val="150000"/>
              </a:lnSpc>
            </a:pPr>
            <a:r>
              <a:rPr lang="en-GB" sz="900" dirty="0"/>
              <a:t>NHS England (2025) </a:t>
            </a:r>
            <a:r>
              <a:rPr lang="en-GB" sz="900" i="1" dirty="0"/>
              <a:t>Type 2 diabetes</a:t>
            </a:r>
            <a:r>
              <a:rPr lang="en-GB" sz="900" dirty="0"/>
              <a:t>. Available at: https://www.nhs.uk/conditions/type-2-diabetes/⁠  (Accessed: 18 July 2026)</a:t>
            </a:r>
          </a:p>
          <a:p>
            <a:pPr algn="l">
              <a:lnSpc>
                <a:spcPct val="150000"/>
              </a:lnSpc>
            </a:pPr>
            <a:r>
              <a:rPr lang="en-GB" sz="900" dirty="0" err="1"/>
              <a:t>Omstaal</a:t>
            </a:r>
            <a:r>
              <a:rPr lang="en-GB" sz="900" dirty="0"/>
              <a:t> (2018) </a:t>
            </a:r>
            <a:r>
              <a:rPr lang="en-GB" sz="900" i="1" dirty="0"/>
              <a:t>Figure 1</a:t>
            </a:r>
            <a:r>
              <a:rPr lang="en-GB" sz="900" dirty="0"/>
              <a:t>, </a:t>
            </a:r>
            <a:r>
              <a:rPr lang="en-GB" sz="900" i="1" dirty="0"/>
              <a:t>Self Monitoring of Blood Glucose (SMBG) meter.</a:t>
            </a:r>
            <a:r>
              <a:rPr lang="en-GB" sz="900" dirty="0"/>
              <a:t> (Online image). Available at: </a:t>
            </a:r>
            <a:r>
              <a:rPr lang="en-GB" sz="900" dirty="0">
                <a:hlinkClick r:id="rId6"/>
              </a:rPr>
              <a:t>https://commons.wikimedia.org/wiki/File:Self_Monitoring_of_Blood_Glucose.png</a:t>
            </a:r>
            <a:r>
              <a:rPr lang="en-GB" sz="900" dirty="0"/>
              <a:t>  (Accessed: 18 July 2026)</a:t>
            </a:r>
          </a:p>
          <a:p>
            <a:pPr algn="l">
              <a:lnSpc>
                <a:spcPct val="150000"/>
              </a:lnSpc>
            </a:pPr>
            <a:r>
              <a:rPr lang="en-GB" sz="900" dirty="0"/>
              <a:t>Porth, C.M. (2022) </a:t>
            </a:r>
            <a:r>
              <a:rPr lang="en-GB" sz="900" i="1" dirty="0"/>
              <a:t>Essentials of Pathophysiology: Concepts of Altered Health States</a:t>
            </a:r>
            <a:r>
              <a:rPr lang="en-GB" sz="900" dirty="0"/>
              <a:t>. 5th </a:t>
            </a:r>
            <a:r>
              <a:rPr lang="en-GB" sz="900" dirty="0" err="1"/>
              <a:t>edn</a:t>
            </a:r>
            <a:r>
              <a:rPr lang="en-GB" sz="900" dirty="0"/>
              <a:t>. Philadelphia: Wolters Kluwer.</a:t>
            </a:r>
          </a:p>
          <a:p>
            <a:pPr algn="l">
              <a:lnSpc>
                <a:spcPct val="150000"/>
              </a:lnSpc>
            </a:pPr>
            <a:r>
              <a:rPr lang="en-GB" sz="900" dirty="0"/>
              <a:t>Royal College of Nursing (2023) </a:t>
            </a:r>
            <a:r>
              <a:rPr lang="en-GB" sz="900" i="1" dirty="0"/>
              <a:t>Diabetes Nursing</a:t>
            </a:r>
            <a:r>
              <a:rPr lang="en-GB" sz="900" dirty="0"/>
              <a:t>. London: RCN.</a:t>
            </a:r>
          </a:p>
          <a:p>
            <a:pPr algn="l">
              <a:lnSpc>
                <a:spcPct val="150000"/>
              </a:lnSpc>
            </a:pPr>
            <a:r>
              <a:rPr lang="en-GB" sz="900" dirty="0"/>
              <a:t>Tortora, G.J. and Derrickson, B. (2023) </a:t>
            </a:r>
            <a:r>
              <a:rPr lang="en-GB" sz="900" i="1" dirty="0"/>
              <a:t>Principles of Anatomy and Physiology</a:t>
            </a:r>
            <a:r>
              <a:rPr lang="en-GB" sz="900" dirty="0"/>
              <a:t>. 16th </a:t>
            </a:r>
            <a:r>
              <a:rPr lang="en-GB" sz="900" dirty="0" err="1"/>
              <a:t>edn</a:t>
            </a:r>
            <a:r>
              <a:rPr lang="en-GB" sz="900" dirty="0"/>
              <a:t>. Hoboken: John Wiley &amp; Sons.</a:t>
            </a:r>
          </a:p>
          <a:p>
            <a:pPr algn="l">
              <a:lnSpc>
                <a:spcPct val="150000"/>
              </a:lnSpc>
            </a:pPr>
            <a:r>
              <a:rPr lang="en-GB" sz="900" dirty="0"/>
              <a:t>World Health Organisation (2024) </a:t>
            </a:r>
            <a:r>
              <a:rPr lang="en-GB" sz="900" i="1" dirty="0"/>
              <a:t>Diabetes</a:t>
            </a:r>
            <a:r>
              <a:rPr lang="en-GB" sz="900" dirty="0"/>
              <a:t>. Geneva: World Health Organisation. Available at: https://www.who.int/news-room/fact-sheets/detail/diabetes⁠ (Accessed: 18 July 2026)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594611-5E09-37D8-ED96-DA7624F2E8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Image credit: Stock image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33956B-8BBE-92F5-A84A-F77CFD04A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697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BlockprintVTI">
  <a:themeElements>
    <a:clrScheme name="Custom 69">
      <a:dk1>
        <a:sysClr val="windowText" lastClr="000000"/>
      </a:dk1>
      <a:lt1>
        <a:sysClr val="window" lastClr="FFFFFF"/>
      </a:lt1>
      <a:dk2>
        <a:srgbClr val="44131A"/>
      </a:dk2>
      <a:lt2>
        <a:srgbClr val="F2ECEA"/>
      </a:lt2>
      <a:accent1>
        <a:srgbClr val="A62C52"/>
      </a:accent1>
      <a:accent2>
        <a:srgbClr val="A7928D"/>
      </a:accent2>
      <a:accent3>
        <a:srgbClr val="307C71"/>
      </a:accent3>
      <a:accent4>
        <a:srgbClr val="41575D"/>
      </a:accent4>
      <a:accent5>
        <a:srgbClr val="8FA3A3"/>
      </a:accent5>
      <a:accent6>
        <a:srgbClr val="CA8370"/>
      </a:accent6>
      <a:hlink>
        <a:srgbClr val="D13D6E"/>
      </a:hlink>
      <a:folHlink>
        <a:srgbClr val="6C9D92"/>
      </a:folHlink>
    </a:clrScheme>
    <a:fontScheme name="Custom 56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printVTI" id="{AA8C8908-6BA4-477C-AEA4-CB6C32A1FE3B}" vid="{36392749-7C1D-4938-93BB-440CD2A1B0A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1367</Words>
  <Application>Microsoft Office PowerPoint</Application>
  <PresentationFormat>Widescreen</PresentationFormat>
  <Paragraphs>273</Paragraphs>
  <Slides>12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Avenir Next LT Pro</vt:lpstr>
      <vt:lpstr>AvenirNext LT Pro Medium</vt:lpstr>
      <vt:lpstr>BlockprintVTI</vt:lpstr>
      <vt:lpstr>Evidence-Based Care Plan for a Patient with Type 2 Diabetes Mellitus</vt:lpstr>
      <vt:lpstr>Patient Profile: Mr David Wilson</vt:lpstr>
      <vt:lpstr>Anatomy and Physiology: Endocrine System</vt:lpstr>
      <vt:lpstr>Understanding Type 2 Diabetes</vt:lpstr>
      <vt:lpstr>Pathophysiology of Type 2 Diabetes</vt:lpstr>
      <vt:lpstr>Diagnosis and Assessment</vt:lpstr>
      <vt:lpstr>Evidence-Based Care Plan Management Approach</vt:lpstr>
      <vt:lpstr>Lifestyle Intervention Plan Supporting Behaviour Change</vt:lpstr>
      <vt:lpstr>Multidisciplinary Team Who Provides Care?</vt:lpstr>
      <vt:lpstr>Communication and Ethical Considerations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ataf r</dc:creator>
  <cp:lastModifiedBy>ataf r</cp:lastModifiedBy>
  <cp:revision>96</cp:revision>
  <dcterms:created xsi:type="dcterms:W3CDTF">2026-07-14T11:20:32Z</dcterms:created>
  <dcterms:modified xsi:type="dcterms:W3CDTF">2026-07-18T23:15:33Z</dcterms:modified>
</cp:coreProperties>
</file>