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7" r:id="rId6"/>
    <p:sldId id="261" r:id="rId7"/>
    <p:sldId id="262" r:id="rId8"/>
    <p:sldId id="263" r:id="rId9"/>
    <p:sldId id="264" r:id="rId10"/>
    <p:sldId id="265" r:id="rId11"/>
    <p:sldId id="266" r:id="rId12"/>
    <p:sldId id="268" r:id="rId13"/>
    <p:sldId id="270" r:id="rId14"/>
    <p:sldId id="271" r:id="rId15"/>
    <p:sldId id="272" r:id="rId16"/>
    <p:sldId id="273" r:id="rId17"/>
    <p:sldId id="274" r:id="rId18"/>
    <p:sldId id="275" r:id="rId19"/>
    <p:sldId id="276" r:id="rId20"/>
    <p:sldId id="277" r:id="rId21"/>
    <p:sldId id="285" r:id="rId22"/>
    <p:sldId id="279" r:id="rId23"/>
    <p:sldId id="280" r:id="rId24"/>
    <p:sldId id="281" r:id="rId25"/>
    <p:sldId id="282" r:id="rId26"/>
    <p:sldId id="283" r:id="rId27"/>
    <p:sldId id="284" r:id="rId28"/>
    <p:sldId id="27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15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F3C0FC99-BB45-43CA-AC82-7E5CB03EA8E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F3C0FC99-BB45-43CA-AC82-7E5CB03EA8E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GB"/>
          </a:p>
        </p:txBody>
      </p:sp>
      <p:sp>
        <p:nvSpPr>
          <p:cNvPr id="6" name="Rectangle 70"/>
          <p:cNvSpPr>
            <a:spLocks noGrp="1" noChangeArrowheads="1"/>
          </p:cNvSpPr>
          <p:nvPr>
            <p:ph type="ftr" sz="quarter" idx="11"/>
          </p:nvPr>
        </p:nvSpPr>
        <p:spPr>
          <a:ln/>
        </p:spPr>
        <p:txBody>
          <a:bodyPr/>
          <a:lstStyle>
            <a:lvl1pPr>
              <a:defRPr/>
            </a:lvl1pPr>
          </a:lstStyle>
          <a:p>
            <a:pPr>
              <a:defRPr/>
            </a:pPr>
            <a:endParaRPr lang="en-GB"/>
          </a:p>
        </p:txBody>
      </p:sp>
      <p:sp>
        <p:nvSpPr>
          <p:cNvPr id="7" name="Rectangle 71"/>
          <p:cNvSpPr>
            <a:spLocks noGrp="1" noChangeArrowheads="1"/>
          </p:cNvSpPr>
          <p:nvPr>
            <p:ph type="sldNum" sz="quarter" idx="12"/>
          </p:nvPr>
        </p:nvSpPr>
        <p:spPr>
          <a:ln/>
        </p:spPr>
        <p:txBody>
          <a:bodyPr/>
          <a:lstStyle>
            <a:lvl1pPr>
              <a:defRPr/>
            </a:lvl1pPr>
          </a:lstStyle>
          <a:p>
            <a:pPr>
              <a:defRPr/>
            </a:pPr>
            <a:fld id="{77255F1F-57A6-4F06-B05B-D44DD78E791B}"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C88B9910-F0C8-4BB8-9B77-D7BDBC176480}" type="datetimeFigureOut">
              <a:rPr lang="en-GB" smtClean="0"/>
              <a:pPr/>
              <a:t>30/10/2012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3C0FC99-BB45-43CA-AC82-7E5CB03EA8E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CLAH4005</a:t>
            </a:r>
            <a:endParaRPr lang="en-GB" dirty="0"/>
          </a:p>
        </p:txBody>
      </p:sp>
      <p:sp>
        <p:nvSpPr>
          <p:cNvPr id="3" name="Subtitle 2"/>
          <p:cNvSpPr>
            <a:spLocks noGrp="1"/>
          </p:cNvSpPr>
          <p:nvPr>
            <p:ph type="subTitle" idx="1"/>
          </p:nvPr>
        </p:nvSpPr>
        <p:spPr/>
        <p:txBody>
          <a:bodyPr/>
          <a:lstStyle/>
          <a:p>
            <a:r>
              <a:rPr lang="en-GB" dirty="0" smtClean="0"/>
              <a:t>Peloponnesian War </a:t>
            </a:r>
            <a:r>
              <a:rPr lang="en-GB" dirty="0" smtClean="0"/>
              <a:t>III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will we discuss today?</a:t>
            </a:r>
            <a:endParaRPr lang="en-GB" dirty="0"/>
          </a:p>
        </p:txBody>
      </p:sp>
      <p:sp>
        <p:nvSpPr>
          <p:cNvPr id="3" name="Content Placeholder 2"/>
          <p:cNvSpPr>
            <a:spLocks noGrp="1"/>
          </p:cNvSpPr>
          <p:nvPr>
            <p:ph idx="1"/>
          </p:nvPr>
        </p:nvSpPr>
        <p:spPr/>
        <p:txBody>
          <a:bodyPr/>
          <a:lstStyle/>
          <a:p>
            <a:r>
              <a:rPr lang="en-GB" dirty="0" smtClean="0"/>
              <a:t>The Periklean strategy</a:t>
            </a:r>
          </a:p>
          <a:p>
            <a:r>
              <a:rPr lang="en-GB" dirty="0" smtClean="0"/>
              <a:t>Thucydides and the Athenian democracy and imperialism</a:t>
            </a:r>
          </a:p>
          <a:p>
            <a:r>
              <a:rPr lang="en-GB" dirty="0" smtClean="0"/>
              <a:t>Sicilian expedition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Periklean strategy</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The Periklean Strategy</a:t>
            </a:r>
          </a:p>
        </p:txBody>
      </p:sp>
      <p:sp>
        <p:nvSpPr>
          <p:cNvPr id="21507" name="Rectangle 3"/>
          <p:cNvSpPr>
            <a:spLocks noGrp="1" noChangeArrowheads="1"/>
          </p:cNvSpPr>
          <p:nvPr>
            <p:ph type="body" idx="1"/>
          </p:nvPr>
        </p:nvSpPr>
        <p:spPr>
          <a:xfrm>
            <a:off x="0" y="981075"/>
            <a:ext cx="4644008" cy="5876925"/>
          </a:xfrm>
        </p:spPr>
        <p:txBody>
          <a:bodyPr/>
          <a:lstStyle/>
          <a:p>
            <a:pPr eaLnBrk="1" hangingPunct="1">
              <a:lnSpc>
                <a:spcPct val="80000"/>
              </a:lnSpc>
              <a:defRPr/>
            </a:pPr>
            <a:r>
              <a:rPr lang="en-US" sz="2000" dirty="0" smtClean="0"/>
              <a:t>While the Peloponnesians were still mustering at the Isthmus, or on the march before they invaded Attica, Pericles, son of </a:t>
            </a:r>
            <a:r>
              <a:rPr lang="en-US" sz="2000" dirty="0" err="1" smtClean="0"/>
              <a:t>Xanthippus</a:t>
            </a:r>
            <a:r>
              <a:rPr lang="en-US" sz="2000" dirty="0" smtClean="0"/>
              <a:t>, one of the ten generals of the Athenians, finding that the invasion was to take place, conceived the idea that </a:t>
            </a:r>
            <a:r>
              <a:rPr lang="en-US" sz="2000" dirty="0" smtClean="0"/>
              <a:t>…</a:t>
            </a:r>
            <a:r>
              <a:rPr lang="en-US" sz="2000" dirty="0" smtClean="0"/>
              <a:t> He also gave the citizens some advice on their present affairs in the same strain as before. </a:t>
            </a:r>
            <a:r>
              <a:rPr lang="en-US" sz="2000" b="1" dirty="0" smtClean="0"/>
              <a:t>They were to prepare for the war, and to carry in their property from the country. They were not to go out to battle, but to come into the city and guard it, and get ready their fleet, in which their real strength lay. They were also to keep a tight rein on their allies--the strength of Athens being derived from the money brought in by their payments, and success in war depending principally upon conduct and capita</a:t>
            </a:r>
            <a:r>
              <a:rPr lang="en-US" sz="2000" dirty="0" smtClean="0"/>
              <a:t>l. Thucydides 2.13</a:t>
            </a:r>
            <a:endParaRPr lang="en-GB" sz="2000" dirty="0" smtClean="0"/>
          </a:p>
        </p:txBody>
      </p:sp>
      <p:pic>
        <p:nvPicPr>
          <p:cNvPr id="5" name="Picture 2" descr="http://go.hrw.com/venus_images/0302MC03.gif"/>
          <p:cNvPicPr>
            <a:picLocks noChangeAspect="1" noChangeArrowheads="1"/>
          </p:cNvPicPr>
          <p:nvPr/>
        </p:nvPicPr>
        <p:blipFill>
          <a:blip r:embed="rId2" cstate="print"/>
          <a:srcRect/>
          <a:stretch>
            <a:fillRect/>
          </a:stretch>
        </p:blipFill>
        <p:spPr bwMode="auto">
          <a:xfrm>
            <a:off x="4823520" y="1340768"/>
            <a:ext cx="4320480" cy="324036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basis of the strategy</a:t>
            </a:r>
            <a:endParaRPr lang="en-GB" dirty="0"/>
          </a:p>
        </p:txBody>
      </p:sp>
      <p:sp>
        <p:nvSpPr>
          <p:cNvPr id="3" name="Content Placeholder 2"/>
          <p:cNvSpPr>
            <a:spLocks noGrp="1"/>
          </p:cNvSpPr>
          <p:nvPr>
            <p:ph idx="1"/>
          </p:nvPr>
        </p:nvSpPr>
        <p:spPr>
          <a:xfrm>
            <a:off x="107504" y="1124744"/>
            <a:ext cx="5760640" cy="5733256"/>
          </a:xfrm>
        </p:spPr>
        <p:txBody>
          <a:bodyPr>
            <a:normAutofit fontScale="77500" lnSpcReduction="20000"/>
          </a:bodyPr>
          <a:lstStyle/>
          <a:p>
            <a:r>
              <a:rPr lang="en-GB" dirty="0" smtClean="0"/>
              <a:t>Apart from other sources of income, an </a:t>
            </a:r>
            <a:r>
              <a:rPr lang="en-GB" b="1" dirty="0" smtClean="0"/>
              <a:t>average revenue of six hundred talents of silver was drawn from the tribute of the allies</a:t>
            </a:r>
            <a:r>
              <a:rPr lang="en-GB" dirty="0" smtClean="0"/>
              <a:t>; and there were still </a:t>
            </a:r>
            <a:r>
              <a:rPr lang="en-GB" b="1" dirty="0" smtClean="0"/>
              <a:t>six thousand talents of coined silver</a:t>
            </a:r>
            <a:r>
              <a:rPr lang="en-GB" dirty="0" smtClean="0"/>
              <a:t> in the </a:t>
            </a:r>
            <a:r>
              <a:rPr lang="en-GB" dirty="0" smtClean="0"/>
              <a:t>Acropolis…[</a:t>
            </a:r>
            <a:r>
              <a:rPr lang="en-GB" dirty="0" smtClean="0"/>
              <a:t>4] This did not include the </a:t>
            </a:r>
            <a:r>
              <a:rPr lang="en-GB" b="1" dirty="0" err="1" smtClean="0"/>
              <a:t>uncoined</a:t>
            </a:r>
            <a:r>
              <a:rPr lang="en-GB" b="1" dirty="0" smtClean="0"/>
              <a:t> gold and silver in public and private offerings</a:t>
            </a:r>
            <a:r>
              <a:rPr lang="en-GB" dirty="0" smtClean="0"/>
              <a:t>, the sacred vessels for the processions and games, the Median spoils, and similar resources to the amount of five hundred talents. [5] To this he added the treasures of the other </a:t>
            </a:r>
            <a:r>
              <a:rPr lang="en-GB" dirty="0" smtClean="0"/>
              <a:t>temples… </a:t>
            </a:r>
            <a:r>
              <a:rPr lang="en-GB" dirty="0" smtClean="0"/>
              <a:t>Nay, if they were ever absolutely driven to it, they might take even the gold ornaments of Athena herself; for the statue contained </a:t>
            </a:r>
            <a:r>
              <a:rPr lang="en-GB" b="1" dirty="0" smtClean="0"/>
              <a:t>forty talents of pure gold </a:t>
            </a:r>
            <a:r>
              <a:rPr lang="en-GB" dirty="0" smtClean="0"/>
              <a:t>and it was all removable. </a:t>
            </a:r>
            <a:r>
              <a:rPr lang="en-GB" dirty="0" smtClean="0"/>
              <a:t>… </a:t>
            </a:r>
            <a:r>
              <a:rPr lang="en-GB" dirty="0" smtClean="0"/>
              <a:t>Then they had an army of </a:t>
            </a:r>
            <a:r>
              <a:rPr lang="en-GB" b="1" dirty="0" smtClean="0"/>
              <a:t>thirteen thousand heavy infantry</a:t>
            </a:r>
            <a:r>
              <a:rPr lang="en-GB" dirty="0" smtClean="0"/>
              <a:t>, besides </a:t>
            </a:r>
            <a:r>
              <a:rPr lang="en-GB" b="1" dirty="0" smtClean="0"/>
              <a:t>sixteen thousand more in the garrisons </a:t>
            </a:r>
            <a:r>
              <a:rPr lang="en-GB" dirty="0" smtClean="0"/>
              <a:t>and on home duty at Athens. </a:t>
            </a:r>
            <a:r>
              <a:rPr lang="en-GB" dirty="0" smtClean="0"/>
              <a:t>……Pericles </a:t>
            </a:r>
            <a:r>
              <a:rPr lang="en-GB" dirty="0" smtClean="0"/>
              <a:t>also showed them that they had</a:t>
            </a:r>
            <a:r>
              <a:rPr lang="en-GB" b="1" dirty="0" smtClean="0"/>
              <a:t> twelve hundred horse</a:t>
            </a:r>
            <a:r>
              <a:rPr lang="en-GB" dirty="0" smtClean="0"/>
              <a:t> including mounted archers, with </a:t>
            </a:r>
            <a:r>
              <a:rPr lang="en-GB" b="1" dirty="0" smtClean="0"/>
              <a:t>sixteen hundred archers </a:t>
            </a:r>
            <a:r>
              <a:rPr lang="en-GB" dirty="0" err="1" smtClean="0"/>
              <a:t>unmounted</a:t>
            </a:r>
            <a:r>
              <a:rPr lang="en-GB" dirty="0" smtClean="0"/>
              <a:t>, and </a:t>
            </a:r>
            <a:r>
              <a:rPr lang="en-GB" b="1" dirty="0" smtClean="0"/>
              <a:t>three hundred galleys fit for service</a:t>
            </a:r>
            <a:r>
              <a:rPr lang="en-GB" dirty="0" smtClean="0"/>
              <a:t>. </a:t>
            </a:r>
            <a:r>
              <a:rPr lang="en-GB" dirty="0" smtClean="0"/>
              <a:t>Thucydides 2.13 </a:t>
            </a:r>
            <a:endParaRPr lang="en-GB" dirty="0" smtClean="0"/>
          </a:p>
          <a:p>
            <a:endParaRPr lang="en-GB" dirty="0"/>
          </a:p>
        </p:txBody>
      </p:sp>
      <p:pic>
        <p:nvPicPr>
          <p:cNvPr id="25602" name="Picture 2" descr="http://eremitus.ancients.info/images/Greek/OSAthenianTetradrachm.jpg"/>
          <p:cNvPicPr>
            <a:picLocks noChangeAspect="1" noChangeArrowheads="1"/>
          </p:cNvPicPr>
          <p:nvPr/>
        </p:nvPicPr>
        <p:blipFill>
          <a:blip r:embed="rId2" cstate="print"/>
          <a:srcRect/>
          <a:stretch>
            <a:fillRect/>
          </a:stretch>
        </p:blipFill>
        <p:spPr bwMode="auto">
          <a:xfrm>
            <a:off x="5976863" y="1340768"/>
            <a:ext cx="3167137" cy="1553287"/>
          </a:xfrm>
          <a:prstGeom prst="rect">
            <a:avLst/>
          </a:prstGeom>
          <a:noFill/>
        </p:spPr>
      </p:pic>
      <p:pic>
        <p:nvPicPr>
          <p:cNvPr id="25604" name="Picture 4" descr="http://library.thinkquest.org/06aug/00336/images/trireme3.jpg"/>
          <p:cNvPicPr>
            <a:picLocks noChangeAspect="1" noChangeArrowheads="1"/>
          </p:cNvPicPr>
          <p:nvPr/>
        </p:nvPicPr>
        <p:blipFill>
          <a:blip r:embed="rId3" cstate="print"/>
          <a:srcRect/>
          <a:stretch>
            <a:fillRect/>
          </a:stretch>
        </p:blipFill>
        <p:spPr bwMode="auto">
          <a:xfrm>
            <a:off x="6156176" y="3717032"/>
            <a:ext cx="2763871" cy="2072903"/>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8313" y="1"/>
            <a:ext cx="8229600" cy="908720"/>
          </a:xfrm>
        </p:spPr>
        <p:txBody>
          <a:bodyPr/>
          <a:lstStyle/>
          <a:p>
            <a:pPr marL="838200" indent="-838200" eaLnBrk="1" hangingPunct="1">
              <a:defRPr/>
            </a:pPr>
            <a:r>
              <a:rPr lang="en-GB" dirty="0" smtClean="0"/>
              <a:t>A Change for the Athenians </a:t>
            </a:r>
          </a:p>
        </p:txBody>
      </p:sp>
      <p:sp>
        <p:nvSpPr>
          <p:cNvPr id="22531" name="Rectangle 3"/>
          <p:cNvSpPr>
            <a:spLocks noGrp="1" noChangeArrowheads="1"/>
          </p:cNvSpPr>
          <p:nvPr>
            <p:ph type="body" idx="1"/>
          </p:nvPr>
        </p:nvSpPr>
        <p:spPr>
          <a:xfrm>
            <a:off x="0" y="981075"/>
            <a:ext cx="4644008" cy="5876925"/>
          </a:xfrm>
        </p:spPr>
        <p:txBody>
          <a:bodyPr>
            <a:normAutofit fontScale="92500" lnSpcReduction="10000"/>
          </a:bodyPr>
          <a:lstStyle/>
          <a:p>
            <a:pPr eaLnBrk="1" hangingPunct="1">
              <a:lnSpc>
                <a:spcPct val="80000"/>
              </a:lnSpc>
              <a:defRPr/>
            </a:pPr>
            <a:r>
              <a:rPr lang="en-US" sz="2400" b="1" dirty="0" smtClean="0"/>
              <a:t>The Athenians listened to his advice, and began to carry in their wives and children from the country, and all their household furniture</a:t>
            </a:r>
            <a:r>
              <a:rPr lang="en-US" sz="2400" dirty="0" smtClean="0"/>
              <a:t>, even to the woodwork of their houses which they took down. Their sheep and cattle they sent over to Euboea and the adjacent islands. [2] </a:t>
            </a:r>
            <a:r>
              <a:rPr lang="en-US" sz="2400" b="1" dirty="0" smtClean="0"/>
              <a:t>But they found it hard to move, as most of them had been always used to live in the country.</a:t>
            </a:r>
            <a:r>
              <a:rPr lang="en-US" sz="2400" dirty="0" smtClean="0"/>
              <a:t> … XVI. </a:t>
            </a:r>
            <a:r>
              <a:rPr lang="en-US" sz="2400" b="1" dirty="0" smtClean="0"/>
              <a:t>The Athenians thus long lived scattered over Attica in independent townships</a:t>
            </a:r>
            <a:r>
              <a:rPr lang="en-US" sz="2400" dirty="0" smtClean="0"/>
              <a:t>. </a:t>
            </a:r>
            <a:r>
              <a:rPr lang="en-US" sz="2400" dirty="0" smtClean="0"/>
              <a:t>…[</a:t>
            </a:r>
            <a:r>
              <a:rPr lang="en-US" sz="2400" dirty="0" smtClean="0"/>
              <a:t>2] </a:t>
            </a:r>
            <a:r>
              <a:rPr lang="en-US" sz="2400" b="1" dirty="0" smtClean="0"/>
              <a:t>Deep was their trouble and discontent at abandoning their houses and the hereditary temples of the ancient constitution, and at having to change their habits of life and to bid farewell to what each regarded as his native city. </a:t>
            </a:r>
            <a:r>
              <a:rPr lang="en-US" sz="2400" dirty="0" smtClean="0"/>
              <a:t>Thucydides 2.14&amp;2.16</a:t>
            </a:r>
            <a:endParaRPr lang="en-GB" sz="2400" dirty="0" smtClean="0"/>
          </a:p>
        </p:txBody>
      </p:sp>
      <p:pic>
        <p:nvPicPr>
          <p:cNvPr id="4098" name="Picture 2" descr="http://www.agathe.gr/image?id=Agora:Image:2008.19.0013&amp;w=800&amp;h=600"/>
          <p:cNvPicPr>
            <a:picLocks noChangeAspect="1" noChangeArrowheads="1"/>
          </p:cNvPicPr>
          <p:nvPr/>
        </p:nvPicPr>
        <p:blipFill>
          <a:blip r:embed="rId2" cstate="print"/>
          <a:srcRect/>
          <a:stretch>
            <a:fillRect/>
          </a:stretch>
        </p:blipFill>
        <p:spPr bwMode="auto">
          <a:xfrm>
            <a:off x="4572000" y="980728"/>
            <a:ext cx="4252486" cy="544978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188640"/>
            <a:ext cx="8229600" cy="1143000"/>
          </a:xfrm>
        </p:spPr>
        <p:txBody>
          <a:bodyPr>
            <a:normAutofit fontScale="90000"/>
          </a:bodyPr>
          <a:lstStyle/>
          <a:p>
            <a:pPr marL="838200" indent="-838200" eaLnBrk="1" hangingPunct="1">
              <a:defRPr/>
            </a:pPr>
            <a:r>
              <a:rPr lang="en-GB" sz="4000" dirty="0" smtClean="0"/>
              <a:t>The Consequence of the Periklean Strategy: The Plague</a:t>
            </a:r>
          </a:p>
        </p:txBody>
      </p:sp>
      <p:sp>
        <p:nvSpPr>
          <p:cNvPr id="23555" name="Rectangle 3"/>
          <p:cNvSpPr>
            <a:spLocks noGrp="1" noChangeArrowheads="1"/>
          </p:cNvSpPr>
          <p:nvPr>
            <p:ph type="body" idx="1"/>
          </p:nvPr>
        </p:nvSpPr>
        <p:spPr>
          <a:xfrm>
            <a:off x="0" y="1600200"/>
            <a:ext cx="9144000" cy="5257800"/>
          </a:xfrm>
        </p:spPr>
        <p:txBody>
          <a:bodyPr/>
          <a:lstStyle/>
          <a:p>
            <a:pPr eaLnBrk="1" hangingPunct="1">
              <a:lnSpc>
                <a:spcPct val="80000"/>
              </a:lnSpc>
              <a:defRPr/>
            </a:pPr>
            <a:r>
              <a:rPr lang="en-US" sz="2400" dirty="0" smtClean="0"/>
              <a:t>Such was the funeral that took place during this winter, with which the first year of the war came to an end. [2] </a:t>
            </a:r>
            <a:r>
              <a:rPr lang="en-US" sz="2400" b="1" dirty="0" smtClean="0"/>
              <a:t>In the first days of summer the </a:t>
            </a:r>
            <a:r>
              <a:rPr lang="en-US" sz="2400" b="1" dirty="0" err="1" smtClean="0"/>
              <a:t>Lacedaemonians</a:t>
            </a:r>
            <a:r>
              <a:rPr lang="en-US" sz="2400" b="1" dirty="0" smtClean="0"/>
              <a:t> and their allies, with two-thirds of their forces as before, invaded Attica</a:t>
            </a:r>
            <a:r>
              <a:rPr lang="en-US" sz="2400" dirty="0" smtClean="0"/>
              <a:t>, under the command of </a:t>
            </a:r>
            <a:r>
              <a:rPr lang="en-US" sz="2400" dirty="0" err="1" smtClean="0"/>
              <a:t>Archidamus</a:t>
            </a:r>
            <a:r>
              <a:rPr lang="en-US" sz="2400" dirty="0" smtClean="0"/>
              <a:t>, son of </a:t>
            </a:r>
            <a:r>
              <a:rPr lang="en-US" sz="2400" dirty="0" err="1" smtClean="0"/>
              <a:t>Zeuxidamus</a:t>
            </a:r>
            <a:r>
              <a:rPr lang="en-US" sz="2400" dirty="0" smtClean="0"/>
              <a:t>, king of Lacedaemon, and sat down and laid waste the country. [3] </a:t>
            </a:r>
            <a:r>
              <a:rPr lang="en-US" sz="2400" b="1" dirty="0" smtClean="0"/>
              <a:t>Not many days after their arrival in Attica the plague first began to show itself among the Athenians.</a:t>
            </a:r>
            <a:r>
              <a:rPr lang="en-US" sz="2400" dirty="0" smtClean="0"/>
              <a:t> It was said that it had broken out in many places previously in the neighborhood of </a:t>
            </a:r>
            <a:r>
              <a:rPr lang="en-US" sz="2400" dirty="0" err="1" smtClean="0"/>
              <a:t>Lemnos</a:t>
            </a:r>
            <a:r>
              <a:rPr lang="en-US" sz="2400" dirty="0" smtClean="0"/>
              <a:t> and elsewhere; </a:t>
            </a:r>
            <a:r>
              <a:rPr lang="en-US" sz="2400" b="1" dirty="0" smtClean="0"/>
              <a:t>but a pestilence of such extent and mortality was nowhere remembered. </a:t>
            </a:r>
            <a:r>
              <a:rPr lang="en-US" sz="2400" dirty="0" smtClean="0"/>
              <a:t>[4] Neither were the physicians at first of any service, ignorant as they were of the proper way to treat it, but they died themselves the most thickly, as they visited the sick most often; nor did any human art succeed any better. Supplications in the temples, divinations, and so forth were found equally futile, till the overwhelming nature of the disaster at last put a stop to them altogether. Thucydides 2.47</a:t>
            </a:r>
            <a:endParaRPr lang="en-GB" sz="2400"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7813"/>
            <a:ext cx="8229600" cy="414337"/>
          </a:xfrm>
        </p:spPr>
        <p:txBody>
          <a:bodyPr>
            <a:normAutofit fontScale="90000"/>
          </a:bodyPr>
          <a:lstStyle/>
          <a:p>
            <a:pPr marL="838200" indent="-838200" eaLnBrk="1" hangingPunct="1">
              <a:defRPr/>
            </a:pPr>
            <a:r>
              <a:rPr lang="en-GB" sz="3200" smtClean="0"/>
              <a:t>The Death of Perikles</a:t>
            </a:r>
          </a:p>
        </p:txBody>
      </p:sp>
      <p:sp>
        <p:nvSpPr>
          <p:cNvPr id="24579" name="Rectangle 3"/>
          <p:cNvSpPr>
            <a:spLocks noGrp="1" noChangeArrowheads="1"/>
          </p:cNvSpPr>
          <p:nvPr>
            <p:ph type="body" idx="1"/>
          </p:nvPr>
        </p:nvSpPr>
        <p:spPr>
          <a:xfrm>
            <a:off x="0" y="765175"/>
            <a:ext cx="5868144" cy="6092825"/>
          </a:xfrm>
        </p:spPr>
        <p:txBody>
          <a:bodyPr/>
          <a:lstStyle/>
          <a:p>
            <a:pPr eaLnBrk="1" hangingPunct="1">
              <a:lnSpc>
                <a:spcPct val="80000"/>
              </a:lnSpc>
              <a:defRPr/>
            </a:pPr>
            <a:r>
              <a:rPr lang="en-US" sz="1600" b="1" dirty="0" smtClean="0"/>
              <a:t>Such were the arguments by which Pericles tried to cure the Athenians of their anger against him and to divert their thoughts from their immediate afflictions</a:t>
            </a:r>
            <a:r>
              <a:rPr lang="en-US" sz="1600" dirty="0" smtClean="0"/>
              <a:t>. [2] </a:t>
            </a:r>
            <a:r>
              <a:rPr lang="en-US" sz="1600" b="1" dirty="0" smtClean="0"/>
              <a:t>As a community he succeeded in convincing them; they not only gave up all idea of sending to Lacedaemon, but applied themselves with increased energy to the war; still as private individuals they could not help smarting under their sufferings, the common people having been deprived of the little that they ever possessed, while the higher orders had lost fine properties with costly establishments and buildings in the country, and, worst of all, had war instead of peace. [3] In fact, the public feeling against him did not subside until he had been fined. </a:t>
            </a:r>
            <a:r>
              <a:rPr lang="en-US" sz="1600" dirty="0" smtClean="0"/>
              <a:t>[4] Not long afterwards, however, according to the way of the multitude, they again elected him general and committed all their affairs to his hands, having now become less sensitive to their private and domestic afflictions, and understanding that he was the best man of all for the public necessities. </a:t>
            </a:r>
            <a:r>
              <a:rPr lang="en-US" sz="1600" dirty="0" smtClean="0"/>
              <a:t>…</a:t>
            </a:r>
            <a:r>
              <a:rPr lang="en-US" sz="1600" dirty="0" smtClean="0"/>
              <a:t> </a:t>
            </a:r>
            <a:r>
              <a:rPr lang="en-US" sz="1600" b="1" dirty="0" smtClean="0"/>
              <a:t>He told them to wait quietly, to pay attention to their marine, to attempt no new conquests, and to expose </a:t>
            </a:r>
            <a:r>
              <a:rPr lang="en-US" sz="1600" dirty="0" smtClean="0"/>
              <a:t>the city to no hazards during the war, and doing this, promised them a favorable result. What they did was the very contrary, allowing private ambitions and private interests, in matters apparently quite foreign to the war, to lead them into projects unjust both to themselves and to their allies--projects whose success would only conduce to the honor and advantage of private persons, and whose failure entailed certain disaster on the country in the war. </a:t>
            </a:r>
            <a:r>
              <a:rPr lang="en-US" sz="1600" b="1" dirty="0" smtClean="0"/>
              <a:t>…. </a:t>
            </a:r>
            <a:r>
              <a:rPr lang="en-US" sz="1600" b="1" dirty="0" smtClean="0"/>
              <a:t>In short, what was nominally a democracy became in his hands government by the first citizen</a:t>
            </a:r>
            <a:r>
              <a:rPr lang="en-US" sz="1600" dirty="0" smtClean="0"/>
              <a:t>. Thucydides 2.65.1-9</a:t>
            </a:r>
            <a:endParaRPr lang="en-GB" sz="1600" dirty="0" smtClean="0"/>
          </a:p>
        </p:txBody>
      </p:sp>
      <p:pic>
        <p:nvPicPr>
          <p:cNvPr id="2050" name="Picture 2" descr="http://theory369.com/wp-content/uploads/2011/04/Pericles_Pio-Clementino_Inv269_n2.jpg"/>
          <p:cNvPicPr>
            <a:picLocks noChangeAspect="1" noChangeArrowheads="1"/>
          </p:cNvPicPr>
          <p:nvPr/>
        </p:nvPicPr>
        <p:blipFill>
          <a:blip r:embed="rId2" cstate="print"/>
          <a:srcRect/>
          <a:stretch>
            <a:fillRect/>
          </a:stretch>
        </p:blipFill>
        <p:spPr bwMode="auto">
          <a:xfrm>
            <a:off x="6152436" y="476673"/>
            <a:ext cx="2991564" cy="453650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8313" y="1"/>
            <a:ext cx="8229600" cy="836712"/>
          </a:xfrm>
        </p:spPr>
        <p:txBody>
          <a:bodyPr>
            <a:normAutofit fontScale="90000"/>
          </a:bodyPr>
          <a:lstStyle/>
          <a:p>
            <a:pPr marL="838200" indent="-838200" eaLnBrk="1" hangingPunct="1">
              <a:defRPr/>
            </a:pPr>
            <a:r>
              <a:rPr lang="en-GB" dirty="0" smtClean="0"/>
              <a:t>The </a:t>
            </a:r>
            <a:r>
              <a:rPr lang="en-GB" dirty="0" smtClean="0"/>
              <a:t>Demagogues and Thucydides </a:t>
            </a:r>
            <a:endParaRPr lang="en-GB" dirty="0" smtClean="0"/>
          </a:p>
        </p:txBody>
      </p:sp>
      <p:sp>
        <p:nvSpPr>
          <p:cNvPr id="25603" name="Rectangle 3"/>
          <p:cNvSpPr>
            <a:spLocks noGrp="1" noChangeArrowheads="1"/>
          </p:cNvSpPr>
          <p:nvPr>
            <p:ph type="body" idx="1"/>
          </p:nvPr>
        </p:nvSpPr>
        <p:spPr>
          <a:xfrm>
            <a:off x="0" y="981075"/>
            <a:ext cx="6444208" cy="5876925"/>
          </a:xfrm>
        </p:spPr>
        <p:txBody>
          <a:bodyPr>
            <a:normAutofit lnSpcReduction="10000"/>
          </a:bodyPr>
          <a:lstStyle/>
          <a:p>
            <a:pPr eaLnBrk="1" hangingPunct="1">
              <a:lnSpc>
                <a:spcPct val="80000"/>
              </a:lnSpc>
              <a:defRPr/>
            </a:pPr>
            <a:r>
              <a:rPr lang="en-US" sz="2200" dirty="0" smtClean="0"/>
              <a:t>With his successors it was different. More on a level with one another, and each grasping at supremacy, </a:t>
            </a:r>
            <a:r>
              <a:rPr lang="en-US" sz="2200" b="1" dirty="0" smtClean="0"/>
              <a:t>they ended by committing even the conduct of state affairs to the whims of the multitude</a:t>
            </a:r>
            <a:r>
              <a:rPr lang="en-US" sz="2200" dirty="0" smtClean="0"/>
              <a:t>. [11] </a:t>
            </a:r>
            <a:r>
              <a:rPr lang="en-US" sz="2200" b="1" dirty="0" smtClean="0"/>
              <a:t>This, as might have been expected in a great and sovereign state, produced a host of blunders, and amongst them the Sicilian expedition</a:t>
            </a:r>
            <a:r>
              <a:rPr lang="en-US" sz="2200" dirty="0" smtClean="0"/>
              <a:t>; </a:t>
            </a:r>
            <a:r>
              <a:rPr lang="en-US" sz="2200" dirty="0" smtClean="0"/>
              <a:t>…, </a:t>
            </a:r>
            <a:r>
              <a:rPr lang="en-US" sz="2200" b="1" dirty="0" smtClean="0"/>
              <a:t>by which they not only paralyzed operations in the field, but also first introduced civil discord at home</a:t>
            </a:r>
            <a:r>
              <a:rPr lang="en-US" sz="2200" dirty="0" smtClean="0"/>
              <a:t>. [12] Yet after losing most of their fleet besides other forces in Sicily, and with faction already dominant in the city, they could still for three years make head against their original adversaries, joined not only by the Sicilians, but also by their own allies nearly all in revolt, and at last by the king's son, Cyrus, who furnished the funds for the Peloponnesian navy. Nor did they finally succumb till they fell the victims of their own intestine disorders. [13] </a:t>
            </a:r>
            <a:r>
              <a:rPr lang="en-US" sz="2200" b="1" dirty="0" smtClean="0"/>
              <a:t>So superfluously abundant were the resources from which the genius of Pericles foresaw an easy triumph in the war over the unaided forces of the Peloponnesians</a:t>
            </a:r>
            <a:r>
              <a:rPr lang="en-US" sz="2200" dirty="0" smtClean="0"/>
              <a:t>. Thucydides 2.65.10-3</a:t>
            </a:r>
            <a:endParaRPr lang="en-GB" sz="2200"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peace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a:t>
            </a:r>
            <a:r>
              <a:rPr lang="en-GB" dirty="0" err="1" smtClean="0"/>
              <a:t>Prytanes</a:t>
            </a:r>
            <a:r>
              <a:rPr lang="en-GB" dirty="0" smtClean="0"/>
              <a:t> </a:t>
            </a:r>
            <a:r>
              <a:rPr lang="en-GB" dirty="0" smtClean="0"/>
              <a:t>even do not come; they will be late, but when they come they will push and fight each other for a seat in the front row. </a:t>
            </a:r>
            <a:r>
              <a:rPr lang="en-GB" b="1" dirty="0" smtClean="0"/>
              <a:t>They will never trouble themselves with the question of peace</a:t>
            </a:r>
            <a:r>
              <a:rPr lang="en-GB" dirty="0" smtClean="0"/>
              <a:t>. Oh! Athens! Athens! As for myself, I do not fail to come here before all the rest, and now, finding myself alone, I groan, yawn, stretch, break wind, and know not what to do; I make sketches in the dust, pull out my loose hairs, muse, think of my fields, </a:t>
            </a:r>
            <a:r>
              <a:rPr lang="en-GB" b="1" dirty="0" smtClean="0"/>
              <a:t>long for peace, curse town life and regret my dear country </a:t>
            </a:r>
            <a:r>
              <a:rPr lang="en-GB" b="1" dirty="0" smtClean="0"/>
              <a:t>home, </a:t>
            </a:r>
            <a:r>
              <a:rPr lang="en-GB" b="1" dirty="0" smtClean="0"/>
              <a:t>which never told me to ‘buy fuel, vinegar or oil’; there the word ‘buy,’ which cuts me in two, was unknown; I harvested everything at will</a:t>
            </a:r>
            <a:r>
              <a:rPr lang="en-GB" dirty="0" smtClean="0"/>
              <a:t>. Therefore I have come to the assembly fully prepared to bawl, interrupt and abuse the speakers, if they talk of anything but peace. </a:t>
            </a:r>
            <a:r>
              <a:rPr lang="en-GB" dirty="0" smtClean="0"/>
              <a:t>Aristophanes </a:t>
            </a:r>
            <a:r>
              <a:rPr lang="en-GB" i="1" dirty="0" err="1" smtClean="0"/>
              <a:t>Acharnians</a:t>
            </a:r>
            <a:r>
              <a:rPr lang="en-GB" dirty="0" smtClean="0"/>
              <a:t>  30-40.</a:t>
            </a:r>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Decelea</a:t>
            </a:r>
            <a:r>
              <a:rPr lang="en-GB" dirty="0" smtClean="0"/>
              <a:t> and the collapse of the Periklean strategy</a:t>
            </a:r>
            <a:endParaRPr lang="en-GB" dirty="0"/>
          </a:p>
        </p:txBody>
      </p:sp>
      <p:pic>
        <p:nvPicPr>
          <p:cNvPr id="23554" name="Picture 2" descr="http://www.mlahanas.de/Greeks/Cities/Attica.gif"/>
          <p:cNvPicPr>
            <a:picLocks noChangeAspect="1" noChangeArrowheads="1"/>
          </p:cNvPicPr>
          <p:nvPr/>
        </p:nvPicPr>
        <p:blipFill>
          <a:blip r:embed="rId2" cstate="print"/>
          <a:srcRect/>
          <a:stretch>
            <a:fillRect/>
          </a:stretch>
        </p:blipFill>
        <p:spPr bwMode="auto">
          <a:xfrm>
            <a:off x="1619672" y="1844824"/>
            <a:ext cx="5924550" cy="4695825"/>
          </a:xfrm>
          <a:prstGeom prst="rect">
            <a:avLst/>
          </a:prstGeom>
          <a:noFill/>
        </p:spPr>
      </p:pic>
      <p:sp>
        <p:nvSpPr>
          <p:cNvPr id="5" name="Oval 4"/>
          <p:cNvSpPr/>
          <p:nvPr/>
        </p:nvSpPr>
        <p:spPr>
          <a:xfrm>
            <a:off x="5220072" y="2924944"/>
            <a:ext cx="720080" cy="28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444208" y="4869160"/>
            <a:ext cx="792088"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708920"/>
            <a:ext cx="7772400" cy="1362456"/>
          </a:xfrm>
        </p:spPr>
        <p:txBody>
          <a:bodyPr/>
          <a:lstStyle/>
          <a:p>
            <a:r>
              <a:rPr lang="en-GB" dirty="0" smtClean="0"/>
              <a:t>Thucydides and the Athenian democracy and imperialism</a:t>
            </a:r>
            <a:br>
              <a:rPr lang="en-GB" dirty="0" smtClean="0"/>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23528" y="260648"/>
            <a:ext cx="8229600" cy="1143000"/>
          </a:xfrm>
        </p:spPr>
        <p:txBody>
          <a:bodyPr/>
          <a:lstStyle/>
          <a:p>
            <a:pPr marL="838200" indent="-838200" eaLnBrk="1" hangingPunct="1">
              <a:defRPr/>
            </a:pPr>
            <a:r>
              <a:rPr lang="en-GB" dirty="0" smtClean="0"/>
              <a:t>Death for the </a:t>
            </a:r>
            <a:r>
              <a:rPr lang="en-GB" dirty="0" err="1" smtClean="0"/>
              <a:t>Mytilenians</a:t>
            </a:r>
            <a:endParaRPr lang="en-GB" dirty="0" smtClean="0"/>
          </a:p>
        </p:txBody>
      </p:sp>
      <p:sp>
        <p:nvSpPr>
          <p:cNvPr id="27651" name="Rectangle 3"/>
          <p:cNvSpPr>
            <a:spLocks noGrp="1" noChangeArrowheads="1"/>
          </p:cNvSpPr>
          <p:nvPr>
            <p:ph type="body" idx="1"/>
          </p:nvPr>
        </p:nvSpPr>
        <p:spPr>
          <a:xfrm>
            <a:off x="107504" y="1600200"/>
            <a:ext cx="5987008" cy="5257800"/>
          </a:xfrm>
        </p:spPr>
        <p:txBody>
          <a:bodyPr>
            <a:normAutofit fontScale="92500"/>
          </a:bodyPr>
          <a:lstStyle/>
          <a:p>
            <a:pPr eaLnBrk="1" hangingPunct="1">
              <a:lnSpc>
                <a:spcPct val="80000"/>
              </a:lnSpc>
              <a:defRPr/>
            </a:pPr>
            <a:r>
              <a:rPr lang="en-US" sz="2400" dirty="0" smtClean="0"/>
              <a:t>Upon the arrival of the prisoners with </a:t>
            </a:r>
            <a:r>
              <a:rPr lang="en-US" sz="2400" dirty="0" err="1" smtClean="0"/>
              <a:t>Salaethus</a:t>
            </a:r>
            <a:r>
              <a:rPr lang="en-US" sz="2400" dirty="0" smtClean="0"/>
              <a:t>, the Athenians at once put the latter to death, although he offered, among other things, to procure the withdrawal of the Peloponnesians from Plataea, which was still under siege; [2] and after deliberating as to what they should do with the former, </a:t>
            </a:r>
            <a:r>
              <a:rPr lang="en-US" sz="2400" b="1" dirty="0" smtClean="0"/>
              <a:t>in the fury of the moment determined to put to death not only the prisoners at Athens, but the whole adult male population of </a:t>
            </a:r>
            <a:r>
              <a:rPr lang="en-US" sz="2400" b="1" dirty="0" err="1" smtClean="0"/>
              <a:t>Mitylene</a:t>
            </a:r>
            <a:r>
              <a:rPr lang="en-US" sz="2400" b="1" dirty="0" smtClean="0"/>
              <a:t>, and to make slaves of the women and children</a:t>
            </a:r>
            <a:r>
              <a:rPr lang="en-US" sz="2400" dirty="0" smtClean="0"/>
              <a:t>. It was remarked that </a:t>
            </a:r>
            <a:r>
              <a:rPr lang="en-US" sz="2400" b="1" dirty="0" err="1" smtClean="0"/>
              <a:t>Mitylene</a:t>
            </a:r>
            <a:r>
              <a:rPr lang="en-US" sz="2400" b="1" dirty="0" smtClean="0"/>
              <a:t> had revolted without being, like the rest, subjected to the empir</a:t>
            </a:r>
            <a:r>
              <a:rPr lang="en-US" sz="2400" dirty="0" smtClean="0"/>
              <a:t>e; and what above all swelled the wrath of the Athenians was the fact </a:t>
            </a:r>
            <a:r>
              <a:rPr lang="en-US" sz="2400" b="1" dirty="0" smtClean="0"/>
              <a:t>of the Peloponnesian fleet having ventured over to Ionia to her support, a fact which was held to argue a long-meditated rebellion.</a:t>
            </a:r>
            <a:r>
              <a:rPr lang="en-US" sz="2400" dirty="0" smtClean="0"/>
              <a:t> </a:t>
            </a:r>
            <a:r>
              <a:rPr lang="en-US" sz="2400" dirty="0" smtClean="0"/>
              <a:t>Thucydides </a:t>
            </a:r>
            <a:r>
              <a:rPr lang="en-US" sz="2400" dirty="0" smtClean="0"/>
              <a:t>3.36</a:t>
            </a:r>
            <a:endParaRPr lang="en-GB" sz="2400" dirty="0" smtClean="0"/>
          </a:p>
        </p:txBody>
      </p:sp>
      <p:pic>
        <p:nvPicPr>
          <p:cNvPr id="4" name="Picture 2"/>
          <p:cNvPicPr>
            <a:picLocks noChangeAspect="1" noChangeArrowheads="1"/>
          </p:cNvPicPr>
          <p:nvPr/>
        </p:nvPicPr>
        <p:blipFill>
          <a:blip r:embed="rId2" cstate="print"/>
          <a:srcRect/>
          <a:stretch>
            <a:fillRect/>
          </a:stretch>
        </p:blipFill>
        <p:spPr bwMode="auto">
          <a:xfrm>
            <a:off x="6260680" y="2132856"/>
            <a:ext cx="2883320" cy="2232248"/>
          </a:xfrm>
          <a:prstGeom prst="rect">
            <a:avLst/>
          </a:prstGeom>
          <a:noFill/>
          <a:ln w="9525">
            <a:noFill/>
            <a:miter lim="800000"/>
            <a:headEnd/>
            <a:tailEnd/>
          </a:ln>
        </p:spPr>
      </p:pic>
      <p:sp>
        <p:nvSpPr>
          <p:cNvPr id="5" name="Isosceles Triangle 4"/>
          <p:cNvSpPr/>
          <p:nvPr/>
        </p:nvSpPr>
        <p:spPr>
          <a:xfrm>
            <a:off x="7956376" y="3284984"/>
            <a:ext cx="210810" cy="14401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smtClean="0"/>
              <a:t>Kleon </a:t>
            </a:r>
          </a:p>
        </p:txBody>
      </p:sp>
      <p:sp>
        <p:nvSpPr>
          <p:cNvPr id="28675" name="Rectangle 3"/>
          <p:cNvSpPr>
            <a:spLocks noGrp="1" noChangeArrowheads="1"/>
          </p:cNvSpPr>
          <p:nvPr>
            <p:ph type="body" idx="1"/>
          </p:nvPr>
        </p:nvSpPr>
        <p:spPr/>
        <p:txBody>
          <a:bodyPr/>
          <a:lstStyle/>
          <a:p>
            <a:pPr eaLnBrk="1" hangingPunct="1">
              <a:defRPr/>
            </a:pPr>
            <a:r>
              <a:rPr lang="en-US" dirty="0" smtClean="0"/>
              <a:t>An assembly was therefore at once called, and after much expression of opinion upon both sides, Cleon, son of </a:t>
            </a:r>
            <a:r>
              <a:rPr lang="en-US" dirty="0" err="1" smtClean="0"/>
              <a:t>Cleaenetus</a:t>
            </a:r>
            <a:r>
              <a:rPr lang="en-US" b="1" dirty="0" smtClean="0"/>
              <a:t>, the same who had carried the former motion of putting the </a:t>
            </a:r>
            <a:r>
              <a:rPr lang="en-US" b="1" dirty="0" err="1" smtClean="0"/>
              <a:t>Mitylenians</a:t>
            </a:r>
            <a:r>
              <a:rPr lang="en-US" b="1" dirty="0" smtClean="0"/>
              <a:t> to death, the most violent man at Athens, and at that time by far the most powerful with the commons</a:t>
            </a:r>
            <a:r>
              <a:rPr lang="en-US" dirty="0" smtClean="0"/>
              <a:t>… Thucydides 3.36.6</a:t>
            </a:r>
            <a:endParaRPr lang="en-GB"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eaLnBrk="1" hangingPunct="1">
              <a:defRPr/>
            </a:pPr>
            <a:r>
              <a:rPr lang="en-GB" smtClean="0"/>
              <a:t>Your Empire is a Tyranny</a:t>
            </a:r>
          </a:p>
        </p:txBody>
      </p:sp>
      <p:sp>
        <p:nvSpPr>
          <p:cNvPr id="29699" name="Rectangle 3"/>
          <p:cNvSpPr>
            <a:spLocks noGrp="1" noChangeArrowheads="1"/>
          </p:cNvSpPr>
          <p:nvPr>
            <p:ph type="body" idx="1"/>
          </p:nvPr>
        </p:nvSpPr>
        <p:spPr/>
        <p:txBody>
          <a:bodyPr>
            <a:normAutofit lnSpcReduction="10000"/>
          </a:bodyPr>
          <a:lstStyle/>
          <a:p>
            <a:pPr eaLnBrk="1" hangingPunct="1">
              <a:lnSpc>
                <a:spcPct val="80000"/>
              </a:lnSpc>
              <a:defRPr/>
            </a:pPr>
            <a:r>
              <a:rPr lang="en-US" sz="2400" dirty="0" smtClean="0"/>
              <a:t> ‘</a:t>
            </a:r>
            <a:r>
              <a:rPr lang="en-US" sz="2400" b="1" dirty="0" smtClean="0"/>
              <a:t>I have often before now been convinced that a democracy is incapable of empire, and never more so than by your present change of mind in the matter of </a:t>
            </a:r>
            <a:r>
              <a:rPr lang="en-US" sz="2400" b="1" dirty="0" err="1" smtClean="0"/>
              <a:t>Mitylene</a:t>
            </a:r>
            <a:r>
              <a:rPr lang="en-US" sz="2400" dirty="0" smtClean="0"/>
              <a:t>. [2] Fears or plots being unknown to you in your daily relations with each other, you feel just the same with regard to your allies, and never reflect that the mistakes into which you may be led by listening to their appeals, or by giving way to your own compassion, are full of danger to yourselves, and bring you no thanks for your weakness from your allies; </a:t>
            </a:r>
            <a:r>
              <a:rPr lang="en-US" sz="2400" b="1" dirty="0" smtClean="0"/>
              <a:t>entirely forgetting that your empire is a despotism and your subjects disaffected conspirators, whose obedience is insured not by your suicidal concessions, but by the superiority given you by your own strength and not their loyalty</a:t>
            </a:r>
            <a:r>
              <a:rPr lang="en-US" sz="2400" dirty="0" smtClean="0"/>
              <a:t>. Thucydides 3.37</a:t>
            </a:r>
            <a:endParaRPr lang="en-GB" sz="2400"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t>The Melos Episode, 416 BCE </a:t>
            </a:r>
          </a:p>
        </p:txBody>
      </p:sp>
      <p:sp>
        <p:nvSpPr>
          <p:cNvPr id="17411" name="Rectangle 3"/>
          <p:cNvSpPr>
            <a:spLocks noGrp="1" noChangeArrowheads="1"/>
          </p:cNvSpPr>
          <p:nvPr>
            <p:ph type="body" sz="half" idx="1"/>
          </p:nvPr>
        </p:nvSpPr>
        <p:spPr>
          <a:xfrm>
            <a:off x="0" y="1557338"/>
            <a:ext cx="3276600" cy="4525962"/>
          </a:xfrm>
        </p:spPr>
        <p:txBody>
          <a:bodyPr/>
          <a:lstStyle/>
          <a:p>
            <a:pPr eaLnBrk="1" hangingPunct="1">
              <a:defRPr/>
            </a:pPr>
            <a:r>
              <a:rPr lang="en-GB" sz="2800" smtClean="0"/>
              <a:t>In 416 BCE, Athens decided to put an end to the neutrality of the island of Melos in the Aegean </a:t>
            </a:r>
          </a:p>
          <a:p>
            <a:pPr eaLnBrk="1" hangingPunct="1">
              <a:defRPr/>
            </a:pPr>
            <a:r>
              <a:rPr lang="en-GB" sz="2800" smtClean="0"/>
              <a:t>Melos was traditionally a Spartan colony</a:t>
            </a:r>
          </a:p>
        </p:txBody>
      </p:sp>
      <p:pic>
        <p:nvPicPr>
          <p:cNvPr id="21508" name="Picture 7" descr="cyclades-map"/>
          <p:cNvPicPr>
            <a:picLocks noChangeAspect="1" noChangeArrowheads="1"/>
          </p:cNvPicPr>
          <p:nvPr>
            <p:ph sz="half" idx="2"/>
          </p:nvPr>
        </p:nvPicPr>
        <p:blipFill>
          <a:blip r:embed="rId2" cstate="print"/>
          <a:srcRect/>
          <a:stretch>
            <a:fillRect/>
          </a:stretch>
        </p:blipFill>
        <p:spPr>
          <a:xfrm>
            <a:off x="3492500" y="1916113"/>
            <a:ext cx="5513388" cy="4314825"/>
          </a:xfrm>
          <a:noFill/>
        </p:spPr>
      </p:pic>
      <p:sp>
        <p:nvSpPr>
          <p:cNvPr id="21509" name="Oval 8"/>
          <p:cNvSpPr>
            <a:spLocks noChangeArrowheads="1"/>
          </p:cNvSpPr>
          <p:nvPr/>
        </p:nvSpPr>
        <p:spPr bwMode="auto">
          <a:xfrm>
            <a:off x="4859338" y="4868863"/>
            <a:ext cx="792162" cy="720725"/>
          </a:xfrm>
          <a:prstGeom prst="ellipse">
            <a:avLst/>
          </a:prstGeom>
          <a:noFill/>
          <a:ln w="34925">
            <a:solidFill>
              <a:srgbClr val="FF0000"/>
            </a:solidFill>
            <a:round/>
            <a:headEnd/>
            <a:tailEnd/>
          </a:ln>
        </p:spPr>
        <p:txBody>
          <a:bodyPr wrap="none" anchor="ctr"/>
          <a:lstStyle/>
          <a:p>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mtClean="0"/>
              <a:t>The Melian Dialogue</a:t>
            </a:r>
          </a:p>
        </p:txBody>
      </p:sp>
      <p:sp>
        <p:nvSpPr>
          <p:cNvPr id="19459" name="Rectangle 3"/>
          <p:cNvSpPr>
            <a:spLocks noGrp="1" noChangeArrowheads="1"/>
          </p:cNvSpPr>
          <p:nvPr>
            <p:ph type="body" idx="1"/>
          </p:nvPr>
        </p:nvSpPr>
        <p:spPr/>
        <p:txBody>
          <a:bodyPr/>
          <a:lstStyle/>
          <a:p>
            <a:pPr eaLnBrk="1" hangingPunct="1">
              <a:defRPr/>
            </a:pPr>
            <a:r>
              <a:rPr lang="en-GB" smtClean="0"/>
              <a:t>The Melian Dialogue is a dialogue between the Athenian generals and the commanders of the Melians discussing a surrender.</a:t>
            </a:r>
          </a:p>
          <a:p>
            <a:pPr eaLnBrk="1" hangingPunct="1">
              <a:defRPr/>
            </a:pPr>
            <a:r>
              <a:rPr lang="en-GB" smtClean="0"/>
              <a:t>It is a unique piece of oratory in Thucydides.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5288" y="0"/>
            <a:ext cx="8229600" cy="1139825"/>
          </a:xfrm>
        </p:spPr>
        <p:txBody>
          <a:bodyPr/>
          <a:lstStyle/>
          <a:p>
            <a:pPr eaLnBrk="1" hangingPunct="1">
              <a:defRPr/>
            </a:pPr>
            <a:r>
              <a:rPr lang="en-GB" smtClean="0"/>
              <a:t>The dark Face of imperialism</a:t>
            </a:r>
          </a:p>
        </p:txBody>
      </p:sp>
      <p:sp>
        <p:nvSpPr>
          <p:cNvPr id="20483" name="Rectangle 3"/>
          <p:cNvSpPr>
            <a:spLocks noGrp="1" noChangeArrowheads="1"/>
          </p:cNvSpPr>
          <p:nvPr>
            <p:ph type="body" idx="1"/>
          </p:nvPr>
        </p:nvSpPr>
        <p:spPr>
          <a:xfrm>
            <a:off x="457200" y="981075"/>
            <a:ext cx="8229600" cy="5688013"/>
          </a:xfrm>
        </p:spPr>
        <p:txBody>
          <a:bodyPr/>
          <a:lstStyle/>
          <a:p>
            <a:pPr eaLnBrk="1" hangingPunct="1">
              <a:lnSpc>
                <a:spcPct val="80000"/>
              </a:lnSpc>
              <a:defRPr/>
            </a:pPr>
            <a:r>
              <a:rPr lang="en-GB" sz="2800" dirty="0" smtClean="0"/>
              <a:t>‘For ourselves, </a:t>
            </a:r>
            <a:r>
              <a:rPr lang="en-GB" sz="2800" b="1" dirty="0" smtClean="0"/>
              <a:t>we shall not trouble you with specious pretences-</a:t>
            </a:r>
            <a:r>
              <a:rPr lang="en-GB" sz="2800" dirty="0" smtClean="0"/>
              <a:t>-either of how we have a right to our empire because we overthrew the Mede, or are now attacking you because of wrong that you have done us--and make a long speech which would not be believed; and in return we hope that you, instead of thinking to influence us by saying that you did not join the </a:t>
            </a:r>
            <a:r>
              <a:rPr lang="en-GB" sz="2800" dirty="0" err="1" smtClean="0"/>
              <a:t>Lacedaemonians</a:t>
            </a:r>
            <a:r>
              <a:rPr lang="en-GB" sz="2800" dirty="0" smtClean="0"/>
              <a:t>, although their colonists, or that you have done us no wrong, will aim at what is feasible, holding in view the real sentiments of us both; </a:t>
            </a:r>
            <a:r>
              <a:rPr lang="en-GB" sz="2800" b="1" dirty="0" smtClean="0"/>
              <a:t>since you know as well as we do that right, as the world goes, is only in question between equals in power, while the strong do what they can and the weak suffer what they must</a:t>
            </a:r>
            <a:r>
              <a:rPr lang="en-GB" sz="2800" dirty="0" smtClean="0"/>
              <a:t>.’ Thucydides 5.89</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 not much different</a:t>
            </a: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t>The </a:t>
            </a:r>
            <a:r>
              <a:rPr lang="en-GB" b="1" dirty="0" err="1" smtClean="0"/>
              <a:t>Lacedaemonian</a:t>
            </a:r>
            <a:r>
              <a:rPr lang="en-GB" b="1" dirty="0" smtClean="0"/>
              <a:t> judges decided that the question, whether they had received any service from the </a:t>
            </a:r>
            <a:r>
              <a:rPr lang="en-GB" b="1" dirty="0" err="1" smtClean="0"/>
              <a:t>Plataeans</a:t>
            </a:r>
            <a:r>
              <a:rPr lang="en-GB" b="1" dirty="0" smtClean="0"/>
              <a:t> in the war, was a fair one for them to put; </a:t>
            </a:r>
            <a:r>
              <a:rPr lang="en-GB" dirty="0" smtClean="0"/>
              <a:t>as they had always invited them to be neutral, agreeably to the original covenant of Pausanias after the defeat of the Mede, and had again definitely offered them the same conditions before the blockade. </a:t>
            </a:r>
            <a:r>
              <a:rPr lang="en-GB" dirty="0" smtClean="0"/>
              <a:t>…</a:t>
            </a:r>
            <a:r>
              <a:rPr lang="en-GB" b="1" dirty="0" smtClean="0"/>
              <a:t>they </a:t>
            </a:r>
            <a:r>
              <a:rPr lang="en-GB" b="1" dirty="0" smtClean="0"/>
              <a:t>brought them in again one by one and asked each of them the same question, that is to say, whether they had done the </a:t>
            </a:r>
            <a:r>
              <a:rPr lang="en-GB" b="1" dirty="0" err="1" smtClean="0"/>
              <a:t>Lacedaemonians</a:t>
            </a:r>
            <a:r>
              <a:rPr lang="en-GB" b="1" dirty="0" smtClean="0"/>
              <a:t> and allies any service in the war; and upon their saying that they had not, took them out and slew them all without </a:t>
            </a:r>
            <a:r>
              <a:rPr lang="en-GB" b="1" dirty="0" smtClean="0"/>
              <a:t>exception</a:t>
            </a:r>
            <a:r>
              <a:rPr lang="en-GB" dirty="0" smtClean="0"/>
              <a:t>…The </a:t>
            </a:r>
            <a:r>
              <a:rPr lang="en-GB" dirty="0" smtClean="0"/>
              <a:t>adverse attitude of the </a:t>
            </a:r>
            <a:r>
              <a:rPr lang="en-GB" dirty="0" err="1" smtClean="0"/>
              <a:t>Lacedaemonians</a:t>
            </a:r>
            <a:r>
              <a:rPr lang="en-GB" dirty="0" smtClean="0"/>
              <a:t>—in the whole </a:t>
            </a:r>
            <a:r>
              <a:rPr lang="en-GB" dirty="0" err="1" smtClean="0"/>
              <a:t>Plataean</a:t>
            </a:r>
            <a:r>
              <a:rPr lang="en-GB" dirty="0" smtClean="0"/>
              <a:t> </a:t>
            </a:r>
            <a:r>
              <a:rPr lang="en-GB" b="1" dirty="0" smtClean="0"/>
              <a:t>affair was mainly adopted to please the Thebans, who were thought to be useful in the war at that moment raging</a:t>
            </a:r>
            <a:r>
              <a:rPr lang="en-GB" dirty="0" smtClean="0"/>
              <a:t>. [5] Such was the end of Plataea in the ninety-third year after she became the ally of Athens. </a:t>
            </a:r>
            <a:r>
              <a:rPr lang="en-GB" dirty="0" smtClean="0"/>
              <a:t> Thucydides 3.68 (excerpts).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mtClean="0"/>
              <a:t>From Thucydides to Xenophon </a:t>
            </a:r>
          </a:p>
        </p:txBody>
      </p:sp>
      <p:sp>
        <p:nvSpPr>
          <p:cNvPr id="39939" name="Rectangle 3"/>
          <p:cNvSpPr>
            <a:spLocks noGrp="1" noChangeArrowheads="1"/>
          </p:cNvSpPr>
          <p:nvPr>
            <p:ph type="body" idx="1"/>
          </p:nvPr>
        </p:nvSpPr>
        <p:spPr/>
        <p:txBody>
          <a:bodyPr/>
          <a:lstStyle/>
          <a:p>
            <a:pPr eaLnBrk="1" hangingPunct="1">
              <a:defRPr/>
            </a:pPr>
            <a:r>
              <a:rPr lang="en-GB" smtClean="0"/>
              <a:t>Thucydides lived to see the end of the Peloponnesian War.</a:t>
            </a:r>
          </a:p>
          <a:p>
            <a:pPr eaLnBrk="1" hangingPunct="1">
              <a:defRPr/>
            </a:pPr>
            <a:r>
              <a:rPr lang="en-GB" smtClean="0"/>
              <a:t>But he did not manage to finish his History before his death.</a:t>
            </a:r>
          </a:p>
          <a:p>
            <a:pPr eaLnBrk="1" hangingPunct="1">
              <a:defRPr/>
            </a:pPr>
            <a:r>
              <a:rPr lang="en-GB" smtClean="0"/>
              <a:t>His account ends with the revolution of the 400.</a:t>
            </a:r>
          </a:p>
          <a:p>
            <a:pPr eaLnBrk="1" hangingPunct="1">
              <a:defRPr/>
            </a:pPr>
            <a:r>
              <a:rPr lang="en-GB" smtClean="0"/>
              <a:t>After 410 BCE, the main source is Xenophon’s </a:t>
            </a:r>
            <a:r>
              <a:rPr lang="en-GB" i="1" smtClean="0"/>
              <a:t>Hellenika</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Sicilian expedition</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95536" y="476672"/>
            <a:ext cx="8229600" cy="1143000"/>
          </a:xfrm>
        </p:spPr>
        <p:txBody>
          <a:bodyPr/>
          <a:lstStyle/>
          <a:p>
            <a:pPr eaLnBrk="1" hangingPunct="1">
              <a:defRPr/>
            </a:pPr>
            <a:r>
              <a:rPr lang="en-GB" dirty="0" smtClean="0"/>
              <a:t>The Sicilian Expedition </a:t>
            </a:r>
          </a:p>
        </p:txBody>
      </p:sp>
      <p:sp>
        <p:nvSpPr>
          <p:cNvPr id="21507" name="Rectangle 3"/>
          <p:cNvSpPr>
            <a:spLocks noGrp="1" noChangeArrowheads="1"/>
          </p:cNvSpPr>
          <p:nvPr>
            <p:ph type="body" idx="1"/>
          </p:nvPr>
        </p:nvSpPr>
        <p:spPr>
          <a:xfrm>
            <a:off x="457200" y="1600200"/>
            <a:ext cx="8229600" cy="5257800"/>
          </a:xfrm>
        </p:spPr>
        <p:txBody>
          <a:bodyPr/>
          <a:lstStyle/>
          <a:p>
            <a:pPr eaLnBrk="1" hangingPunct="1">
              <a:defRPr/>
            </a:pPr>
            <a:r>
              <a:rPr lang="en-GB" smtClean="0"/>
              <a:t>From 416 BCE, the Athenians started the debate and preparation for the Great Sicilian Expedition.</a:t>
            </a:r>
          </a:p>
          <a:p>
            <a:pPr eaLnBrk="1" hangingPunct="1">
              <a:defRPr/>
            </a:pPr>
            <a:r>
              <a:rPr lang="en-GB" smtClean="0"/>
              <a:t>The expedition was aimed at the conquest of Sicily and Magna Graecia.</a:t>
            </a:r>
          </a:p>
          <a:p>
            <a:pPr eaLnBrk="1" hangingPunct="1">
              <a:defRPr/>
            </a:pPr>
            <a:r>
              <a:rPr lang="en-GB" smtClean="0"/>
              <a:t>Thucydides presents the decision to open another front in the war and try to take up as big a city as Syracuse as an act of collective madness on the part of the Athenians.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GB" smtClean="0"/>
              <a:t>Athenians in Sicily before 415</a:t>
            </a:r>
          </a:p>
        </p:txBody>
      </p:sp>
      <p:sp>
        <p:nvSpPr>
          <p:cNvPr id="22531" name="Rectangle 3"/>
          <p:cNvSpPr>
            <a:spLocks noGrp="1" noChangeArrowheads="1"/>
          </p:cNvSpPr>
          <p:nvPr>
            <p:ph type="body" sz="half" idx="1"/>
          </p:nvPr>
        </p:nvSpPr>
        <p:spPr/>
        <p:txBody>
          <a:bodyPr/>
          <a:lstStyle/>
          <a:p>
            <a:pPr eaLnBrk="1" hangingPunct="1">
              <a:defRPr/>
            </a:pPr>
            <a:r>
              <a:rPr lang="en-GB" sz="2800" smtClean="0"/>
              <a:t>Athens had ambitions towards the west as early as the middle of the 5</a:t>
            </a:r>
            <a:r>
              <a:rPr lang="en-GB" sz="2800" baseline="30000" smtClean="0"/>
              <a:t>th</a:t>
            </a:r>
            <a:r>
              <a:rPr lang="en-GB" sz="2800" smtClean="0"/>
              <a:t> century and possibly even earlier.</a:t>
            </a:r>
          </a:p>
          <a:p>
            <a:pPr eaLnBrk="1" hangingPunct="1">
              <a:defRPr/>
            </a:pPr>
            <a:r>
              <a:rPr lang="en-GB" sz="2800" smtClean="0"/>
              <a:t>In 444/3 Athens founded a colony at Thourioi in Italy in an important geostrategic position. </a:t>
            </a:r>
          </a:p>
        </p:txBody>
      </p:sp>
      <p:pic>
        <p:nvPicPr>
          <p:cNvPr id="6148" name="Picture 6" descr="ItalyCities"/>
          <p:cNvPicPr>
            <a:picLocks noChangeAspect="1" noChangeArrowheads="1"/>
          </p:cNvPicPr>
          <p:nvPr>
            <p:ph sz="half" idx="2"/>
          </p:nvPr>
        </p:nvPicPr>
        <p:blipFill>
          <a:blip r:embed="rId2" cstate="print"/>
          <a:srcRect/>
          <a:stretch>
            <a:fillRect/>
          </a:stretch>
        </p:blipFill>
        <p:spPr>
          <a:xfrm>
            <a:off x="4662488" y="1719263"/>
            <a:ext cx="4010025" cy="4286250"/>
          </a:xfrm>
          <a:noFill/>
        </p:spPr>
      </p:pic>
      <p:sp>
        <p:nvSpPr>
          <p:cNvPr id="6149" name="Line 7"/>
          <p:cNvSpPr>
            <a:spLocks noChangeShapeType="1"/>
          </p:cNvSpPr>
          <p:nvPr/>
        </p:nvSpPr>
        <p:spPr bwMode="auto">
          <a:xfrm>
            <a:off x="6877050" y="4221163"/>
            <a:ext cx="719138" cy="0"/>
          </a:xfrm>
          <a:prstGeom prst="line">
            <a:avLst/>
          </a:prstGeom>
          <a:noFill/>
          <a:ln w="50800">
            <a:solidFill>
              <a:srgbClr val="FF0000"/>
            </a:solidFill>
            <a:round/>
            <a:headEnd/>
            <a:tailEnd/>
          </a:ln>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404664"/>
            <a:ext cx="8229600" cy="1143000"/>
          </a:xfrm>
        </p:spPr>
        <p:txBody>
          <a:bodyPr/>
          <a:lstStyle/>
          <a:p>
            <a:pPr eaLnBrk="1" hangingPunct="1">
              <a:defRPr/>
            </a:pPr>
            <a:r>
              <a:rPr lang="en-GB" dirty="0" smtClean="0"/>
              <a:t>The first Sicilian Expedition</a:t>
            </a:r>
          </a:p>
        </p:txBody>
      </p:sp>
      <p:sp>
        <p:nvSpPr>
          <p:cNvPr id="25603" name="Rectangle 3"/>
          <p:cNvSpPr>
            <a:spLocks noGrp="1" noChangeArrowheads="1"/>
          </p:cNvSpPr>
          <p:nvPr>
            <p:ph type="body" idx="1"/>
          </p:nvPr>
        </p:nvSpPr>
        <p:spPr>
          <a:xfrm>
            <a:off x="457200" y="1600200"/>
            <a:ext cx="8229600" cy="5068888"/>
          </a:xfrm>
        </p:spPr>
        <p:txBody>
          <a:bodyPr/>
          <a:lstStyle/>
          <a:p>
            <a:pPr eaLnBrk="1" hangingPunct="1">
              <a:defRPr/>
            </a:pPr>
            <a:r>
              <a:rPr lang="en-GB" smtClean="0"/>
              <a:t>In the 420s, during the Archidamian War, Athens had sent forces to Sicily with orders to set up a base and increase Athenian influence in the area.</a:t>
            </a:r>
          </a:p>
          <a:p>
            <a:pPr eaLnBrk="1" hangingPunct="1">
              <a:defRPr/>
            </a:pPr>
            <a:r>
              <a:rPr lang="en-GB" smtClean="0"/>
              <a:t>The fleet came back empty handed and the Athenian intervention then failed. </a:t>
            </a:r>
          </a:p>
          <a:p>
            <a:pPr eaLnBrk="1" hangingPunct="1">
              <a:defRPr/>
            </a:pPr>
            <a:r>
              <a:rPr lang="en-GB" smtClean="0"/>
              <a:t>SO, what happened in 416/5 was not collective madness but the continuation of an existing policy.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0" y="0"/>
            <a:ext cx="8229600" cy="1143000"/>
          </a:xfrm>
        </p:spPr>
        <p:txBody>
          <a:bodyPr/>
          <a:lstStyle/>
          <a:p>
            <a:pPr eaLnBrk="1" hangingPunct="1">
              <a:defRPr/>
            </a:pPr>
            <a:r>
              <a:rPr lang="en-GB" dirty="0" smtClean="0"/>
              <a:t>Why Attack Sicily?</a:t>
            </a:r>
          </a:p>
        </p:txBody>
      </p:sp>
      <p:sp>
        <p:nvSpPr>
          <p:cNvPr id="34819" name="Rectangle 3"/>
          <p:cNvSpPr>
            <a:spLocks noGrp="1" noChangeArrowheads="1"/>
          </p:cNvSpPr>
          <p:nvPr>
            <p:ph type="body" idx="1"/>
          </p:nvPr>
        </p:nvSpPr>
        <p:spPr>
          <a:xfrm>
            <a:off x="0" y="1268413"/>
            <a:ext cx="9144000" cy="5589587"/>
          </a:xfrm>
        </p:spPr>
        <p:txBody>
          <a:bodyPr/>
          <a:lstStyle/>
          <a:p>
            <a:pPr eaLnBrk="1" hangingPunct="1">
              <a:lnSpc>
                <a:spcPct val="80000"/>
              </a:lnSpc>
              <a:defRPr/>
            </a:pPr>
            <a:r>
              <a:rPr lang="en-GB" sz="2400" dirty="0" smtClean="0"/>
              <a:t>We sailed to Sicily first to conquer, if possible, the </a:t>
            </a:r>
            <a:r>
              <a:rPr lang="en-GB" sz="2400" dirty="0" err="1" smtClean="0"/>
              <a:t>Siceliots</a:t>
            </a:r>
            <a:r>
              <a:rPr lang="en-GB" sz="2400" dirty="0" smtClean="0"/>
              <a:t>, and after them the </a:t>
            </a:r>
            <a:r>
              <a:rPr lang="en-GB" sz="2400" dirty="0" err="1" smtClean="0"/>
              <a:t>Italiots</a:t>
            </a:r>
            <a:r>
              <a:rPr lang="en-GB" sz="2400" dirty="0" smtClean="0"/>
              <a:t> also, and finally to assail the empire and city of Carthage. [3] In the event of all or most of these schemes succeeding, we were then to attack Peloponnese, bringing with us the entire force of the Hellenes lately acquired in those parts, and taking a number of barbarians into our pay, such as the Iberians and others in those countries, confessedly the most warlike known, and building numerous galleys in addition to those which we had already, timber being plentiful in Italy; and with this fleet blockading Peloponnese from the sea and assailing it with our armies by land, taking some of the cities by storm, drawing works of circumvallation round others, we hoped without difficulty to effect its reduction, and after this to rule the whole of the Hellenic name. [4] Money and corn meanwhile for the better execution of these plans were to be supplied in sufficient quantities by the newly acquired places in those countries, independently of our revenues here at home. Thucydides 6.90</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GB" smtClean="0"/>
              <a:t>Alkibiades and Nikias</a:t>
            </a:r>
          </a:p>
        </p:txBody>
      </p:sp>
      <p:sp>
        <p:nvSpPr>
          <p:cNvPr id="26627" name="Rectangle 3"/>
          <p:cNvSpPr>
            <a:spLocks noGrp="1" noChangeArrowheads="1"/>
          </p:cNvSpPr>
          <p:nvPr>
            <p:ph type="body" idx="1"/>
          </p:nvPr>
        </p:nvSpPr>
        <p:spPr/>
        <p:txBody>
          <a:bodyPr/>
          <a:lstStyle/>
          <a:p>
            <a:pPr eaLnBrk="1" hangingPunct="1">
              <a:defRPr/>
            </a:pPr>
            <a:r>
              <a:rPr lang="en-GB" smtClean="0"/>
              <a:t>The strongest proponent of the Athenian attack on Sicily was Alkibiades. </a:t>
            </a:r>
          </a:p>
          <a:p>
            <a:pPr eaLnBrk="1" hangingPunct="1">
              <a:defRPr/>
            </a:pPr>
            <a:r>
              <a:rPr lang="en-GB" smtClean="0"/>
              <a:t>The strongest opponent was Nikias.</a:t>
            </a:r>
          </a:p>
          <a:p>
            <a:pPr eaLnBrk="1" hangingPunct="1">
              <a:defRPr/>
            </a:pPr>
            <a:r>
              <a:rPr lang="en-GB" smtClean="0"/>
              <a:t>Nikias did not manage to convince the Athenians that attacking Sicily was not a good idea but he was elected general in the expedition. </a:t>
            </a:r>
          </a:p>
          <a:p>
            <a:pPr eaLnBrk="1" hangingPunct="1">
              <a:defRPr/>
            </a:pPr>
            <a:r>
              <a:rPr lang="en-GB" smtClean="0"/>
              <a:t>So was Alkibiades.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51520" y="332656"/>
            <a:ext cx="8229600" cy="1143000"/>
          </a:xfrm>
        </p:spPr>
        <p:txBody>
          <a:bodyPr/>
          <a:lstStyle/>
          <a:p>
            <a:pPr eaLnBrk="1" hangingPunct="1">
              <a:defRPr/>
            </a:pPr>
            <a:r>
              <a:rPr lang="en-GB" sz="4000" dirty="0" smtClean="0"/>
              <a:t>The Profanation of the Mysteries</a:t>
            </a:r>
          </a:p>
        </p:txBody>
      </p:sp>
      <p:sp>
        <p:nvSpPr>
          <p:cNvPr id="27651" name="Rectangle 3"/>
          <p:cNvSpPr>
            <a:spLocks noGrp="1" noChangeArrowheads="1"/>
          </p:cNvSpPr>
          <p:nvPr>
            <p:ph type="body" idx="1"/>
          </p:nvPr>
        </p:nvSpPr>
        <p:spPr>
          <a:xfrm>
            <a:off x="457200" y="1600200"/>
            <a:ext cx="8229600" cy="5068888"/>
          </a:xfrm>
        </p:spPr>
        <p:txBody>
          <a:bodyPr/>
          <a:lstStyle/>
          <a:p>
            <a:pPr eaLnBrk="1" hangingPunct="1">
              <a:lnSpc>
                <a:spcPct val="90000"/>
              </a:lnSpc>
              <a:defRPr/>
            </a:pPr>
            <a:r>
              <a:rPr lang="en-GB" sz="2400" dirty="0" smtClean="0"/>
              <a:t>In the midst of these preparations all the stone </a:t>
            </a:r>
            <a:r>
              <a:rPr lang="en-GB" sz="2400" dirty="0" err="1" smtClean="0"/>
              <a:t>Hermae</a:t>
            </a:r>
            <a:r>
              <a:rPr lang="en-GB" sz="2400" dirty="0" smtClean="0"/>
              <a:t> in the city of Athens, that is to say the customary square figures so common in the doorways of private houses and temples, had in one night most of them their faces mutilated. [2] No one knew who had done it, but large public rewards were offered to find the authors; and it was further voted that any one who knew of any other act of impiety having been committed should come and give information without fear of consequences, whether he were citizen, alien, or slave. [3] The matter was taken up the more seriously, as it was thought to be ominous for the expedition, and part of a conspiracy to bring about a revolution and to upset the democracy. Thucydides 6.27</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on Moodle</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153</TotalTime>
  <Words>1577</Words>
  <Application>Microsoft Office PowerPoint</Application>
  <PresentationFormat>On-screen Show (4:3)</PresentationFormat>
  <Paragraphs>66</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Flow</vt:lpstr>
      <vt:lpstr>CLAH4005</vt:lpstr>
      <vt:lpstr>What will we discuss today?</vt:lpstr>
      <vt:lpstr>Periklean strategy</vt:lpstr>
      <vt:lpstr>The Periklean Strategy</vt:lpstr>
      <vt:lpstr>The basis of the strategy</vt:lpstr>
      <vt:lpstr>A Change for the Athenians </vt:lpstr>
      <vt:lpstr>The Consequence of the Periklean Strategy: The Plague</vt:lpstr>
      <vt:lpstr>The Death of Perikles</vt:lpstr>
      <vt:lpstr>The Demagogues and Thucydides </vt:lpstr>
      <vt:lpstr>The need for peace</vt:lpstr>
      <vt:lpstr>Decelea and the collapse of the Periklean strategy</vt:lpstr>
      <vt:lpstr>Thucydides and the Athenian democracy and imperialism </vt:lpstr>
      <vt:lpstr>Death for the Mytilenians</vt:lpstr>
      <vt:lpstr>Kleon </vt:lpstr>
      <vt:lpstr>Your Empire is a Tyranny</vt:lpstr>
      <vt:lpstr>The Melos Episode, 416 BCE </vt:lpstr>
      <vt:lpstr>The Melian Dialogue</vt:lpstr>
      <vt:lpstr>The dark Face of imperialism</vt:lpstr>
      <vt:lpstr>Sparta: not much different</vt:lpstr>
      <vt:lpstr>From Thucydides to Xenophon </vt:lpstr>
      <vt:lpstr>Sicilian expedition</vt:lpstr>
      <vt:lpstr>The Sicilian Expedition </vt:lpstr>
      <vt:lpstr>Athenians in Sicily before 415</vt:lpstr>
      <vt:lpstr>The first Sicilian Expedition</vt:lpstr>
      <vt:lpstr>Why Attack Sicily?</vt:lpstr>
      <vt:lpstr>Alkibiades and Nikias</vt:lpstr>
      <vt:lpstr>The Profanation of the Mysteries</vt:lpstr>
      <vt:lpstr>Follow-up on Moodle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73</cp:revision>
  <dcterms:created xsi:type="dcterms:W3CDTF">2012-10-23T10:27:02Z</dcterms:created>
  <dcterms:modified xsi:type="dcterms:W3CDTF">2012-10-30T11:26:58Z</dcterms:modified>
</cp:coreProperties>
</file>